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3" r:id="rId5"/>
  </p:sldMasterIdLst>
  <p:notesMasterIdLst>
    <p:notesMasterId r:id="rId34"/>
  </p:notesMasterIdLst>
  <p:sldIdLst>
    <p:sldId id="279" r:id="rId6"/>
    <p:sldId id="465" r:id="rId7"/>
    <p:sldId id="500" r:id="rId8"/>
    <p:sldId id="501" r:id="rId9"/>
    <p:sldId id="437" r:id="rId10"/>
    <p:sldId id="467" r:id="rId11"/>
    <p:sldId id="507" r:id="rId12"/>
    <p:sldId id="525" r:id="rId13"/>
    <p:sldId id="513" r:id="rId14"/>
    <p:sldId id="515" r:id="rId15"/>
    <p:sldId id="516" r:id="rId16"/>
    <p:sldId id="512" r:id="rId17"/>
    <p:sldId id="517" r:id="rId18"/>
    <p:sldId id="518" r:id="rId19"/>
    <p:sldId id="519" r:id="rId20"/>
    <p:sldId id="514" r:id="rId21"/>
    <p:sldId id="521" r:id="rId22"/>
    <p:sldId id="522" r:id="rId23"/>
    <p:sldId id="523" r:id="rId24"/>
    <p:sldId id="524" r:id="rId25"/>
    <p:sldId id="461" r:id="rId26"/>
    <p:sldId id="462" r:id="rId27"/>
    <p:sldId id="458" r:id="rId28"/>
    <p:sldId id="434" r:id="rId29"/>
    <p:sldId id="440" r:id="rId30"/>
    <p:sldId id="441" r:id="rId31"/>
    <p:sldId id="388" r:id="rId32"/>
    <p:sldId id="387" r:id="rId33"/>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B050"/>
    <a:srgbClr val="FFFFE5"/>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9" d="100"/>
          <a:sy n="79" d="100"/>
        </p:scale>
        <p:origin x="1570" y="67"/>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microsoft.com/office/2016/11/relationships/changesInfo" Target="changesInfos/changesInfo1.xml"/><Relationship Id="rId21" Type="http://schemas.openxmlformats.org/officeDocument/2006/relationships/slide" Target="slides/slide16.xml"/><Relationship Id="rId34"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presProps" Target="presProps.xml"/><Relationship Id="rId8" Type="http://schemas.openxmlformats.org/officeDocument/2006/relationships/slide" Target="slides/slide3.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lla.Liu (劉家瑀)" userId="6122b3cf-428f-4cd4-a3fb-11ae43be01db" providerId="ADAL" clId="{F1FCB92B-924E-40C6-8D1F-2465753F18BC}"/>
    <pc:docChg chg="modSld">
      <pc:chgData name="Bella.Liu (劉家瑀)" userId="6122b3cf-428f-4cd4-a3fb-11ae43be01db" providerId="ADAL" clId="{F1FCB92B-924E-40C6-8D1F-2465753F18BC}" dt="2025-02-07T06:26:17.987" v="3" actId="20577"/>
      <pc:docMkLst>
        <pc:docMk/>
      </pc:docMkLst>
      <pc:sldChg chg="modSp mod">
        <pc:chgData name="Bella.Liu (劉家瑀)" userId="6122b3cf-428f-4cd4-a3fb-11ae43be01db" providerId="ADAL" clId="{F1FCB92B-924E-40C6-8D1F-2465753F18BC}" dt="2025-02-07T06:26:17.987" v="3" actId="20577"/>
        <pc:sldMkLst>
          <pc:docMk/>
          <pc:sldMk cId="2683411327" sldId="507"/>
        </pc:sldMkLst>
        <pc:spChg chg="mod">
          <ac:chgData name="Bella.Liu (劉家瑀)" userId="6122b3cf-428f-4cd4-a3fb-11ae43be01db" providerId="ADAL" clId="{F1FCB92B-924E-40C6-8D1F-2465753F18BC}" dt="2025-02-07T06:26:17.987" v="3" actId="20577"/>
          <ac:spMkLst>
            <pc:docMk/>
            <pc:sldMk cId="2683411327" sldId="507"/>
            <ac:spMk id="13" creationId="{20ED597C-FC3B-5D45-BC71-559832266FEC}"/>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2025/2/10</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29045427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944994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5</a:t>
            </a:fld>
            <a:endParaRPr lang="zh-TW" altLang="en-US"/>
          </a:p>
        </p:txBody>
      </p:sp>
    </p:spTree>
    <p:extLst>
      <p:ext uri="{BB962C8B-B14F-4D97-AF65-F5344CB8AC3E}">
        <p14:creationId xmlns:p14="http://schemas.microsoft.com/office/powerpoint/2010/main" val="11240594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6</a:t>
            </a:fld>
            <a:endParaRPr lang="zh-TW" altLang="en-US"/>
          </a:p>
        </p:txBody>
      </p:sp>
    </p:spTree>
    <p:extLst>
      <p:ext uri="{BB962C8B-B14F-4D97-AF65-F5344CB8AC3E}">
        <p14:creationId xmlns:p14="http://schemas.microsoft.com/office/powerpoint/2010/main" val="21304733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7</a:t>
            </a:fld>
            <a:endParaRPr lang="zh-TW" altLang="en-US"/>
          </a:p>
        </p:txBody>
      </p:sp>
    </p:spTree>
    <p:extLst>
      <p:ext uri="{BB962C8B-B14F-4D97-AF65-F5344CB8AC3E}">
        <p14:creationId xmlns:p14="http://schemas.microsoft.com/office/powerpoint/2010/main" val="17097598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84EE56-E4DD-6578-5901-3F0D1AB0AE6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AC5AAEC-94F5-7B86-ACBD-D33499A9EB4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57E3286-3B72-147A-B91E-C162D5F87D9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374D1356-E526-067E-02C2-013EC2C6D44E}"/>
              </a:ext>
            </a:extLst>
          </p:cNvPr>
          <p:cNvSpPr>
            <a:spLocks noGrp="1"/>
          </p:cNvSpPr>
          <p:nvPr>
            <p:ph type="sldNum" sz="quarter" idx="5"/>
          </p:nvPr>
        </p:nvSpPr>
        <p:spPr/>
        <p:txBody>
          <a:bodyPr/>
          <a:lstStyle/>
          <a:p>
            <a:fld id="{C86C6233-C7E1-4D2C-B863-5ADE50BD5A61}" type="slidenum">
              <a:rPr lang="zh-TW" altLang="en-US" smtClean="0"/>
              <a:t>8</a:t>
            </a:fld>
            <a:endParaRPr lang="zh-TW" altLang="en-US"/>
          </a:p>
        </p:txBody>
      </p:sp>
    </p:spTree>
    <p:extLst>
      <p:ext uri="{BB962C8B-B14F-4D97-AF65-F5344CB8AC3E}">
        <p14:creationId xmlns:p14="http://schemas.microsoft.com/office/powerpoint/2010/main" val="21224072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9</a:t>
            </a:fld>
            <a:endParaRPr lang="zh-TW" altLang="en-US"/>
          </a:p>
        </p:txBody>
      </p:sp>
    </p:spTree>
    <p:extLst>
      <p:ext uri="{BB962C8B-B14F-4D97-AF65-F5344CB8AC3E}">
        <p14:creationId xmlns:p14="http://schemas.microsoft.com/office/powerpoint/2010/main" val="805117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10</a:t>
            </a:fld>
            <a:endParaRPr lang="zh-TW" altLang="en-US"/>
          </a:p>
        </p:txBody>
      </p:sp>
    </p:spTree>
    <p:extLst>
      <p:ext uri="{BB962C8B-B14F-4D97-AF65-F5344CB8AC3E}">
        <p14:creationId xmlns:p14="http://schemas.microsoft.com/office/powerpoint/2010/main" val="34243641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11</a:t>
            </a:fld>
            <a:endParaRPr lang="zh-TW" altLang="en-US"/>
          </a:p>
        </p:txBody>
      </p:sp>
    </p:spTree>
    <p:extLst>
      <p:ext uri="{BB962C8B-B14F-4D97-AF65-F5344CB8AC3E}">
        <p14:creationId xmlns:p14="http://schemas.microsoft.com/office/powerpoint/2010/main" val="12985761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12</a:t>
            </a:fld>
            <a:endParaRPr lang="zh-TW" altLang="en-US"/>
          </a:p>
        </p:txBody>
      </p:sp>
    </p:spTree>
    <p:extLst>
      <p:ext uri="{BB962C8B-B14F-4D97-AF65-F5344CB8AC3E}">
        <p14:creationId xmlns:p14="http://schemas.microsoft.com/office/powerpoint/2010/main" val="107813461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13</a:t>
            </a:fld>
            <a:endParaRPr lang="zh-TW" altLang="en-US"/>
          </a:p>
        </p:txBody>
      </p:sp>
    </p:spTree>
    <p:extLst>
      <p:ext uri="{BB962C8B-B14F-4D97-AF65-F5344CB8AC3E}">
        <p14:creationId xmlns:p14="http://schemas.microsoft.com/office/powerpoint/2010/main" val="25066011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14</a:t>
            </a:fld>
            <a:endParaRPr lang="zh-TW" altLang="en-US"/>
          </a:p>
        </p:txBody>
      </p:sp>
    </p:spTree>
    <p:extLst>
      <p:ext uri="{BB962C8B-B14F-4D97-AF65-F5344CB8AC3E}">
        <p14:creationId xmlns:p14="http://schemas.microsoft.com/office/powerpoint/2010/main" val="4799424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15</a:t>
            </a:fld>
            <a:endParaRPr lang="zh-TW" altLang="en-US"/>
          </a:p>
        </p:txBody>
      </p:sp>
    </p:spTree>
    <p:extLst>
      <p:ext uri="{BB962C8B-B14F-4D97-AF65-F5344CB8AC3E}">
        <p14:creationId xmlns:p14="http://schemas.microsoft.com/office/powerpoint/2010/main" val="28811542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16</a:t>
            </a:fld>
            <a:endParaRPr lang="zh-TW" altLang="en-US"/>
          </a:p>
        </p:txBody>
      </p:sp>
    </p:spTree>
    <p:extLst>
      <p:ext uri="{BB962C8B-B14F-4D97-AF65-F5344CB8AC3E}">
        <p14:creationId xmlns:p14="http://schemas.microsoft.com/office/powerpoint/2010/main" val="2899512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17</a:t>
            </a:fld>
            <a:endParaRPr lang="zh-TW" altLang="en-US"/>
          </a:p>
        </p:txBody>
      </p:sp>
    </p:spTree>
    <p:extLst>
      <p:ext uri="{BB962C8B-B14F-4D97-AF65-F5344CB8AC3E}">
        <p14:creationId xmlns:p14="http://schemas.microsoft.com/office/powerpoint/2010/main" val="14207319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6E0A2B-255F-2A85-E160-19C74A5B2B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32E961-834A-D1D3-B909-5B95FF5183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8C2D821-1409-C152-3D91-D52E2B1BB09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510861A-963E-89F8-121F-39F6843282DF}"/>
              </a:ext>
            </a:extLst>
          </p:cNvPr>
          <p:cNvSpPr>
            <a:spLocks noGrp="1"/>
          </p:cNvSpPr>
          <p:nvPr>
            <p:ph type="sldNum" sz="quarter" idx="5"/>
          </p:nvPr>
        </p:nvSpPr>
        <p:spPr/>
        <p:txBody>
          <a:bodyPr/>
          <a:lstStyle/>
          <a:p>
            <a:fld id="{C86C6233-C7E1-4D2C-B863-5ADE50BD5A61}" type="slidenum">
              <a:rPr lang="zh-TW" altLang="en-US" smtClean="0"/>
              <a:t>18</a:t>
            </a:fld>
            <a:endParaRPr lang="zh-TW" altLang="en-US"/>
          </a:p>
        </p:txBody>
      </p:sp>
    </p:spTree>
    <p:extLst>
      <p:ext uri="{BB962C8B-B14F-4D97-AF65-F5344CB8AC3E}">
        <p14:creationId xmlns:p14="http://schemas.microsoft.com/office/powerpoint/2010/main" val="26755499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19</a:t>
            </a:fld>
            <a:endParaRPr lang="zh-TW" altLang="en-US"/>
          </a:p>
        </p:txBody>
      </p:sp>
    </p:spTree>
    <p:extLst>
      <p:ext uri="{BB962C8B-B14F-4D97-AF65-F5344CB8AC3E}">
        <p14:creationId xmlns:p14="http://schemas.microsoft.com/office/powerpoint/2010/main" val="12368173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20</a:t>
            </a:fld>
            <a:endParaRPr lang="zh-TW" altLang="en-US"/>
          </a:p>
        </p:txBody>
      </p:sp>
    </p:spTree>
    <p:extLst>
      <p:ext uri="{BB962C8B-B14F-4D97-AF65-F5344CB8AC3E}">
        <p14:creationId xmlns:p14="http://schemas.microsoft.com/office/powerpoint/2010/main" val="41780380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21</a:t>
            </a:fld>
            <a:endParaRPr lang="zh-TW" altLang="en-US"/>
          </a:p>
        </p:txBody>
      </p:sp>
    </p:spTree>
    <p:extLst>
      <p:ext uri="{BB962C8B-B14F-4D97-AF65-F5344CB8AC3E}">
        <p14:creationId xmlns:p14="http://schemas.microsoft.com/office/powerpoint/2010/main" val="14932965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22</a:t>
            </a:fld>
            <a:endParaRPr lang="zh-TW" altLang="en-US"/>
          </a:p>
        </p:txBody>
      </p:sp>
    </p:spTree>
    <p:extLst>
      <p:ext uri="{BB962C8B-B14F-4D97-AF65-F5344CB8AC3E}">
        <p14:creationId xmlns:p14="http://schemas.microsoft.com/office/powerpoint/2010/main" val="34585163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24</a:t>
            </a:fld>
            <a:endParaRPr lang="zh-TW" altLang="en-US"/>
          </a:p>
        </p:txBody>
      </p:sp>
    </p:spTree>
    <p:extLst>
      <p:ext uri="{BB962C8B-B14F-4D97-AF65-F5344CB8AC3E}">
        <p14:creationId xmlns:p14="http://schemas.microsoft.com/office/powerpoint/2010/main" val="15873636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27</a:t>
            </a:fld>
            <a:endParaRPr lang="zh-TW" altLang="en-US"/>
          </a:p>
        </p:txBody>
      </p:sp>
    </p:spTree>
    <p:extLst>
      <p:ext uri="{BB962C8B-B14F-4D97-AF65-F5344CB8AC3E}">
        <p14:creationId xmlns:p14="http://schemas.microsoft.com/office/powerpoint/2010/main" val="25754948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28</a:t>
            </a:fld>
            <a:endParaRPr lang="zh-TW" altLang="en-US"/>
          </a:p>
        </p:txBody>
      </p:sp>
    </p:spTree>
    <p:extLst>
      <p:ext uri="{BB962C8B-B14F-4D97-AF65-F5344CB8AC3E}">
        <p14:creationId xmlns:p14="http://schemas.microsoft.com/office/powerpoint/2010/main" val="12308110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2025/2/10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2025/2/10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2025/2/10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2025/2/10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2025/2/10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2025/2/10</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2025/2/10</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2025/2/10</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2025/2/10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2025/2/10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2025/2/10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2025/2/10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2025/2/10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2025/2/10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2025/2/10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2025/2/10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2025/2/10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2025/2/10</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2025/2/10</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2025/2/10</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2025/2/10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2025/2/10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2025/2/10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2025/2/10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2025/2/10</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2025/2/10</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8.xml"/><Relationship Id="rId6" Type="http://schemas.openxmlformats.org/officeDocument/2006/relationships/image" Target="../media/image8.png"/><Relationship Id="rId5" Type="http://schemas.openxmlformats.org/officeDocument/2006/relationships/image" Target="../media/image7.jpeg"/><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slide" Target="slide16.xml"/><Relationship Id="rId7"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 Id="rId9" Type="http://schemas.openxmlformats.org/officeDocument/2006/relationships/image" Target="../media/image15.png"/></Relationships>
</file>

<file path=ppt/slides/_rels/slide7.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hyperlink" Target="https://www.acti.com/solutions/third-party-vms-integrated-solution-sf23?sid=S230" TargetMode="External"/><Relationship Id="rId3" Type="http://schemas.openxmlformats.org/officeDocument/2006/relationships/image" Target="../media/image16.jpeg"/><Relationship Id="rId7" Type="http://schemas.openxmlformats.org/officeDocument/2006/relationships/hyperlink" Target="https://www.acti.com/solutions/windows-based-NVR-and-CMS-solution?sid=S120" TargetMode="External"/><Relationship Id="rId12" Type="http://schemas.openxmlformats.org/officeDocument/2006/relationships/image" Target="../media/image21.png"/><Relationship Id="rId2" Type="http://schemas.openxmlformats.org/officeDocument/2006/relationships/notesSlide" Target="../notesSlides/notesSlide6.xml"/><Relationship Id="rId1" Type="http://schemas.openxmlformats.org/officeDocument/2006/relationships/slideLayout" Target="../slideLayouts/slideLayout8.xml"/><Relationship Id="rId6" Type="http://schemas.openxmlformats.org/officeDocument/2006/relationships/image" Target="../media/image18.png"/><Relationship Id="rId11" Type="http://schemas.openxmlformats.org/officeDocument/2006/relationships/hyperlink" Target="https://www.acti.com/solutions/third-party-application-integrated-solution?sid=S220" TargetMode="External"/><Relationship Id="rId5" Type="http://schemas.openxmlformats.org/officeDocument/2006/relationships/hyperlink" Target="https://www.acti.com/solutions/windows-based-NVR-solution?sid=S110" TargetMode="External"/><Relationship Id="rId10" Type="http://schemas.openxmlformats.org/officeDocument/2006/relationships/image" Target="../media/image20.png"/><Relationship Id="rId4" Type="http://schemas.openxmlformats.org/officeDocument/2006/relationships/image" Target="../media/image17.png"/><Relationship Id="rId9" Type="http://schemas.openxmlformats.org/officeDocument/2006/relationships/hyperlink" Target="https://www.acti.com/solutions/cloud-based-NVR-solution?sid=S130" TargetMode="External"/></Relationships>
</file>

<file path=ppt/slides/_rels/slide8.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1.png"/><Relationship Id="rId3" Type="http://schemas.openxmlformats.org/officeDocument/2006/relationships/slide" Target="slide21.xml"/><Relationship Id="rId7" Type="http://schemas.openxmlformats.org/officeDocument/2006/relationships/image" Target="../media/image18.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7.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0.png"/><Relationship Id="rId5" Type="http://schemas.openxmlformats.org/officeDocument/2006/relationships/image" Target="../media/image17.png"/><Relationship Id="rId10" Type="http://schemas.openxmlformats.org/officeDocument/2006/relationships/hyperlink" Target="https://www.acti.com/solutions/cloud-based-NVR-solution?sid=S130" TargetMode="External"/><Relationship Id="rId4" Type="http://schemas.openxmlformats.org/officeDocument/2006/relationships/image" Target="../media/image22.jpeg"/><Relationship Id="rId9" Type="http://schemas.openxmlformats.org/officeDocument/2006/relationships/image" Target="../media/image19.png"/><Relationship Id="rId14" Type="http://schemas.openxmlformats.org/officeDocument/2006/relationships/hyperlink" Target="https://www.acti.com/solutions/third-party-vms-integrated-solution-sf23?sid=S230" TargetMode="External"/></Relationships>
</file>

<file path=ppt/slides/_rels/slide9.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7.png"/><Relationship Id="rId7"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18.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3.jpeg"/></Relationships>
</file>

<file path=ppt/slides/_rels/slide10.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7.png"/><Relationship Id="rId7"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18.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4.png"/></Relationships>
</file>

<file path=ppt/slides/_rels/slide11.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7.png"/><Relationship Id="rId7"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18.png"/><Relationship Id="rId10" Type="http://schemas.openxmlformats.org/officeDocument/2006/relationships/hyperlink" Target="https://www.acti.com/solutions/digital-signage-solution?sid=S210" TargetMode="External"/><Relationship Id="rId4" Type="http://schemas.openxmlformats.org/officeDocument/2006/relationships/hyperlink" Target="https://www.acti.com/solutions/windows-based-NVR-solution?sid=S110" TargetMode="External"/><Relationship Id="rId9"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1.xml"/><Relationship Id="rId1" Type="http://schemas.openxmlformats.org/officeDocument/2006/relationships/slideLayout" Target="../slideLayouts/slideLayout8.xml"/><Relationship Id="rId5" Type="http://schemas.openxmlformats.org/officeDocument/2006/relationships/image" Target="../media/image26.png"/><Relationship Id="rId4" Type="http://schemas.openxmlformats.org/officeDocument/2006/relationships/hyperlink" Target="https://www.acti.com/solutions/access-control-solution?sid=S200" TargetMode="External"/></Relationships>
</file>

<file path=ppt/slides/_rels/slide13.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7.png"/><Relationship Id="rId7" Type="http://schemas.openxmlformats.org/officeDocument/2006/relationships/image" Target="../media/image19.png"/><Relationship Id="rId12" Type="http://schemas.openxmlformats.org/officeDocument/2006/relationships/slide" Target="slide21.xml"/><Relationship Id="rId2" Type="http://schemas.openxmlformats.org/officeDocument/2006/relationships/notesSlide" Target="../notesSlides/notesSlide12.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11" Type="http://schemas.openxmlformats.org/officeDocument/2006/relationships/image" Target="../media/image13.png"/><Relationship Id="rId5" Type="http://schemas.openxmlformats.org/officeDocument/2006/relationships/image" Target="../media/image18.png"/><Relationship Id="rId10" Type="http://schemas.openxmlformats.org/officeDocument/2006/relationships/hyperlink" Target="https://www.acti.com/solutions/third-party-application-integrated-solution?sid=S220" TargetMode="External"/><Relationship Id="rId4" Type="http://schemas.openxmlformats.org/officeDocument/2006/relationships/hyperlink" Target="https://www.acti.com/solutions/windows-based-NVR-solution?sid=S110" TargetMode="External"/><Relationship Id="rId9" Type="http://schemas.openxmlformats.org/officeDocument/2006/relationships/image" Target="../media/image20.png"/></Relationships>
</file>

<file path=ppt/slides/_rels/slide14.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7.png"/><Relationship Id="rId7" Type="http://schemas.openxmlformats.org/officeDocument/2006/relationships/image" Target="../media/image19.png"/><Relationship Id="rId2" Type="http://schemas.openxmlformats.org/officeDocument/2006/relationships/notesSlide" Target="../notesSlides/notesSlide13.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18.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7.png"/></Relationships>
</file>

<file path=ppt/slides/_rels/slide15.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hyperlink" Target="https://www.acti.com/solutions/third-party-vms-integrated-solution-sf23?sid=S230" TargetMode="External"/><Relationship Id="rId3" Type="http://schemas.openxmlformats.org/officeDocument/2006/relationships/image" Target="../media/image28.png"/><Relationship Id="rId7" Type="http://schemas.openxmlformats.org/officeDocument/2006/relationships/hyperlink" Target="https://www.acti.com/solutions/windows-based-NVR-and-CMS-solution?sid=S120" TargetMode="External"/><Relationship Id="rId12" Type="http://schemas.openxmlformats.org/officeDocument/2006/relationships/image" Target="../media/image21.png"/><Relationship Id="rId2" Type="http://schemas.openxmlformats.org/officeDocument/2006/relationships/notesSlide" Target="../notesSlides/notesSlide14.xml"/><Relationship Id="rId1" Type="http://schemas.openxmlformats.org/officeDocument/2006/relationships/slideLayout" Target="../slideLayouts/slideLayout8.xml"/><Relationship Id="rId6" Type="http://schemas.openxmlformats.org/officeDocument/2006/relationships/image" Target="../media/image18.png"/><Relationship Id="rId11" Type="http://schemas.openxmlformats.org/officeDocument/2006/relationships/hyperlink" Target="https://www.acti.com/solutions/third-party-application-integrated-solution?sid=S220" TargetMode="External"/><Relationship Id="rId5" Type="http://schemas.openxmlformats.org/officeDocument/2006/relationships/hyperlink" Target="https://www.acti.com/solutions/windows-based-NVR-solution?sid=S110" TargetMode="External"/><Relationship Id="rId10" Type="http://schemas.openxmlformats.org/officeDocument/2006/relationships/image" Target="../media/image20.png"/><Relationship Id="rId4" Type="http://schemas.openxmlformats.org/officeDocument/2006/relationships/image" Target="../media/image17.png"/><Relationship Id="rId9" Type="http://schemas.openxmlformats.org/officeDocument/2006/relationships/hyperlink" Target="https://www.acti.com/solutions/cloud-based-NVR-solution?sid=S130"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5.xml"/><Relationship Id="rId1" Type="http://schemas.openxmlformats.org/officeDocument/2006/relationships/slideLayout" Target="../slideLayouts/slideLayout8.xml"/><Relationship Id="rId6" Type="http://schemas.openxmlformats.org/officeDocument/2006/relationships/hyperlink" Target="https://www.acti.com/solutions/access-control-solution?sid=S200" TargetMode="External"/><Relationship Id="rId5" Type="http://schemas.openxmlformats.org/officeDocument/2006/relationships/image" Target="../media/image25.png"/><Relationship Id="rId4" Type="http://schemas.openxmlformats.org/officeDocument/2006/relationships/slide" Target="slide21.xml"/></Relationships>
</file>

<file path=ppt/slides/_rels/slide17.xml.rels><?xml version="1.0" encoding="UTF-8" standalone="yes"?>
<Relationships xmlns="http://schemas.openxmlformats.org/package/2006/relationships"><Relationship Id="rId8" Type="http://schemas.openxmlformats.org/officeDocument/2006/relationships/hyperlink" Target="https://www.acti.com/productmatrix/share/10466" TargetMode="External"/><Relationship Id="rId3" Type="http://schemas.openxmlformats.org/officeDocument/2006/relationships/hyperlink" Target="https://www.acti.com/product/A426" TargetMode="External"/><Relationship Id="rId7" Type="http://schemas.openxmlformats.org/officeDocument/2006/relationships/hyperlink" Target="https://www.acti.com/productmatrix/share/10374" TargetMode="External"/><Relationship Id="rId2" Type="http://schemas.openxmlformats.org/officeDocument/2006/relationships/notesSlide" Target="../notesSlides/notesSlide16.xml"/><Relationship Id="rId1" Type="http://schemas.openxmlformats.org/officeDocument/2006/relationships/slideLayout" Target="../slideLayouts/slideLayout8.xml"/><Relationship Id="rId6" Type="http://schemas.openxmlformats.org/officeDocument/2006/relationships/hyperlink" Target="https://www.acti.com/productmatrix/share/10375" TargetMode="External"/><Relationship Id="rId5" Type="http://schemas.openxmlformats.org/officeDocument/2006/relationships/hyperlink" Target="https://www.acti.com/products/decoders" TargetMode="External"/><Relationship Id="rId4" Type="http://schemas.openxmlformats.org/officeDocument/2006/relationships/hyperlink" Target="https://www.acti.com/accesscontrolmatrix" TargetMode="External"/></Relationships>
</file>

<file path=ppt/slides/_rels/slide18.xml.rels><?xml version="1.0" encoding="UTF-8" standalone="yes"?>
<Relationships xmlns="http://schemas.openxmlformats.org/package/2006/relationships"><Relationship Id="rId8" Type="http://schemas.openxmlformats.org/officeDocument/2006/relationships/hyperlink" Target="https://www.acti.com/productmatrix/share/10466" TargetMode="External"/><Relationship Id="rId3" Type="http://schemas.openxmlformats.org/officeDocument/2006/relationships/hyperlink" Target="https://www.acti.com/product/A426" TargetMode="External"/><Relationship Id="rId7" Type="http://schemas.openxmlformats.org/officeDocument/2006/relationships/hyperlink" Target="https://www.acti.com/productmatrix/share/10374" TargetMode="External"/><Relationship Id="rId2" Type="http://schemas.openxmlformats.org/officeDocument/2006/relationships/notesSlide" Target="../notesSlides/notesSlide17.xml"/><Relationship Id="rId1" Type="http://schemas.openxmlformats.org/officeDocument/2006/relationships/slideLayout" Target="../slideLayouts/slideLayout8.xml"/><Relationship Id="rId6" Type="http://schemas.openxmlformats.org/officeDocument/2006/relationships/hyperlink" Target="https://www.acti.com/productmatrix/share/10375" TargetMode="External"/><Relationship Id="rId5" Type="http://schemas.openxmlformats.org/officeDocument/2006/relationships/hyperlink" Target="https://www.acti.com/products/decoders" TargetMode="External"/><Relationship Id="rId4" Type="http://schemas.openxmlformats.org/officeDocument/2006/relationships/hyperlink" Target="https://www.acti.com/accesscontrolmatrix"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www.acti.com/products/windows-nvr" TargetMode="External"/><Relationship Id="rId2" Type="http://schemas.openxmlformats.org/officeDocument/2006/relationships/notesSlide" Target="../notesSlides/notesSlide18.xml"/><Relationship Id="rId1" Type="http://schemas.openxmlformats.org/officeDocument/2006/relationships/slideLayout" Target="../slideLayouts/slideLayout8.xml"/><Relationship Id="rId4" Type="http://schemas.openxmlformats.org/officeDocument/2006/relationships/image" Target="../media/image30.png"/></Relationships>
</file>

<file path=ppt/slides/_rels/slide2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9.xml"/><Relationship Id="rId1" Type="http://schemas.openxmlformats.org/officeDocument/2006/relationships/slideLayout" Target="../slideLayouts/slideLayout8.xml"/><Relationship Id="rId5" Type="http://schemas.openxmlformats.org/officeDocument/2006/relationships/image" Target="../media/image32.png"/><Relationship Id="rId4" Type="http://schemas.openxmlformats.org/officeDocument/2006/relationships/hyperlink" Target="https://www.acti.com/products/access-control-server" TargetMode="External"/></Relationships>
</file>

<file path=ppt/slides/_rels/slide21.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hyperlink" Target="https://www.acti.com/product/A426" TargetMode="External"/><Relationship Id="rId7" Type="http://schemas.openxmlformats.org/officeDocument/2006/relationships/hyperlink" Target="https://www.acti.com/product/Q83" TargetMode="External"/><Relationship Id="rId12" Type="http://schemas.openxmlformats.org/officeDocument/2006/relationships/image" Target="../media/image37.png"/><Relationship Id="rId2" Type="http://schemas.openxmlformats.org/officeDocument/2006/relationships/notesSlide" Target="../notesSlides/notesSlide20.xml"/><Relationship Id="rId1" Type="http://schemas.openxmlformats.org/officeDocument/2006/relationships/slideLayout" Target="../slideLayouts/slideLayout8.xml"/><Relationship Id="rId6" Type="http://schemas.openxmlformats.org/officeDocument/2006/relationships/hyperlink" Target="https://www.acti.com/product/A956" TargetMode="External"/><Relationship Id="rId11" Type="http://schemas.openxmlformats.org/officeDocument/2006/relationships/image" Target="../media/image36.png"/><Relationship Id="rId5" Type="http://schemas.openxmlformats.org/officeDocument/2006/relationships/hyperlink" Target="https://www.acti.com/product/A952" TargetMode="External"/><Relationship Id="rId10" Type="http://schemas.openxmlformats.org/officeDocument/2006/relationships/image" Target="../media/image35.png"/><Relationship Id="rId4" Type="http://schemas.openxmlformats.org/officeDocument/2006/relationships/hyperlink" Target="https://www.acti.com/product/8426" TargetMode="External"/><Relationship Id="rId9" Type="http://schemas.openxmlformats.org/officeDocument/2006/relationships/image" Target="../media/image34.png"/></Relationships>
</file>

<file path=ppt/slides/_rels/slide2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1.xml"/><Relationship Id="rId1" Type="http://schemas.openxmlformats.org/officeDocument/2006/relationships/slideLayout" Target="../slideLayouts/slideLayout8.xml"/><Relationship Id="rId4" Type="http://schemas.openxmlformats.org/officeDocument/2006/relationships/image" Target="../media/image39.png"/></Relationships>
</file>

<file path=ppt/slides/_rels/slide23.xml.rels><?xml version="1.0" encoding="UTF-8" standalone="yes"?>
<Relationships xmlns="http://schemas.openxmlformats.org/package/2006/relationships"><Relationship Id="rId3" Type="http://schemas.openxmlformats.org/officeDocument/2006/relationships/hyperlink" Target="https://www.acti.com/video/v2904" TargetMode="External"/><Relationship Id="rId2" Type="http://schemas.openxmlformats.org/officeDocument/2006/relationships/hyperlink" Target="https://www.acti.com/video/v2902" TargetMode="External"/><Relationship Id="rId1" Type="http://schemas.openxmlformats.org/officeDocument/2006/relationships/slideLayout" Target="../slideLayouts/slideLayout8.xml"/><Relationship Id="rId5" Type="http://schemas.openxmlformats.org/officeDocument/2006/relationships/image" Target="../media/image41.png"/><Relationship Id="rId4" Type="http://schemas.openxmlformats.org/officeDocument/2006/relationships/image" Target="../media/image40.png"/></Relationships>
</file>

<file path=ppt/slides/_rels/slide24.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36.png"/><Relationship Id="rId7" Type="http://schemas.openxmlformats.org/officeDocument/2006/relationships/image" Target="../media/image45.png"/><Relationship Id="rId2" Type="http://schemas.openxmlformats.org/officeDocument/2006/relationships/notesSlide" Target="../notesSlides/notesSlide22.xml"/><Relationship Id="rId1" Type="http://schemas.openxmlformats.org/officeDocument/2006/relationships/slideLayout" Target="../slideLayouts/slideLayout8.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42.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3" Type="http://schemas.openxmlformats.org/officeDocument/2006/relationships/hyperlink" Target="https://www.acti.com/Corporate/WhereToBuy" TargetMode="External"/><Relationship Id="rId2" Type="http://schemas.openxmlformats.org/officeDocument/2006/relationships/notesSlide" Target="../notesSlides/notesSlide23.xml"/><Relationship Id="rId1" Type="http://schemas.openxmlformats.org/officeDocument/2006/relationships/slideLayout" Target="../slideLayouts/slideLayout8.xml"/><Relationship Id="rId5" Type="http://schemas.openxmlformats.org/officeDocument/2006/relationships/hyperlink" Target="mailto:sales@acti.com" TargetMode="External"/><Relationship Id="rId4" Type="http://schemas.openxmlformats.org/officeDocument/2006/relationships/image" Target="../media/image47.png"/></Relationships>
</file>

<file path=ppt/slides/_rels/slide28.xml.rels><?xml version="1.0" encoding="UTF-8" standalone="yes"?>
<Relationships xmlns="http://schemas.openxmlformats.org/package/2006/relationships"><Relationship Id="rId3" Type="http://schemas.openxmlformats.org/officeDocument/2006/relationships/hyperlink" Target="https://www2.acti.com/support/warranty/Warranty_Policy.asp" TargetMode="External"/><Relationship Id="rId2" Type="http://schemas.openxmlformats.org/officeDocument/2006/relationships/notesSlide" Target="../notesSlides/notesSlide24.xml"/><Relationship Id="rId1" Type="http://schemas.openxmlformats.org/officeDocument/2006/relationships/slideLayout" Target="../slideLayouts/slideLayout8.xml"/><Relationship Id="rId5" Type="http://schemas.openxmlformats.org/officeDocument/2006/relationships/hyperlink" Target="https://www.acti.com/learning/courses" TargetMode="External"/><Relationship Id="rId4" Type="http://schemas.openxmlformats.org/officeDocument/2006/relationships/hyperlink" Target="https://www.acti.com/cloud/repair_servic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899591" y="1351434"/>
            <a:ext cx="6658799" cy="2088232"/>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4800" b="1" dirty="0">
                <a:solidFill>
                  <a:schemeClr val="tx1">
                    <a:lumMod val="50000"/>
                    <a:lumOff val="50000"/>
                  </a:schemeClr>
                </a:solidFill>
                <a:ea typeface="新細明體" pitchFamily="18" charset="-120"/>
              </a:rPr>
              <a:t>ACTi </a:t>
            </a:r>
          </a:p>
          <a:p>
            <a:pPr algn="l"/>
            <a:r>
              <a:rPr lang="en-US" sz="4800" b="1" dirty="0">
                <a:solidFill>
                  <a:schemeClr val="tx1">
                    <a:lumMod val="50000"/>
                    <a:lumOff val="50000"/>
                  </a:schemeClr>
                </a:solidFill>
                <a:ea typeface="新細明體" pitchFamily="18" charset="-120"/>
              </a:rPr>
              <a:t>餐廳監控解決方案</a:t>
            </a:r>
          </a:p>
        </p:txBody>
      </p:sp>
      <p:pic>
        <p:nvPicPr>
          <p:cNvPr id="3" name="Picture 2">
            <a:extLst>
              <a:ext uri="{FF2B5EF4-FFF2-40B4-BE49-F238E27FC236}">
                <a16:creationId xmlns:a16="http://schemas.microsoft.com/office/drawing/2014/main" id="{C0805839-22A8-A241-EBDD-111BB4E4B8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83972" y="3868027"/>
            <a:ext cx="2530880" cy="1723933"/>
          </a:xfrm>
          <a:prstGeom prst="rect">
            <a:avLst/>
          </a:prstGeom>
          <a:ln>
            <a:noFill/>
          </a:ln>
          <a:effectLst>
            <a:softEdge rad="112500"/>
          </a:effectLst>
        </p:spPr>
      </p:pic>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68192A8-A22D-8A13-4749-BDC1B3A8DE7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餐廳：概述</a:t>
            </a:r>
          </a:p>
        </p:txBody>
      </p:sp>
      <p:sp>
        <p:nvSpPr>
          <p:cNvPr id="8" name="TextBox 7">
            <a:extLst>
              <a:ext uri="{FF2B5EF4-FFF2-40B4-BE49-F238E27FC236}">
                <a16:creationId xmlns:a16="http://schemas.microsoft.com/office/drawing/2014/main" id="{DCBA5DF7-3777-89D3-2756-105E4C2E4B4B}"/>
              </a:ext>
            </a:extLst>
          </p:cNvPr>
          <p:cNvSpPr txBox="1"/>
          <p:nvPr/>
        </p:nvSpPr>
        <p:spPr>
          <a:xfrm>
            <a:off x="2386607" y="1807154"/>
            <a:ext cx="6383326" cy="830997"/>
          </a:xfrm>
          <a:prstGeom prst="rect">
            <a:avLst/>
          </a:prstGeom>
          <a:noFill/>
        </p:spPr>
        <p:txBody>
          <a:bodyPr wrap="square">
            <a:spAutoFit/>
          </a:bodyPr>
          <a:lstStyle/>
          <a:p>
            <a:r>
              <a:rPr lang="en-US" sz="1600" dirty="0">
                <a:solidFill>
                  <a:srgbClr val="535353"/>
                </a:solidFill>
                <a:latin typeface="Open Sans" panose="020B0606030504020204" pitchFamily="34" charset="0"/>
              </a:rPr>
              <a:t>ACTi 的端到端解決方案旨在最大化顧客和員工的安全，以及餐廳的整體安全性。 </a:t>
            </a:r>
            <a:r>
              <a:rPr lang="en-US" sz="1600" dirty="0" err="1">
                <a:solidFill>
                  <a:srgbClr val="535353"/>
                </a:solidFill>
                <a:latin typeface="Open Sans" panose="020B0606030504020204" pitchFamily="34" charset="0"/>
              </a:rPr>
              <a:t>這些解決方案包括優雅的攝像頭，良好的融合</a:t>
            </a:r>
            <a:r>
              <a:rPr lang="en-US" sz="1600" dirty="0">
                <a:solidFill>
                  <a:srgbClr val="535353"/>
                </a:solidFill>
                <a:latin typeface="Open Sans" panose="020B0606030504020204" pitchFamily="34" charset="0"/>
              </a:rPr>
              <a:t>，</a:t>
            </a:r>
            <a:r>
              <a:rPr lang="zh-TW" altLang="en-US" sz="1600" dirty="0">
                <a:solidFill>
                  <a:srgbClr val="535353"/>
                </a:solidFill>
                <a:latin typeface="Open Sans" panose="020B0606030504020204" pitchFamily="34" charset="0"/>
              </a:rPr>
              <a:t>影像</a:t>
            </a:r>
            <a:r>
              <a:rPr lang="en-US" sz="1600" dirty="0" err="1">
                <a:solidFill>
                  <a:srgbClr val="535353"/>
                </a:solidFill>
                <a:latin typeface="Open Sans" panose="020B0606030504020204" pitchFamily="34" charset="0"/>
              </a:rPr>
              <a:t>分析，以及訪問控制、對講機、警報、POS</a:t>
            </a:r>
            <a:r>
              <a:rPr lang="en-US" sz="1600" dirty="0">
                <a:solidFill>
                  <a:srgbClr val="535353"/>
                </a:solidFill>
                <a:latin typeface="Open Sans" panose="020B0606030504020204" pitchFamily="34" charset="0"/>
              </a:rPr>
              <a:t> 和數字標牌系統的整合。</a:t>
            </a:r>
          </a:p>
        </p:txBody>
      </p:sp>
      <p:sp>
        <p:nvSpPr>
          <p:cNvPr id="10" name="TextBox 9">
            <a:extLst>
              <a:ext uri="{FF2B5EF4-FFF2-40B4-BE49-F238E27FC236}">
                <a16:creationId xmlns:a16="http://schemas.microsoft.com/office/drawing/2014/main" id="{60B4391B-8304-3719-A07B-BEE7D43097DE}"/>
              </a:ext>
            </a:extLst>
          </p:cNvPr>
          <p:cNvSpPr txBox="1"/>
          <p:nvPr/>
        </p:nvSpPr>
        <p:spPr>
          <a:xfrm>
            <a:off x="154499" y="3549997"/>
            <a:ext cx="8835001" cy="1815882"/>
          </a:xfrm>
          <a:prstGeom prst="rect">
            <a:avLst/>
          </a:prstGeom>
          <a:noFill/>
        </p:spPr>
        <p:txBody>
          <a:bodyPr wrap="square">
            <a:spAutoFit/>
          </a:bodyPr>
          <a:lstStyle/>
          <a:p>
            <a:r>
              <a:rPr lang="en-US" sz="1600" dirty="0">
                <a:solidFill>
                  <a:srgbClr val="535353"/>
                </a:solidFill>
                <a:effectLst/>
                <a:latin typeface="Open Sans" panose="020B0606030504020204" pitchFamily="34" charset="0"/>
              </a:rPr>
              <a:t>餐廳不僅為顧客提供食物，還提供家庭團聚或朋友聚會的放鬆場所。 因此，安全管理在這裡將變得重要，以確保人員和資產的安全。</a:t>
            </a:r>
          </a:p>
          <a:p>
            <a:endParaRPr lang="en-US" sz="1600" dirty="0">
              <a:solidFill>
                <a:srgbClr val="535353"/>
              </a:solidFill>
              <a:effectLst/>
              <a:latin typeface="Open Sans" panose="020B0606030504020204" pitchFamily="34" charset="0"/>
            </a:endParaRPr>
          </a:p>
          <a:p>
            <a:r>
              <a:rPr lang="en-US" sz="1600" dirty="0">
                <a:solidFill>
                  <a:srgbClr val="535353"/>
                </a:solidFill>
                <a:effectLst/>
                <a:latin typeface="Open Sans" panose="020B0606030504020204" pitchFamily="34" charset="0"/>
              </a:rPr>
              <a:t>主要的安全管理相關挑戰包括盜竊、衝突和其他類型的犯罪活動。</a:t>
            </a:r>
          </a:p>
          <a:p>
            <a:endParaRPr lang="en-US" sz="1600" dirty="0">
              <a:solidFill>
                <a:srgbClr val="535353"/>
              </a:solidFill>
              <a:effectLst/>
              <a:latin typeface="Open Sans" panose="020B0606030504020204" pitchFamily="34" charset="0"/>
            </a:endParaRPr>
          </a:p>
          <a:p>
            <a:r>
              <a:rPr lang="en-US" sz="1600" dirty="0">
                <a:solidFill>
                  <a:srgbClr val="535353"/>
                </a:solidFill>
                <a:effectLst/>
                <a:latin typeface="Open Sans" panose="020B0606030504020204" pitchFamily="34" charset="0"/>
              </a:rPr>
              <a:t>為了創造一個更安全和更高效的環境，ACTi 的端到端餐廳監控解決方案包括 IP </a:t>
            </a:r>
            <a:r>
              <a:rPr lang="en-US" sz="1600" dirty="0" err="1">
                <a:solidFill>
                  <a:srgbClr val="535353"/>
                </a:solidFill>
                <a:effectLst/>
                <a:latin typeface="Open Sans" panose="020B0606030504020204" pitchFamily="34" charset="0"/>
              </a:rPr>
              <a:t>攝像頭</a:t>
            </a:r>
            <a:r>
              <a:rPr lang="en-US" sz="1600" dirty="0">
                <a:solidFill>
                  <a:srgbClr val="535353"/>
                </a:solidFill>
                <a:effectLst/>
                <a:latin typeface="Open Sans" panose="020B0606030504020204" pitchFamily="34" charset="0"/>
              </a:rPr>
              <a:t>、</a:t>
            </a:r>
            <a:r>
              <a:rPr lang="zh-TW" altLang="en-US" sz="1600" dirty="0">
                <a:solidFill>
                  <a:srgbClr val="535353"/>
                </a:solidFill>
                <a:effectLst/>
                <a:latin typeface="Open Sans" panose="020B0606030504020204" pitchFamily="34" charset="0"/>
              </a:rPr>
              <a:t>影像</a:t>
            </a:r>
            <a:r>
              <a:rPr lang="en-US" sz="1600" dirty="0" err="1">
                <a:solidFill>
                  <a:srgbClr val="535353"/>
                </a:solidFill>
                <a:effectLst/>
                <a:latin typeface="Open Sans" panose="020B0606030504020204" pitchFamily="34" charset="0"/>
              </a:rPr>
              <a:t>管理系統</a:t>
            </a:r>
            <a:r>
              <a:rPr lang="en-US" sz="1600" dirty="0">
                <a:solidFill>
                  <a:srgbClr val="535353"/>
                </a:solidFill>
                <a:effectLst/>
                <a:latin typeface="Open Sans" panose="020B0606030504020204" pitchFamily="34" charset="0"/>
              </a:rPr>
              <a:t>、</a:t>
            </a:r>
            <a:r>
              <a:rPr lang="zh-TW" altLang="en-US" sz="1600" dirty="0">
                <a:solidFill>
                  <a:srgbClr val="535353"/>
                </a:solidFill>
                <a:effectLst/>
                <a:latin typeface="Open Sans" panose="020B0606030504020204" pitchFamily="34" charset="0"/>
              </a:rPr>
              <a:t>影像</a:t>
            </a:r>
            <a:r>
              <a:rPr lang="en-US" sz="1600" dirty="0" err="1">
                <a:solidFill>
                  <a:srgbClr val="535353"/>
                </a:solidFill>
                <a:effectLst/>
                <a:latin typeface="Open Sans" panose="020B0606030504020204" pitchFamily="34" charset="0"/>
              </a:rPr>
              <a:t>分析、訪問控制、警報系統、對講機等</a:t>
            </a:r>
            <a:r>
              <a:rPr lang="en-US" sz="1600" dirty="0">
                <a:solidFill>
                  <a:srgbClr val="535353"/>
                </a:solidFill>
                <a:effectLst/>
                <a:latin typeface="Open Sans" panose="020B0606030504020204" pitchFamily="34" charset="0"/>
              </a:rPr>
              <a:t>。</a:t>
            </a:r>
          </a:p>
        </p:txBody>
      </p:sp>
      <p:pic>
        <p:nvPicPr>
          <p:cNvPr id="1026" name="Picture 2">
            <a:extLst>
              <a:ext uri="{FF2B5EF4-FFF2-40B4-BE49-F238E27FC236}">
                <a16:creationId xmlns:a16="http://schemas.microsoft.com/office/drawing/2014/main" id="{AEB9D3F7-2F9F-D235-D18A-BD26E8122D9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p:blipFill>
        <p:spPr bwMode="auto">
          <a:xfrm>
            <a:off x="374492" y="1875248"/>
            <a:ext cx="1877785" cy="12790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90053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22B6A50-7EDD-3915-97B9-EA6816D56B77}"/>
              </a:ext>
            </a:extLst>
          </p:cNvPr>
          <p:cNvPicPr>
            <a:picLocks noChangeAspect="1"/>
          </p:cNvPicPr>
          <p:nvPr/>
        </p:nvPicPr>
        <p:blipFill>
          <a:blip r:embed="rId3"/>
          <a:stretch>
            <a:fillRect/>
          </a:stretch>
        </p:blipFill>
        <p:spPr>
          <a:xfrm>
            <a:off x="1028700" y="1653977"/>
            <a:ext cx="7086600" cy="5057775"/>
          </a:xfrm>
          <a:prstGeom prst="rect">
            <a:avLst/>
          </a:prstGeom>
        </p:spPr>
      </p:pic>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餐廳：地圖</a:t>
            </a:r>
          </a:p>
        </p:txBody>
      </p:sp>
      <p:sp>
        <p:nvSpPr>
          <p:cNvPr id="17" name="TextBox 16">
            <a:extLst>
              <a:ext uri="{FF2B5EF4-FFF2-40B4-BE49-F238E27FC236}">
                <a16:creationId xmlns:a16="http://schemas.microsoft.com/office/drawing/2014/main" id="{C4C7C13B-B360-52A6-7E51-4B41408DD60C}"/>
              </a:ext>
            </a:extLst>
          </p:cNvPr>
          <p:cNvSpPr txBox="1"/>
          <p:nvPr/>
        </p:nvSpPr>
        <p:spPr>
          <a:xfrm>
            <a:off x="4598744" y="5537644"/>
            <a:ext cx="859412" cy="307777"/>
          </a:xfrm>
          <a:prstGeom prst="rect">
            <a:avLst/>
          </a:prstGeom>
          <a:solidFill>
            <a:schemeClr val="bg1"/>
          </a:solidFill>
        </p:spPr>
        <p:txBody>
          <a:bodyPr wrap="square" rtlCol="0">
            <a:spAutoFit/>
          </a:bodyPr>
          <a:lstStyle/>
          <a:p>
            <a:r>
              <a:rPr lang="en-US" sz="1400" dirty="0"/>
              <a:t>停車場</a:t>
            </a:r>
          </a:p>
        </p:txBody>
      </p:sp>
      <p:sp>
        <p:nvSpPr>
          <p:cNvPr id="19" name="TextBox 18">
            <a:extLst>
              <a:ext uri="{FF2B5EF4-FFF2-40B4-BE49-F238E27FC236}">
                <a16:creationId xmlns:a16="http://schemas.microsoft.com/office/drawing/2014/main" id="{98F2A1F6-0B97-C35A-B47A-DC4ADF34348F}"/>
              </a:ext>
            </a:extLst>
          </p:cNvPr>
          <p:cNvSpPr txBox="1"/>
          <p:nvPr/>
        </p:nvSpPr>
        <p:spPr>
          <a:xfrm>
            <a:off x="4860261" y="3808409"/>
            <a:ext cx="597896" cy="307777"/>
          </a:xfrm>
          <a:prstGeom prst="rect">
            <a:avLst/>
          </a:prstGeom>
          <a:solidFill>
            <a:schemeClr val="bg1"/>
          </a:solidFill>
        </p:spPr>
        <p:txBody>
          <a:bodyPr wrap="square" rtlCol="0">
            <a:spAutoFit/>
          </a:bodyPr>
          <a:lstStyle/>
          <a:p>
            <a:r>
              <a:rPr lang="en-US" sz="1400" dirty="0"/>
              <a:t>入口</a:t>
            </a:r>
          </a:p>
        </p:txBody>
      </p:sp>
      <p:sp>
        <p:nvSpPr>
          <p:cNvPr id="8" name="TextBox 7">
            <a:extLst>
              <a:ext uri="{FF2B5EF4-FFF2-40B4-BE49-F238E27FC236}">
                <a16:creationId xmlns:a16="http://schemas.microsoft.com/office/drawing/2014/main" id="{30E6AB11-2524-373D-75DC-2028D58B0EC3}"/>
              </a:ext>
            </a:extLst>
          </p:cNvPr>
          <p:cNvSpPr txBox="1"/>
          <p:nvPr/>
        </p:nvSpPr>
        <p:spPr>
          <a:xfrm>
            <a:off x="4860260" y="2130440"/>
            <a:ext cx="859412" cy="307777"/>
          </a:xfrm>
          <a:prstGeom prst="rect">
            <a:avLst/>
          </a:prstGeom>
          <a:solidFill>
            <a:schemeClr val="bg1"/>
          </a:solidFill>
        </p:spPr>
        <p:txBody>
          <a:bodyPr wrap="square" rtlCol="0">
            <a:spAutoFit/>
          </a:bodyPr>
          <a:lstStyle/>
          <a:p>
            <a:r>
              <a:rPr lang="en-US" sz="1400" dirty="0"/>
              <a:t>用餐區</a:t>
            </a:r>
          </a:p>
        </p:txBody>
      </p:sp>
      <p:sp>
        <p:nvSpPr>
          <p:cNvPr id="9" name="TextBox 8">
            <a:extLst>
              <a:ext uri="{FF2B5EF4-FFF2-40B4-BE49-F238E27FC236}">
                <a16:creationId xmlns:a16="http://schemas.microsoft.com/office/drawing/2014/main" id="{CA374F00-15B2-1032-3471-8A64CC1D1C2F}"/>
              </a:ext>
            </a:extLst>
          </p:cNvPr>
          <p:cNvSpPr txBox="1"/>
          <p:nvPr/>
        </p:nvSpPr>
        <p:spPr>
          <a:xfrm>
            <a:off x="4846252" y="4265895"/>
            <a:ext cx="727002" cy="307777"/>
          </a:xfrm>
          <a:prstGeom prst="rect">
            <a:avLst/>
          </a:prstGeom>
          <a:solidFill>
            <a:schemeClr val="bg1"/>
          </a:solidFill>
        </p:spPr>
        <p:txBody>
          <a:bodyPr wrap="square" rtlCol="0">
            <a:spAutoFit/>
          </a:bodyPr>
          <a:lstStyle/>
          <a:p>
            <a:r>
              <a:rPr lang="en-US" sz="1400" dirty="0"/>
              <a:t>收銀臺</a:t>
            </a:r>
          </a:p>
        </p:txBody>
      </p:sp>
      <p:sp>
        <p:nvSpPr>
          <p:cNvPr id="6" name="TextBox 5">
            <a:extLst>
              <a:ext uri="{FF2B5EF4-FFF2-40B4-BE49-F238E27FC236}">
                <a16:creationId xmlns:a16="http://schemas.microsoft.com/office/drawing/2014/main" id="{640BA6C9-8CD3-C535-4538-9684E5E570A8}"/>
              </a:ext>
            </a:extLst>
          </p:cNvPr>
          <p:cNvSpPr txBox="1"/>
          <p:nvPr/>
        </p:nvSpPr>
        <p:spPr>
          <a:xfrm>
            <a:off x="6581365" y="3024740"/>
            <a:ext cx="783847" cy="307777"/>
          </a:xfrm>
          <a:prstGeom prst="rect">
            <a:avLst/>
          </a:prstGeom>
          <a:solidFill>
            <a:schemeClr val="bg1"/>
          </a:solidFill>
        </p:spPr>
        <p:txBody>
          <a:bodyPr wrap="square" rtlCol="0">
            <a:spAutoFit/>
          </a:bodyPr>
          <a:lstStyle/>
          <a:p>
            <a:r>
              <a:rPr lang="en-US" sz="1400" dirty="0"/>
              <a:t>儲藏室</a:t>
            </a:r>
          </a:p>
        </p:txBody>
      </p:sp>
      <p:sp>
        <p:nvSpPr>
          <p:cNvPr id="10" name="TextBox 9">
            <a:extLst>
              <a:ext uri="{FF2B5EF4-FFF2-40B4-BE49-F238E27FC236}">
                <a16:creationId xmlns:a16="http://schemas.microsoft.com/office/drawing/2014/main" id="{27FC1C1C-3B8F-287C-1669-78865E3EAF49}"/>
              </a:ext>
            </a:extLst>
          </p:cNvPr>
          <p:cNvSpPr txBox="1"/>
          <p:nvPr/>
        </p:nvSpPr>
        <p:spPr>
          <a:xfrm>
            <a:off x="5073223" y="3162145"/>
            <a:ext cx="646449" cy="307777"/>
          </a:xfrm>
          <a:prstGeom prst="rect">
            <a:avLst/>
          </a:prstGeom>
          <a:solidFill>
            <a:schemeClr val="bg1"/>
          </a:solidFill>
        </p:spPr>
        <p:txBody>
          <a:bodyPr wrap="square" rtlCol="0">
            <a:spAutoFit/>
          </a:bodyPr>
          <a:lstStyle/>
          <a:p>
            <a:r>
              <a:rPr lang="en-US" sz="1400" dirty="0"/>
              <a:t>電梯</a:t>
            </a:r>
          </a:p>
        </p:txBody>
      </p:sp>
      <p:sp>
        <p:nvSpPr>
          <p:cNvPr id="11" name="TextBox 10">
            <a:extLst>
              <a:ext uri="{FF2B5EF4-FFF2-40B4-BE49-F238E27FC236}">
                <a16:creationId xmlns:a16="http://schemas.microsoft.com/office/drawing/2014/main" id="{CFB54B56-A9BD-3068-54B2-7257CCF898A9}"/>
              </a:ext>
            </a:extLst>
          </p:cNvPr>
          <p:cNvSpPr txBox="1"/>
          <p:nvPr/>
        </p:nvSpPr>
        <p:spPr>
          <a:xfrm>
            <a:off x="5573254" y="4942244"/>
            <a:ext cx="623265" cy="307777"/>
          </a:xfrm>
          <a:prstGeom prst="rect">
            <a:avLst/>
          </a:prstGeom>
          <a:solidFill>
            <a:schemeClr val="bg1"/>
          </a:solidFill>
        </p:spPr>
        <p:txBody>
          <a:bodyPr wrap="square" rtlCol="0">
            <a:spAutoFit/>
          </a:bodyPr>
          <a:lstStyle/>
          <a:p>
            <a:r>
              <a:rPr lang="en-US" sz="1400" dirty="0"/>
              <a:t>大門</a:t>
            </a:r>
          </a:p>
        </p:txBody>
      </p:sp>
      <p:sp>
        <p:nvSpPr>
          <p:cNvPr id="14" name="TextBox 13">
            <a:extLst>
              <a:ext uri="{FF2B5EF4-FFF2-40B4-BE49-F238E27FC236}">
                <a16:creationId xmlns:a16="http://schemas.microsoft.com/office/drawing/2014/main" id="{019AE38D-C461-94F8-279A-6E8E7A36645C}"/>
              </a:ext>
            </a:extLst>
          </p:cNvPr>
          <p:cNvSpPr txBox="1"/>
          <p:nvPr/>
        </p:nvSpPr>
        <p:spPr>
          <a:xfrm>
            <a:off x="7039671" y="2683310"/>
            <a:ext cx="547903" cy="307777"/>
          </a:xfrm>
          <a:prstGeom prst="rect">
            <a:avLst/>
          </a:prstGeom>
          <a:solidFill>
            <a:schemeClr val="bg1"/>
          </a:solidFill>
        </p:spPr>
        <p:txBody>
          <a:bodyPr wrap="square" rtlCol="0">
            <a:spAutoFit/>
          </a:bodyPr>
          <a:lstStyle/>
          <a:p>
            <a:r>
              <a:rPr lang="en-US" sz="1400" dirty="0"/>
              <a:t>廚房</a:t>
            </a:r>
          </a:p>
        </p:txBody>
      </p:sp>
    </p:spTree>
    <p:extLst>
      <p:ext uri="{BB962C8B-B14F-4D97-AF65-F5344CB8AC3E}">
        <p14:creationId xmlns:p14="http://schemas.microsoft.com/office/powerpoint/2010/main" val="22689269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餐廳：應用與地點</a:t>
            </a:r>
          </a:p>
        </p:txBody>
      </p:sp>
      <p:graphicFrame>
        <p:nvGraphicFramePr>
          <p:cNvPr id="3" name="Table 2">
            <a:extLst>
              <a:ext uri="{FF2B5EF4-FFF2-40B4-BE49-F238E27FC236}">
                <a16:creationId xmlns:a16="http://schemas.microsoft.com/office/drawing/2014/main" id="{B0B5AED9-17F4-263F-CD10-43469869C4D4}"/>
              </a:ext>
            </a:extLst>
          </p:cNvPr>
          <p:cNvGraphicFramePr>
            <a:graphicFrameLocks noGrp="1"/>
          </p:cNvGraphicFramePr>
          <p:nvPr>
            <p:extLst>
              <p:ext uri="{D42A27DB-BD31-4B8C-83A1-F6EECF244321}">
                <p14:modId xmlns:p14="http://schemas.microsoft.com/office/powerpoint/2010/main" val="71576599"/>
              </p:ext>
            </p:extLst>
          </p:nvPr>
        </p:nvGraphicFramePr>
        <p:xfrm>
          <a:off x="83507" y="1680575"/>
          <a:ext cx="8939881" cy="4751866"/>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810065">
                  <a:extLst>
                    <a:ext uri="{9D8B030D-6E8A-4147-A177-3AD203B41FA5}">
                      <a16:colId xmlns:a16="http://schemas.microsoft.com/office/drawing/2014/main" val="2565856468"/>
                    </a:ext>
                  </a:extLst>
                </a:gridCol>
                <a:gridCol w="554477">
                  <a:extLst>
                    <a:ext uri="{9D8B030D-6E8A-4147-A177-3AD203B41FA5}">
                      <a16:colId xmlns:a16="http://schemas.microsoft.com/office/drawing/2014/main" val="3900648050"/>
                    </a:ext>
                  </a:extLst>
                </a:gridCol>
                <a:gridCol w="1031132">
                  <a:extLst>
                    <a:ext uri="{9D8B030D-6E8A-4147-A177-3AD203B41FA5}">
                      <a16:colId xmlns:a16="http://schemas.microsoft.com/office/drawing/2014/main" val="2122113404"/>
                    </a:ext>
                  </a:extLst>
                </a:gridCol>
                <a:gridCol w="719847">
                  <a:extLst>
                    <a:ext uri="{9D8B030D-6E8A-4147-A177-3AD203B41FA5}">
                      <a16:colId xmlns:a16="http://schemas.microsoft.com/office/drawing/2014/main" val="905671876"/>
                    </a:ext>
                  </a:extLst>
                </a:gridCol>
                <a:gridCol w="1245140">
                  <a:extLst>
                    <a:ext uri="{9D8B030D-6E8A-4147-A177-3AD203B41FA5}">
                      <a16:colId xmlns:a16="http://schemas.microsoft.com/office/drawing/2014/main" val="3155535811"/>
                    </a:ext>
                  </a:extLst>
                </a:gridCol>
                <a:gridCol w="953311">
                  <a:extLst>
                    <a:ext uri="{9D8B030D-6E8A-4147-A177-3AD203B41FA5}">
                      <a16:colId xmlns:a16="http://schemas.microsoft.com/office/drawing/2014/main" val="2748578960"/>
                    </a:ext>
                  </a:extLst>
                </a:gridCol>
                <a:gridCol w="826851">
                  <a:extLst>
                    <a:ext uri="{9D8B030D-6E8A-4147-A177-3AD203B41FA5}">
                      <a16:colId xmlns:a16="http://schemas.microsoft.com/office/drawing/2014/main" val="2393102404"/>
                    </a:ext>
                  </a:extLst>
                </a:gridCol>
                <a:gridCol w="842426">
                  <a:extLst>
                    <a:ext uri="{9D8B030D-6E8A-4147-A177-3AD203B41FA5}">
                      <a16:colId xmlns:a16="http://schemas.microsoft.com/office/drawing/2014/main" val="3567203134"/>
                    </a:ext>
                  </a:extLst>
                </a:gridCol>
              </a:tblGrid>
              <a:tr h="450769">
                <a:tc>
                  <a:txBody>
                    <a:bodyPr/>
                    <a:lstStyle/>
                    <a:p>
                      <a:endParaRPr lang="en-US" sz="1300">
                        <a:solidFill>
                          <a:schemeClr val="tx1">
                            <a:lumMod val="76000"/>
                            <a:lumOff val="24000"/>
                          </a:schemeClr>
                        </a:solidFill>
                      </a:endParaRPr>
                    </a:p>
                  </a:txBody>
                  <a:tcPr/>
                </a:tc>
                <a:tc>
                  <a:txBody>
                    <a:bodyPr/>
                    <a:lstStyle/>
                    <a:p>
                      <a:r>
                        <a:rPr lang="en-US" sz="1300" dirty="0">
                          <a:solidFill>
                            <a:schemeClr val="bg1"/>
                          </a:solidFill>
                        </a:rPr>
                        <a:t>入口</a:t>
                      </a:r>
                    </a:p>
                  </a:txBody>
                  <a:tcPr/>
                </a:tc>
                <a:tc>
                  <a:txBody>
                    <a:bodyPr/>
                    <a:lstStyle/>
                    <a:p>
                      <a:r>
                        <a:rPr lang="en-US" sz="1300" dirty="0">
                          <a:solidFill>
                            <a:schemeClr val="bg1"/>
                          </a:solidFill>
                        </a:rPr>
                        <a:t>大門</a:t>
                      </a:r>
                    </a:p>
                  </a:txBody>
                  <a:tcPr/>
                </a:tc>
                <a:tc>
                  <a:txBody>
                    <a:bodyPr/>
                    <a:lstStyle/>
                    <a:p>
                      <a:r>
                        <a:rPr lang="en-US" sz="1300" dirty="0">
                          <a:solidFill>
                            <a:schemeClr val="bg1"/>
                          </a:solidFill>
                        </a:rPr>
                        <a:t>用餐區</a:t>
                      </a:r>
                    </a:p>
                  </a:txBody>
                  <a:tcPr/>
                </a:tc>
                <a:tc>
                  <a:txBody>
                    <a:bodyPr/>
                    <a:lstStyle/>
                    <a:p>
                      <a:r>
                        <a:rPr lang="en-US" sz="1300" dirty="0">
                          <a:solidFill>
                            <a:schemeClr val="bg1"/>
                          </a:solidFill>
                        </a:rPr>
                        <a:t>廚房</a:t>
                      </a:r>
                    </a:p>
                  </a:txBody>
                  <a:tcPr/>
                </a:tc>
                <a:tc>
                  <a:txBody>
                    <a:bodyPr/>
                    <a:lstStyle/>
                    <a:p>
                      <a:r>
                        <a:rPr lang="en-US" sz="1300" dirty="0">
                          <a:solidFill>
                            <a:schemeClr val="bg1"/>
                          </a:solidFill>
                        </a:rPr>
                        <a:t>收銀臺</a:t>
                      </a:r>
                    </a:p>
                  </a:txBody>
                  <a:tcPr/>
                </a:tc>
                <a:tc>
                  <a:txBody>
                    <a:bodyPr/>
                    <a:lstStyle/>
                    <a:p>
                      <a:r>
                        <a:rPr lang="en-US" sz="1300" dirty="0">
                          <a:solidFill>
                            <a:schemeClr val="bg1"/>
                          </a:solidFill>
                        </a:rPr>
                        <a:t>電梯</a:t>
                      </a:r>
                    </a:p>
                  </a:txBody>
                  <a:tcPr/>
                </a:tc>
                <a:tc>
                  <a:txBody>
                    <a:bodyPr/>
                    <a:lstStyle/>
                    <a:p>
                      <a:r>
                        <a:rPr lang="en-US" sz="1200" dirty="0">
                          <a:solidFill>
                            <a:schemeClr val="bg1"/>
                          </a:solidFill>
                        </a:rPr>
                        <a:t>儲存</a:t>
                      </a:r>
                    </a:p>
                  </a:txBody>
                  <a:tcPr/>
                </a:tc>
                <a:tc>
                  <a:txBody>
                    <a:bodyPr/>
                    <a:lstStyle/>
                    <a:p>
                      <a:r>
                        <a:rPr lang="en-US" sz="1200" dirty="0">
                          <a:solidFill>
                            <a:schemeClr val="bg1"/>
                          </a:solidFill>
                        </a:rPr>
                        <a:t>停車場</a:t>
                      </a:r>
                    </a:p>
                  </a:txBody>
                  <a:tcPr/>
                </a:tc>
                <a:extLst>
                  <a:ext uri="{0D108BD9-81ED-4DB2-BD59-A6C34878D82A}">
                    <a16:rowId xmlns:a16="http://schemas.microsoft.com/office/drawing/2014/main" val="2090737549"/>
                  </a:ext>
                </a:extLst>
              </a:tr>
              <a:tr h="450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tx1">
                              <a:lumMod val="76000"/>
                              <a:lumOff val="24000"/>
                            </a:schemeClr>
                          </a:solidFill>
                        </a:rPr>
                        <a:t>盜竊檢測</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2078924313"/>
                  </a:ext>
                </a:extLst>
              </a:tr>
              <a:tr h="439423">
                <a:tc>
                  <a:txBody>
                    <a:bodyPr/>
                    <a:lstStyle/>
                    <a:p>
                      <a:r>
                        <a:rPr lang="en-US" sz="1300" dirty="0">
                          <a:solidFill>
                            <a:schemeClr val="tx1">
                              <a:lumMod val="76000"/>
                              <a:lumOff val="24000"/>
                            </a:schemeClr>
                          </a:solidFill>
                        </a:rPr>
                        <a:t>擅自闖入檢測</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extLst>
                  <a:ext uri="{0D108BD9-81ED-4DB2-BD59-A6C34878D82A}">
                    <a16:rowId xmlns:a16="http://schemas.microsoft.com/office/drawing/2014/main" val="2461784252"/>
                  </a:ext>
                </a:extLst>
              </a:tr>
              <a:tr h="450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a:solidFill>
                            <a:schemeClr val="tx1">
                              <a:lumMod val="76000"/>
                              <a:lumOff val="24000"/>
                            </a:schemeClr>
                          </a:solidFill>
                        </a:rPr>
                        <a:t>實時嫌疑人追蹤</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extLst>
                  <a:ext uri="{0D108BD9-81ED-4DB2-BD59-A6C34878D82A}">
                    <a16:rowId xmlns:a16="http://schemas.microsoft.com/office/drawing/2014/main" val="2210431295"/>
                  </a:ext>
                </a:extLst>
              </a:tr>
              <a:tr h="43942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tx1">
                              <a:lumMod val="76000"/>
                              <a:lumOff val="24000"/>
                            </a:schemeClr>
                          </a:solidFill>
                        </a:rPr>
                        <a:t>爭議調查</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2674638168"/>
                  </a:ext>
                </a:extLst>
              </a:tr>
              <a:tr h="439423">
                <a:tc>
                  <a:txBody>
                    <a:bodyPr/>
                    <a:lstStyle/>
                    <a:p>
                      <a:r>
                        <a:rPr lang="en-US" sz="1300" dirty="0">
                          <a:solidFill>
                            <a:schemeClr val="tx1">
                              <a:lumMod val="76000"/>
                              <a:lumOff val="24000"/>
                            </a:schemeClr>
                          </a:solidFill>
                        </a:rPr>
                        <a:t>數位標示</a:t>
                      </a: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2253065483"/>
                  </a:ext>
                </a:extLst>
              </a:tr>
              <a:tr h="450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tx1">
                              <a:lumMod val="76000"/>
                              <a:lumOff val="24000"/>
                            </a:schemeClr>
                          </a:solidFill>
                        </a:rPr>
                        <a:t>未經授權進入檢測</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1261085878"/>
                  </a:ext>
                </a:extLst>
              </a:tr>
              <a:tr h="450769">
                <a:tc>
                  <a:txBody>
                    <a:bodyPr/>
                    <a:lstStyle/>
                    <a:p>
                      <a:r>
                        <a:rPr lang="en-US" sz="1300" dirty="0">
                          <a:solidFill>
                            <a:schemeClr val="tx1">
                              <a:lumMod val="76000"/>
                              <a:lumOff val="24000"/>
                            </a:schemeClr>
                          </a:solidFill>
                        </a:rPr>
                        <a:t>可疑物品檢測</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000" dirty="0">
                          <a:solidFill>
                            <a:schemeClr val="tx1">
                              <a:lumMod val="76000"/>
                              <a:lumOff val="24000"/>
                            </a:schemeClr>
                          </a:solidFill>
                        </a:rPr>
                        <a:t>是</a:t>
                      </a:r>
                    </a:p>
                  </a:txBody>
                  <a:tcPr/>
                </a:tc>
                <a:extLst>
                  <a:ext uri="{0D108BD9-81ED-4DB2-BD59-A6C34878D82A}">
                    <a16:rowId xmlns:a16="http://schemas.microsoft.com/office/drawing/2014/main" val="2250837835"/>
                  </a:ext>
                </a:extLst>
              </a:tr>
              <a:tr h="439423">
                <a:tc>
                  <a:txBody>
                    <a:bodyPr/>
                    <a:lstStyle/>
                    <a:p>
                      <a:pPr lvl="0">
                        <a:buNone/>
                      </a:pPr>
                      <a:r>
                        <a:rPr lang="en-US" sz="1300" dirty="0">
                          <a:solidFill>
                            <a:schemeClr val="tx1">
                              <a:lumMod val="76000"/>
                              <a:lumOff val="24000"/>
                            </a:schemeClr>
                          </a:solidFill>
                        </a:rPr>
                        <a:t>隨時隨地監控</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extLst>
                  <a:ext uri="{0D108BD9-81ED-4DB2-BD59-A6C34878D82A}">
                    <a16:rowId xmlns:a16="http://schemas.microsoft.com/office/drawing/2014/main" val="2091576229"/>
                  </a:ext>
                </a:extLst>
              </a:tr>
              <a:tr h="267644">
                <a:tc>
                  <a:txBody>
                    <a:bodyPr/>
                    <a:lstStyle/>
                    <a:p>
                      <a:pPr lvl="0">
                        <a:buNone/>
                      </a:pPr>
                      <a:r>
                        <a:rPr lang="en-US" sz="1300" dirty="0">
                          <a:solidFill>
                            <a:schemeClr val="tx1">
                              <a:lumMod val="76000"/>
                              <a:lumOff val="24000"/>
                            </a:schemeClr>
                          </a:solidFill>
                        </a:rPr>
                        <a:t>安全保障</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r>
                        <a:rPr lang="en-US" sz="1000" dirty="0">
                          <a:solidFill>
                            <a:schemeClr val="tx1">
                              <a:lumMod val="76000"/>
                              <a:lumOff val="24000"/>
                            </a:schemeClr>
                          </a:solidFill>
                        </a:rPr>
                        <a:t>是</a:t>
                      </a:r>
                    </a:p>
                  </a:txBody>
                  <a:tcPr/>
                </a:tc>
                <a:extLst>
                  <a:ext uri="{0D108BD9-81ED-4DB2-BD59-A6C34878D82A}">
                    <a16:rowId xmlns:a16="http://schemas.microsoft.com/office/drawing/2014/main" val="2188733179"/>
                  </a:ext>
                </a:extLst>
              </a:tr>
              <a:tr h="450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tx1">
                              <a:lumMod val="76000"/>
                              <a:lumOff val="24000"/>
                            </a:schemeClr>
                          </a:solidFill>
                        </a:rPr>
                        <a:t>車輛進出控制</a:t>
                      </a: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r>
                        <a:rPr lang="en-US" sz="1000" dirty="0">
                          <a:solidFill>
                            <a:schemeClr val="tx1">
                              <a:lumMod val="76000"/>
                              <a:lumOff val="24000"/>
                            </a:schemeClr>
                          </a:solidFill>
                        </a:rPr>
                        <a:t>是</a:t>
                      </a: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extLst>
                  <a:ext uri="{0D108BD9-81ED-4DB2-BD59-A6C34878D82A}">
                    <a16:rowId xmlns:a16="http://schemas.microsoft.com/office/drawing/2014/main" val="2290535640"/>
                  </a:ext>
                </a:extLst>
              </a:tr>
            </a:tbl>
          </a:graphicData>
        </a:graphic>
      </p:graphicFrame>
    </p:spTree>
    <p:extLst>
      <p:ext uri="{BB962C8B-B14F-4D97-AF65-F5344CB8AC3E}">
        <p14:creationId xmlns:p14="http://schemas.microsoft.com/office/powerpoint/2010/main" val="8799639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餐廳：應用</a:t>
            </a:r>
          </a:p>
        </p:txBody>
      </p:sp>
      <p:pic>
        <p:nvPicPr>
          <p:cNvPr id="4" name="Picture 3">
            <a:extLst>
              <a:ext uri="{FF2B5EF4-FFF2-40B4-BE49-F238E27FC236}">
                <a16:creationId xmlns:a16="http://schemas.microsoft.com/office/drawing/2014/main" id="{7CCA0A90-F14D-2A74-0D86-1DCDF6361D6A}"/>
              </a:ext>
            </a:extLst>
          </p:cNvPr>
          <p:cNvPicPr>
            <a:picLocks noChangeAspect="1"/>
          </p:cNvPicPr>
          <p:nvPr/>
        </p:nvPicPr>
        <p:blipFill>
          <a:blip r:embed="rId3" cstate="print">
            <a:extLst>
              <a:ext uri="{28A0092B-C50C-407E-A947-70E740481C1C}">
                <a14:useLocalDpi xmlns:a14="http://schemas.microsoft.com/office/drawing/2010/main" val="0"/>
              </a:ext>
            </a:extLst>
          </a:blip>
          <a:srcRect t="3526" b="3526"/>
          <a:stretch/>
        </p:blipFill>
        <p:spPr>
          <a:xfrm>
            <a:off x="350817" y="2198448"/>
            <a:ext cx="1473609" cy="1021407"/>
          </a:xfrm>
          <a:prstGeom prst="rect">
            <a:avLst/>
          </a:prstGeom>
        </p:spPr>
      </p:pic>
      <p:pic>
        <p:nvPicPr>
          <p:cNvPr id="5" name="Picture 4">
            <a:extLst>
              <a:ext uri="{FF2B5EF4-FFF2-40B4-BE49-F238E27FC236}">
                <a16:creationId xmlns:a16="http://schemas.microsoft.com/office/drawing/2014/main" id="{EFEE3A28-5C6B-29C3-896C-2B34D7583122}"/>
              </a:ext>
            </a:extLst>
          </p:cNvPr>
          <p:cNvPicPr>
            <a:picLocks noChangeAspect="1"/>
          </p:cNvPicPr>
          <p:nvPr/>
        </p:nvPicPr>
        <p:blipFill>
          <a:blip r:embed="rId4" cstate="print">
            <a:extLst>
              <a:ext uri="{28A0092B-C50C-407E-A947-70E740481C1C}">
                <a14:useLocalDpi xmlns:a14="http://schemas.microsoft.com/office/drawing/2010/main" val="0"/>
              </a:ext>
            </a:extLst>
          </a:blip>
          <a:srcRect t="715" b="715"/>
          <a:stretch/>
        </p:blipFill>
        <p:spPr>
          <a:xfrm>
            <a:off x="2071366" y="2199569"/>
            <a:ext cx="1473609" cy="1036005"/>
          </a:xfrm>
          <a:prstGeom prst="rect">
            <a:avLst/>
          </a:prstGeom>
        </p:spPr>
      </p:pic>
      <p:pic>
        <p:nvPicPr>
          <p:cNvPr id="6" name="Picture 5">
            <a:extLst>
              <a:ext uri="{FF2B5EF4-FFF2-40B4-BE49-F238E27FC236}">
                <a16:creationId xmlns:a16="http://schemas.microsoft.com/office/drawing/2014/main" id="{2A63145B-748A-1897-326C-B8380D36E64C}"/>
              </a:ext>
            </a:extLst>
          </p:cNvPr>
          <p:cNvPicPr>
            <a:picLocks noChangeAspect="1"/>
          </p:cNvPicPr>
          <p:nvPr/>
        </p:nvPicPr>
        <p:blipFill>
          <a:blip r:embed="rId5" cstate="print">
            <a:extLst>
              <a:ext uri="{28A0092B-C50C-407E-A947-70E740481C1C}">
                <a14:useLocalDpi xmlns:a14="http://schemas.microsoft.com/office/drawing/2010/main" val="0"/>
              </a:ext>
            </a:extLst>
          </a:blip>
          <a:srcRect l="5904" r="5904"/>
          <a:stretch/>
        </p:blipFill>
        <p:spPr>
          <a:xfrm>
            <a:off x="5549349" y="2198448"/>
            <a:ext cx="1503204" cy="1021407"/>
          </a:xfrm>
          <a:prstGeom prst="rect">
            <a:avLst/>
          </a:prstGeom>
        </p:spPr>
      </p:pic>
      <p:pic>
        <p:nvPicPr>
          <p:cNvPr id="8" name="Picture 7">
            <a:extLst>
              <a:ext uri="{FF2B5EF4-FFF2-40B4-BE49-F238E27FC236}">
                <a16:creationId xmlns:a16="http://schemas.microsoft.com/office/drawing/2014/main" id="{E96DC9FD-E991-B3AD-B588-54CFDD5FB249}"/>
              </a:ext>
            </a:extLst>
          </p:cNvPr>
          <p:cNvPicPr>
            <a:picLocks noChangeAspect="1"/>
          </p:cNvPicPr>
          <p:nvPr/>
        </p:nvPicPr>
        <p:blipFill>
          <a:blip r:embed="rId6">
            <a:extLst>
              <a:ext uri="{28A0092B-C50C-407E-A947-70E740481C1C}">
                <a14:useLocalDpi xmlns:a14="http://schemas.microsoft.com/office/drawing/2010/main" val="0"/>
              </a:ext>
            </a:extLst>
          </a:blip>
          <a:srcRect l="1772" r="1772"/>
          <a:stretch/>
        </p:blipFill>
        <p:spPr>
          <a:xfrm>
            <a:off x="7262209" y="2198447"/>
            <a:ext cx="1467331" cy="1021407"/>
          </a:xfrm>
          <a:prstGeom prst="rect">
            <a:avLst/>
          </a:prstGeom>
        </p:spPr>
      </p:pic>
      <p:pic>
        <p:nvPicPr>
          <p:cNvPr id="11" name="Picture 10">
            <a:extLst>
              <a:ext uri="{FF2B5EF4-FFF2-40B4-BE49-F238E27FC236}">
                <a16:creationId xmlns:a16="http://schemas.microsoft.com/office/drawing/2014/main" id="{9D501C61-8089-0478-1888-B0DD7228FABF}"/>
              </a:ext>
            </a:extLst>
          </p:cNvPr>
          <p:cNvPicPr>
            <a:picLocks noChangeAspect="1"/>
          </p:cNvPicPr>
          <p:nvPr/>
        </p:nvPicPr>
        <p:blipFill>
          <a:blip r:embed="rId7"/>
          <a:srcRect l="-823" t="-184" r="823" b="57714"/>
          <a:stretch/>
        </p:blipFill>
        <p:spPr>
          <a:xfrm>
            <a:off x="3732529" y="2147156"/>
            <a:ext cx="1714223" cy="1188770"/>
          </a:xfrm>
          <a:prstGeom prst="rect">
            <a:avLst/>
          </a:prstGeom>
        </p:spPr>
      </p:pic>
      <p:sp>
        <p:nvSpPr>
          <p:cNvPr id="12" name="TextBox 11">
            <a:extLst>
              <a:ext uri="{FF2B5EF4-FFF2-40B4-BE49-F238E27FC236}">
                <a16:creationId xmlns:a16="http://schemas.microsoft.com/office/drawing/2014/main" id="{1506AE02-7050-ADC1-4CDB-92F15477B70F}"/>
              </a:ext>
            </a:extLst>
          </p:cNvPr>
          <p:cNvSpPr txBox="1"/>
          <p:nvPr/>
        </p:nvSpPr>
        <p:spPr>
          <a:xfrm>
            <a:off x="240748" y="3332922"/>
            <a:ext cx="1716158" cy="1200329"/>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盜竊檢測</a:t>
            </a:r>
          </a:p>
          <a:p>
            <a:endParaRPr lang="en-US" sz="1200" b="1"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檢測盜竊或未察覺的訪客貴重物品。</a:t>
            </a:r>
          </a:p>
        </p:txBody>
      </p:sp>
      <p:sp>
        <p:nvSpPr>
          <p:cNvPr id="13" name="TextBox 12">
            <a:extLst>
              <a:ext uri="{FF2B5EF4-FFF2-40B4-BE49-F238E27FC236}">
                <a16:creationId xmlns:a16="http://schemas.microsoft.com/office/drawing/2014/main" id="{2A59FBD7-C2D8-3F47-356F-A9452E86AC3A}"/>
              </a:ext>
            </a:extLst>
          </p:cNvPr>
          <p:cNvSpPr txBox="1"/>
          <p:nvPr/>
        </p:nvSpPr>
        <p:spPr>
          <a:xfrm>
            <a:off x="1952487" y="3332922"/>
            <a:ext cx="1716158" cy="1384995"/>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擅自闖入檢測</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檢測未經許可進入該區域的人。</a:t>
            </a:r>
          </a:p>
          <a:p>
            <a:endParaRPr lang="en-US" sz="1200" dirty="0">
              <a:solidFill>
                <a:srgbClr val="535353"/>
              </a:solidFill>
              <a:latin typeface="Open Sans"/>
              <a:ea typeface="Open Sans"/>
              <a:cs typeface="Open Sans"/>
            </a:endParaRPr>
          </a:p>
        </p:txBody>
      </p:sp>
      <p:sp>
        <p:nvSpPr>
          <p:cNvPr id="14" name="TextBox 13">
            <a:extLst>
              <a:ext uri="{FF2B5EF4-FFF2-40B4-BE49-F238E27FC236}">
                <a16:creationId xmlns:a16="http://schemas.microsoft.com/office/drawing/2014/main" id="{9EA1550B-2674-4CD0-0EA9-0091D778F798}"/>
              </a:ext>
            </a:extLst>
          </p:cNvPr>
          <p:cNvSpPr txBox="1"/>
          <p:nvPr/>
        </p:nvSpPr>
        <p:spPr>
          <a:xfrm>
            <a:off x="3730487" y="3332922"/>
            <a:ext cx="1716158" cy="1384995"/>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err="1">
                <a:solidFill>
                  <a:srgbClr val="535353"/>
                </a:solidFill>
                <a:latin typeface="Open Sans"/>
                <a:ea typeface="Open Sans"/>
                <a:cs typeface="Open Sans"/>
              </a:rPr>
              <a:t>實時嫌疑人追蹤</a:t>
            </a:r>
            <a:endParaRPr lang="en-US" dirty="0"/>
          </a:p>
          <a:p>
            <a:endParaRPr lang="en-US" sz="1200" b="1" dirty="0">
              <a:solidFill>
                <a:srgbClr val="535353"/>
              </a:solidFill>
              <a:latin typeface="Open Sans"/>
              <a:ea typeface="Open Sans"/>
              <a:cs typeface="Open Sans"/>
            </a:endParaRPr>
          </a:p>
          <a:p>
            <a:r>
              <a:rPr lang="en-US" sz="1200" dirty="0" err="1">
                <a:solidFill>
                  <a:srgbClr val="535353"/>
                </a:solidFill>
                <a:latin typeface="Open Sans"/>
                <a:ea typeface="Open Sans"/>
                <a:cs typeface="Open Sans"/>
              </a:rPr>
              <a:t>通過在</a:t>
            </a:r>
            <a:r>
              <a:rPr lang="zh-TW" altLang="en-US" sz="1200" dirty="0">
                <a:solidFill>
                  <a:srgbClr val="535353"/>
                </a:solidFill>
                <a:latin typeface="Open Sans"/>
                <a:ea typeface="Open Sans"/>
                <a:cs typeface="Open Sans"/>
              </a:rPr>
              <a:t>影像</a:t>
            </a:r>
            <a:r>
              <a:rPr lang="en-US" sz="1200" dirty="0" err="1">
                <a:solidFill>
                  <a:srgbClr val="535353"/>
                </a:solidFill>
                <a:latin typeface="Open Sans"/>
                <a:ea typeface="Open Sans"/>
                <a:cs typeface="Open Sans"/>
              </a:rPr>
              <a:t>管理系統中使用透明</a:t>
            </a:r>
            <a:r>
              <a:rPr lang="zh-TW" altLang="en-US" sz="1200" dirty="0">
                <a:solidFill>
                  <a:srgbClr val="535353"/>
                </a:solidFill>
                <a:latin typeface="Open Sans"/>
                <a:ea typeface="Open Sans"/>
                <a:cs typeface="Open Sans"/>
              </a:rPr>
              <a:t>影像</a:t>
            </a:r>
            <a:r>
              <a:rPr lang="en-US" sz="1200" dirty="0" err="1">
                <a:solidFill>
                  <a:srgbClr val="535353"/>
                </a:solidFill>
                <a:latin typeface="Open Sans"/>
                <a:ea typeface="Open Sans"/>
                <a:cs typeface="Open Sans"/>
              </a:rPr>
              <a:t>覆蓋按鈕無縫切換</a:t>
            </a:r>
            <a:r>
              <a:rPr lang="zh-TW" altLang="en-US" sz="1200" dirty="0">
                <a:solidFill>
                  <a:srgbClr val="535353"/>
                </a:solidFill>
                <a:latin typeface="Open Sans"/>
                <a:ea typeface="Open Sans"/>
                <a:cs typeface="Open Sans"/>
              </a:rPr>
              <a:t>影像</a:t>
            </a:r>
            <a:r>
              <a:rPr lang="en-US" sz="1200" dirty="0" err="1">
                <a:solidFill>
                  <a:srgbClr val="535353"/>
                </a:solidFill>
                <a:latin typeface="Open Sans"/>
                <a:ea typeface="Open Sans"/>
                <a:cs typeface="Open Sans"/>
              </a:rPr>
              <a:t>通道來追蹤嫌疑人</a:t>
            </a:r>
            <a:r>
              <a:rPr lang="en-US" sz="1200" dirty="0">
                <a:solidFill>
                  <a:srgbClr val="535353"/>
                </a:solidFill>
                <a:latin typeface="Open Sans"/>
                <a:ea typeface="Open Sans"/>
                <a:cs typeface="Open Sans"/>
              </a:rPr>
              <a:t>。</a:t>
            </a:r>
            <a:endParaRPr lang="en-US" dirty="0"/>
          </a:p>
          <a:p>
            <a:endParaRPr lang="en-US" sz="1200" b="1" dirty="0">
              <a:solidFill>
                <a:srgbClr val="535353"/>
              </a:solidFill>
              <a:latin typeface="Open Sans"/>
              <a:ea typeface="Open Sans"/>
              <a:cs typeface="Open Sans"/>
            </a:endParaRPr>
          </a:p>
        </p:txBody>
      </p:sp>
      <p:sp>
        <p:nvSpPr>
          <p:cNvPr id="15" name="TextBox 14">
            <a:extLst>
              <a:ext uri="{FF2B5EF4-FFF2-40B4-BE49-F238E27FC236}">
                <a16:creationId xmlns:a16="http://schemas.microsoft.com/office/drawing/2014/main" id="{8D2726FD-76CE-52A1-9952-FF8955A5DC47}"/>
              </a:ext>
            </a:extLst>
          </p:cNvPr>
          <p:cNvSpPr txBox="1"/>
          <p:nvPr/>
        </p:nvSpPr>
        <p:spPr>
          <a:xfrm>
            <a:off x="5475356" y="3332922"/>
            <a:ext cx="1716158" cy="830997"/>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爭議調查</a:t>
            </a:r>
            <a:endParaRPr lang="en-US" dirty="0"/>
          </a:p>
          <a:p>
            <a:endParaRPr lang="en-US" sz="1200" dirty="0">
              <a:solidFill>
                <a:srgbClr val="535353"/>
              </a:solidFill>
              <a:latin typeface="Open Sans"/>
              <a:ea typeface="Open Sans"/>
              <a:cs typeface="Open Sans"/>
            </a:endParaRPr>
          </a:p>
          <a:p>
            <a:r>
              <a:rPr lang="en-US" sz="1200" dirty="0" err="1">
                <a:solidFill>
                  <a:srgbClr val="535353"/>
                </a:solidFill>
                <a:latin typeface="Open Sans"/>
                <a:ea typeface="Open Sans"/>
                <a:cs typeface="Open Sans"/>
              </a:rPr>
              <a:t>通過使用事件的</a:t>
            </a:r>
            <a:r>
              <a:rPr lang="zh-TW" altLang="en-US" sz="1200" dirty="0">
                <a:solidFill>
                  <a:srgbClr val="535353"/>
                </a:solidFill>
                <a:latin typeface="Open Sans"/>
                <a:ea typeface="Open Sans"/>
                <a:cs typeface="Open Sans"/>
              </a:rPr>
              <a:t>影像</a:t>
            </a:r>
            <a:r>
              <a:rPr lang="en-US" sz="1200" dirty="0" err="1">
                <a:solidFill>
                  <a:srgbClr val="535353"/>
                </a:solidFill>
                <a:latin typeface="Open Sans"/>
                <a:ea typeface="Open Sans"/>
                <a:cs typeface="Open Sans"/>
              </a:rPr>
              <a:t>和音頻回放來解決爭議</a:t>
            </a:r>
            <a:r>
              <a:rPr lang="en-US" sz="1200" dirty="0">
                <a:solidFill>
                  <a:srgbClr val="535353"/>
                </a:solidFill>
                <a:latin typeface="Open Sans"/>
                <a:ea typeface="Open Sans"/>
                <a:cs typeface="Open Sans"/>
              </a:rPr>
              <a:t>。</a:t>
            </a:r>
          </a:p>
        </p:txBody>
      </p:sp>
      <p:sp>
        <p:nvSpPr>
          <p:cNvPr id="16" name="TextBox 15">
            <a:extLst>
              <a:ext uri="{FF2B5EF4-FFF2-40B4-BE49-F238E27FC236}">
                <a16:creationId xmlns:a16="http://schemas.microsoft.com/office/drawing/2014/main" id="{401CFE1D-BB01-C94D-E934-E1CC785301CC}"/>
              </a:ext>
            </a:extLst>
          </p:cNvPr>
          <p:cNvSpPr txBox="1"/>
          <p:nvPr/>
        </p:nvSpPr>
        <p:spPr>
          <a:xfrm>
            <a:off x="7187095" y="3332922"/>
            <a:ext cx="1716158" cy="1754326"/>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數位標示</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根據預定的時間表或事件規則，在公共顯示器上顯示預定的數位內容，並自訂佈局。</a:t>
            </a:r>
          </a:p>
        </p:txBody>
      </p:sp>
    </p:spTree>
    <p:extLst>
      <p:ext uri="{BB962C8B-B14F-4D97-AF65-F5344CB8AC3E}">
        <p14:creationId xmlns:p14="http://schemas.microsoft.com/office/powerpoint/2010/main" val="2460583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餐廳：應用</a:t>
            </a:r>
          </a:p>
        </p:txBody>
      </p:sp>
      <p:pic>
        <p:nvPicPr>
          <p:cNvPr id="2" name="Picture 1">
            <a:hlinkClick r:id="rId3" action="ppaction://hlinksldjump"/>
            <a:extLst>
              <a:ext uri="{FF2B5EF4-FFF2-40B4-BE49-F238E27FC236}">
                <a16:creationId xmlns:a16="http://schemas.microsoft.com/office/drawing/2014/main" id="{50294ED8-2AED-1FBC-F4D9-8CEED349D111}"/>
              </a:ext>
            </a:extLst>
          </p:cNvPr>
          <p:cNvPicPr>
            <a:picLocks noChangeAspect="1"/>
          </p:cNvPicPr>
          <p:nvPr/>
        </p:nvPicPr>
        <p:blipFill>
          <a:blip r:embed="rId4"/>
          <a:srcRect l="-1662" t="-658" r="1048" b="44909"/>
          <a:stretch/>
        </p:blipFill>
        <p:spPr>
          <a:xfrm>
            <a:off x="5512582" y="2128581"/>
            <a:ext cx="1705858" cy="1194773"/>
          </a:xfrm>
          <a:prstGeom prst="rect">
            <a:avLst/>
          </a:prstGeom>
        </p:spPr>
      </p:pic>
      <p:pic>
        <p:nvPicPr>
          <p:cNvPr id="3" name="Picture 2">
            <a:extLst>
              <a:ext uri="{FF2B5EF4-FFF2-40B4-BE49-F238E27FC236}">
                <a16:creationId xmlns:a16="http://schemas.microsoft.com/office/drawing/2014/main" id="{46452409-0BAE-E4CA-38D8-B448F655BA49}"/>
              </a:ext>
            </a:extLst>
          </p:cNvPr>
          <p:cNvPicPr>
            <a:picLocks noChangeAspect="1"/>
          </p:cNvPicPr>
          <p:nvPr/>
        </p:nvPicPr>
        <p:blipFill>
          <a:blip r:embed="rId5"/>
          <a:srcRect l="730" t="-220" r="-648" b="59088"/>
          <a:stretch/>
        </p:blipFill>
        <p:spPr>
          <a:xfrm>
            <a:off x="3794937" y="2126538"/>
            <a:ext cx="1706916" cy="1209135"/>
          </a:xfrm>
          <a:prstGeom prst="rect">
            <a:avLst/>
          </a:prstGeom>
        </p:spPr>
      </p:pic>
      <p:pic>
        <p:nvPicPr>
          <p:cNvPr id="11" name="Picture 10">
            <a:extLst>
              <a:ext uri="{FF2B5EF4-FFF2-40B4-BE49-F238E27FC236}">
                <a16:creationId xmlns:a16="http://schemas.microsoft.com/office/drawing/2014/main" id="{82B5103D-C889-F7A1-D33A-7F40F36678BA}"/>
              </a:ext>
            </a:extLst>
          </p:cNvPr>
          <p:cNvPicPr>
            <a:picLocks noChangeAspect="1"/>
          </p:cNvPicPr>
          <p:nvPr/>
        </p:nvPicPr>
        <p:blipFill>
          <a:blip r:embed="rId6"/>
          <a:stretch>
            <a:fillRect/>
          </a:stretch>
        </p:blipFill>
        <p:spPr>
          <a:xfrm>
            <a:off x="2010026" y="3363600"/>
            <a:ext cx="1786270" cy="1518723"/>
          </a:xfrm>
          <a:prstGeom prst="rect">
            <a:avLst/>
          </a:prstGeom>
        </p:spPr>
      </p:pic>
      <p:pic>
        <p:nvPicPr>
          <p:cNvPr id="12" name="Picture 11">
            <a:extLst>
              <a:ext uri="{FF2B5EF4-FFF2-40B4-BE49-F238E27FC236}">
                <a16:creationId xmlns:a16="http://schemas.microsoft.com/office/drawing/2014/main" id="{5DCACA61-8A85-85B7-EDED-DE5352492F42}"/>
              </a:ext>
            </a:extLst>
          </p:cNvPr>
          <p:cNvPicPr>
            <a:picLocks noChangeAspect="1"/>
          </p:cNvPicPr>
          <p:nvPr/>
        </p:nvPicPr>
        <p:blipFill>
          <a:blip r:embed="rId7"/>
          <a:stretch>
            <a:fillRect/>
          </a:stretch>
        </p:blipFill>
        <p:spPr>
          <a:xfrm>
            <a:off x="2086254" y="2207014"/>
            <a:ext cx="1569878" cy="1079394"/>
          </a:xfrm>
          <a:prstGeom prst="rect">
            <a:avLst/>
          </a:prstGeom>
        </p:spPr>
      </p:pic>
      <p:sp>
        <p:nvSpPr>
          <p:cNvPr id="16" name="TextBox 15">
            <a:extLst>
              <a:ext uri="{FF2B5EF4-FFF2-40B4-BE49-F238E27FC236}">
                <a16:creationId xmlns:a16="http://schemas.microsoft.com/office/drawing/2014/main" id="{F90686BF-DBA3-16C2-36E5-1181F4E8825D}"/>
              </a:ext>
            </a:extLst>
          </p:cNvPr>
          <p:cNvSpPr txBox="1"/>
          <p:nvPr/>
        </p:nvSpPr>
        <p:spPr>
          <a:xfrm>
            <a:off x="2007704" y="3332922"/>
            <a:ext cx="1716158" cy="1754326"/>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可疑物品檢測</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檢測未被看管的物品，以防止嚴重的安全和安全隱患。</a:t>
            </a:r>
            <a:endParaRPr lang="en-US" dirty="0">
              <a:cs typeface="Calibri"/>
            </a:endParaRPr>
          </a:p>
          <a:p>
            <a:endParaRPr lang="en-US" sz="1200" dirty="0">
              <a:solidFill>
                <a:srgbClr val="535353"/>
              </a:solidFill>
              <a:latin typeface="Open Sans"/>
              <a:ea typeface="Open Sans"/>
              <a:cs typeface="Open Sans"/>
            </a:endParaRPr>
          </a:p>
        </p:txBody>
      </p:sp>
      <p:sp>
        <p:nvSpPr>
          <p:cNvPr id="17" name="TextBox 16">
            <a:extLst>
              <a:ext uri="{FF2B5EF4-FFF2-40B4-BE49-F238E27FC236}">
                <a16:creationId xmlns:a16="http://schemas.microsoft.com/office/drawing/2014/main" id="{565E7CD5-4656-326A-9E40-C68123B97652}"/>
              </a:ext>
            </a:extLst>
          </p:cNvPr>
          <p:cNvSpPr txBox="1"/>
          <p:nvPr/>
        </p:nvSpPr>
        <p:spPr>
          <a:xfrm>
            <a:off x="3796747" y="3332922"/>
            <a:ext cx="1716158" cy="2123658"/>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隨時隨地監控</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在走動於場地時，使用移動設備監控監視攝像頭的視圖，以便即時回應事件。</a:t>
            </a:r>
            <a:endParaRPr lang="en-US">
              <a:cs typeface="Calibri"/>
            </a:endParaRPr>
          </a:p>
          <a:p>
            <a:endParaRPr lang="en-US" sz="1200">
              <a:solidFill>
                <a:srgbClr val="535353"/>
              </a:solidFill>
              <a:latin typeface="Open Sans"/>
              <a:ea typeface="Open Sans"/>
              <a:cs typeface="Open Sans"/>
            </a:endParaRPr>
          </a:p>
        </p:txBody>
      </p:sp>
      <p:sp>
        <p:nvSpPr>
          <p:cNvPr id="19" name="TextBox 18">
            <a:extLst>
              <a:ext uri="{FF2B5EF4-FFF2-40B4-BE49-F238E27FC236}">
                <a16:creationId xmlns:a16="http://schemas.microsoft.com/office/drawing/2014/main" id="{38981228-36DE-7683-65FE-7EA17A299CFB}"/>
              </a:ext>
            </a:extLst>
          </p:cNvPr>
          <p:cNvSpPr txBox="1"/>
          <p:nvPr/>
        </p:nvSpPr>
        <p:spPr>
          <a:xfrm>
            <a:off x="5541616" y="3337388"/>
            <a:ext cx="1716158" cy="1015663"/>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安全保障</a:t>
            </a:r>
            <a:endParaRPr lang="en-US" dirty="0"/>
          </a:p>
          <a:p>
            <a:endParaRPr lang="en-US" sz="1200" dirty="0">
              <a:solidFill>
                <a:srgbClr val="535353"/>
              </a:solidFill>
              <a:latin typeface="Open Sans"/>
              <a:ea typeface="Open Sans"/>
              <a:cs typeface="Open Sans"/>
            </a:endParaRPr>
          </a:p>
          <a:p>
            <a:r>
              <a:rPr lang="en-US" sz="1200" dirty="0" err="1">
                <a:solidFill>
                  <a:srgbClr val="535353"/>
                </a:solidFill>
                <a:latin typeface="Open Sans"/>
                <a:ea typeface="Open Sans"/>
                <a:cs typeface="Open Sans"/>
              </a:rPr>
              <a:t>確保人員安全使用</a:t>
            </a:r>
            <a:r>
              <a:rPr lang="zh-TW" altLang="en-US" sz="1200" dirty="0">
                <a:solidFill>
                  <a:srgbClr val="535353"/>
                </a:solidFill>
                <a:latin typeface="Open Sans"/>
                <a:ea typeface="Open Sans"/>
                <a:cs typeface="Open Sans"/>
              </a:rPr>
              <a:t>影像</a:t>
            </a:r>
            <a:r>
              <a:rPr lang="en-US" sz="1200" dirty="0" err="1">
                <a:solidFill>
                  <a:srgbClr val="535353"/>
                </a:solidFill>
                <a:latin typeface="Open Sans"/>
                <a:ea typeface="Open Sans"/>
                <a:cs typeface="Open Sans"/>
              </a:rPr>
              <a:t>監控系統</a:t>
            </a:r>
            <a:r>
              <a:rPr lang="en-US" sz="1200" dirty="0">
                <a:solidFill>
                  <a:srgbClr val="535353"/>
                </a:solidFill>
                <a:latin typeface="Open Sans"/>
                <a:ea typeface="Open Sans"/>
                <a:cs typeface="Open Sans"/>
              </a:rPr>
              <a:t>。</a:t>
            </a:r>
            <a:endParaRPr lang="en-US" dirty="0">
              <a:cs typeface="Calibri"/>
            </a:endParaRPr>
          </a:p>
          <a:p>
            <a:endParaRPr lang="en-US" sz="1200" dirty="0">
              <a:solidFill>
                <a:srgbClr val="535353"/>
              </a:solidFill>
              <a:latin typeface="Open Sans"/>
              <a:ea typeface="Open Sans"/>
              <a:cs typeface="Open Sans"/>
            </a:endParaRPr>
          </a:p>
        </p:txBody>
      </p:sp>
      <p:pic>
        <p:nvPicPr>
          <p:cNvPr id="4" name="Picture 3">
            <a:extLst>
              <a:ext uri="{FF2B5EF4-FFF2-40B4-BE49-F238E27FC236}">
                <a16:creationId xmlns:a16="http://schemas.microsoft.com/office/drawing/2014/main" id="{C83F16A8-1553-A6A9-9F0B-1A7D8BA9F8DF}"/>
              </a:ext>
            </a:extLst>
          </p:cNvPr>
          <p:cNvPicPr>
            <a:picLocks noChangeAspect="1"/>
          </p:cNvPicPr>
          <p:nvPr/>
        </p:nvPicPr>
        <p:blipFill>
          <a:blip r:embed="rId8"/>
          <a:srcRect l="-1251" t="-183" r="-505" b="51738"/>
          <a:stretch/>
        </p:blipFill>
        <p:spPr>
          <a:xfrm>
            <a:off x="243810" y="2147809"/>
            <a:ext cx="1718610" cy="1191226"/>
          </a:xfrm>
          <a:prstGeom prst="rect">
            <a:avLst/>
          </a:prstGeom>
        </p:spPr>
      </p:pic>
      <p:sp>
        <p:nvSpPr>
          <p:cNvPr id="6" name="TextBox 5">
            <a:extLst>
              <a:ext uri="{FF2B5EF4-FFF2-40B4-BE49-F238E27FC236}">
                <a16:creationId xmlns:a16="http://schemas.microsoft.com/office/drawing/2014/main" id="{896B44FF-2A63-A945-CE0D-C70490D1723C}"/>
              </a:ext>
            </a:extLst>
          </p:cNvPr>
          <p:cNvSpPr txBox="1"/>
          <p:nvPr/>
        </p:nvSpPr>
        <p:spPr>
          <a:xfrm>
            <a:off x="240748" y="3332922"/>
            <a:ext cx="1716158" cy="830997"/>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err="1">
                <a:solidFill>
                  <a:srgbClr val="535353"/>
                </a:solidFill>
                <a:latin typeface="Open Sans"/>
                <a:ea typeface="Open Sans"/>
                <a:cs typeface="Open Sans"/>
              </a:rPr>
              <a:t>未經授權進入檢測</a:t>
            </a:r>
            <a:endParaRPr lang="en-US" sz="1200" b="1" dirty="0">
              <a:solidFill>
                <a:srgbClr val="535353"/>
              </a:solidFill>
              <a:latin typeface="Open Sans"/>
              <a:ea typeface="Open Sans"/>
              <a:cs typeface="Open Sans"/>
            </a:endParaRPr>
          </a:p>
          <a:p>
            <a:endParaRPr lang="en-US" sz="1200" b="1" dirty="0">
              <a:solidFill>
                <a:srgbClr val="535353"/>
              </a:solidFill>
              <a:latin typeface="Open Sans"/>
              <a:ea typeface="Open Sans"/>
              <a:cs typeface="Open Sans"/>
            </a:endParaRPr>
          </a:p>
          <a:p>
            <a:r>
              <a:rPr lang="en-US" sz="1200" dirty="0" err="1">
                <a:solidFill>
                  <a:srgbClr val="535353"/>
                </a:solidFill>
                <a:latin typeface="Open Sans"/>
                <a:ea typeface="Open Sans"/>
                <a:cs typeface="Open Sans"/>
              </a:rPr>
              <a:t>利用</a:t>
            </a:r>
            <a:r>
              <a:rPr lang="zh-TW" altLang="en-US" sz="1200" dirty="0">
                <a:solidFill>
                  <a:srgbClr val="535353"/>
                </a:solidFill>
                <a:latin typeface="Open Sans"/>
                <a:ea typeface="Open Sans"/>
                <a:cs typeface="Open Sans"/>
              </a:rPr>
              <a:t>影像</a:t>
            </a:r>
            <a:r>
              <a:rPr lang="en-US" sz="1200" dirty="0" err="1">
                <a:solidFill>
                  <a:srgbClr val="535353"/>
                </a:solidFill>
                <a:latin typeface="Open Sans"/>
                <a:ea typeface="Open Sans"/>
                <a:cs typeface="Open Sans"/>
              </a:rPr>
              <a:t>分析檢測入侵企圖並通知保安人員</a:t>
            </a:r>
            <a:r>
              <a:rPr lang="en-US" sz="1200" dirty="0">
                <a:solidFill>
                  <a:srgbClr val="535353"/>
                </a:solidFill>
                <a:latin typeface="Open Sans"/>
                <a:ea typeface="Open Sans"/>
                <a:cs typeface="Open Sans"/>
              </a:rPr>
              <a:t>。</a:t>
            </a:r>
          </a:p>
        </p:txBody>
      </p:sp>
      <p:pic>
        <p:nvPicPr>
          <p:cNvPr id="7" name="Picture 6">
            <a:extLst>
              <a:ext uri="{FF2B5EF4-FFF2-40B4-BE49-F238E27FC236}">
                <a16:creationId xmlns:a16="http://schemas.microsoft.com/office/drawing/2014/main" id="{3EA441B1-A529-EFC1-2B77-DA3FB7243A34}"/>
              </a:ext>
            </a:extLst>
          </p:cNvPr>
          <p:cNvPicPr>
            <a:picLocks noChangeAspect="1"/>
          </p:cNvPicPr>
          <p:nvPr/>
        </p:nvPicPr>
        <p:blipFill>
          <a:blip r:embed="rId9"/>
          <a:srcRect l="143" t="-163" r="680" b="49522"/>
          <a:stretch/>
        </p:blipFill>
        <p:spPr>
          <a:xfrm>
            <a:off x="7334370" y="2147809"/>
            <a:ext cx="1605260" cy="1194486"/>
          </a:xfrm>
          <a:prstGeom prst="rect">
            <a:avLst/>
          </a:prstGeom>
        </p:spPr>
      </p:pic>
      <p:sp>
        <p:nvSpPr>
          <p:cNvPr id="8" name="TextBox 7">
            <a:extLst>
              <a:ext uri="{FF2B5EF4-FFF2-40B4-BE49-F238E27FC236}">
                <a16:creationId xmlns:a16="http://schemas.microsoft.com/office/drawing/2014/main" id="{DA4ED9A6-1B6D-A6E1-8956-8F8665E201AB}"/>
              </a:ext>
            </a:extLst>
          </p:cNvPr>
          <p:cNvSpPr txBox="1"/>
          <p:nvPr/>
        </p:nvSpPr>
        <p:spPr>
          <a:xfrm>
            <a:off x="7334708" y="3337593"/>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車輛進出控制</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進入大門的訪問控制可以方便地使用自動車牌識別（ALPR）技術進行。</a:t>
            </a:r>
            <a:endParaRPr lang="en-US">
              <a:cs typeface="Calibri"/>
            </a:endParaRPr>
          </a:p>
          <a:p>
            <a:endParaRPr lang="en-US" sz="1200">
              <a:solidFill>
                <a:srgbClr val="535353"/>
              </a:solidFill>
              <a:latin typeface="Open Sans"/>
              <a:ea typeface="Open Sans"/>
              <a:cs typeface="Open Sans"/>
            </a:endParaRPr>
          </a:p>
        </p:txBody>
      </p:sp>
    </p:spTree>
    <p:extLst>
      <p:ext uri="{BB962C8B-B14F-4D97-AF65-F5344CB8AC3E}">
        <p14:creationId xmlns:p14="http://schemas.microsoft.com/office/powerpoint/2010/main" val="17504183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餐廳：應用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461665"/>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盜竊檢測</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8119" y="2210504"/>
            <a:ext cx="5050053" cy="584775"/>
          </a:xfrm>
          <a:prstGeom prst="rect">
            <a:avLst/>
          </a:prstGeom>
          <a:noFill/>
        </p:spPr>
        <p:txBody>
          <a:bodyPr wrap="square">
            <a:spAutoFit/>
          </a:bodyPr>
          <a:lstStyle/>
          <a:p>
            <a:r>
              <a:rPr lang="en-US" sz="1600" dirty="0">
                <a:solidFill>
                  <a:schemeClr val="tx1">
                    <a:lumMod val="50000"/>
                    <a:lumOff val="50000"/>
                  </a:schemeClr>
                </a:solidFill>
                <a:latin typeface="Open Sans" panose="020B0606030504020204" pitchFamily="34" charset="0"/>
              </a:rPr>
              <a:t>檢測盜竊或未察覺的訪客貴重物品。</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077218"/>
          </a:xfrm>
          <a:prstGeom prst="rect">
            <a:avLst/>
          </a:prstGeom>
          <a:noFill/>
        </p:spPr>
        <p:txBody>
          <a:bodyPr wrap="square">
            <a:spAutoFit/>
          </a:bodyPr>
          <a:lstStyle/>
          <a:p>
            <a:pPr algn="l"/>
            <a:r>
              <a:rPr lang="en-US" sz="1600" b="0" i="0" dirty="0">
                <a:solidFill>
                  <a:srgbClr val="535353"/>
                </a:solidFill>
                <a:effectLst/>
                <a:latin typeface="Open Sans" panose="020B0606030504020204" pitchFamily="34" charset="0"/>
              </a:rPr>
              <a:t>餐廳裡的人通常很放鬆，未注意到有關扒手的潛在威脅。 放在餐桌下的包包可能會在不知情的情況下被偷走。 監控系統將有助於防止或成功調查此類事件。</a:t>
            </a:r>
          </a:p>
        </p:txBody>
      </p:sp>
      <p:pic>
        <p:nvPicPr>
          <p:cNvPr id="4" name="Picture 3">
            <a:extLst>
              <a:ext uri="{FF2B5EF4-FFF2-40B4-BE49-F238E27FC236}">
                <a16:creationId xmlns:a16="http://schemas.microsoft.com/office/drawing/2014/main" id="{8C4D9743-2A1B-4407-A67F-925ECD86414A}"/>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364566" y="1722468"/>
            <a:ext cx="2942805" cy="2194513"/>
          </a:xfrm>
          <a:prstGeom prst="rect">
            <a:avLst/>
          </a:prstGeom>
        </p:spPr>
      </p:pic>
      <p:sp>
        <p:nvSpPr>
          <p:cNvPr id="3" name="Rectangle 2">
            <a:extLst>
              <a:ext uri="{FF2B5EF4-FFF2-40B4-BE49-F238E27FC236}">
                <a16:creationId xmlns:a16="http://schemas.microsoft.com/office/drawing/2014/main" id="{A85DD9C6-570D-6100-4ACD-727611AE5FE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830582E8-E189-892F-4804-2FBDC97F711D}"/>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F74EBAAC-D073-DF54-4349-6E36ED94A00A}"/>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93B8CE55-900C-6597-9D49-0AD723740AD3}"/>
                </a:ext>
              </a:extLst>
            </p:cNvPr>
            <p:cNvPicPr>
              <a:picLocks noChangeAspect="1"/>
            </p:cNvPicPr>
            <p:nvPr/>
          </p:nvPicPr>
          <p:blipFill>
            <a:blip r:embed="rId4"/>
            <a:stretch>
              <a:fillRect/>
            </a:stretch>
          </p:blipFill>
          <p:spPr>
            <a:xfrm>
              <a:off x="228988" y="6093296"/>
              <a:ext cx="1819275" cy="581025"/>
            </a:xfrm>
            <a:prstGeom prst="rect">
              <a:avLst/>
            </a:prstGeom>
          </p:spPr>
        </p:pic>
        <p:sp>
          <p:nvSpPr>
            <p:cNvPr id="9" name="TextBox 8">
              <a:hlinkClick r:id="rId5"/>
              <a:extLst>
                <a:ext uri="{FF2B5EF4-FFF2-40B4-BE49-F238E27FC236}">
                  <a16:creationId xmlns:a16="http://schemas.microsoft.com/office/drawing/2014/main" id="{81100205-4AE8-1DC5-8A06-137C2E05BFA0}"/>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C47BA953-E9B9-4357-2C2E-AFFF5ED19AB0}"/>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E835135B-5211-4C23-0633-C43E42677D9E}"/>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C0BFD765-7B9F-9275-3D42-A2A2EAE8840E}"/>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閱讀</a:t>
              </a:r>
              <a:endParaRPr lang="en-US" sz="1200" i="1">
                <a:solidFill>
                  <a:srgbClr val="0000FF"/>
                </a:solidFill>
              </a:endParaRPr>
            </a:p>
          </p:txBody>
        </p:sp>
      </p:grpSp>
      <p:grpSp>
        <p:nvGrpSpPr>
          <p:cNvPr id="15" name="Group 14">
            <a:extLst>
              <a:ext uri="{FF2B5EF4-FFF2-40B4-BE49-F238E27FC236}">
                <a16:creationId xmlns:a16="http://schemas.microsoft.com/office/drawing/2014/main" id="{4CCBEA0D-2FB5-D388-90D3-3E714F8E6F3E}"/>
              </a:ext>
            </a:extLst>
          </p:cNvPr>
          <p:cNvGrpSpPr/>
          <p:nvPr/>
        </p:nvGrpSpPr>
        <p:grpSpPr>
          <a:xfrm>
            <a:off x="3884029" y="6102821"/>
            <a:ext cx="1606065" cy="573257"/>
            <a:chOff x="3884029" y="6102821"/>
            <a:chExt cx="1606065" cy="573257"/>
          </a:xfrm>
        </p:grpSpPr>
        <p:pic>
          <p:nvPicPr>
            <p:cNvPr id="19" name="Picture 18">
              <a:extLst>
                <a:ext uri="{FF2B5EF4-FFF2-40B4-BE49-F238E27FC236}">
                  <a16:creationId xmlns:a16="http://schemas.microsoft.com/office/drawing/2014/main" id="{A52B8953-2C6E-94B5-DD31-7514A1EC2F0F}"/>
                </a:ext>
              </a:extLst>
            </p:cNvPr>
            <p:cNvPicPr>
              <a:picLocks noChangeAspect="1"/>
            </p:cNvPicPr>
            <p:nvPr/>
          </p:nvPicPr>
          <p:blipFill>
            <a:blip r:embed="rId8"/>
            <a:stretch>
              <a:fillRect/>
            </a:stretch>
          </p:blipFill>
          <p:spPr>
            <a:xfrm>
              <a:off x="3884029" y="6102821"/>
              <a:ext cx="1485900" cy="571500"/>
            </a:xfrm>
            <a:prstGeom prst="rect">
              <a:avLst/>
            </a:prstGeom>
          </p:spPr>
        </p:pic>
        <p:sp>
          <p:nvSpPr>
            <p:cNvPr id="20" name="TextBox 19">
              <a:extLst>
                <a:ext uri="{FF2B5EF4-FFF2-40B4-BE49-F238E27FC236}">
                  <a16:creationId xmlns:a16="http://schemas.microsoft.com/office/drawing/2014/main" id="{01E32BAB-5BAE-544D-930F-7564892F3CBD}"/>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9"/>
                </a:rPr>
                <a:t>閱讀</a:t>
              </a:r>
              <a:endParaRPr lang="en-US" sz="1200" i="1">
                <a:solidFill>
                  <a:srgbClr val="0000FF"/>
                </a:solidFill>
              </a:endParaRPr>
            </a:p>
          </p:txBody>
        </p:sp>
      </p:grpSp>
      <p:grpSp>
        <p:nvGrpSpPr>
          <p:cNvPr id="21" name="Group 20">
            <a:extLst>
              <a:ext uri="{FF2B5EF4-FFF2-40B4-BE49-F238E27FC236}">
                <a16:creationId xmlns:a16="http://schemas.microsoft.com/office/drawing/2014/main" id="{FC796E17-971E-2CF5-9390-76C150CC0069}"/>
              </a:ext>
            </a:extLst>
          </p:cNvPr>
          <p:cNvGrpSpPr/>
          <p:nvPr/>
        </p:nvGrpSpPr>
        <p:grpSpPr>
          <a:xfrm>
            <a:off x="5500838" y="6030580"/>
            <a:ext cx="1694229" cy="642229"/>
            <a:chOff x="5500838" y="6030580"/>
            <a:chExt cx="1694229" cy="642229"/>
          </a:xfrm>
        </p:grpSpPr>
        <p:pic>
          <p:nvPicPr>
            <p:cNvPr id="22" name="Picture 21">
              <a:extLst>
                <a:ext uri="{FF2B5EF4-FFF2-40B4-BE49-F238E27FC236}">
                  <a16:creationId xmlns:a16="http://schemas.microsoft.com/office/drawing/2014/main" id="{89FDF170-D1B3-6A27-FF8D-E619E5477BF1}"/>
                </a:ext>
              </a:extLst>
            </p:cNvPr>
            <p:cNvPicPr>
              <a:picLocks noChangeAspect="1"/>
            </p:cNvPicPr>
            <p:nvPr/>
          </p:nvPicPr>
          <p:blipFill>
            <a:blip r:embed="rId10"/>
            <a:stretch>
              <a:fillRect/>
            </a:stretch>
          </p:blipFill>
          <p:spPr>
            <a:xfrm>
              <a:off x="5500838" y="6030580"/>
              <a:ext cx="1628775" cy="628650"/>
            </a:xfrm>
            <a:prstGeom prst="rect">
              <a:avLst/>
            </a:prstGeom>
          </p:spPr>
        </p:pic>
        <p:sp>
          <p:nvSpPr>
            <p:cNvPr id="23" name="TextBox 22">
              <a:extLst>
                <a:ext uri="{FF2B5EF4-FFF2-40B4-BE49-F238E27FC236}">
                  <a16:creationId xmlns:a16="http://schemas.microsoft.com/office/drawing/2014/main" id="{EA4B742D-2EEA-08E6-68A7-B622C15856F2}"/>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1"/>
                </a:rPr>
                <a:t>閱讀</a:t>
              </a:r>
              <a:endParaRPr lang="en-US" sz="1200" i="1">
                <a:solidFill>
                  <a:srgbClr val="0000FF"/>
                </a:solidFill>
              </a:endParaRPr>
            </a:p>
          </p:txBody>
        </p:sp>
      </p:grpSp>
      <p:grpSp>
        <p:nvGrpSpPr>
          <p:cNvPr id="24" name="Group 23">
            <a:extLst>
              <a:ext uri="{FF2B5EF4-FFF2-40B4-BE49-F238E27FC236}">
                <a16:creationId xmlns:a16="http://schemas.microsoft.com/office/drawing/2014/main" id="{DDABF8CE-400D-D321-1028-B6FE6B3E00F0}"/>
              </a:ext>
            </a:extLst>
          </p:cNvPr>
          <p:cNvGrpSpPr/>
          <p:nvPr/>
        </p:nvGrpSpPr>
        <p:grpSpPr>
          <a:xfrm>
            <a:off x="7260522" y="6019647"/>
            <a:ext cx="1541830" cy="657225"/>
            <a:chOff x="7260522" y="6019647"/>
            <a:chExt cx="1541830" cy="657225"/>
          </a:xfrm>
        </p:grpSpPr>
        <p:pic>
          <p:nvPicPr>
            <p:cNvPr id="25" name="Picture 24">
              <a:extLst>
                <a:ext uri="{FF2B5EF4-FFF2-40B4-BE49-F238E27FC236}">
                  <a16:creationId xmlns:a16="http://schemas.microsoft.com/office/drawing/2014/main" id="{390EB0E2-EB34-93DC-D022-D189258F05B7}"/>
                </a:ext>
              </a:extLst>
            </p:cNvPr>
            <p:cNvPicPr>
              <a:picLocks noChangeAspect="1"/>
            </p:cNvPicPr>
            <p:nvPr/>
          </p:nvPicPr>
          <p:blipFill>
            <a:blip r:embed="rId12"/>
            <a:stretch>
              <a:fillRect/>
            </a:stretch>
          </p:blipFill>
          <p:spPr>
            <a:xfrm>
              <a:off x="7260522" y="6019647"/>
              <a:ext cx="1476375" cy="657225"/>
            </a:xfrm>
            <a:prstGeom prst="rect">
              <a:avLst/>
            </a:prstGeom>
          </p:spPr>
        </p:pic>
        <p:sp>
          <p:nvSpPr>
            <p:cNvPr id="26" name="TextBox 25">
              <a:extLst>
                <a:ext uri="{FF2B5EF4-FFF2-40B4-BE49-F238E27FC236}">
                  <a16:creationId xmlns:a16="http://schemas.microsoft.com/office/drawing/2014/main" id="{913815E6-16AF-F5EC-4438-D6FA0D5284C1}"/>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3"/>
                </a:rPr>
                <a:t>閱讀</a:t>
              </a:r>
              <a:endParaRPr lang="en-US" sz="1200" i="1">
                <a:solidFill>
                  <a:srgbClr val="0000FF"/>
                </a:solidFill>
              </a:endParaRPr>
            </a:p>
          </p:txBody>
        </p:sp>
      </p:grpSp>
    </p:spTree>
    <p:extLst>
      <p:ext uri="{BB962C8B-B14F-4D97-AF65-F5344CB8AC3E}">
        <p14:creationId xmlns:p14="http://schemas.microsoft.com/office/powerpoint/2010/main" val="26834113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DE7963-7664-729F-67FB-7C7CB1C7B2D1}"/>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D693D8C2-B1C9-B34C-FCF6-A277586CEBFC}"/>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餐廳：應用</a:t>
            </a:r>
          </a:p>
        </p:txBody>
      </p:sp>
      <p:sp>
        <p:nvSpPr>
          <p:cNvPr id="2" name="TextBox 1">
            <a:extLst>
              <a:ext uri="{FF2B5EF4-FFF2-40B4-BE49-F238E27FC236}">
                <a16:creationId xmlns:a16="http://schemas.microsoft.com/office/drawing/2014/main" id="{862E3CB2-8EDD-03F3-2439-AD89978E9BD6}"/>
              </a:ext>
            </a:extLst>
          </p:cNvPr>
          <p:cNvSpPr txBox="1"/>
          <p:nvPr/>
        </p:nvSpPr>
        <p:spPr>
          <a:xfrm>
            <a:off x="3980968"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擅自闖入檢測</a:t>
            </a:r>
          </a:p>
          <a:p>
            <a:br>
              <a:rPr lang="en-US" b="0" i="0">
                <a:solidFill>
                  <a:srgbClr val="FFFFFF"/>
                </a:solidFill>
                <a:effectLst/>
                <a:latin typeface="Open Sans" panose="020B0606030504020204" pitchFamily="34" charset="0"/>
              </a:rPr>
            </a:br>
            <a:endParaRPr lang="en-US"/>
          </a:p>
        </p:txBody>
      </p:sp>
      <p:sp>
        <p:nvSpPr>
          <p:cNvPr id="16" name="TextBox 15">
            <a:extLst>
              <a:ext uri="{FF2B5EF4-FFF2-40B4-BE49-F238E27FC236}">
                <a16:creationId xmlns:a16="http://schemas.microsoft.com/office/drawing/2014/main" id="{A06BD8BC-20B0-1290-644B-F7924253A4FF}"/>
              </a:ext>
            </a:extLst>
          </p:cNvPr>
          <p:cNvSpPr txBox="1"/>
          <p:nvPr/>
        </p:nvSpPr>
        <p:spPr>
          <a:xfrm>
            <a:off x="3995838"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檢測未經許可進入該區域的人。</a:t>
            </a:r>
          </a:p>
        </p:txBody>
      </p:sp>
      <p:sp>
        <p:nvSpPr>
          <p:cNvPr id="17" name="TextBox 16">
            <a:extLst>
              <a:ext uri="{FF2B5EF4-FFF2-40B4-BE49-F238E27FC236}">
                <a16:creationId xmlns:a16="http://schemas.microsoft.com/office/drawing/2014/main" id="{1C73969A-FB6A-2B13-5B43-4BAA91DF11A4}"/>
              </a:ext>
            </a:extLst>
          </p:cNvPr>
          <p:cNvSpPr txBox="1"/>
          <p:nvPr/>
        </p:nvSpPr>
        <p:spPr>
          <a:xfrm>
            <a:off x="179512" y="3789040"/>
            <a:ext cx="9007772" cy="1077218"/>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當一個人未經許可進入他人的土地或財產時，這被視為擅自侵入，並且是非法的。在餐廳關閉期間進入場地始終被視為擅自侵入。 在某些情況下，擅自侵入也可能在開放時間內發生，尤其是由黑名單上的人員。 </a:t>
            </a:r>
          </a:p>
        </p:txBody>
      </p:sp>
      <p:sp>
        <p:nvSpPr>
          <p:cNvPr id="27" name="TextBox 26">
            <a:extLst>
              <a:ext uri="{FF2B5EF4-FFF2-40B4-BE49-F238E27FC236}">
                <a16:creationId xmlns:a16="http://schemas.microsoft.com/office/drawing/2014/main" id="{F16DC3E4-1A9A-47FE-4638-4DDD61E276AA}"/>
              </a:ext>
            </a:extLst>
          </p:cNvPr>
          <p:cNvSpPr txBox="1"/>
          <p:nvPr/>
        </p:nvSpPr>
        <p:spPr>
          <a:xfrm>
            <a:off x="179512" y="4932457"/>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這是基於 ACTi 攝影機內部的 </a:t>
            </a:r>
            <a:r>
              <a:rPr lang="en-US" sz="1600" b="1">
                <a:solidFill>
                  <a:srgbClr val="535353"/>
                </a:solidFill>
                <a:latin typeface="Open Sans" panose="020B0606030504020204" pitchFamily="34" charset="0"/>
              </a:rPr>
              <a:t>人員進入區域</a:t>
            </a:r>
            <a:r>
              <a:rPr lang="en-US" sz="1600" b="1" i="0">
                <a:solidFill>
                  <a:srgbClr val="535353"/>
                </a:solidFill>
                <a:effectLst/>
                <a:latin typeface="Open Sans" panose="020B0606030504020204" pitchFamily="34" charset="0"/>
              </a:rPr>
              <a:t> 偵測</a:t>
            </a:r>
            <a:r>
              <a:rPr lang="en-US" sz="1600" b="0" i="0">
                <a:solidFill>
                  <a:srgbClr val="535353"/>
                </a:solidFill>
                <a:effectLst/>
                <a:latin typeface="Open Sans" panose="020B0606030504020204" pitchFamily="34" charset="0"/>
              </a:rPr>
              <a:t>分析。 </a:t>
            </a:r>
            <a:r>
              <a:rPr lang="en-US" sz="1600" b="0" i="0">
                <a:solidFill>
                  <a:schemeClr val="tx2">
                    <a:lumMod val="60000"/>
                    <a:lumOff val="40000"/>
                  </a:schemeClr>
                </a:solidFill>
                <a:effectLst/>
                <a:latin typeface="Open Sans" panose="020B0606030504020204" pitchFamily="34" charset="0"/>
                <a:hlinkClick r:id="rId3" action="ppaction://hlinksldjump"/>
              </a:rPr>
              <a:t>瞭解更多</a:t>
            </a:r>
            <a:r>
              <a:rPr lang="en-US" sz="1600" b="0" i="0">
                <a:solidFill>
                  <a:srgbClr val="535353"/>
                </a:solidFill>
                <a:effectLst/>
                <a:latin typeface="Open Sans" panose="020B0606030504020204" pitchFamily="34" charset="0"/>
              </a:rPr>
              <a:t>。</a:t>
            </a:r>
          </a:p>
        </p:txBody>
      </p:sp>
      <p:pic>
        <p:nvPicPr>
          <p:cNvPr id="28" name="Picture 2">
            <a:extLst>
              <a:ext uri="{FF2B5EF4-FFF2-40B4-BE49-F238E27FC236}">
                <a16:creationId xmlns:a16="http://schemas.microsoft.com/office/drawing/2014/main" id="{F3FAEE20-EB5D-A340-27F7-013398D82EB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p:blipFill>
        <p:spPr bwMode="auto">
          <a:xfrm>
            <a:off x="283206" y="1706060"/>
            <a:ext cx="2827616" cy="2016781"/>
          </a:xfrm>
          <a:prstGeom prst="rect">
            <a:avLst/>
          </a:prstGeom>
          <a:noFill/>
          <a:extLst>
            <a:ext uri="{909E8E84-426E-40DD-AFC4-6F175D3DCCD1}">
              <a14:hiddenFill xmlns:a14="http://schemas.microsoft.com/office/drawing/2010/main">
                <a:solidFill>
                  <a:srgbClr val="FFFFFF"/>
                </a:solidFill>
              </a14:hiddenFill>
            </a:ext>
          </a:extLst>
        </p:spPr>
      </p:pic>
      <p:sp>
        <p:nvSpPr>
          <p:cNvPr id="29" name="Rectangle 28">
            <a:extLst>
              <a:ext uri="{FF2B5EF4-FFF2-40B4-BE49-F238E27FC236}">
                <a16:creationId xmlns:a16="http://schemas.microsoft.com/office/drawing/2014/main" id="{ABB311D3-823D-F684-32BD-35D5EB40C3A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C9D4B3EF-8424-F41B-3AC7-8AF7FB9C823A}"/>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31" name="Group 30">
            <a:extLst>
              <a:ext uri="{FF2B5EF4-FFF2-40B4-BE49-F238E27FC236}">
                <a16:creationId xmlns:a16="http://schemas.microsoft.com/office/drawing/2014/main" id="{4C90C01F-F73B-7915-7DA9-92B0E7318BAC}"/>
              </a:ext>
            </a:extLst>
          </p:cNvPr>
          <p:cNvGrpSpPr/>
          <p:nvPr/>
        </p:nvGrpSpPr>
        <p:grpSpPr>
          <a:xfrm>
            <a:off x="228988" y="6093296"/>
            <a:ext cx="1901340" cy="581025"/>
            <a:chOff x="228988" y="6093296"/>
            <a:chExt cx="1901340" cy="581025"/>
          </a:xfrm>
        </p:grpSpPr>
        <p:pic>
          <p:nvPicPr>
            <p:cNvPr id="32" name="Picture 31">
              <a:extLst>
                <a:ext uri="{FF2B5EF4-FFF2-40B4-BE49-F238E27FC236}">
                  <a16:creationId xmlns:a16="http://schemas.microsoft.com/office/drawing/2014/main" id="{0339024A-5369-AB34-5C5D-5E593FACD766}"/>
                </a:ext>
              </a:extLst>
            </p:cNvPr>
            <p:cNvPicPr>
              <a:picLocks noChangeAspect="1"/>
            </p:cNvPicPr>
            <p:nvPr/>
          </p:nvPicPr>
          <p:blipFill>
            <a:blip r:embed="rId5"/>
            <a:stretch>
              <a:fillRect/>
            </a:stretch>
          </p:blipFill>
          <p:spPr>
            <a:xfrm>
              <a:off x="228988" y="6093296"/>
              <a:ext cx="1819275" cy="581025"/>
            </a:xfrm>
            <a:prstGeom prst="rect">
              <a:avLst/>
            </a:prstGeom>
          </p:spPr>
        </p:pic>
        <p:sp>
          <p:nvSpPr>
            <p:cNvPr id="33" name="TextBox 32">
              <a:hlinkClick r:id="rId6"/>
              <a:extLst>
                <a:ext uri="{FF2B5EF4-FFF2-40B4-BE49-F238E27FC236}">
                  <a16:creationId xmlns:a16="http://schemas.microsoft.com/office/drawing/2014/main" id="{CF012A19-157A-A650-0398-A8245FD9AAEE}"/>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34" name="Group 33">
            <a:extLst>
              <a:ext uri="{FF2B5EF4-FFF2-40B4-BE49-F238E27FC236}">
                <a16:creationId xmlns:a16="http://schemas.microsoft.com/office/drawing/2014/main" id="{A76BCC01-14E0-74F2-4538-BD36F59738D4}"/>
              </a:ext>
            </a:extLst>
          </p:cNvPr>
          <p:cNvGrpSpPr/>
          <p:nvPr/>
        </p:nvGrpSpPr>
        <p:grpSpPr>
          <a:xfrm>
            <a:off x="2162445" y="6055196"/>
            <a:ext cx="1704857" cy="625400"/>
            <a:chOff x="2162445" y="6055196"/>
            <a:chExt cx="1704857" cy="625400"/>
          </a:xfrm>
        </p:grpSpPr>
        <p:pic>
          <p:nvPicPr>
            <p:cNvPr id="35" name="Picture 34">
              <a:extLst>
                <a:ext uri="{FF2B5EF4-FFF2-40B4-BE49-F238E27FC236}">
                  <a16:creationId xmlns:a16="http://schemas.microsoft.com/office/drawing/2014/main" id="{E8167B73-CDFA-3B36-310D-F0B37CD0DE70}"/>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36" name="TextBox 35">
              <a:extLst>
                <a:ext uri="{FF2B5EF4-FFF2-40B4-BE49-F238E27FC236}">
                  <a16:creationId xmlns:a16="http://schemas.microsoft.com/office/drawing/2014/main" id="{2153F25C-0984-B690-998B-3B159914EA58}"/>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grpSp>
        <p:nvGrpSpPr>
          <p:cNvPr id="37" name="Group 36">
            <a:extLst>
              <a:ext uri="{FF2B5EF4-FFF2-40B4-BE49-F238E27FC236}">
                <a16:creationId xmlns:a16="http://schemas.microsoft.com/office/drawing/2014/main" id="{676C20A0-DA01-BED1-81D3-05E444590E5A}"/>
              </a:ext>
            </a:extLst>
          </p:cNvPr>
          <p:cNvGrpSpPr/>
          <p:nvPr/>
        </p:nvGrpSpPr>
        <p:grpSpPr>
          <a:xfrm>
            <a:off x="3884029" y="6102821"/>
            <a:ext cx="1606065" cy="573257"/>
            <a:chOff x="3884029" y="6102821"/>
            <a:chExt cx="1606065" cy="573257"/>
          </a:xfrm>
        </p:grpSpPr>
        <p:pic>
          <p:nvPicPr>
            <p:cNvPr id="38" name="Picture 37">
              <a:extLst>
                <a:ext uri="{FF2B5EF4-FFF2-40B4-BE49-F238E27FC236}">
                  <a16:creationId xmlns:a16="http://schemas.microsoft.com/office/drawing/2014/main" id="{369054E5-6E56-AA2D-9562-607DB7708915}"/>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39" name="TextBox 38">
              <a:extLst>
                <a:ext uri="{FF2B5EF4-FFF2-40B4-BE49-F238E27FC236}">
                  <a16:creationId xmlns:a16="http://schemas.microsoft.com/office/drawing/2014/main" id="{8978E5A6-5915-9E18-6F1C-D0B85A4333B4}"/>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閱讀</a:t>
              </a:r>
              <a:endParaRPr lang="en-US" sz="1200" i="1">
                <a:solidFill>
                  <a:srgbClr val="0000FF"/>
                </a:solidFill>
              </a:endParaRPr>
            </a:p>
          </p:txBody>
        </p:sp>
      </p:grpSp>
      <p:grpSp>
        <p:nvGrpSpPr>
          <p:cNvPr id="40" name="Group 39">
            <a:extLst>
              <a:ext uri="{FF2B5EF4-FFF2-40B4-BE49-F238E27FC236}">
                <a16:creationId xmlns:a16="http://schemas.microsoft.com/office/drawing/2014/main" id="{1390E752-2428-32D0-5047-A0F8EFEE0301}"/>
              </a:ext>
            </a:extLst>
          </p:cNvPr>
          <p:cNvGrpSpPr/>
          <p:nvPr/>
        </p:nvGrpSpPr>
        <p:grpSpPr>
          <a:xfrm>
            <a:off x="5500838" y="6030580"/>
            <a:ext cx="1694229" cy="642229"/>
            <a:chOff x="5500838" y="6030580"/>
            <a:chExt cx="1694229" cy="642229"/>
          </a:xfrm>
        </p:grpSpPr>
        <p:pic>
          <p:nvPicPr>
            <p:cNvPr id="41" name="Picture 40">
              <a:extLst>
                <a:ext uri="{FF2B5EF4-FFF2-40B4-BE49-F238E27FC236}">
                  <a16:creationId xmlns:a16="http://schemas.microsoft.com/office/drawing/2014/main" id="{72DF900F-D2F8-06EA-C37C-F3AA03E21753}"/>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42" name="TextBox 41">
              <a:extLst>
                <a:ext uri="{FF2B5EF4-FFF2-40B4-BE49-F238E27FC236}">
                  <a16:creationId xmlns:a16="http://schemas.microsoft.com/office/drawing/2014/main" id="{63516E3A-AB43-A80E-712C-4E72E6940CA5}"/>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閱讀</a:t>
              </a:r>
              <a:endParaRPr lang="en-US" sz="1200" i="1">
                <a:solidFill>
                  <a:srgbClr val="0000FF"/>
                </a:solidFill>
              </a:endParaRPr>
            </a:p>
          </p:txBody>
        </p:sp>
      </p:grpSp>
      <p:grpSp>
        <p:nvGrpSpPr>
          <p:cNvPr id="43" name="Group 42">
            <a:extLst>
              <a:ext uri="{FF2B5EF4-FFF2-40B4-BE49-F238E27FC236}">
                <a16:creationId xmlns:a16="http://schemas.microsoft.com/office/drawing/2014/main" id="{04646228-9345-EAF1-9E65-3A4733361987}"/>
              </a:ext>
            </a:extLst>
          </p:cNvPr>
          <p:cNvGrpSpPr/>
          <p:nvPr/>
        </p:nvGrpSpPr>
        <p:grpSpPr>
          <a:xfrm>
            <a:off x="7260522" y="6019647"/>
            <a:ext cx="1541830" cy="657225"/>
            <a:chOff x="7260522" y="6019647"/>
            <a:chExt cx="1541830" cy="657225"/>
          </a:xfrm>
        </p:grpSpPr>
        <p:pic>
          <p:nvPicPr>
            <p:cNvPr id="44" name="Picture 43">
              <a:extLst>
                <a:ext uri="{FF2B5EF4-FFF2-40B4-BE49-F238E27FC236}">
                  <a16:creationId xmlns:a16="http://schemas.microsoft.com/office/drawing/2014/main" id="{87DDE42C-60A3-50A8-3536-800C3D04D58E}"/>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45" name="TextBox 44">
              <a:extLst>
                <a:ext uri="{FF2B5EF4-FFF2-40B4-BE49-F238E27FC236}">
                  <a16:creationId xmlns:a16="http://schemas.microsoft.com/office/drawing/2014/main" id="{9F589E14-9E44-AD71-FF5B-3928F9EC708B}"/>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閱讀</a:t>
              </a:r>
              <a:endParaRPr lang="en-US" sz="1200" i="1">
                <a:solidFill>
                  <a:srgbClr val="0000FF"/>
                </a:solidFill>
              </a:endParaRPr>
            </a:p>
          </p:txBody>
        </p:sp>
      </p:grpSp>
    </p:spTree>
    <p:extLst>
      <p:ext uri="{BB962C8B-B14F-4D97-AF65-F5344CB8AC3E}">
        <p14:creationId xmlns:p14="http://schemas.microsoft.com/office/powerpoint/2010/main" val="41893272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餐廳：應用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80030" y="1660597"/>
            <a:ext cx="4572000" cy="738664"/>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即時嫌疑人追蹤</a:t>
            </a:r>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76628" y="2478332"/>
            <a:ext cx="5192274" cy="584775"/>
          </a:xfrm>
          <a:prstGeom prst="rect">
            <a:avLst/>
          </a:prstGeom>
          <a:noFill/>
        </p:spPr>
        <p:txBody>
          <a:bodyPr wrap="square">
            <a:spAutoFit/>
          </a:bodyPr>
          <a:lstStyle/>
          <a:p>
            <a:r>
              <a:rPr lang="en-US" sz="1600" b="0" i="0" dirty="0" err="1">
                <a:solidFill>
                  <a:schemeClr val="tx1">
                    <a:lumMod val="50000"/>
                    <a:lumOff val="50000"/>
                  </a:schemeClr>
                </a:solidFill>
                <a:effectLst/>
                <a:latin typeface="Open Sans" panose="020B0606030504020204" pitchFamily="34" charset="0"/>
              </a:rPr>
              <a:t>通過在</a:t>
            </a:r>
            <a:r>
              <a:rPr lang="zh-TW" altLang="en-US" sz="1600" b="0" i="0" dirty="0">
                <a:solidFill>
                  <a:schemeClr val="tx1">
                    <a:lumMod val="50000"/>
                    <a:lumOff val="50000"/>
                  </a:schemeClr>
                </a:solidFill>
                <a:effectLst/>
                <a:latin typeface="Open Sans" panose="020B0606030504020204" pitchFamily="34" charset="0"/>
              </a:rPr>
              <a:t>影像</a:t>
            </a:r>
            <a:r>
              <a:rPr lang="en-US" sz="1600" b="0" i="0" dirty="0" err="1">
                <a:solidFill>
                  <a:schemeClr val="tx1">
                    <a:lumMod val="50000"/>
                    <a:lumOff val="50000"/>
                  </a:schemeClr>
                </a:solidFill>
                <a:effectLst/>
                <a:latin typeface="Open Sans" panose="020B0606030504020204" pitchFamily="34" charset="0"/>
              </a:rPr>
              <a:t>管理系統中使用透明</a:t>
            </a:r>
            <a:r>
              <a:rPr lang="zh-TW" altLang="en-US" sz="1600" b="0" i="0" dirty="0">
                <a:solidFill>
                  <a:schemeClr val="tx1">
                    <a:lumMod val="50000"/>
                    <a:lumOff val="50000"/>
                  </a:schemeClr>
                </a:solidFill>
                <a:effectLst/>
                <a:latin typeface="Open Sans" panose="020B0606030504020204" pitchFamily="34" charset="0"/>
              </a:rPr>
              <a:t>影像</a:t>
            </a:r>
            <a:r>
              <a:rPr lang="en-US" sz="1600" b="0" i="0" dirty="0" err="1">
                <a:solidFill>
                  <a:schemeClr val="tx1">
                    <a:lumMod val="50000"/>
                    <a:lumOff val="50000"/>
                  </a:schemeClr>
                </a:solidFill>
                <a:effectLst/>
                <a:latin typeface="Open Sans" panose="020B0606030504020204" pitchFamily="34" charset="0"/>
              </a:rPr>
              <a:t>覆蓋按鈕無縫切換</a:t>
            </a:r>
            <a:r>
              <a:rPr lang="zh-TW" altLang="en-US" sz="1600" b="0" i="0" dirty="0">
                <a:solidFill>
                  <a:schemeClr val="tx1">
                    <a:lumMod val="50000"/>
                    <a:lumOff val="50000"/>
                  </a:schemeClr>
                </a:solidFill>
                <a:effectLst/>
                <a:latin typeface="Open Sans" panose="020B0606030504020204" pitchFamily="34" charset="0"/>
              </a:rPr>
              <a:t>影像</a:t>
            </a:r>
            <a:r>
              <a:rPr lang="en-US" sz="1600" b="0" i="0" dirty="0" err="1">
                <a:solidFill>
                  <a:schemeClr val="tx1">
                    <a:lumMod val="50000"/>
                    <a:lumOff val="50000"/>
                  </a:schemeClr>
                </a:solidFill>
                <a:effectLst/>
                <a:latin typeface="Open Sans" panose="020B0606030504020204" pitchFamily="34" charset="0"/>
              </a:rPr>
              <a:t>通道來追蹤嫌疑人</a:t>
            </a:r>
            <a:r>
              <a:rPr lang="en-US" sz="1600" b="0" i="0" dirty="0">
                <a:solidFill>
                  <a:schemeClr val="tx1">
                    <a:lumMod val="50000"/>
                    <a:lumOff val="50000"/>
                  </a:schemeClr>
                </a:solidFill>
                <a:effectLst/>
                <a:latin typeface="Open Sans" panose="020B0606030504020204" pitchFamily="34" charset="0"/>
              </a:rPr>
              <a:t>。</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a:spAutoFit/>
          </a:bodyPr>
          <a:lstStyle/>
          <a:p>
            <a:pPr algn="l"/>
            <a:r>
              <a:rPr lang="en-US" sz="1600" dirty="0" err="1">
                <a:solidFill>
                  <a:schemeClr val="tx1">
                    <a:lumMod val="50000"/>
                    <a:lumOff val="50000"/>
                  </a:schemeClr>
                </a:solidFill>
                <a:latin typeface="Open Sans" panose="020B0606030504020204" pitchFamily="34" charset="0"/>
              </a:rPr>
              <a:t>透過</a:t>
            </a:r>
            <a:r>
              <a:rPr lang="zh-TW" altLang="en-US" sz="1600" dirty="0">
                <a:solidFill>
                  <a:schemeClr val="tx1">
                    <a:lumMod val="50000"/>
                    <a:lumOff val="50000"/>
                  </a:schemeClr>
                </a:solidFill>
                <a:latin typeface="Open Sans" panose="020B0606030504020204" pitchFamily="34" charset="0"/>
              </a:rPr>
              <a:t>影像</a:t>
            </a:r>
            <a:r>
              <a:rPr lang="en-US" sz="1600" dirty="0" err="1">
                <a:solidFill>
                  <a:schemeClr val="tx1">
                    <a:lumMod val="50000"/>
                    <a:lumOff val="50000"/>
                  </a:schemeClr>
                </a:solidFill>
                <a:latin typeface="Open Sans" panose="020B0606030504020204" pitchFamily="34" charset="0"/>
              </a:rPr>
              <a:t>管理系統介面追蹤嫌疑人，使用一鍵切換視圖的便利功能，打開下一個嫌疑人移動的區域視圖。此方法適用於即時視圖和回放</a:t>
            </a:r>
            <a:r>
              <a:rPr lang="en-US" sz="1600" dirty="0">
                <a:solidFill>
                  <a:schemeClr val="tx1">
                    <a:lumMod val="50000"/>
                    <a:lumOff val="50000"/>
                  </a:schemeClr>
                </a:solidFill>
                <a:latin typeface="Open Sans" panose="020B0606030504020204" pitchFamily="34" charset="0"/>
              </a:rPr>
              <a:t>。 </a:t>
            </a:r>
            <a:r>
              <a:rPr lang="en-US" sz="1600" dirty="0" err="1">
                <a:solidFill>
                  <a:schemeClr val="tx1">
                    <a:lumMod val="50000"/>
                    <a:lumOff val="50000"/>
                  </a:schemeClr>
                </a:solidFill>
                <a:latin typeface="Open Sans" panose="020B0606030504020204" pitchFamily="34" charset="0"/>
              </a:rPr>
              <a:t>透過此方法，可以立即找出嫌疑人的去向，並派遣警員立即處理情況</a:t>
            </a:r>
            <a:r>
              <a:rPr lang="en-US" sz="1600" dirty="0">
                <a:solidFill>
                  <a:schemeClr val="tx1">
                    <a:lumMod val="50000"/>
                    <a:lumOff val="50000"/>
                  </a:schemeClr>
                </a:solidFill>
                <a:latin typeface="Open Sans" panose="020B0606030504020204" pitchFamily="34" charset="0"/>
              </a:rPr>
              <a:t>。</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85472"/>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這是基於 ACTi 的獨特 </a:t>
            </a:r>
            <a:r>
              <a:rPr lang="en-US" sz="1600" b="1" i="0">
                <a:solidFill>
                  <a:srgbClr val="535353"/>
                </a:solidFill>
                <a:effectLst/>
                <a:latin typeface="Open Sans" panose="020B0606030504020204" pitchFamily="34" charset="0"/>
              </a:rPr>
              <a:t>視覺追蹤</a:t>
            </a:r>
            <a:r>
              <a:rPr lang="en-US" sz="1600" b="0" i="0">
                <a:solidFill>
                  <a:srgbClr val="535353"/>
                </a:solidFill>
                <a:effectLst/>
                <a:latin typeface="Open Sans" panose="020B0606030504020204" pitchFamily="34" charset="0"/>
              </a:rPr>
              <a:t> 功能，適用於 </a:t>
            </a:r>
            <a:r>
              <a:rPr lang="en-US" sz="1600" b="1" i="0">
                <a:solidFill>
                  <a:srgbClr val="535353"/>
                </a:solidFill>
                <a:effectLst/>
                <a:latin typeface="Open Sans" panose="020B0606030504020204" pitchFamily="34" charset="0"/>
              </a:rPr>
              <a:t>NVR 3 和 CMS 2</a:t>
            </a:r>
            <a:r>
              <a:rPr lang="en-US" sz="1600" b="0" i="0">
                <a:solidFill>
                  <a:srgbClr val="535353"/>
                </a:solidFill>
                <a:effectLst/>
                <a:latin typeface="Open Sans" panose="020B0606030504020204" pitchFamily="34" charset="0"/>
              </a:rPr>
              <a:t>。</a:t>
            </a:r>
          </a:p>
        </p:txBody>
      </p:sp>
      <p:sp>
        <p:nvSpPr>
          <p:cNvPr id="4" name="Rectangle 3">
            <a:extLst>
              <a:ext uri="{FF2B5EF4-FFF2-40B4-BE49-F238E27FC236}">
                <a16:creationId xmlns:a16="http://schemas.microsoft.com/office/drawing/2014/main" id="{F8990411-D8DA-EF9A-BC71-EFD786F79530}"/>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A2302945-B1B0-5E1D-2137-92EA4FB22EB1}"/>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F1390C0F-792D-E2F2-C5FE-D0DDEC9E0D49}"/>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52E4C18-3ACB-7B48-2E92-AFCEDD94DE65}"/>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46456697-B05A-BAB9-96A5-601275BB31BC}"/>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2A889F36-3627-6608-7DB2-4590CBB9CAE5}"/>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0D63B255-147D-080D-4A80-4374BE40BBB8}"/>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C95F7AB7-7ABE-029E-6E15-4086D7C80BE3}"/>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616B749C-083A-973A-E32C-926B1A3878D4}"/>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44BBA257-4012-DB4D-B7FC-95EBA82A4D60}"/>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0EEA76E-90DB-2D6C-D01F-E7824EB15F26}"/>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pic>
        <p:nvPicPr>
          <p:cNvPr id="15" name="Picture 14" descr="A person running in a parking lot with a person pointing at him  Description automatically generated">
            <a:extLst>
              <a:ext uri="{FF2B5EF4-FFF2-40B4-BE49-F238E27FC236}">
                <a16:creationId xmlns:a16="http://schemas.microsoft.com/office/drawing/2014/main" id="{095D3F7B-EF3D-0433-27D2-CC3219560CB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2249" y="1698944"/>
            <a:ext cx="3384806" cy="2272485"/>
          </a:xfrm>
          <a:prstGeom prst="rect">
            <a:avLst/>
          </a:prstGeom>
        </p:spPr>
      </p:pic>
    </p:spTree>
    <p:extLst>
      <p:ext uri="{BB962C8B-B14F-4D97-AF65-F5344CB8AC3E}">
        <p14:creationId xmlns:p14="http://schemas.microsoft.com/office/powerpoint/2010/main" val="29532788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餐廳：應用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626144"/>
            <a:ext cx="4572000" cy="461665"/>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爭議調查</a:t>
            </a: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64807" y="2340738"/>
            <a:ext cx="4755929" cy="338554"/>
          </a:xfrm>
          <a:prstGeom prst="rect">
            <a:avLst/>
          </a:prstGeom>
          <a:noFill/>
        </p:spPr>
        <p:txBody>
          <a:bodyPr wrap="square">
            <a:spAutoFit/>
          </a:bodyPr>
          <a:lstStyle/>
          <a:p>
            <a:r>
              <a:rPr lang="en-US" sz="1600" b="0" i="0" dirty="0" err="1">
                <a:solidFill>
                  <a:schemeClr val="tx1">
                    <a:lumMod val="50000"/>
                    <a:lumOff val="50000"/>
                  </a:schemeClr>
                </a:solidFill>
                <a:effectLst/>
                <a:latin typeface="Open Sans" panose="020B0606030504020204" pitchFamily="34" charset="0"/>
              </a:rPr>
              <a:t>通過使用事件的</a:t>
            </a:r>
            <a:r>
              <a:rPr lang="zh-TW" altLang="en-US" sz="1600" b="0" i="0" dirty="0">
                <a:solidFill>
                  <a:schemeClr val="tx1">
                    <a:lumMod val="50000"/>
                    <a:lumOff val="50000"/>
                  </a:schemeClr>
                </a:solidFill>
                <a:effectLst/>
                <a:latin typeface="Open Sans" panose="020B0606030504020204" pitchFamily="34" charset="0"/>
              </a:rPr>
              <a:t>影像</a:t>
            </a:r>
            <a:r>
              <a:rPr lang="en-US" sz="1600" b="0" i="0" dirty="0" err="1">
                <a:solidFill>
                  <a:schemeClr val="tx1">
                    <a:lumMod val="50000"/>
                    <a:lumOff val="50000"/>
                  </a:schemeClr>
                </a:solidFill>
                <a:effectLst/>
                <a:latin typeface="Open Sans" panose="020B0606030504020204" pitchFamily="34" charset="0"/>
              </a:rPr>
              <a:t>和音頻回放來解決爭議</a:t>
            </a:r>
            <a:r>
              <a:rPr lang="en-US" sz="1600" b="0" i="0" dirty="0">
                <a:solidFill>
                  <a:schemeClr val="tx1">
                    <a:lumMod val="50000"/>
                    <a:lumOff val="50000"/>
                  </a:schemeClr>
                </a:solidFill>
                <a:effectLst/>
                <a:latin typeface="Open Sans" panose="020B0606030504020204" pitchFamily="34" charset="0"/>
              </a:rPr>
              <a:t>。</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8784976" cy="830997"/>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有時員工與顧客之間可能會發生爭執，特別是在收銀臺。 爭執可能涉及價格、付款、食品質量或其他原因。</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4715821"/>
            <a:ext cx="8784976"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這是基於 </a:t>
            </a:r>
            <a:r>
              <a:rPr lang="en-US" sz="1600" b="1" i="0" dirty="0">
                <a:solidFill>
                  <a:srgbClr val="535353"/>
                </a:solidFill>
                <a:effectLst/>
                <a:latin typeface="Open Sans" panose="020B0606030504020204" pitchFamily="34" charset="0"/>
              </a:rPr>
              <a:t>NVR 3</a:t>
            </a:r>
            <a:r>
              <a:rPr lang="en-US" sz="1600" b="1" dirty="0">
                <a:solidFill>
                  <a:srgbClr val="535353"/>
                </a:solidFill>
                <a:latin typeface="Open Sans" panose="020B0606030504020204" pitchFamily="34" charset="0"/>
              </a:rPr>
              <a:t> 或</a:t>
            </a:r>
            <a:r>
              <a:rPr lang="en-US" sz="1600" b="1" i="0" dirty="0">
                <a:solidFill>
                  <a:srgbClr val="535353"/>
                </a:solidFill>
                <a:effectLst/>
                <a:latin typeface="Open Sans" panose="020B0606030504020204" pitchFamily="34" charset="0"/>
              </a:rPr>
              <a:t> </a:t>
            </a:r>
            <a:r>
              <a:rPr lang="en-US" sz="1600" b="1" dirty="0">
                <a:solidFill>
                  <a:srgbClr val="535353"/>
                </a:solidFill>
                <a:latin typeface="Open Sans" panose="020B0606030504020204" pitchFamily="34" charset="0"/>
              </a:rPr>
              <a:t>CMS 2 </a:t>
            </a:r>
            <a:r>
              <a:rPr lang="en-US" sz="1600" b="0" i="0" dirty="0">
                <a:solidFill>
                  <a:srgbClr val="535353"/>
                </a:solidFill>
                <a:effectLst/>
                <a:latin typeface="Open Sans" panose="020B0606030504020204" pitchFamily="34" charset="0"/>
              </a:rPr>
              <a:t>以及支援音頻的監控攝影機。</a:t>
            </a:r>
          </a:p>
        </p:txBody>
      </p:sp>
      <p:sp>
        <p:nvSpPr>
          <p:cNvPr id="4" name="Rectangle 3">
            <a:extLst>
              <a:ext uri="{FF2B5EF4-FFF2-40B4-BE49-F238E27FC236}">
                <a16:creationId xmlns:a16="http://schemas.microsoft.com/office/drawing/2014/main" id="{936E61F5-509E-DFBE-9BC5-FB4CED380DB3}"/>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C14ABDC-CB22-E793-83D3-046F4C4E88C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D1AB7976-314A-B17E-4A17-3A68F8FC323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97447C0-6294-0EA9-BEBF-4A706B2FCFD4}"/>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598B3B00-CA5D-15AF-B76F-CA3643EE02B1}"/>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8BC3AAB3-FBFF-4692-479A-14338F582E47}"/>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BB5D0970-CDFF-4A72-558A-13D950D41C46}"/>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3989E523-ACB0-EA6D-AC24-AE3C217CC1AA}"/>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92206306-D4E1-0D00-6658-F79BFD342861}"/>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8BCB72DC-4966-83F1-686C-202946D11B65}"/>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DC6D8C9-26C6-C3A5-91EA-C9B5C95E7D82}"/>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pic>
        <p:nvPicPr>
          <p:cNvPr id="15" name="Picture 14">
            <a:extLst>
              <a:ext uri="{FF2B5EF4-FFF2-40B4-BE49-F238E27FC236}">
                <a16:creationId xmlns:a16="http://schemas.microsoft.com/office/drawing/2014/main" id="{BAF1160A-5368-E0C8-413E-A6F46E5B9D51}"/>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351839" y="1763797"/>
            <a:ext cx="3120044" cy="2047529"/>
          </a:xfrm>
          <a:prstGeom prst="rect">
            <a:avLst/>
          </a:prstGeom>
        </p:spPr>
      </p:pic>
    </p:spTree>
    <p:extLst>
      <p:ext uri="{BB962C8B-B14F-4D97-AF65-F5344CB8AC3E}">
        <p14:creationId xmlns:p14="http://schemas.microsoft.com/office/powerpoint/2010/main" val="28267346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餐廳：應用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76239" y="1761865"/>
            <a:ext cx="5055528" cy="461665"/>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數位標示</a:t>
            </a: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53120" y="2145012"/>
            <a:ext cx="5167144" cy="830997"/>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ACTi 提供端到端的解決方案，以實現有效且即時的溝通。 </a:t>
            </a:r>
            <a:r>
              <a:rPr lang="en-US" sz="1600" b="0" i="0" dirty="0" err="1">
                <a:solidFill>
                  <a:schemeClr val="tx1">
                    <a:lumMod val="50000"/>
                    <a:lumOff val="50000"/>
                  </a:schemeClr>
                </a:solidFill>
                <a:effectLst/>
                <a:latin typeface="Open Sans" panose="020B0606030504020204" pitchFamily="34" charset="0"/>
              </a:rPr>
              <a:t>數位標牌系統可以顯示各種內容，例如預錄影片、實時</a:t>
            </a:r>
            <a:r>
              <a:rPr lang="zh-TW" altLang="en-US" sz="1600" b="0" i="0" dirty="0">
                <a:solidFill>
                  <a:schemeClr val="tx1">
                    <a:lumMod val="50000"/>
                    <a:lumOff val="50000"/>
                  </a:schemeClr>
                </a:solidFill>
                <a:effectLst/>
                <a:latin typeface="Open Sans" panose="020B0606030504020204" pitchFamily="34" charset="0"/>
              </a:rPr>
              <a:t>影像</a:t>
            </a:r>
            <a:r>
              <a:rPr lang="en-US" sz="1600" b="0" i="0" dirty="0" err="1">
                <a:solidFill>
                  <a:schemeClr val="tx1">
                    <a:lumMod val="50000"/>
                    <a:lumOff val="50000"/>
                  </a:schemeClr>
                </a:solidFill>
                <a:effectLst/>
                <a:latin typeface="Open Sans" panose="020B0606030504020204" pitchFamily="34" charset="0"/>
              </a:rPr>
              <a:t>串流、圖片、文字和具有自訂佈局的網頁</a:t>
            </a:r>
            <a:r>
              <a:rPr lang="en-US" sz="1600" b="0" i="0" dirty="0">
                <a:solidFill>
                  <a:schemeClr val="tx1">
                    <a:lumMod val="50000"/>
                    <a:lumOff val="50000"/>
                  </a:schemeClr>
                </a:solidFill>
                <a:effectLst/>
                <a:latin typeface="Open Sans" panose="020B0606030504020204" pitchFamily="34" charset="0"/>
              </a:rPr>
              <a:t>。</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28988" y="3693385"/>
            <a:ext cx="9007772" cy="1077218"/>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數位標牌可以用於：</a:t>
            </a:r>
          </a:p>
          <a:p>
            <a:pPr marL="342900" indent="-342900" algn="l">
              <a:buAutoNum type="arabicPeriod"/>
            </a:pPr>
            <a:r>
              <a:rPr lang="en-US" sz="1600" dirty="0">
                <a:solidFill>
                  <a:schemeClr val="tx1">
                    <a:lumMod val="50000"/>
                    <a:lumOff val="50000"/>
                  </a:schemeClr>
                </a:solidFill>
                <a:latin typeface="Open Sans" panose="020B0606030504020204" pitchFamily="34" charset="0"/>
              </a:rPr>
              <a:t>一般廣告</a:t>
            </a:r>
          </a:p>
          <a:p>
            <a:pPr marL="342900" indent="-342900" algn="l">
              <a:buAutoNum type="arabicPeriod"/>
            </a:pPr>
            <a:r>
              <a:rPr lang="en-US" sz="1600" dirty="0">
                <a:solidFill>
                  <a:schemeClr val="tx1">
                    <a:lumMod val="50000"/>
                    <a:lumOff val="50000"/>
                  </a:schemeClr>
                </a:solidFill>
                <a:latin typeface="Open Sans" panose="020B0606030504020204" pitchFamily="34" charset="0"/>
              </a:rPr>
              <a:t>通知、提醒、指示</a:t>
            </a:r>
          </a:p>
          <a:p>
            <a:pPr marL="342900" indent="-342900" algn="l">
              <a:buAutoNum type="arabicPeriod"/>
            </a:pPr>
            <a:r>
              <a:rPr lang="en-US" sz="1600" dirty="0">
                <a:solidFill>
                  <a:schemeClr val="tx1">
                    <a:lumMod val="50000"/>
                    <a:lumOff val="50000"/>
                  </a:schemeClr>
                </a:solidFill>
                <a:latin typeface="Open Sans" panose="020B0606030504020204" pitchFamily="34" charset="0"/>
              </a:rPr>
              <a:t>監控監視、盜竊預防</a:t>
            </a:r>
          </a:p>
        </p:txBody>
      </p:sp>
      <p:sp>
        <p:nvSpPr>
          <p:cNvPr id="2" name="TextBox 1">
            <a:extLst>
              <a:ext uri="{FF2B5EF4-FFF2-40B4-BE49-F238E27FC236}">
                <a16:creationId xmlns:a16="http://schemas.microsoft.com/office/drawing/2014/main" id="{7FDBAC82-1375-FEDA-303C-F3357C49D712}"/>
              </a:ext>
            </a:extLst>
          </p:cNvPr>
          <p:cNvSpPr txBox="1"/>
          <p:nvPr/>
        </p:nvSpPr>
        <p:spPr>
          <a:xfrm>
            <a:off x="199056" y="4552672"/>
            <a:ext cx="8855846" cy="1077218"/>
          </a:xfrm>
          <a:prstGeom prst="rect">
            <a:avLst/>
          </a:prstGeom>
          <a:noFill/>
        </p:spPr>
        <p:txBody>
          <a:bodyPr wrap="square">
            <a:spAutoFit/>
          </a:bodyPr>
          <a:lstStyle/>
          <a:p>
            <a:pPr algn="l"/>
            <a:endParaRPr lang="en-US" sz="1600" dirty="0">
              <a:solidFill>
                <a:schemeClr val="tx1">
                  <a:lumMod val="50000"/>
                  <a:lumOff val="50000"/>
                </a:schemeClr>
              </a:solidFill>
              <a:latin typeface="Open Sans" panose="020B0606030504020204" pitchFamily="34" charset="0"/>
            </a:endParaRPr>
          </a:p>
          <a:p>
            <a:pPr algn="l"/>
            <a:r>
              <a:rPr lang="en-US" sz="1600" dirty="0">
                <a:solidFill>
                  <a:schemeClr val="tx1">
                    <a:lumMod val="50000"/>
                    <a:lumOff val="50000"/>
                  </a:schemeClr>
                </a:solidFill>
                <a:latin typeface="Open Sans" panose="020B0606030504020204" pitchFamily="34" charset="0"/>
              </a:rPr>
              <a:t>對於一般廣告、通知、提醒、指示，</a:t>
            </a:r>
            <a:r>
              <a:rPr lang="en-US" sz="1600" b="1" dirty="0">
                <a:solidFill>
                  <a:schemeClr val="tx1">
                    <a:lumMod val="50000"/>
                    <a:lumOff val="50000"/>
                  </a:schemeClr>
                </a:solidFill>
                <a:latin typeface="Open Sans" panose="020B0606030504020204" pitchFamily="34" charset="0"/>
              </a:rPr>
              <a:t>雲端數位標牌</a:t>
            </a:r>
            <a:r>
              <a:rPr lang="en-US" sz="1600" dirty="0">
                <a:solidFill>
                  <a:schemeClr val="tx1">
                    <a:lumMod val="50000"/>
                    <a:lumOff val="50000"/>
                  </a:schemeClr>
                </a:solidFill>
                <a:latin typeface="Open Sans" panose="020B0606030504020204" pitchFamily="34" charset="0"/>
              </a:rPr>
              <a:t>被使用。 對於盜竊預防，</a:t>
            </a:r>
            <a:r>
              <a:rPr lang="en-US" sz="1600" b="1" dirty="0">
                <a:solidFill>
                  <a:schemeClr val="tx1">
                    <a:lumMod val="50000"/>
                    <a:lumOff val="50000"/>
                  </a:schemeClr>
                </a:solidFill>
                <a:latin typeface="Open Sans" panose="020B0606030504020204" pitchFamily="34" charset="0"/>
              </a:rPr>
              <a:t>ECD系列解碼器</a:t>
            </a:r>
            <a:r>
              <a:rPr lang="en-US" sz="1600" dirty="0">
                <a:solidFill>
                  <a:schemeClr val="tx1">
                    <a:lumMod val="50000"/>
                    <a:lumOff val="50000"/>
                  </a:schemeClr>
                </a:solidFill>
                <a:latin typeface="Open Sans" panose="020B0606030504020204" pitchFamily="34" charset="0"/>
              </a:rPr>
              <a:t>與ACTi的VMS解決方案一起使用。</a:t>
            </a:r>
            <a:endParaRPr lang="en-US" sz="1600" b="0" i="0" dirty="0">
              <a:solidFill>
                <a:srgbClr val="535353"/>
              </a:solidFill>
              <a:effectLst/>
              <a:latin typeface="Open Sans" panose="020B0606030504020204" pitchFamily="34" charset="0"/>
            </a:endParaRPr>
          </a:p>
        </p:txBody>
      </p:sp>
      <p:sp>
        <p:nvSpPr>
          <p:cNvPr id="4" name="Rectangle 3">
            <a:extLst>
              <a:ext uri="{FF2B5EF4-FFF2-40B4-BE49-F238E27FC236}">
                <a16:creationId xmlns:a16="http://schemas.microsoft.com/office/drawing/2014/main" id="{51B9E008-B9B7-1DFD-B3D0-0AA38F8CA974}"/>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146E03F7-993F-E22D-8E7E-0FE2861EFE2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60744448-F8DB-7AE8-477C-0F868ADC2C23}"/>
              </a:ext>
            </a:extLst>
          </p:cNvPr>
          <p:cNvGrpSpPr/>
          <p:nvPr/>
        </p:nvGrpSpPr>
        <p:grpSpPr>
          <a:xfrm>
            <a:off x="2923558" y="6093296"/>
            <a:ext cx="1901340" cy="581025"/>
            <a:chOff x="228988" y="6093296"/>
            <a:chExt cx="1901340" cy="581025"/>
          </a:xfrm>
        </p:grpSpPr>
        <p:pic>
          <p:nvPicPr>
            <p:cNvPr id="7" name="Picture 6">
              <a:extLst>
                <a:ext uri="{FF2B5EF4-FFF2-40B4-BE49-F238E27FC236}">
                  <a16:creationId xmlns:a16="http://schemas.microsoft.com/office/drawing/2014/main" id="{9F042EC9-A5F2-FFC3-CCDA-63816DC0145B}"/>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BEC6CF9D-DF64-70DC-93BD-EC6B2AB78EDF}"/>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EEA75872-37CE-BEBC-95EB-02DEA46D254D}"/>
              </a:ext>
            </a:extLst>
          </p:cNvPr>
          <p:cNvGrpSpPr/>
          <p:nvPr/>
        </p:nvGrpSpPr>
        <p:grpSpPr>
          <a:xfrm>
            <a:off x="4857015" y="6055196"/>
            <a:ext cx="1704857" cy="625400"/>
            <a:chOff x="2162445" y="6055196"/>
            <a:chExt cx="1704857" cy="625400"/>
          </a:xfrm>
        </p:grpSpPr>
        <p:pic>
          <p:nvPicPr>
            <p:cNvPr id="11" name="Picture 10">
              <a:extLst>
                <a:ext uri="{FF2B5EF4-FFF2-40B4-BE49-F238E27FC236}">
                  <a16:creationId xmlns:a16="http://schemas.microsoft.com/office/drawing/2014/main" id="{583584DD-23E3-0865-3BE7-DDE42239D275}"/>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A1663275-4CEA-4273-2690-CEA2A626200C}"/>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610CC668-87D7-D6C1-4B5C-664D5354A112}"/>
              </a:ext>
            </a:extLst>
          </p:cNvPr>
          <p:cNvGrpSpPr/>
          <p:nvPr/>
        </p:nvGrpSpPr>
        <p:grpSpPr>
          <a:xfrm>
            <a:off x="6578599" y="6102821"/>
            <a:ext cx="1606065" cy="573257"/>
            <a:chOff x="3884029" y="6102821"/>
            <a:chExt cx="1606065" cy="573257"/>
          </a:xfrm>
        </p:grpSpPr>
        <p:pic>
          <p:nvPicPr>
            <p:cNvPr id="21" name="Picture 20">
              <a:extLst>
                <a:ext uri="{FF2B5EF4-FFF2-40B4-BE49-F238E27FC236}">
                  <a16:creationId xmlns:a16="http://schemas.microsoft.com/office/drawing/2014/main" id="{B5F491BF-D727-D5DC-146F-EBD80E960F3E}"/>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BC193297-7FD9-B4A0-F897-A715EB43103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pic>
        <p:nvPicPr>
          <p:cNvPr id="3" name="Picture 2">
            <a:extLst>
              <a:ext uri="{FF2B5EF4-FFF2-40B4-BE49-F238E27FC236}">
                <a16:creationId xmlns:a16="http://schemas.microsoft.com/office/drawing/2014/main" id="{08E425E2-6827-55B0-53BF-93A7D9E4703A}"/>
              </a:ext>
            </a:extLst>
          </p:cNvPr>
          <p:cNvPicPr>
            <a:picLocks noChangeAspect="1"/>
          </p:cNvPicPr>
          <p:nvPr/>
        </p:nvPicPr>
        <p:blipFill>
          <a:blip r:embed="rId9">
            <a:extLst>
              <a:ext uri="{28A0092B-C50C-407E-A947-70E740481C1C}">
                <a14:useLocalDpi xmlns:a14="http://schemas.microsoft.com/office/drawing/2010/main" val="0"/>
              </a:ext>
            </a:extLst>
          </a:blip>
          <a:srcRect t="2102" b="2102"/>
          <a:stretch/>
        </p:blipFill>
        <p:spPr>
          <a:xfrm>
            <a:off x="312233" y="1712043"/>
            <a:ext cx="2912256" cy="1873179"/>
          </a:xfrm>
          <a:prstGeom prst="rect">
            <a:avLst/>
          </a:prstGeom>
        </p:spPr>
      </p:pic>
      <p:grpSp>
        <p:nvGrpSpPr>
          <p:cNvPr id="17" name="Group 16">
            <a:extLst>
              <a:ext uri="{FF2B5EF4-FFF2-40B4-BE49-F238E27FC236}">
                <a16:creationId xmlns:a16="http://schemas.microsoft.com/office/drawing/2014/main" id="{56B5E169-65A2-1C73-4956-F4C7E694B300}"/>
              </a:ext>
            </a:extLst>
          </p:cNvPr>
          <p:cNvGrpSpPr/>
          <p:nvPr/>
        </p:nvGrpSpPr>
        <p:grpSpPr>
          <a:xfrm>
            <a:off x="71799" y="6027990"/>
            <a:ext cx="1788898" cy="646331"/>
            <a:chOff x="1964222" y="5629890"/>
            <a:chExt cx="1788898" cy="646331"/>
          </a:xfrm>
        </p:grpSpPr>
        <p:sp>
          <p:nvSpPr>
            <p:cNvPr id="15" name="TextBox 14">
              <a:extLst>
                <a:ext uri="{FF2B5EF4-FFF2-40B4-BE49-F238E27FC236}">
                  <a16:creationId xmlns:a16="http://schemas.microsoft.com/office/drawing/2014/main" id="{782ECECC-205E-79BC-EEA8-D5FB26A49388}"/>
                </a:ext>
              </a:extLst>
            </p:cNvPr>
            <p:cNvSpPr txBox="1"/>
            <p:nvPr/>
          </p:nvSpPr>
          <p:spPr>
            <a:xfrm>
              <a:off x="1964222" y="5629890"/>
              <a:ext cx="1788898" cy="646331"/>
            </a:xfrm>
            <a:prstGeom prst="rect">
              <a:avLst/>
            </a:prstGeom>
            <a:solidFill>
              <a:schemeClr val="bg1"/>
            </a:solidFill>
          </p:spPr>
          <p:txBody>
            <a:bodyPr wrap="square" rtlCol="0">
              <a:spAutoFit/>
            </a:bodyPr>
            <a:lstStyle/>
            <a:p>
              <a:r>
                <a:rPr lang="en-US" sz="1200" b="1" dirty="0">
                  <a:solidFill>
                    <a:schemeClr val="bg1">
                      <a:lumMod val="50000"/>
                    </a:schemeClr>
                  </a:solidFill>
                </a:rPr>
                <a:t>雲端數位標牌解決方案</a:t>
              </a:r>
            </a:p>
            <a:p>
              <a:r>
                <a:rPr lang="en-US" sz="1200" b="1" dirty="0">
                  <a:solidFill>
                    <a:schemeClr val="bg1">
                      <a:lumMod val="50000"/>
                    </a:schemeClr>
                  </a:solidFill>
                </a:rPr>
                <a:t>(SF21)</a:t>
              </a:r>
            </a:p>
          </p:txBody>
        </p:sp>
        <p:sp>
          <p:nvSpPr>
            <p:cNvPr id="16" name="TextBox 15">
              <a:extLst>
                <a:ext uri="{FF2B5EF4-FFF2-40B4-BE49-F238E27FC236}">
                  <a16:creationId xmlns:a16="http://schemas.microsoft.com/office/drawing/2014/main" id="{C6F7A6A0-D994-B12A-D2E1-69BC41937FB8}"/>
                </a:ext>
              </a:extLst>
            </p:cNvPr>
            <p:cNvSpPr txBox="1"/>
            <p:nvPr/>
          </p:nvSpPr>
          <p:spPr>
            <a:xfrm>
              <a:off x="3135786" y="5939824"/>
              <a:ext cx="559931" cy="276999"/>
            </a:xfrm>
            <a:prstGeom prst="rect">
              <a:avLst/>
            </a:prstGeom>
            <a:noFill/>
          </p:spPr>
          <p:txBody>
            <a:bodyPr wrap="square" rtlCol="0">
              <a:spAutoFit/>
            </a:bodyPr>
            <a:lstStyle/>
            <a:p>
              <a:r>
                <a:rPr lang="en-US" sz="1200" i="1" dirty="0">
                  <a:solidFill>
                    <a:srgbClr val="0000FF"/>
                  </a:solidFill>
                  <a:hlinkClick r:id="rId10"/>
                </a:rPr>
                <a:t>閱讀</a:t>
              </a:r>
              <a:endParaRPr lang="en-US" sz="1200" i="1" dirty="0">
                <a:solidFill>
                  <a:srgbClr val="0000FF"/>
                </a:solidFill>
              </a:endParaRPr>
            </a:p>
          </p:txBody>
        </p:sp>
      </p:grpSp>
    </p:spTree>
    <p:extLst>
      <p:ext uri="{BB962C8B-B14F-4D97-AF65-F5344CB8AC3E}">
        <p14:creationId xmlns:p14="http://schemas.microsoft.com/office/powerpoint/2010/main" val="26497044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餐廳：應用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830997"/>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未經授權進入檢測</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78332"/>
            <a:ext cx="5050053" cy="338554"/>
          </a:xfrm>
          <a:prstGeom prst="rect">
            <a:avLst/>
          </a:prstGeom>
          <a:noFill/>
        </p:spPr>
        <p:txBody>
          <a:bodyPr wrap="square">
            <a:spAutoFit/>
          </a:bodyPr>
          <a:lstStyle/>
          <a:p>
            <a:r>
              <a:rPr lang="en-US" sz="1600" dirty="0" err="1">
                <a:solidFill>
                  <a:schemeClr val="tx1">
                    <a:lumMod val="50000"/>
                    <a:lumOff val="50000"/>
                  </a:schemeClr>
                </a:solidFill>
                <a:latin typeface="Open Sans" panose="020B0606030504020204" pitchFamily="34" charset="0"/>
              </a:rPr>
              <a:t>利用</a:t>
            </a:r>
            <a:r>
              <a:rPr lang="zh-TW" altLang="en-US" sz="1600" dirty="0">
                <a:solidFill>
                  <a:schemeClr val="tx1">
                    <a:lumMod val="50000"/>
                    <a:lumOff val="50000"/>
                  </a:schemeClr>
                </a:solidFill>
                <a:latin typeface="Open Sans" panose="020B0606030504020204" pitchFamily="34" charset="0"/>
              </a:rPr>
              <a:t>影像</a:t>
            </a:r>
            <a:r>
              <a:rPr lang="en-US" sz="1600" dirty="0" err="1">
                <a:solidFill>
                  <a:schemeClr val="tx1">
                    <a:lumMod val="50000"/>
                    <a:lumOff val="50000"/>
                  </a:schemeClr>
                </a:solidFill>
                <a:latin typeface="Open Sans" panose="020B0606030504020204" pitchFamily="34" charset="0"/>
              </a:rPr>
              <a:t>分析檢測入侵企圖並通知保安人員</a:t>
            </a:r>
            <a:r>
              <a:rPr lang="en-US" sz="1600" dirty="0">
                <a:solidFill>
                  <a:schemeClr val="tx1">
                    <a:lumMod val="50000"/>
                    <a:lumOff val="50000"/>
                  </a:schemeClr>
                </a:solidFill>
                <a:latin typeface="Open Sans" panose="020B0606030504020204" pitchFamily="34" charset="0"/>
              </a:rPr>
              <a:t>。</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077218"/>
          </a:xfrm>
          <a:prstGeom prst="rect">
            <a:avLst/>
          </a:prstGeom>
          <a:noFill/>
        </p:spPr>
        <p:txBody>
          <a:bodyPr wrap="square">
            <a:spAutoFit/>
          </a:bodyPr>
          <a:lstStyle/>
          <a:p>
            <a:pPr algn="l"/>
            <a:r>
              <a:rPr lang="en-US" sz="1600" b="0" i="0" dirty="0" err="1">
                <a:solidFill>
                  <a:srgbClr val="535353"/>
                </a:solidFill>
                <a:effectLst/>
                <a:latin typeface="Open Sans" panose="020B0606030504020204" pitchFamily="34" charset="0"/>
              </a:rPr>
              <a:t>沒有監控</a:t>
            </a:r>
            <a:r>
              <a:rPr lang="zh-TW" altLang="en-US" sz="1600" b="0" i="0" dirty="0">
                <a:solidFill>
                  <a:srgbClr val="535353"/>
                </a:solidFill>
                <a:effectLst/>
                <a:latin typeface="Open Sans" panose="020B0606030504020204" pitchFamily="34" charset="0"/>
              </a:rPr>
              <a:t>影像</a:t>
            </a:r>
            <a:r>
              <a:rPr lang="en-US" sz="1600" b="0" i="0" dirty="0">
                <a:solidFill>
                  <a:srgbClr val="535353"/>
                </a:solidFill>
                <a:effectLst/>
                <a:latin typeface="Open Sans" panose="020B0606030504020204" pitchFamily="34" charset="0"/>
              </a:rPr>
              <a:t>，</a:t>
            </a:r>
            <a:r>
              <a:rPr lang="en-US" sz="1600" b="0" i="0" dirty="0" err="1">
                <a:solidFill>
                  <a:srgbClr val="535353"/>
                </a:solidFill>
                <a:effectLst/>
                <a:latin typeface="Open Sans" panose="020B0606030504020204" pitchFamily="34" charset="0"/>
              </a:rPr>
              <a:t>很難確定進入日誌中顯示的身份是否與訪問者相符</a:t>
            </a:r>
            <a:r>
              <a:rPr lang="en-US" sz="1600" b="0" i="0" dirty="0">
                <a:solidFill>
                  <a:srgbClr val="535353"/>
                </a:solidFill>
                <a:effectLst/>
                <a:latin typeface="Open Sans" panose="020B0606030504020204" pitchFamily="34" charset="0"/>
              </a:rPr>
              <a:t>。 </a:t>
            </a:r>
            <a:r>
              <a:rPr lang="en-US" sz="1600" b="0" i="0" dirty="0" err="1">
                <a:solidFill>
                  <a:srgbClr val="535353"/>
                </a:solidFill>
                <a:effectLst/>
                <a:latin typeface="Open Sans" panose="020B0606030504020204" pitchFamily="34" charset="0"/>
              </a:rPr>
              <a:t>與監控系統整合的門禁控制可以顯著防止因未經授權訪問而導致的危機和損失</a:t>
            </a:r>
            <a:r>
              <a:rPr lang="en-US" sz="1600" b="0" i="0" dirty="0">
                <a:solidFill>
                  <a:srgbClr val="535353"/>
                </a:solidFill>
                <a:effectLst/>
                <a:latin typeface="Open Sans" panose="020B0606030504020204" pitchFamily="34" charset="0"/>
              </a:rPr>
              <a:t>。</a:t>
            </a:r>
          </a:p>
          <a:p>
            <a:pPr algn="l"/>
            <a:endParaRPr lang="en-US" sz="1600" dirty="0">
              <a:solidFill>
                <a:srgbClr val="535353"/>
              </a:solidFill>
              <a:latin typeface="Open Sans" panose="020B0606030504020204" pitchFamily="34" charset="0"/>
            </a:endParaRPr>
          </a:p>
          <a:p>
            <a:pPr algn="l"/>
            <a:r>
              <a:rPr lang="en-US" sz="1600" b="0" i="0" dirty="0" err="1">
                <a:solidFill>
                  <a:srgbClr val="535353"/>
                </a:solidFill>
                <a:effectLst/>
                <a:latin typeface="Open Sans" panose="020B0606030504020204" pitchFamily="34" charset="0"/>
              </a:rPr>
              <a:t>這是基於ACTi門禁站的</a:t>
            </a:r>
            <a:r>
              <a:rPr lang="en-US" sz="1600" b="1" i="0" dirty="0" err="1">
                <a:solidFill>
                  <a:srgbClr val="535353"/>
                </a:solidFill>
                <a:effectLst/>
                <a:latin typeface="Open Sans" panose="020B0606030504020204" pitchFamily="34" charset="0"/>
              </a:rPr>
              <a:t>人臉</a:t>
            </a:r>
            <a:r>
              <a:rPr lang="en-US" sz="1600" b="1" dirty="0" err="1">
                <a:solidFill>
                  <a:srgbClr val="535353"/>
                </a:solidFill>
                <a:latin typeface="Open Sans" panose="020B0606030504020204" pitchFamily="34" charset="0"/>
              </a:rPr>
              <a:t>識別</a:t>
            </a:r>
            <a:r>
              <a:rPr lang="en-US" sz="1600" b="0" i="0" dirty="0" err="1">
                <a:solidFill>
                  <a:srgbClr val="535353"/>
                </a:solidFill>
                <a:effectLst/>
                <a:latin typeface="Open Sans" panose="020B0606030504020204" pitchFamily="34" charset="0"/>
              </a:rPr>
              <a:t>分析</a:t>
            </a:r>
            <a:r>
              <a:rPr lang="en-US" sz="1600" b="0" i="0" dirty="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3"/>
          <a:stretch>
            <a:fillRect/>
          </a:stretch>
        </p:blipFill>
        <p:spPr>
          <a:xfrm>
            <a:off x="190079" y="6052382"/>
            <a:ext cx="1824307" cy="577697"/>
          </a:xfrm>
          <a:prstGeom prst="rect">
            <a:avLst/>
          </a:prstGeom>
        </p:spPr>
      </p:pic>
      <p:sp>
        <p:nvSpPr>
          <p:cNvPr id="2" name="TextBox 1">
            <a:hlinkClick r:id="rId4"/>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a:solidFill>
                  <a:srgbClr val="0000FF"/>
                </a:solidFill>
                <a:hlinkClick r:id="rId4"/>
              </a:rPr>
              <a:t>閱讀</a:t>
            </a:r>
            <a:endParaRPr lang="en-US" sz="1200" i="1">
              <a:solidFill>
                <a:srgbClr val="0000FF"/>
              </a:solidFill>
            </a:endParaRPr>
          </a:p>
        </p:txBody>
      </p:sp>
      <p:pic>
        <p:nvPicPr>
          <p:cNvPr id="5" name="Picture 4" descr="A person and person standing in a doorway  Description automatically generated">
            <a:extLst>
              <a:ext uri="{FF2B5EF4-FFF2-40B4-BE49-F238E27FC236}">
                <a16:creationId xmlns:a16="http://schemas.microsoft.com/office/drawing/2014/main" id="{5FA79F7E-51B5-BBDF-1F21-29D8778006F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8801" y="1641141"/>
            <a:ext cx="3454717" cy="2324083"/>
          </a:xfrm>
          <a:prstGeom prst="rect">
            <a:avLst/>
          </a:prstGeom>
        </p:spPr>
      </p:pic>
    </p:spTree>
    <p:extLst>
      <p:ext uri="{BB962C8B-B14F-4D97-AF65-F5344CB8AC3E}">
        <p14:creationId xmlns:p14="http://schemas.microsoft.com/office/powerpoint/2010/main" val="23799535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238041" y="3726190"/>
            <a:ext cx="8873953" cy="1323439"/>
          </a:xfrm>
          <a:prstGeom prst="rect">
            <a:avLst/>
          </a:prstGeom>
          <a:noFill/>
        </p:spPr>
        <p:txBody>
          <a:bodyPr wrap="square" lIns="91440" tIns="45720" rIns="91440" bIns="45720" anchor="t">
            <a:spAutoFit/>
          </a:bodyPr>
          <a:lstStyle/>
          <a:p>
            <a:r>
              <a:rPr lang="en-US" sz="160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rPr>
              <a:t>未被看管的物品，如包包、盒子、行李箱、嬰兒車、推車，被視為應迅速處理的風險物品。 那些物品有時可能會被意外遺忘在那裡。 及早發現可以避免它們被盜。 這些物品有時也可能會構成惡意威脅。 它們可能偽裝成爆炸物或其他危險物質。</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餐廳：應用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96136"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可疑物品檢測</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811006"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檢測未被看管的物品，以防止嚴重的安全和安全隱患。</a:t>
            </a:r>
          </a:p>
        </p:txBody>
      </p:sp>
      <p:sp>
        <p:nvSpPr>
          <p:cNvPr id="4" name="Rectangle 3">
            <a:extLst>
              <a:ext uri="{FF2B5EF4-FFF2-40B4-BE49-F238E27FC236}">
                <a16:creationId xmlns:a16="http://schemas.microsoft.com/office/drawing/2014/main" id="{00BD1F0F-142A-CF54-1169-44D4C831C5EA}"/>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428937F-5F51-4FF7-64AE-5932D17C545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6E977E42-739C-BE60-D0EA-97F20890BEC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72FE7FFF-2235-22C8-3962-4F7BD5438E77}"/>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822D3FCF-0245-554B-4584-0EFF62B5BFAD}"/>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396291E7-5AE5-F000-C18F-7EB6230E745D}"/>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AC5A4879-855E-005E-DF5A-0521DBFA7321}"/>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6E334D82-5F34-417C-B792-78845205FB6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B012F25D-9854-FA3B-71BF-A247D48FDAE6}"/>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B7AA6CCA-2E49-6BD0-7C6C-28A6B2507D9B}"/>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D460952B-6BDF-BE33-3575-FE487B3A46B3}"/>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grpSp>
        <p:nvGrpSpPr>
          <p:cNvPr id="25" name="Group 24">
            <a:extLst>
              <a:ext uri="{FF2B5EF4-FFF2-40B4-BE49-F238E27FC236}">
                <a16:creationId xmlns:a16="http://schemas.microsoft.com/office/drawing/2014/main" id="{B6670035-84BF-BC84-EBF2-A7F6E5692F41}"/>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A1C3B6CF-6FC5-5D7C-0CE5-A55D8FC67DEF}"/>
                </a:ext>
              </a:extLst>
            </p:cNvPr>
            <p:cNvPicPr>
              <a:picLocks noChangeAspect="1"/>
            </p:cNvPicPr>
            <p:nvPr/>
          </p:nvPicPr>
          <p:blipFill>
            <a:blip r:embed="rId9"/>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0F5C0591-13FF-20CD-E2D1-213E37422A55}"/>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0"/>
                </a:rPr>
                <a:t>閱讀</a:t>
              </a:r>
              <a:endParaRPr lang="en-US" sz="1200" i="1">
                <a:solidFill>
                  <a:srgbClr val="0000FF"/>
                </a:solidFill>
              </a:endParaRPr>
            </a:p>
          </p:txBody>
        </p:sp>
      </p:grpSp>
      <p:pic>
        <p:nvPicPr>
          <p:cNvPr id="15" name="Picture 14">
            <a:extLst>
              <a:ext uri="{FF2B5EF4-FFF2-40B4-BE49-F238E27FC236}">
                <a16:creationId xmlns:a16="http://schemas.microsoft.com/office/drawing/2014/main" id="{D6F10228-0E08-948C-FE2E-B88E34074BEC}"/>
              </a:ext>
            </a:extLst>
          </p:cNvPr>
          <p:cNvPicPr>
            <a:picLocks noChangeAspect="1"/>
          </p:cNvPicPr>
          <p:nvPr/>
        </p:nvPicPr>
        <p:blipFill>
          <a:blip r:embed="rId11"/>
          <a:srcRect b="8390"/>
          <a:stretch/>
        </p:blipFill>
        <p:spPr>
          <a:xfrm>
            <a:off x="316306" y="1864435"/>
            <a:ext cx="3494700" cy="1831978"/>
          </a:xfrm>
          <a:prstGeom prst="rect">
            <a:avLst/>
          </a:prstGeom>
        </p:spPr>
      </p:pic>
      <p:sp>
        <p:nvSpPr>
          <p:cNvPr id="16" name="TextBox 15">
            <a:extLst>
              <a:ext uri="{FF2B5EF4-FFF2-40B4-BE49-F238E27FC236}">
                <a16:creationId xmlns:a16="http://schemas.microsoft.com/office/drawing/2014/main" id="{4020DE54-FE0E-9463-1DE5-FDAFF466DE35}"/>
              </a:ext>
            </a:extLst>
          </p:cNvPr>
          <p:cNvSpPr txBox="1"/>
          <p:nvPr/>
        </p:nvSpPr>
        <p:spPr>
          <a:xfrm>
            <a:off x="233830" y="4869160"/>
            <a:ext cx="8964488" cy="830997"/>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chemeClr val="tx1">
                    <a:lumMod val="50000"/>
                    <a:lumOff val="50000"/>
                  </a:schemeClr>
                </a:solidFill>
                <a:effectLst/>
                <a:latin typeface="Open Sans" panose="020B0606030504020204" pitchFamily="34" charset="0"/>
              </a:rPr>
              <a:t>這是基於ACTi攝像機內的</a:t>
            </a:r>
            <a:r>
              <a:rPr lang="en-US" sz="1600" b="1">
                <a:solidFill>
                  <a:schemeClr val="tx1">
                    <a:lumMod val="50000"/>
                    <a:lumOff val="50000"/>
                  </a:schemeClr>
                </a:solidFill>
                <a:latin typeface="Open Sans" panose="020B0606030504020204" pitchFamily="34" charset="0"/>
              </a:rPr>
              <a:t>未監控物體</a:t>
            </a:r>
            <a:r>
              <a:rPr lang="en-US" sz="1600" b="1" i="0">
                <a:solidFill>
                  <a:schemeClr val="tx1">
                    <a:lumMod val="50000"/>
                    <a:lumOff val="50000"/>
                  </a:schemeClr>
                </a:solidFill>
                <a:effectLst/>
                <a:latin typeface="Open Sans" panose="020B0606030504020204" pitchFamily="34" charset="0"/>
              </a:rPr>
              <a:t>檢測</a:t>
            </a:r>
            <a:r>
              <a:rPr lang="en-US" sz="1600" b="0" i="0">
                <a:solidFill>
                  <a:schemeClr val="tx1">
                    <a:lumMod val="50000"/>
                    <a:lumOff val="50000"/>
                  </a:schemeClr>
                </a:solidFill>
                <a:effectLst/>
                <a:latin typeface="Open Sans" panose="020B0606030504020204" pitchFamily="34" charset="0"/>
              </a:rPr>
              <a:t>分析。</a:t>
            </a:r>
            <a:r>
              <a:rPr lang="en-US" sz="1600" b="0" i="0">
                <a:solidFill>
                  <a:schemeClr val="tx2">
                    <a:lumMod val="60000"/>
                    <a:lumOff val="40000"/>
                  </a:schemeClr>
                </a:solidFill>
                <a:effectLst/>
                <a:latin typeface="Open Sans" panose="020B0606030504020204" pitchFamily="34" charset="0"/>
                <a:hlinkClick r:id="rId12" action="ppaction://hlinksldjump"/>
              </a:rPr>
              <a:t>閱讀更多</a:t>
            </a:r>
            <a:r>
              <a:rPr lang="en-US" sz="1600" b="0" i="0">
                <a:solidFill>
                  <a:srgbClr val="535353"/>
                </a:solidFill>
                <a:effectLst/>
                <a:latin typeface="Open Sans" panose="020B0606030504020204" pitchFamily="34" charset="0"/>
              </a:rPr>
              <a:t>。</a:t>
            </a:r>
          </a:p>
        </p:txBody>
      </p:sp>
    </p:spTree>
    <p:extLst>
      <p:ext uri="{BB962C8B-B14F-4D97-AF65-F5344CB8AC3E}">
        <p14:creationId xmlns:p14="http://schemas.microsoft.com/office/powerpoint/2010/main" val="18135641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a:spAutoFit/>
          </a:bodyPr>
          <a:lstStyle/>
          <a:p>
            <a:pPr algn="l"/>
            <a:r>
              <a:rPr lang="en-US" sz="1600" dirty="0" err="1">
                <a:solidFill>
                  <a:schemeClr val="tx1">
                    <a:lumMod val="50000"/>
                    <a:lumOff val="50000"/>
                  </a:schemeClr>
                </a:solidFill>
                <a:latin typeface="Open Sans" panose="020B0606030504020204" pitchFamily="34" charset="0"/>
              </a:rPr>
              <a:t>通用移動應用程式設計用於遠程訪問NVR、CMS或攝像機以進行</a:t>
            </a:r>
            <a:r>
              <a:rPr lang="zh-TW" altLang="en-US" sz="1600" dirty="0">
                <a:solidFill>
                  <a:schemeClr val="tx1">
                    <a:lumMod val="50000"/>
                    <a:lumOff val="50000"/>
                  </a:schemeClr>
                </a:solidFill>
                <a:latin typeface="Open Sans" panose="020B0606030504020204" pitchFamily="34" charset="0"/>
              </a:rPr>
              <a:t>影像</a:t>
            </a:r>
            <a:r>
              <a:rPr lang="en-US" sz="1600" dirty="0" err="1">
                <a:solidFill>
                  <a:schemeClr val="tx1">
                    <a:lumMod val="50000"/>
                    <a:lumOff val="50000"/>
                  </a:schemeClr>
                </a:solidFill>
                <a:latin typeface="Open Sans" panose="020B0606030504020204" pitchFamily="34" charset="0"/>
              </a:rPr>
              <a:t>回放和管理</a:t>
            </a:r>
            <a:r>
              <a:rPr lang="en-US" sz="1600" dirty="0">
                <a:solidFill>
                  <a:schemeClr val="tx1">
                    <a:lumMod val="50000"/>
                    <a:lumOff val="50000"/>
                  </a:schemeClr>
                </a:solidFill>
                <a:latin typeface="Open Sans" panose="020B0606030504020204" pitchFamily="34" charset="0"/>
              </a:rPr>
              <a:t>。 </a:t>
            </a:r>
          </a:p>
          <a:p>
            <a:pPr algn="l"/>
            <a:r>
              <a:rPr lang="en-US" sz="1600" dirty="0" err="1">
                <a:solidFill>
                  <a:schemeClr val="tx1">
                    <a:lumMod val="50000"/>
                    <a:lumOff val="50000"/>
                  </a:schemeClr>
                </a:solidFill>
                <a:latin typeface="Open Sans" panose="020B0606030504020204" pitchFamily="34" charset="0"/>
              </a:rPr>
              <a:t>功能：實時查看和回放、按事件搜索</a:t>
            </a:r>
            <a:r>
              <a:rPr lang="zh-TW" altLang="en-US" sz="1600" dirty="0">
                <a:solidFill>
                  <a:schemeClr val="tx1">
                    <a:lumMod val="50000"/>
                    <a:lumOff val="50000"/>
                  </a:schemeClr>
                </a:solidFill>
                <a:latin typeface="Open Sans" panose="020B0606030504020204" pitchFamily="34" charset="0"/>
              </a:rPr>
              <a:t>影像</a:t>
            </a:r>
            <a:r>
              <a:rPr lang="en-US" sz="1600" dirty="0" err="1">
                <a:solidFill>
                  <a:schemeClr val="tx1">
                    <a:lumMod val="50000"/>
                    <a:lumOff val="50000"/>
                  </a:schemeClr>
                </a:solidFill>
                <a:latin typeface="Open Sans" panose="020B0606030504020204" pitchFamily="34" charset="0"/>
              </a:rPr>
              <a:t>錄像、PTZ控制、Google地圖、啟用數字輸出、從攝像機的記憶卡回放</a:t>
            </a:r>
            <a:endParaRPr lang="en-US" sz="1600" dirty="0">
              <a:solidFill>
                <a:schemeClr val="tx1">
                  <a:lumMod val="50000"/>
                  <a:lumOff val="50000"/>
                </a:schemeClr>
              </a:solidFill>
              <a:latin typeface="Open Sans" panose="020B0606030504020204" pitchFamily="34" charset="0"/>
            </a:endParaRP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餐廳：應用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37773"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隨時隨地監控</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52643" y="2351983"/>
            <a:ext cx="4755929" cy="1077218"/>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在走動的過程中，使用移動設備監控監控攝像機的視圖，以便能夠立即對事件做出反應。</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34532"/>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這是基於</a:t>
            </a:r>
            <a:r>
              <a:rPr lang="en-US" sz="1600" b="1" i="0">
                <a:solidFill>
                  <a:srgbClr val="535353"/>
                </a:solidFill>
                <a:effectLst/>
                <a:latin typeface="Open Sans" panose="020B0606030504020204" pitchFamily="34" charset="0"/>
              </a:rPr>
              <a:t>ACTi移動客戶端，</a:t>
            </a:r>
            <a:r>
              <a:rPr lang="en-US" sz="1600" b="0" i="0">
                <a:solidFill>
                  <a:srgbClr val="535353"/>
                </a:solidFill>
                <a:effectLst/>
                <a:latin typeface="Open Sans" panose="020B0606030504020204" pitchFamily="34" charset="0"/>
              </a:rPr>
              <a:t>適用於Android和iOS。它是免費的。</a:t>
            </a:r>
          </a:p>
        </p:txBody>
      </p:sp>
      <p:sp>
        <p:nvSpPr>
          <p:cNvPr id="4" name="Rectangle 3">
            <a:extLst>
              <a:ext uri="{FF2B5EF4-FFF2-40B4-BE49-F238E27FC236}">
                <a16:creationId xmlns:a16="http://schemas.microsoft.com/office/drawing/2014/main" id="{4A3E48D5-296B-BD8E-9935-C7A382E5AC2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DCF279A-147A-C0D8-091D-0AC2E3AC2DEB}"/>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1E394987-E07E-7634-F137-DDEAF5DFF58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3C3BA3D-A4EB-56E1-D3A5-B5A1DD56A622}"/>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C163922C-9F01-B439-53AB-E4433A01A5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6C39ED0B-89E5-B9BC-1403-2DC9DC8255A4}"/>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37FC7610-0959-3996-65D2-59CE8DB82EA0}"/>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F29A8174-71B8-5E30-6935-A80624E32B2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1772C71B-BD01-24BF-92A6-906FB37ACB0E}"/>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A49F478D-A7E3-99C1-436A-CC01E322C142}"/>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3A81EFD3-EB23-55C1-D483-74B275F3696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pic>
        <p:nvPicPr>
          <p:cNvPr id="15" name="Picture 14" descr="A person holding a cell phone  Description automatically generated">
            <a:extLst>
              <a:ext uri="{FF2B5EF4-FFF2-40B4-BE49-F238E27FC236}">
                <a16:creationId xmlns:a16="http://schemas.microsoft.com/office/drawing/2014/main" id="{2C7BCEE3-AD54-C798-2EF2-FCF8276052F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28987" y="1681001"/>
            <a:ext cx="3350791" cy="2254168"/>
          </a:xfrm>
          <a:prstGeom prst="rect">
            <a:avLst/>
          </a:prstGeom>
        </p:spPr>
      </p:pic>
    </p:spTree>
    <p:extLst>
      <p:ext uri="{BB962C8B-B14F-4D97-AF65-F5344CB8AC3E}">
        <p14:creationId xmlns:p14="http://schemas.microsoft.com/office/powerpoint/2010/main" val="36037227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600438"/>
          </a:xfrm>
          <a:prstGeom prst="rect">
            <a:avLst/>
          </a:prstGeom>
          <a:noFill/>
        </p:spPr>
        <p:txBody>
          <a:bodyPr wrap="square">
            <a:spAutoFit/>
          </a:bodyPr>
          <a:lstStyle/>
          <a:p>
            <a:r>
              <a:rPr lang="en-US" sz="1400">
                <a:solidFill>
                  <a:schemeClr val="tx1">
                    <a:lumMod val="50000"/>
                    <a:lumOff val="50000"/>
                  </a:schemeClr>
                </a:solidFill>
                <a:latin typeface="Open Sans" panose="020B0606030504020204" pitchFamily="34" charset="0"/>
              </a:rPr>
              <a:t>ACTi提供監控解決方案，以確保安全，並進行全景和細節監控。 通過在商店的中心或角落安裝具有寬視角的攝像機，可以完美覆蓋整個區域。 同時，進入場地的人臉可以被隱蔽安裝在入口高度條上的攝像頭捕捉。</a:t>
            </a:r>
          </a:p>
          <a:p>
            <a:endParaRPr lang="en-US" sz="1400">
              <a:solidFill>
                <a:schemeClr val="tx1">
                  <a:lumMod val="50000"/>
                  <a:lumOff val="50000"/>
                </a:schemeClr>
              </a:solidFill>
              <a:latin typeface="Open Sans" panose="020B0606030504020204" pitchFamily="34" charset="0"/>
            </a:endParaRPr>
          </a:p>
          <a:p>
            <a:r>
              <a:rPr lang="en-US" sz="1400">
                <a:solidFill>
                  <a:schemeClr val="tx1">
                    <a:lumMod val="50000"/>
                    <a:lumOff val="50000"/>
                  </a:schemeClr>
                </a:solidFill>
                <a:latin typeface="Open Sans" panose="020B0606030504020204" pitchFamily="34" charset="0"/>
              </a:rPr>
              <a:t>對於大型項目，ACTi TV Wall 可以在不同的顯示器上同時顯示多個視圖。 獲得完整的概覽以改善情境意識和操作效率。</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餐廳：應用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47503"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安全保障</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62373" y="2351983"/>
            <a:ext cx="4755929" cy="338554"/>
          </a:xfrm>
          <a:prstGeom prst="rect">
            <a:avLst/>
          </a:prstGeom>
          <a:noFill/>
        </p:spPr>
        <p:txBody>
          <a:bodyPr wrap="square">
            <a:spAutoFit/>
          </a:bodyPr>
          <a:lstStyle/>
          <a:p>
            <a:r>
              <a:rPr lang="en-US" sz="1600" b="0" i="0" dirty="0" err="1">
                <a:solidFill>
                  <a:schemeClr val="tx1">
                    <a:lumMod val="50000"/>
                    <a:lumOff val="50000"/>
                  </a:schemeClr>
                </a:solidFill>
                <a:effectLst/>
                <a:latin typeface="Open Sans" panose="020B0606030504020204" pitchFamily="34" charset="0"/>
              </a:rPr>
              <a:t>確保人員安全使用</a:t>
            </a:r>
            <a:r>
              <a:rPr lang="zh-TW" altLang="en-US" sz="1600" b="0" i="0" dirty="0">
                <a:solidFill>
                  <a:schemeClr val="tx1">
                    <a:lumMod val="50000"/>
                    <a:lumOff val="50000"/>
                  </a:schemeClr>
                </a:solidFill>
                <a:effectLst/>
                <a:latin typeface="Open Sans" panose="020B0606030504020204" pitchFamily="34" charset="0"/>
              </a:rPr>
              <a:t>影像</a:t>
            </a:r>
            <a:r>
              <a:rPr lang="en-US" sz="1600" b="0" i="0" dirty="0" err="1">
                <a:solidFill>
                  <a:schemeClr val="tx1">
                    <a:lumMod val="50000"/>
                    <a:lumOff val="50000"/>
                  </a:schemeClr>
                </a:solidFill>
                <a:effectLst/>
                <a:latin typeface="Open Sans" panose="020B0606030504020204" pitchFamily="34" charset="0"/>
              </a:rPr>
              <a:t>監控系統</a:t>
            </a:r>
            <a:r>
              <a:rPr lang="en-US" sz="1600" b="0" i="0" dirty="0">
                <a:solidFill>
                  <a:schemeClr val="tx1">
                    <a:lumMod val="50000"/>
                    <a:lumOff val="50000"/>
                  </a:schemeClr>
                </a:solidFill>
                <a:effectLst/>
                <a:latin typeface="Open Sans" panose="020B0606030504020204" pitchFamily="34" charset="0"/>
              </a:rPr>
              <a:t>。</a:t>
            </a:r>
          </a:p>
        </p:txBody>
      </p:sp>
      <p:pic>
        <p:nvPicPr>
          <p:cNvPr id="17410" name="Picture 2">
            <a:extLst>
              <a:ext uri="{FF2B5EF4-FFF2-40B4-BE49-F238E27FC236}">
                <a16:creationId xmlns:a16="http://schemas.microsoft.com/office/drawing/2014/main" id="{8ABFDE6B-AAEE-7902-2940-29FB2E856E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7445" y="1700373"/>
            <a:ext cx="3378451" cy="227200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A5CFF509-4B4A-47E0-8899-51FBCE93EB5D}"/>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9F1E766-FF2C-1BEA-CC7C-CD7D83E39A8A}"/>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5" name="Group 4">
            <a:extLst>
              <a:ext uri="{FF2B5EF4-FFF2-40B4-BE49-F238E27FC236}">
                <a16:creationId xmlns:a16="http://schemas.microsoft.com/office/drawing/2014/main" id="{9BD572B2-94DF-0EB2-7B60-C7C45960B1F8}"/>
              </a:ext>
            </a:extLst>
          </p:cNvPr>
          <p:cNvGrpSpPr/>
          <p:nvPr/>
        </p:nvGrpSpPr>
        <p:grpSpPr>
          <a:xfrm>
            <a:off x="228988" y="6093296"/>
            <a:ext cx="1901340" cy="581025"/>
            <a:chOff x="228988" y="6093296"/>
            <a:chExt cx="1901340" cy="581025"/>
          </a:xfrm>
        </p:grpSpPr>
        <p:pic>
          <p:nvPicPr>
            <p:cNvPr id="6" name="Picture 5">
              <a:extLst>
                <a:ext uri="{FF2B5EF4-FFF2-40B4-BE49-F238E27FC236}">
                  <a16:creationId xmlns:a16="http://schemas.microsoft.com/office/drawing/2014/main" id="{EC62B205-9C4C-669C-DD41-5278F27A53E8}"/>
                </a:ext>
              </a:extLst>
            </p:cNvPr>
            <p:cNvPicPr>
              <a:picLocks noChangeAspect="1"/>
            </p:cNvPicPr>
            <p:nvPr/>
          </p:nvPicPr>
          <p:blipFill>
            <a:blip r:embed="rId4"/>
            <a:stretch>
              <a:fillRect/>
            </a:stretch>
          </p:blipFill>
          <p:spPr>
            <a:xfrm>
              <a:off x="228988" y="6093296"/>
              <a:ext cx="1819275" cy="581025"/>
            </a:xfrm>
            <a:prstGeom prst="rect">
              <a:avLst/>
            </a:prstGeom>
          </p:spPr>
        </p:pic>
        <p:sp>
          <p:nvSpPr>
            <p:cNvPr id="7" name="TextBox 6">
              <a:hlinkClick r:id="rId5"/>
              <a:extLst>
                <a:ext uri="{FF2B5EF4-FFF2-40B4-BE49-F238E27FC236}">
                  <a16:creationId xmlns:a16="http://schemas.microsoft.com/office/drawing/2014/main" id="{9FA55966-9C41-023C-89C9-B9C793A6A7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9" name="Group 8">
            <a:extLst>
              <a:ext uri="{FF2B5EF4-FFF2-40B4-BE49-F238E27FC236}">
                <a16:creationId xmlns:a16="http://schemas.microsoft.com/office/drawing/2014/main" id="{3A2A4313-24AB-F2CF-84E2-055CDCF889D5}"/>
              </a:ext>
            </a:extLst>
          </p:cNvPr>
          <p:cNvGrpSpPr/>
          <p:nvPr/>
        </p:nvGrpSpPr>
        <p:grpSpPr>
          <a:xfrm>
            <a:off x="2162445" y="6055196"/>
            <a:ext cx="1704857" cy="625400"/>
            <a:chOff x="2162445" y="6055196"/>
            <a:chExt cx="1704857" cy="625400"/>
          </a:xfrm>
        </p:grpSpPr>
        <p:pic>
          <p:nvPicPr>
            <p:cNvPr id="10" name="Picture 9">
              <a:extLst>
                <a:ext uri="{FF2B5EF4-FFF2-40B4-BE49-F238E27FC236}">
                  <a16:creationId xmlns:a16="http://schemas.microsoft.com/office/drawing/2014/main" id="{67CF68B1-FC09-ED59-5E84-DFCCEBDAC629}"/>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1" name="TextBox 10">
              <a:extLst>
                <a:ext uri="{FF2B5EF4-FFF2-40B4-BE49-F238E27FC236}">
                  <a16:creationId xmlns:a16="http://schemas.microsoft.com/office/drawing/2014/main" id="{88341B09-1B2E-E2A1-5479-020F011C40FD}"/>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閱讀</a:t>
              </a:r>
              <a:endParaRPr lang="en-US" sz="1200" i="1">
                <a:solidFill>
                  <a:srgbClr val="0000FF"/>
                </a:solidFill>
              </a:endParaRPr>
            </a:p>
          </p:txBody>
        </p:sp>
      </p:grpSp>
      <p:grpSp>
        <p:nvGrpSpPr>
          <p:cNvPr id="14" name="Group 13">
            <a:extLst>
              <a:ext uri="{FF2B5EF4-FFF2-40B4-BE49-F238E27FC236}">
                <a16:creationId xmlns:a16="http://schemas.microsoft.com/office/drawing/2014/main" id="{356D89EB-9481-7A16-5345-0C187B110326}"/>
              </a:ext>
            </a:extLst>
          </p:cNvPr>
          <p:cNvGrpSpPr/>
          <p:nvPr/>
        </p:nvGrpSpPr>
        <p:grpSpPr>
          <a:xfrm>
            <a:off x="3884029" y="6102821"/>
            <a:ext cx="1606065" cy="573257"/>
            <a:chOff x="3884029" y="6102821"/>
            <a:chExt cx="1606065" cy="573257"/>
          </a:xfrm>
        </p:grpSpPr>
        <p:pic>
          <p:nvPicPr>
            <p:cNvPr id="19" name="Picture 18">
              <a:extLst>
                <a:ext uri="{FF2B5EF4-FFF2-40B4-BE49-F238E27FC236}">
                  <a16:creationId xmlns:a16="http://schemas.microsoft.com/office/drawing/2014/main" id="{B1DDD0BB-BF33-B22A-C0AD-81B9609D8C20}"/>
                </a:ext>
              </a:extLst>
            </p:cNvPr>
            <p:cNvPicPr>
              <a:picLocks noChangeAspect="1"/>
            </p:cNvPicPr>
            <p:nvPr/>
          </p:nvPicPr>
          <p:blipFill>
            <a:blip r:embed="rId8"/>
            <a:stretch>
              <a:fillRect/>
            </a:stretch>
          </p:blipFill>
          <p:spPr>
            <a:xfrm>
              <a:off x="3884029" y="6102821"/>
              <a:ext cx="1485900" cy="571500"/>
            </a:xfrm>
            <a:prstGeom prst="rect">
              <a:avLst/>
            </a:prstGeom>
          </p:spPr>
        </p:pic>
        <p:sp>
          <p:nvSpPr>
            <p:cNvPr id="21" name="TextBox 20">
              <a:extLst>
                <a:ext uri="{FF2B5EF4-FFF2-40B4-BE49-F238E27FC236}">
                  <a16:creationId xmlns:a16="http://schemas.microsoft.com/office/drawing/2014/main" id="{C4A51674-9B89-C840-1DC3-72BF33D827C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9"/>
                </a:rPr>
                <a:t>閱讀</a:t>
              </a:r>
              <a:endParaRPr lang="en-US" sz="1200" i="1">
                <a:solidFill>
                  <a:srgbClr val="0000FF"/>
                </a:solidFill>
              </a:endParaRPr>
            </a:p>
          </p:txBody>
        </p:sp>
      </p:grpSp>
      <p:grpSp>
        <p:nvGrpSpPr>
          <p:cNvPr id="23" name="Group 22">
            <a:extLst>
              <a:ext uri="{FF2B5EF4-FFF2-40B4-BE49-F238E27FC236}">
                <a16:creationId xmlns:a16="http://schemas.microsoft.com/office/drawing/2014/main" id="{0DF17F37-4524-3428-E1E4-C48EF495C655}"/>
              </a:ext>
            </a:extLst>
          </p:cNvPr>
          <p:cNvGrpSpPr/>
          <p:nvPr/>
        </p:nvGrpSpPr>
        <p:grpSpPr>
          <a:xfrm>
            <a:off x="5500838" y="6030580"/>
            <a:ext cx="1694229" cy="642229"/>
            <a:chOff x="5500838" y="6030580"/>
            <a:chExt cx="1694229" cy="642229"/>
          </a:xfrm>
        </p:grpSpPr>
        <p:pic>
          <p:nvPicPr>
            <p:cNvPr id="25" name="Picture 24">
              <a:extLst>
                <a:ext uri="{FF2B5EF4-FFF2-40B4-BE49-F238E27FC236}">
                  <a16:creationId xmlns:a16="http://schemas.microsoft.com/office/drawing/2014/main" id="{69B86A23-B48F-DEE9-F1C4-C1A961EDB1C9}"/>
                </a:ext>
              </a:extLst>
            </p:cNvPr>
            <p:cNvPicPr>
              <a:picLocks noChangeAspect="1"/>
            </p:cNvPicPr>
            <p:nvPr/>
          </p:nvPicPr>
          <p:blipFill>
            <a:blip r:embed="rId10"/>
            <a:stretch>
              <a:fillRect/>
            </a:stretch>
          </p:blipFill>
          <p:spPr>
            <a:xfrm>
              <a:off x="5500838" y="6030580"/>
              <a:ext cx="1628775" cy="628650"/>
            </a:xfrm>
            <a:prstGeom prst="rect">
              <a:avLst/>
            </a:prstGeom>
          </p:spPr>
        </p:pic>
        <p:sp>
          <p:nvSpPr>
            <p:cNvPr id="26" name="TextBox 25">
              <a:extLst>
                <a:ext uri="{FF2B5EF4-FFF2-40B4-BE49-F238E27FC236}">
                  <a16:creationId xmlns:a16="http://schemas.microsoft.com/office/drawing/2014/main" id="{617C50F2-6CA4-F178-9863-2A4A131E241A}"/>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1"/>
                </a:rPr>
                <a:t>閱讀</a:t>
              </a:r>
              <a:endParaRPr lang="en-US" sz="1200" i="1">
                <a:solidFill>
                  <a:srgbClr val="0000FF"/>
                </a:solidFill>
              </a:endParaRPr>
            </a:p>
          </p:txBody>
        </p:sp>
      </p:grpSp>
      <p:grpSp>
        <p:nvGrpSpPr>
          <p:cNvPr id="27" name="Group 26">
            <a:extLst>
              <a:ext uri="{FF2B5EF4-FFF2-40B4-BE49-F238E27FC236}">
                <a16:creationId xmlns:a16="http://schemas.microsoft.com/office/drawing/2014/main" id="{E3B58580-1680-06F3-B7D1-76489FF54AD1}"/>
              </a:ext>
            </a:extLst>
          </p:cNvPr>
          <p:cNvGrpSpPr/>
          <p:nvPr/>
        </p:nvGrpSpPr>
        <p:grpSpPr>
          <a:xfrm>
            <a:off x="7260522" y="6019647"/>
            <a:ext cx="1541830" cy="657225"/>
            <a:chOff x="7260522" y="6019647"/>
            <a:chExt cx="1541830" cy="657225"/>
          </a:xfrm>
        </p:grpSpPr>
        <p:pic>
          <p:nvPicPr>
            <p:cNvPr id="28" name="Picture 27">
              <a:extLst>
                <a:ext uri="{FF2B5EF4-FFF2-40B4-BE49-F238E27FC236}">
                  <a16:creationId xmlns:a16="http://schemas.microsoft.com/office/drawing/2014/main" id="{DE4D9EB8-00C0-F946-8523-64FC5EAECC34}"/>
                </a:ext>
              </a:extLst>
            </p:cNvPr>
            <p:cNvPicPr>
              <a:picLocks noChangeAspect="1"/>
            </p:cNvPicPr>
            <p:nvPr/>
          </p:nvPicPr>
          <p:blipFill>
            <a:blip r:embed="rId12"/>
            <a:stretch>
              <a:fillRect/>
            </a:stretch>
          </p:blipFill>
          <p:spPr>
            <a:xfrm>
              <a:off x="7260522" y="6019647"/>
              <a:ext cx="1476375" cy="657225"/>
            </a:xfrm>
            <a:prstGeom prst="rect">
              <a:avLst/>
            </a:prstGeom>
          </p:spPr>
        </p:pic>
        <p:sp>
          <p:nvSpPr>
            <p:cNvPr id="29" name="TextBox 28">
              <a:extLst>
                <a:ext uri="{FF2B5EF4-FFF2-40B4-BE49-F238E27FC236}">
                  <a16:creationId xmlns:a16="http://schemas.microsoft.com/office/drawing/2014/main" id="{CB2843FC-3432-41E2-02E6-2A9EBEC87903}"/>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3"/>
                </a:rPr>
                <a:t>閱讀</a:t>
              </a:r>
              <a:endParaRPr lang="en-US" sz="1200" i="1">
                <a:solidFill>
                  <a:srgbClr val="0000FF"/>
                </a:solidFill>
              </a:endParaRPr>
            </a:p>
          </p:txBody>
        </p:sp>
      </p:grpSp>
    </p:spTree>
    <p:extLst>
      <p:ext uri="{BB962C8B-B14F-4D97-AF65-F5344CB8AC3E}">
        <p14:creationId xmlns:p14="http://schemas.microsoft.com/office/powerpoint/2010/main" val="14201743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87334A66-2EC8-C6B6-9AA8-3095C5788CF3}"/>
              </a:ext>
            </a:extLst>
          </p:cNvPr>
          <p:cNvPicPr>
            <a:picLocks noChangeAspect="1"/>
          </p:cNvPicPr>
          <p:nvPr/>
        </p:nvPicPr>
        <p:blipFill>
          <a:blip r:embed="rId3"/>
          <a:stretch>
            <a:fillRect/>
          </a:stretch>
        </p:blipFill>
        <p:spPr>
          <a:xfrm>
            <a:off x="251519" y="1611956"/>
            <a:ext cx="3809999" cy="2358433"/>
          </a:xfrm>
          <a:prstGeom prst="rect">
            <a:avLst/>
          </a:prstGeom>
        </p:spPr>
      </p:pic>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餐廳：應用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4139952" y="1611957"/>
            <a:ext cx="4572000"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車輛進出控制</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4136550" y="2429692"/>
            <a:ext cx="4755929" cy="584775"/>
          </a:xfrm>
          <a:prstGeom prst="rect">
            <a:avLst/>
          </a:prstGeom>
          <a:noFill/>
        </p:spPr>
        <p:txBody>
          <a:bodyPr wrap="square">
            <a:spAutoFit/>
          </a:bodyPr>
          <a:lstStyle/>
          <a:p>
            <a:r>
              <a:rPr lang="en-US" sz="1600">
                <a:solidFill>
                  <a:schemeClr val="tx1">
                    <a:lumMod val="50000"/>
                    <a:lumOff val="50000"/>
                  </a:schemeClr>
                </a:solidFill>
                <a:latin typeface="Open Sans" panose="020B0606030504020204" pitchFamily="34" charset="0"/>
              </a:rPr>
              <a:t>進入大門的訪問控制可以方便地使用自動車牌識別（ALPR）技術進行。</a:t>
            </a:r>
            <a:endParaRPr lang="en-US" sz="1600">
              <a:solidFill>
                <a:schemeClr val="tx1">
                  <a:lumMod val="50000"/>
                  <a:lumOff val="50000"/>
                </a:schemeClr>
              </a:solidFill>
            </a:endParaRP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569660"/>
          </a:xfrm>
          <a:prstGeom prst="rect">
            <a:avLst/>
          </a:prstGeom>
          <a:noFill/>
        </p:spPr>
        <p:txBody>
          <a:bodyPr wrap="square">
            <a:spAutoFit/>
          </a:bodyPr>
          <a:lstStyle/>
          <a:p>
            <a:pPr algn="l"/>
            <a:r>
              <a:rPr lang="en-US" sz="1600">
                <a:solidFill>
                  <a:srgbClr val="535353"/>
                </a:solidFill>
                <a:latin typeface="Open Sans" panose="020B0606030504020204" pitchFamily="34" charset="0"/>
              </a:rPr>
              <a:t>除了最高安全設施外，大多數地點都可以受益於自動門控制，而無需門衛隨時在場。 只有白名單上的車輛可以進入場地。 此外，可以設置黑名單，當黑名單上的車輛出現時，立即提醒保安人員。</a:t>
            </a:r>
          </a:p>
          <a:p>
            <a:pPr algn="l"/>
            <a:r>
              <a:rPr lang="en-US" sz="1600" b="0" i="0">
                <a:solidFill>
                  <a:srgbClr val="535353"/>
                </a:solidFill>
                <a:effectLst/>
                <a:latin typeface="Open Sans" panose="020B0606030504020204" pitchFamily="34" charset="0"/>
              </a:rPr>
              <a:t>這是基於 ACTi 攝像頭內的 </a:t>
            </a:r>
            <a:r>
              <a:rPr lang="en-US" sz="1600" b="1" i="0">
                <a:solidFill>
                  <a:srgbClr val="535353"/>
                </a:solidFill>
                <a:effectLst/>
                <a:latin typeface="Open Sans" panose="020B0606030504020204" pitchFamily="34" charset="0"/>
              </a:rPr>
              <a:t>ALPR </a:t>
            </a:r>
            <a:r>
              <a:rPr lang="en-US" sz="1600" b="0" i="0">
                <a:solidFill>
                  <a:srgbClr val="535353"/>
                </a:solidFill>
                <a:effectLst/>
                <a:latin typeface="Open Sans" panose="020B0606030504020204" pitchFamily="34" charset="0"/>
              </a:rPr>
              <a:t>分析。 </a:t>
            </a:r>
            <a:r>
              <a:rPr lang="en-US" sz="1600" b="0" i="0">
                <a:solidFill>
                  <a:schemeClr val="tx2">
                    <a:lumMod val="60000"/>
                    <a:lumOff val="40000"/>
                  </a:schemeClr>
                </a:solidFill>
                <a:effectLst/>
                <a:latin typeface="Open Sans" panose="020B0606030504020204" pitchFamily="34" charset="0"/>
                <a:hlinkClick r:id="rId4" action="ppaction://hlinksldjump"/>
              </a:rPr>
              <a:t>閱讀更多</a:t>
            </a:r>
            <a:r>
              <a:rPr lang="en-US" sz="1600" b="0" i="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5"/>
          <a:stretch>
            <a:fillRect/>
          </a:stretch>
        </p:blipFill>
        <p:spPr>
          <a:xfrm>
            <a:off x="190079" y="6052382"/>
            <a:ext cx="1824307" cy="577697"/>
          </a:xfrm>
          <a:prstGeom prst="rect">
            <a:avLst/>
          </a:prstGeom>
        </p:spPr>
      </p:pic>
      <p:sp>
        <p:nvSpPr>
          <p:cNvPr id="2" name="TextBox 1">
            <a:hlinkClick r:id="rId6"/>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spTree>
    <p:extLst>
      <p:ext uri="{BB962C8B-B14F-4D97-AF65-F5344CB8AC3E}">
        <p14:creationId xmlns:p14="http://schemas.microsoft.com/office/powerpoint/2010/main" val="25901459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推薦產品與地點</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extLst>
              <p:ext uri="{D42A27DB-BD31-4B8C-83A1-F6EECF244321}">
                <p14:modId xmlns:p14="http://schemas.microsoft.com/office/powerpoint/2010/main" val="2796093041"/>
              </p:ext>
            </p:extLst>
          </p:nvPr>
        </p:nvGraphicFramePr>
        <p:xfrm>
          <a:off x="83507" y="1680575"/>
          <a:ext cx="8939881" cy="3291681"/>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946252">
                  <a:extLst>
                    <a:ext uri="{9D8B030D-6E8A-4147-A177-3AD203B41FA5}">
                      <a16:colId xmlns:a16="http://schemas.microsoft.com/office/drawing/2014/main" val="2565856468"/>
                    </a:ext>
                  </a:extLst>
                </a:gridCol>
                <a:gridCol w="642026">
                  <a:extLst>
                    <a:ext uri="{9D8B030D-6E8A-4147-A177-3AD203B41FA5}">
                      <a16:colId xmlns:a16="http://schemas.microsoft.com/office/drawing/2014/main" val="3900648050"/>
                    </a:ext>
                  </a:extLst>
                </a:gridCol>
                <a:gridCol w="1089498">
                  <a:extLst>
                    <a:ext uri="{9D8B030D-6E8A-4147-A177-3AD203B41FA5}">
                      <a16:colId xmlns:a16="http://schemas.microsoft.com/office/drawing/2014/main" val="2122113404"/>
                    </a:ext>
                  </a:extLst>
                </a:gridCol>
                <a:gridCol w="690664">
                  <a:extLst>
                    <a:ext uri="{9D8B030D-6E8A-4147-A177-3AD203B41FA5}">
                      <a16:colId xmlns:a16="http://schemas.microsoft.com/office/drawing/2014/main" val="905671876"/>
                    </a:ext>
                  </a:extLst>
                </a:gridCol>
                <a:gridCol w="894944">
                  <a:extLst>
                    <a:ext uri="{9D8B030D-6E8A-4147-A177-3AD203B41FA5}">
                      <a16:colId xmlns:a16="http://schemas.microsoft.com/office/drawing/2014/main" val="3155535811"/>
                    </a:ext>
                  </a:extLst>
                </a:gridCol>
                <a:gridCol w="836579">
                  <a:extLst>
                    <a:ext uri="{9D8B030D-6E8A-4147-A177-3AD203B41FA5}">
                      <a16:colId xmlns:a16="http://schemas.microsoft.com/office/drawing/2014/main" val="2748578960"/>
                    </a:ext>
                  </a:extLst>
                </a:gridCol>
                <a:gridCol w="854108">
                  <a:extLst>
                    <a:ext uri="{9D8B030D-6E8A-4147-A177-3AD203B41FA5}">
                      <a16:colId xmlns:a16="http://schemas.microsoft.com/office/drawing/2014/main" val="2393102404"/>
                    </a:ext>
                  </a:extLst>
                </a:gridCol>
                <a:gridCol w="1029178">
                  <a:extLst>
                    <a:ext uri="{9D8B030D-6E8A-4147-A177-3AD203B41FA5}">
                      <a16:colId xmlns:a16="http://schemas.microsoft.com/office/drawing/2014/main" val="3567203134"/>
                    </a:ext>
                  </a:extLst>
                </a:gridCol>
              </a:tblGrid>
              <a:tr h="450769">
                <a:tc>
                  <a:txBody>
                    <a:bodyPr/>
                    <a:lstStyle/>
                    <a:p>
                      <a:endParaRPr lang="en-US" sz="1300">
                        <a:solidFill>
                          <a:schemeClr val="tx1">
                            <a:lumMod val="76000"/>
                            <a:lumOff val="24000"/>
                          </a:schemeClr>
                        </a:solidFill>
                      </a:endParaRPr>
                    </a:p>
                  </a:txBody>
                  <a:tcPr/>
                </a:tc>
                <a:tc>
                  <a:txBody>
                    <a:bodyPr/>
                    <a:lstStyle/>
                    <a:p>
                      <a:r>
                        <a:rPr lang="en-US" sz="1300" dirty="0">
                          <a:solidFill>
                            <a:schemeClr val="bg1"/>
                          </a:solidFill>
                        </a:rPr>
                        <a:t>入口</a:t>
                      </a:r>
                    </a:p>
                  </a:txBody>
                  <a:tcPr/>
                </a:tc>
                <a:tc>
                  <a:txBody>
                    <a:bodyPr/>
                    <a:lstStyle/>
                    <a:p>
                      <a:r>
                        <a:rPr lang="en-US" sz="1300" dirty="0">
                          <a:solidFill>
                            <a:schemeClr val="bg1"/>
                          </a:solidFill>
                        </a:rPr>
                        <a:t>大門</a:t>
                      </a:r>
                    </a:p>
                  </a:txBody>
                  <a:tcPr/>
                </a:tc>
                <a:tc>
                  <a:txBody>
                    <a:bodyPr/>
                    <a:lstStyle/>
                    <a:p>
                      <a:r>
                        <a:rPr lang="en-US" sz="1300" dirty="0">
                          <a:solidFill>
                            <a:schemeClr val="bg1"/>
                          </a:solidFill>
                        </a:rPr>
                        <a:t>用餐區</a:t>
                      </a:r>
                    </a:p>
                  </a:txBody>
                  <a:tcPr/>
                </a:tc>
                <a:tc>
                  <a:txBody>
                    <a:bodyPr/>
                    <a:lstStyle/>
                    <a:p>
                      <a:r>
                        <a:rPr lang="en-US" sz="1300" dirty="0">
                          <a:solidFill>
                            <a:schemeClr val="bg1"/>
                          </a:solidFill>
                        </a:rPr>
                        <a:t>廚房</a:t>
                      </a:r>
                    </a:p>
                  </a:txBody>
                  <a:tcPr/>
                </a:tc>
                <a:tc>
                  <a:txBody>
                    <a:bodyPr/>
                    <a:lstStyle/>
                    <a:p>
                      <a:r>
                        <a:rPr lang="en-US" sz="1300" dirty="0">
                          <a:solidFill>
                            <a:schemeClr val="bg1"/>
                          </a:solidFill>
                        </a:rPr>
                        <a:t>收銀臺</a:t>
                      </a:r>
                    </a:p>
                  </a:txBody>
                  <a:tcPr/>
                </a:tc>
                <a:tc>
                  <a:txBody>
                    <a:bodyPr/>
                    <a:lstStyle/>
                    <a:p>
                      <a:r>
                        <a:rPr lang="en-US" sz="1300" dirty="0">
                          <a:solidFill>
                            <a:schemeClr val="bg1"/>
                          </a:solidFill>
                        </a:rPr>
                        <a:t>電梯</a:t>
                      </a:r>
                    </a:p>
                  </a:txBody>
                  <a:tcPr/>
                </a:tc>
                <a:tc>
                  <a:txBody>
                    <a:bodyPr/>
                    <a:lstStyle/>
                    <a:p>
                      <a:r>
                        <a:rPr lang="en-US" sz="1200" dirty="0">
                          <a:solidFill>
                            <a:schemeClr val="bg1"/>
                          </a:solidFill>
                        </a:rPr>
                        <a:t>儲存</a:t>
                      </a:r>
                    </a:p>
                  </a:txBody>
                  <a:tcPr/>
                </a:tc>
                <a:tc>
                  <a:txBody>
                    <a:bodyPr/>
                    <a:lstStyle/>
                    <a:p>
                      <a:r>
                        <a:rPr lang="en-US" sz="1200" dirty="0">
                          <a:solidFill>
                            <a:schemeClr val="bg1"/>
                          </a:solidFill>
                        </a:rPr>
                        <a:t>停車場</a:t>
                      </a:r>
                    </a:p>
                  </a:txBody>
                  <a:tcPr/>
                </a:tc>
                <a:extLst>
                  <a:ext uri="{0D108BD9-81ED-4DB2-BD59-A6C34878D82A}">
                    <a16:rowId xmlns:a16="http://schemas.microsoft.com/office/drawing/2014/main" val="2090737549"/>
                  </a:ext>
                </a:extLst>
              </a:tr>
              <a:tr h="450769">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ALPR 子彈攝像頭 (</a:t>
                      </a:r>
                      <a:r>
                        <a:rPr lang="en-US" sz="1300">
                          <a:solidFill>
                            <a:schemeClr val="tx1">
                              <a:lumMod val="76000"/>
                              <a:lumOff val="24000"/>
                            </a:schemeClr>
                          </a:solidFill>
                          <a:hlinkClick r:id="rId3"/>
                        </a:rPr>
                        <a:t>A426</a:t>
                      </a:r>
                      <a:r>
                        <a:rPr lang="en-US" sz="1300">
                          <a:solidFill>
                            <a:schemeClr val="tx1">
                              <a:lumMod val="76000"/>
                              <a:lumOff val="24000"/>
                            </a:schemeClr>
                          </a:solidFill>
                        </a:rPr>
                        <a:t>)</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210431295"/>
                  </a:ext>
                </a:extLst>
              </a:tr>
              <a:tr h="439423">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門禁控制門站 (</a:t>
                      </a:r>
                      <a:r>
                        <a:rPr lang="en-US" sz="1300">
                          <a:solidFill>
                            <a:schemeClr val="tx1">
                              <a:lumMod val="76000"/>
                              <a:lumOff val="24000"/>
                            </a:schemeClr>
                          </a:solidFill>
                          <a:hlinkClick r:id="rId4"/>
                        </a:rPr>
                        <a:t>R1- R7- 系列讀取器/控制器</a:t>
                      </a:r>
                      <a:r>
                        <a:rPr lang="en-US" sz="130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674638168"/>
                  </a:ext>
                </a:extLst>
              </a:tr>
              <a:tr h="439423">
                <a:tc>
                  <a:txBody>
                    <a:bodyPr/>
                    <a:lstStyle/>
                    <a:p>
                      <a:r>
                        <a:rPr lang="en-US" sz="1300" dirty="0">
                          <a:solidFill>
                            <a:schemeClr val="tx1">
                              <a:lumMod val="76000"/>
                              <a:lumOff val="24000"/>
                            </a:schemeClr>
                          </a:solidFill>
                          <a:hlinkClick r:id="rId5"/>
                        </a:rPr>
                        <a:t>ECD 系列</a:t>
                      </a:r>
                      <a:r>
                        <a:rPr lang="en-US" sz="1300" dirty="0">
                          <a:solidFill>
                            <a:schemeClr val="tx1">
                              <a:lumMod val="76000"/>
                              <a:lumOff val="24000"/>
                            </a:schemeClr>
                          </a:solidFill>
                        </a:rPr>
                        <a:t> 解碼器</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253065483"/>
                  </a:ext>
                </a:extLst>
              </a:tr>
              <a:tr h="450769">
                <a:tc>
                  <a:txBody>
                    <a:bodyPr/>
                    <a:lstStyle/>
                    <a:p>
                      <a:r>
                        <a:rPr lang="en-US" sz="1300">
                          <a:solidFill>
                            <a:schemeClr val="tx1">
                              <a:lumMod val="76000"/>
                              <a:lumOff val="24000"/>
                            </a:schemeClr>
                          </a:solidFill>
                        </a:rPr>
                        <a:t>一般監控子彈攝像頭 (</a:t>
                      </a:r>
                      <a:r>
                        <a:rPr lang="en-US" sz="1300">
                          <a:solidFill>
                            <a:schemeClr val="tx1">
                              <a:lumMod val="76000"/>
                              <a:lumOff val="24000"/>
                            </a:schemeClr>
                          </a:solidFill>
                          <a:hlinkClick r:id="rId6"/>
                        </a:rPr>
                        <a:t>3xx, 4xx 系列</a:t>
                      </a:r>
                      <a:r>
                        <a:rPr lang="en-US" sz="1300">
                          <a:solidFill>
                            <a:schemeClr val="tx1">
                              <a:lumMod val="76000"/>
                              <a:lumOff val="24000"/>
                            </a:schemeClr>
                          </a:solidFill>
                        </a:rPr>
                        <a:t>)</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extLst>
                  <a:ext uri="{0D108BD9-81ED-4DB2-BD59-A6C34878D82A}">
                    <a16:rowId xmlns:a16="http://schemas.microsoft.com/office/drawing/2014/main" val="1261085878"/>
                  </a:ext>
                </a:extLst>
              </a:tr>
              <a:tr h="450769">
                <a:tc>
                  <a:txBody>
                    <a:bodyPr/>
                    <a:lstStyle/>
                    <a:p>
                      <a:r>
                        <a:rPr lang="en-US" sz="1300" dirty="0">
                          <a:solidFill>
                            <a:schemeClr val="tx1">
                              <a:lumMod val="76000"/>
                              <a:lumOff val="24000"/>
                            </a:schemeClr>
                          </a:solidFill>
                        </a:rPr>
                        <a:t>一般監控圓頂 (</a:t>
                      </a:r>
                      <a:r>
                        <a:rPr lang="en-US" sz="1300" dirty="0">
                          <a:solidFill>
                            <a:schemeClr val="tx1">
                              <a:lumMod val="76000"/>
                              <a:lumOff val="24000"/>
                            </a:schemeClr>
                          </a:solidFill>
                          <a:hlinkClick r:id="rId7"/>
                        </a:rPr>
                        <a:t>91x, 7xx, 8xx系列</a:t>
                      </a:r>
                      <a:r>
                        <a:rPr lang="en-US" sz="1300" dirty="0">
                          <a:solidFill>
                            <a:schemeClr val="tx1">
                              <a:lumMod val="76000"/>
                              <a:lumOff val="24000"/>
                            </a:schemeClr>
                          </a:solidFill>
                        </a:rPr>
                        <a:t>) </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250837835"/>
                  </a:ext>
                </a:extLst>
              </a:tr>
              <a:tr h="450769">
                <a:tc>
                  <a:txBody>
                    <a:bodyPr/>
                    <a:lstStyle/>
                    <a:p>
                      <a:r>
                        <a:rPr lang="en-US" sz="1300" dirty="0">
                          <a:solidFill>
                            <a:schemeClr val="tx1">
                              <a:lumMod val="76000"/>
                              <a:lumOff val="24000"/>
                            </a:schemeClr>
                          </a:solidFill>
                        </a:rPr>
                        <a:t>監控PTZ (</a:t>
                      </a:r>
                      <a:r>
                        <a:rPr lang="en-US" sz="1300" dirty="0">
                          <a:solidFill>
                            <a:schemeClr val="tx1">
                              <a:lumMod val="76000"/>
                              <a:lumOff val="24000"/>
                            </a:schemeClr>
                          </a:solidFill>
                          <a:hlinkClick r:id="rId8"/>
                        </a:rPr>
                        <a:t>95x/96x/97x系列</a:t>
                      </a:r>
                      <a:r>
                        <a:rPr lang="en-US" sz="1300" dirty="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338819307"/>
                  </a:ext>
                </a:extLst>
              </a:tr>
            </a:tbl>
          </a:graphicData>
        </a:graphic>
      </p:graphicFrame>
    </p:spTree>
    <p:extLst>
      <p:ext uri="{BB962C8B-B14F-4D97-AF65-F5344CB8AC3E}">
        <p14:creationId xmlns:p14="http://schemas.microsoft.com/office/powerpoint/2010/main" val="584753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CEFD5B-9252-8B0C-13EE-3606AD35C5D9}"/>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9A51EC23-242D-29C0-CE00-2EEB35E76D8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產品與管理伺服器</a:t>
            </a:r>
          </a:p>
        </p:txBody>
      </p:sp>
      <p:graphicFrame>
        <p:nvGraphicFramePr>
          <p:cNvPr id="2" name="Table 1">
            <a:extLst>
              <a:ext uri="{FF2B5EF4-FFF2-40B4-BE49-F238E27FC236}">
                <a16:creationId xmlns:a16="http://schemas.microsoft.com/office/drawing/2014/main" id="{5E5C7C0C-2BE7-FBC9-FCB0-5EB06CF8FBAE}"/>
              </a:ext>
            </a:extLst>
          </p:cNvPr>
          <p:cNvGraphicFramePr>
            <a:graphicFrameLocks noGrp="1"/>
          </p:cNvGraphicFramePr>
          <p:nvPr>
            <p:extLst>
              <p:ext uri="{D42A27DB-BD31-4B8C-83A1-F6EECF244321}">
                <p14:modId xmlns:p14="http://schemas.microsoft.com/office/powerpoint/2010/main" val="1573637496"/>
              </p:ext>
            </p:extLst>
          </p:nvPr>
        </p:nvGraphicFramePr>
        <p:xfrm>
          <a:off x="463752" y="2078928"/>
          <a:ext cx="8028398" cy="3169602"/>
        </p:xfrm>
        <a:graphic>
          <a:graphicData uri="http://schemas.openxmlformats.org/drawingml/2006/table">
            <a:tbl>
              <a:tblPr firstRow="1" bandRow="1">
                <a:tableStyleId>{5C22544A-7EE6-4342-B048-85BDC9FD1C3A}</a:tableStyleId>
              </a:tblPr>
              <a:tblGrid>
                <a:gridCol w="3646521">
                  <a:extLst>
                    <a:ext uri="{9D8B030D-6E8A-4147-A177-3AD203B41FA5}">
                      <a16:colId xmlns:a16="http://schemas.microsoft.com/office/drawing/2014/main" val="2167205820"/>
                    </a:ext>
                  </a:extLst>
                </a:gridCol>
                <a:gridCol w="2136618">
                  <a:extLst>
                    <a:ext uri="{9D8B030D-6E8A-4147-A177-3AD203B41FA5}">
                      <a16:colId xmlns:a16="http://schemas.microsoft.com/office/drawing/2014/main" val="2565856468"/>
                    </a:ext>
                  </a:extLst>
                </a:gridCol>
                <a:gridCol w="2245259">
                  <a:extLst>
                    <a:ext uri="{9D8B030D-6E8A-4147-A177-3AD203B41FA5}">
                      <a16:colId xmlns:a16="http://schemas.microsoft.com/office/drawing/2014/main" val="3900648050"/>
                    </a:ext>
                  </a:extLst>
                </a:gridCol>
              </a:tblGrid>
              <a:tr h="450769">
                <a:tc>
                  <a:txBody>
                    <a:bodyPr/>
                    <a:lstStyle/>
                    <a:p>
                      <a:endParaRPr lang="en-US" sz="1300" b="1" kern="1200">
                        <a:solidFill>
                          <a:schemeClr val="bg1"/>
                        </a:solidFill>
                        <a:latin typeface="+mn-lt"/>
                        <a:ea typeface="+mn-ea"/>
                        <a:cs typeface="+mn-cs"/>
                      </a:endParaRPr>
                    </a:p>
                  </a:txBody>
                  <a:tcPr/>
                </a:tc>
                <a:tc>
                  <a:txBody>
                    <a:bodyPr/>
                    <a:lstStyle/>
                    <a:p>
                      <a:r>
                        <a:rPr lang="en-US" sz="1300">
                          <a:solidFill>
                            <a:schemeClr val="bg1"/>
                          </a:solidFill>
                        </a:rPr>
                        <a:t>Windows NVR (NVR 3)</a:t>
                      </a:r>
                    </a:p>
                  </a:txBody>
                  <a:tcPr/>
                </a:tc>
                <a:tc>
                  <a:txBody>
                    <a:bodyPr/>
                    <a:lstStyle/>
                    <a:p>
                      <a:r>
                        <a:rPr lang="en-US" sz="1300">
                          <a:solidFill>
                            <a:schemeClr val="bg1"/>
                          </a:solidFill>
                        </a:rPr>
                        <a:t>門禁控制智慧伺服器</a:t>
                      </a:r>
                    </a:p>
                  </a:txBody>
                  <a:tcPr/>
                </a:tc>
                <a:extLst>
                  <a:ext uri="{0D108BD9-81ED-4DB2-BD59-A6C34878D82A}">
                    <a16:rowId xmlns:a16="http://schemas.microsoft.com/office/drawing/2014/main" val="2090737549"/>
                  </a:ext>
                </a:extLst>
              </a:tr>
              <a:tr h="450769">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ALPR 子彈攝像頭 (</a:t>
                      </a:r>
                      <a:r>
                        <a:rPr lang="en-US" sz="1300">
                          <a:solidFill>
                            <a:schemeClr val="tx1">
                              <a:lumMod val="76000"/>
                              <a:lumOff val="24000"/>
                            </a:schemeClr>
                          </a:solidFill>
                          <a:hlinkClick r:id="rId3"/>
                        </a:rPr>
                        <a:t>A426</a:t>
                      </a:r>
                      <a:r>
                        <a:rPr lang="en-US" sz="1300">
                          <a:solidFill>
                            <a:schemeClr val="tx1">
                              <a:lumMod val="76000"/>
                              <a:lumOff val="24000"/>
                            </a:schemeClr>
                          </a:solidFill>
                        </a:rPr>
                        <a:t>)</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extLst>
                  <a:ext uri="{0D108BD9-81ED-4DB2-BD59-A6C34878D82A}">
                    <a16:rowId xmlns:a16="http://schemas.microsoft.com/office/drawing/2014/main" val="2078924313"/>
                  </a:ext>
                </a:extLst>
              </a:tr>
              <a:tr h="439423">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門禁控制門站 (</a:t>
                      </a:r>
                      <a:r>
                        <a:rPr lang="en-US" sz="1300">
                          <a:solidFill>
                            <a:schemeClr val="tx1">
                              <a:lumMod val="76000"/>
                              <a:lumOff val="24000"/>
                            </a:schemeClr>
                          </a:solidFill>
                          <a:hlinkClick r:id="rId4"/>
                        </a:rPr>
                        <a:t>R1- R7- 系列讀取器/控制器</a:t>
                      </a:r>
                      <a:r>
                        <a:rPr lang="en-US" sz="1300">
                          <a:solidFill>
                            <a:schemeClr val="tx1">
                              <a:lumMod val="76000"/>
                              <a:lumOff val="24000"/>
                            </a:schemeClr>
                          </a:solidFill>
                        </a:rPr>
                        <a:t>)</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000" dirty="0">
                          <a:solidFill>
                            <a:schemeClr val="tx1">
                              <a:lumMod val="76000"/>
                              <a:lumOff val="24000"/>
                            </a:schemeClr>
                          </a:solidFill>
                        </a:rPr>
                        <a:t>是</a:t>
                      </a:r>
                    </a:p>
                  </a:txBody>
                  <a:tcPr anchor="ctr"/>
                </a:tc>
                <a:extLst>
                  <a:ext uri="{0D108BD9-81ED-4DB2-BD59-A6C34878D82A}">
                    <a16:rowId xmlns:a16="http://schemas.microsoft.com/office/drawing/2014/main" val="2461784252"/>
                  </a:ext>
                </a:extLst>
              </a:tr>
              <a:tr h="450769">
                <a:tc>
                  <a:txBody>
                    <a:bodyPr/>
                    <a:lstStyle/>
                    <a:p>
                      <a:r>
                        <a:rPr lang="en-US" sz="1300" dirty="0">
                          <a:solidFill>
                            <a:schemeClr val="tx1">
                              <a:lumMod val="76000"/>
                              <a:lumOff val="24000"/>
                            </a:schemeClr>
                          </a:solidFill>
                          <a:hlinkClick r:id="rId5"/>
                        </a:rPr>
                        <a:t>ECD 系列</a:t>
                      </a:r>
                      <a:r>
                        <a:rPr lang="en-US" sz="1300" dirty="0">
                          <a:solidFill>
                            <a:schemeClr val="tx1">
                              <a:lumMod val="76000"/>
                              <a:lumOff val="24000"/>
                            </a:schemeClr>
                          </a:solidFill>
                        </a:rPr>
                        <a:t> 解碼器</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extLst>
                  <a:ext uri="{0D108BD9-81ED-4DB2-BD59-A6C34878D82A}">
                    <a16:rowId xmlns:a16="http://schemas.microsoft.com/office/drawing/2014/main" val="2210431295"/>
                  </a:ext>
                </a:extLst>
              </a:tr>
              <a:tr h="439423">
                <a:tc>
                  <a:txBody>
                    <a:bodyPr/>
                    <a:lstStyle/>
                    <a:p>
                      <a:r>
                        <a:rPr lang="en-US" sz="1300">
                          <a:solidFill>
                            <a:schemeClr val="tx1">
                              <a:lumMod val="76000"/>
                              <a:lumOff val="24000"/>
                            </a:schemeClr>
                          </a:solidFill>
                        </a:rPr>
                        <a:t>一般監控子彈攝像頭 (</a:t>
                      </a:r>
                      <a:r>
                        <a:rPr lang="en-US" sz="1300">
                          <a:solidFill>
                            <a:schemeClr val="tx1">
                              <a:lumMod val="76000"/>
                              <a:lumOff val="24000"/>
                            </a:schemeClr>
                          </a:solidFill>
                          <a:hlinkClick r:id="rId6"/>
                        </a:rPr>
                        <a:t>3xx, 4xx 系列</a:t>
                      </a:r>
                      <a:r>
                        <a:rPr lang="en-US" sz="1300">
                          <a:solidFill>
                            <a:schemeClr val="tx1">
                              <a:lumMod val="76000"/>
                              <a:lumOff val="24000"/>
                            </a:schemeClr>
                          </a:solidFill>
                        </a:rPr>
                        <a:t>)</a:t>
                      </a:r>
                    </a:p>
                  </a:txBody>
                  <a:tcPr anchor="ctr"/>
                </a:tc>
                <a:tc>
                  <a:txBody>
                    <a:bodyPr/>
                    <a:lstStyle/>
                    <a:p>
                      <a:pPr algn="ctr"/>
                      <a:r>
                        <a:rPr lang="en-US" sz="1000" dirty="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extLst>
                  <a:ext uri="{0D108BD9-81ED-4DB2-BD59-A6C34878D82A}">
                    <a16:rowId xmlns:a16="http://schemas.microsoft.com/office/drawing/2014/main" val="2674638168"/>
                  </a:ext>
                </a:extLst>
              </a:tr>
              <a:tr h="439423">
                <a:tc>
                  <a:txBody>
                    <a:bodyPr/>
                    <a:lstStyle/>
                    <a:p>
                      <a:r>
                        <a:rPr lang="en-US" sz="1300" dirty="0">
                          <a:solidFill>
                            <a:schemeClr val="tx1">
                              <a:lumMod val="76000"/>
                              <a:lumOff val="24000"/>
                            </a:schemeClr>
                          </a:solidFill>
                        </a:rPr>
                        <a:t>一般監控圓頂 (</a:t>
                      </a:r>
                      <a:r>
                        <a:rPr lang="en-US" sz="1300" dirty="0">
                          <a:solidFill>
                            <a:schemeClr val="tx1">
                              <a:lumMod val="76000"/>
                              <a:lumOff val="24000"/>
                            </a:schemeClr>
                          </a:solidFill>
                          <a:hlinkClick r:id="rId7"/>
                        </a:rPr>
                        <a:t>91x, 7xx, 8xx系列</a:t>
                      </a:r>
                      <a:r>
                        <a:rPr lang="en-US" sz="1300" dirty="0">
                          <a:solidFill>
                            <a:schemeClr val="tx1">
                              <a:lumMod val="76000"/>
                              <a:lumOff val="24000"/>
                            </a:schemeClr>
                          </a:solidFill>
                        </a:rPr>
                        <a:t>) </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000">
                          <a:solidFill>
                            <a:schemeClr val="tx1">
                              <a:lumMod val="76000"/>
                              <a:lumOff val="24000"/>
                            </a:schemeClr>
                          </a:solidFill>
                        </a:rPr>
                        <a:t>是</a:t>
                      </a:r>
                    </a:p>
                  </a:txBody>
                  <a:tcPr anchor="ctr"/>
                </a:tc>
                <a:extLst>
                  <a:ext uri="{0D108BD9-81ED-4DB2-BD59-A6C34878D82A}">
                    <a16:rowId xmlns:a16="http://schemas.microsoft.com/office/drawing/2014/main" val="2253065483"/>
                  </a:ext>
                </a:extLst>
              </a:tr>
              <a:tr h="450769">
                <a:tc>
                  <a:txBody>
                    <a:bodyPr/>
                    <a:lstStyle/>
                    <a:p>
                      <a:r>
                        <a:rPr lang="en-US" sz="1300" dirty="0">
                          <a:solidFill>
                            <a:schemeClr val="tx1">
                              <a:lumMod val="76000"/>
                              <a:lumOff val="24000"/>
                            </a:schemeClr>
                          </a:solidFill>
                        </a:rPr>
                        <a:t>監控PTZ (</a:t>
                      </a:r>
                      <a:r>
                        <a:rPr lang="en-US" sz="1300" dirty="0">
                          <a:solidFill>
                            <a:schemeClr val="tx1">
                              <a:lumMod val="76000"/>
                              <a:lumOff val="24000"/>
                            </a:schemeClr>
                          </a:solidFill>
                          <a:hlinkClick r:id="rId8"/>
                        </a:rPr>
                        <a:t>95x/96x/97x系列</a:t>
                      </a:r>
                      <a:r>
                        <a:rPr lang="en-US" sz="1300" dirty="0">
                          <a:solidFill>
                            <a:schemeClr val="tx1">
                              <a:lumMod val="76000"/>
                              <a:lumOff val="24000"/>
                            </a:schemeClr>
                          </a:solidFill>
                        </a:rPr>
                        <a:t>)</a:t>
                      </a:r>
                    </a:p>
                  </a:txBody>
                  <a:tcPr anchor="ctr"/>
                </a:tc>
                <a:tc>
                  <a:txBody>
                    <a:bodyPr/>
                    <a:lstStyle/>
                    <a:p>
                      <a:pPr algn="ctr"/>
                      <a:r>
                        <a:rPr lang="en-US" sz="1000">
                          <a:solidFill>
                            <a:schemeClr val="tx1">
                              <a:lumMod val="76000"/>
                              <a:lumOff val="24000"/>
                            </a:schemeClr>
                          </a:solidFill>
                        </a:rPr>
                        <a:t>是</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1261085878"/>
                  </a:ext>
                </a:extLst>
              </a:tr>
            </a:tbl>
          </a:graphicData>
        </a:graphic>
      </p:graphicFrame>
      <p:sp>
        <p:nvSpPr>
          <p:cNvPr id="3" name="TextBox 2">
            <a:extLst>
              <a:ext uri="{FF2B5EF4-FFF2-40B4-BE49-F238E27FC236}">
                <a16:creationId xmlns:a16="http://schemas.microsoft.com/office/drawing/2014/main" id="{F84666A5-469E-0DB0-BF2F-F7A7A3B905C4}"/>
              </a:ext>
            </a:extLst>
          </p:cNvPr>
          <p:cNvSpPr txBox="1"/>
          <p:nvPr/>
        </p:nvSpPr>
        <p:spPr>
          <a:xfrm>
            <a:off x="463752" y="5350213"/>
            <a:ext cx="4468171" cy="307777"/>
          </a:xfrm>
          <a:prstGeom prst="rect">
            <a:avLst/>
          </a:prstGeom>
          <a:noFill/>
        </p:spPr>
        <p:txBody>
          <a:bodyPr wrap="square" rtlCol="0">
            <a:spAutoFit/>
          </a:bodyPr>
          <a:lstStyle/>
          <a:p>
            <a:r>
              <a:rPr lang="en-US" sz="1400" dirty="0"/>
              <a:t>PTZ控制可透過NVR介面使用。</a:t>
            </a:r>
          </a:p>
        </p:txBody>
      </p:sp>
    </p:spTree>
    <p:extLst>
      <p:ext uri="{BB962C8B-B14F-4D97-AF65-F5344CB8AC3E}">
        <p14:creationId xmlns:p14="http://schemas.microsoft.com/office/powerpoint/2010/main" val="8449868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Windows NVR (NVR 3)</a:t>
            </a:r>
          </a:p>
        </p:txBody>
      </p:sp>
      <p:graphicFrame>
        <p:nvGraphicFramePr>
          <p:cNvPr id="2" name="Table 1">
            <a:extLst>
              <a:ext uri="{FF2B5EF4-FFF2-40B4-BE49-F238E27FC236}">
                <a16:creationId xmlns:a16="http://schemas.microsoft.com/office/drawing/2014/main" id="{AAE5D16D-00F8-0576-61EF-850747E8ECC4}"/>
              </a:ext>
            </a:extLst>
          </p:cNvPr>
          <p:cNvGraphicFramePr>
            <a:graphicFrameLocks noGrp="1"/>
          </p:cNvGraphicFramePr>
          <p:nvPr/>
        </p:nvGraphicFramePr>
        <p:xfrm>
          <a:off x="503548" y="2727504"/>
          <a:ext cx="8136904" cy="3962400"/>
        </p:xfrm>
        <a:graphic>
          <a:graphicData uri="http://schemas.openxmlformats.org/drawingml/2006/table">
            <a:tbl>
              <a:tblPr firstRow="1" bandRow="1">
                <a:tableStyleId>{5940675A-B579-460E-94D1-54222C63F5DA}</a:tableStyleId>
              </a:tblPr>
              <a:tblGrid>
                <a:gridCol w="4068451">
                  <a:extLst>
                    <a:ext uri="{9D8B030D-6E8A-4147-A177-3AD203B41FA5}">
                      <a16:colId xmlns:a16="http://schemas.microsoft.com/office/drawing/2014/main" val="20001"/>
                    </a:ext>
                  </a:extLst>
                </a:gridCol>
                <a:gridCol w="1989021">
                  <a:extLst>
                    <a:ext uri="{9D8B030D-6E8A-4147-A177-3AD203B41FA5}">
                      <a16:colId xmlns:a16="http://schemas.microsoft.com/office/drawing/2014/main" val="468612955"/>
                    </a:ext>
                  </a:extLst>
                </a:gridCol>
                <a:gridCol w="2079432">
                  <a:extLst>
                    <a:ext uri="{9D8B030D-6E8A-4147-A177-3AD203B41FA5}">
                      <a16:colId xmlns:a16="http://schemas.microsoft.com/office/drawing/2014/main" val="866930826"/>
                    </a:ext>
                  </a:extLst>
                </a:gridCol>
              </a:tblGrid>
              <a:tr h="273647">
                <a:tc>
                  <a:txBody>
                    <a:bodyPr/>
                    <a:lstStyle/>
                    <a:p>
                      <a:r>
                        <a:rPr lang="en-US" sz="1400" b="1"/>
                        <a:t>功能</a:t>
                      </a:r>
                    </a:p>
                  </a:txBody>
                  <a:tcPr>
                    <a:solidFill>
                      <a:schemeClr val="bg1">
                        <a:lumMod val="95000"/>
                      </a:schemeClr>
                    </a:solidFill>
                  </a:tcPr>
                </a:tc>
                <a:tc>
                  <a:txBody>
                    <a:bodyPr/>
                    <a:lstStyle/>
                    <a:p>
                      <a:r>
                        <a:rPr lang="en-US" sz="1400" b="1"/>
                        <a:t>NVR 3商業版</a:t>
                      </a:r>
                    </a:p>
                  </a:txBody>
                  <a:tcPr>
                    <a:solidFill>
                      <a:schemeClr val="bg1">
                        <a:lumMod val="95000"/>
                      </a:schemeClr>
                    </a:solidFill>
                  </a:tcPr>
                </a:tc>
                <a:tc>
                  <a:txBody>
                    <a:bodyPr/>
                    <a:lstStyle/>
                    <a:p>
                      <a:r>
                        <a:rPr lang="en-US" sz="1400" b="1"/>
                        <a:t>NVR 3企業版</a:t>
                      </a:r>
                    </a:p>
                  </a:txBody>
                  <a:tcPr>
                    <a:solidFill>
                      <a:schemeClr val="bg1">
                        <a:lumMod val="95000"/>
                      </a:schemeClr>
                    </a:solidFill>
                  </a:tcPr>
                </a:tc>
                <a:extLst>
                  <a:ext uri="{0D108BD9-81ED-4DB2-BD59-A6C34878D82A}">
                    <a16:rowId xmlns:a16="http://schemas.microsoft.com/office/drawing/2014/main" val="10000"/>
                  </a:ext>
                </a:extLst>
              </a:tr>
              <a:tr h="273647">
                <a:tc>
                  <a:txBody>
                    <a:bodyPr/>
                    <a:lstStyle/>
                    <a:p>
                      <a:r>
                        <a:rPr lang="en-US" sz="1400"/>
                        <a:t>最大通道數</a:t>
                      </a:r>
                    </a:p>
                  </a:txBody>
                  <a:tcPr anchor="ctr"/>
                </a:tc>
                <a:tc>
                  <a:txBody>
                    <a:bodyPr/>
                    <a:lstStyle/>
                    <a:p>
                      <a:r>
                        <a:rPr lang="en-US" sz="1400"/>
                        <a:t>100</a:t>
                      </a:r>
                    </a:p>
                  </a:txBody>
                  <a:tcPr anchor="ctr"/>
                </a:tc>
                <a:tc>
                  <a:txBody>
                    <a:bodyPr/>
                    <a:lstStyle/>
                    <a:p>
                      <a:r>
                        <a:rPr lang="en-US" sz="1400"/>
                        <a:t>200 </a:t>
                      </a:r>
                      <a:r>
                        <a:rPr lang="en-US" sz="1200">
                          <a:solidFill>
                            <a:schemeClr val="tx1">
                              <a:lumMod val="65000"/>
                              <a:lumOff val="35000"/>
                            </a:schemeClr>
                          </a:solidFill>
                        </a:rPr>
                        <a:t>(獨立NVR 256)</a:t>
                      </a:r>
                      <a:endParaRPr lang="en-US" sz="1400">
                        <a:solidFill>
                          <a:schemeClr val="tx1">
                            <a:lumMod val="65000"/>
                            <a:lumOff val="35000"/>
                          </a:schemeClr>
                        </a:solidFill>
                      </a:endParaRPr>
                    </a:p>
                  </a:txBody>
                  <a:tcPr anchor="ctr"/>
                </a:tc>
                <a:extLst>
                  <a:ext uri="{0D108BD9-81ED-4DB2-BD59-A6C34878D82A}">
                    <a16:rowId xmlns:a16="http://schemas.microsoft.com/office/drawing/2014/main" val="10001"/>
                  </a:ext>
                </a:extLst>
              </a:tr>
              <a:tr h="273647">
                <a:tc>
                  <a:txBody>
                    <a:bodyPr/>
                    <a:lstStyle/>
                    <a:p>
                      <a:r>
                        <a:rPr lang="en-US" sz="1400"/>
                        <a:t>免費ACTi攝影機通道包含</a:t>
                      </a:r>
                    </a:p>
                  </a:txBody>
                  <a:tcPr anchor="ctr"/>
                </a:tc>
                <a:tc>
                  <a:txBody>
                    <a:bodyPr/>
                    <a:lstStyle/>
                    <a:p>
                      <a:r>
                        <a:rPr lang="en-US" sz="1400"/>
                        <a:t>32</a:t>
                      </a:r>
                    </a:p>
                  </a:txBody>
                  <a:tcPr anchor="ctr"/>
                </a:tc>
                <a:tc>
                  <a:txBody>
                    <a:bodyPr/>
                    <a:lstStyle/>
                    <a:p>
                      <a:r>
                        <a:rPr lang="en-US" sz="1400"/>
                        <a:t>1</a:t>
                      </a:r>
                    </a:p>
                  </a:txBody>
                  <a:tcPr anchor="ctr"/>
                </a:tc>
                <a:extLst>
                  <a:ext uri="{0D108BD9-81ED-4DB2-BD59-A6C34878D82A}">
                    <a16:rowId xmlns:a16="http://schemas.microsoft.com/office/drawing/2014/main" val="10002"/>
                  </a:ext>
                </a:extLst>
              </a:tr>
              <a:tr h="273647">
                <a:tc>
                  <a:txBody>
                    <a:bodyPr/>
                    <a:lstStyle/>
                    <a:p>
                      <a:r>
                        <a:rPr lang="en-US" sz="1400"/>
                        <a:t>免費3</a:t>
                      </a:r>
                      <a:r>
                        <a:rPr lang="en-US" sz="1400" baseline="30000"/>
                        <a:t>rd</a:t>
                      </a:r>
                      <a:r>
                        <a:rPr lang="en-US" sz="1400"/>
                        <a:t>方攝影機通道包含</a:t>
                      </a: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400"/>
                        <a:t>1</a:t>
                      </a:r>
                    </a:p>
                  </a:txBody>
                  <a:tcPr anchor="ctr"/>
                </a:tc>
                <a:tc>
                  <a:txBody>
                    <a:bodyPr/>
                    <a:lstStyle/>
                    <a:p>
                      <a:r>
                        <a:rPr lang="en-US" altLang="zh-TW" sz="1400"/>
                        <a:t>1</a:t>
                      </a:r>
                    </a:p>
                  </a:txBody>
                  <a:tcPr anchor="ctr"/>
                </a:tc>
                <a:extLst>
                  <a:ext uri="{0D108BD9-81ED-4DB2-BD59-A6C34878D82A}">
                    <a16:rowId xmlns:a16="http://schemas.microsoft.com/office/drawing/2014/main" val="3732438586"/>
                  </a:ext>
                </a:extLst>
              </a:tr>
              <a:tr h="273647">
                <a:tc>
                  <a:txBody>
                    <a:bodyPr/>
                    <a:lstStyle/>
                    <a:p>
                      <a:r>
                        <a:rPr lang="en-US" sz="1400"/>
                        <a:t>CMS支援</a:t>
                      </a:r>
                    </a:p>
                  </a:txBody>
                  <a:tcPr anchor="ctr"/>
                </a:tc>
                <a:tc>
                  <a:txBody>
                    <a:bodyPr/>
                    <a:lstStyle/>
                    <a:p>
                      <a:r>
                        <a:rPr lang="en-US" sz="1400"/>
                        <a:t>否</a:t>
                      </a:r>
                    </a:p>
                  </a:txBody>
                  <a:tcPr anchor="ctr"/>
                </a:tc>
                <a:tc>
                  <a:txBody>
                    <a:bodyPr/>
                    <a:lstStyle/>
                    <a:p>
                      <a:r>
                        <a:rPr lang="en-US" sz="1400"/>
                        <a:t>是</a:t>
                      </a:r>
                    </a:p>
                  </a:txBody>
                  <a:tcPr anchor="ctr"/>
                </a:tc>
                <a:extLst>
                  <a:ext uri="{0D108BD9-81ED-4DB2-BD59-A6C34878D82A}">
                    <a16:rowId xmlns:a16="http://schemas.microsoft.com/office/drawing/2014/main" val="1080548930"/>
                  </a:ext>
                </a:extLst>
              </a:tr>
              <a:tr h="273647">
                <a:tc>
                  <a:txBody>
                    <a:bodyPr/>
                    <a:lstStyle/>
                    <a:p>
                      <a:r>
                        <a:rPr lang="en-US" sz="1400"/>
                        <a:t>POS、門禁控制、網路IO支援</a:t>
                      </a:r>
                    </a:p>
                  </a:txBody>
                  <a:tcPr anchor="ctr"/>
                </a:tc>
                <a:tc>
                  <a:txBody>
                    <a:bodyPr/>
                    <a:lstStyle/>
                    <a:p>
                      <a:r>
                        <a:rPr lang="en-US" sz="1400"/>
                        <a:t>否</a:t>
                      </a:r>
                    </a:p>
                  </a:txBody>
                  <a:tcPr anchor="ctr"/>
                </a:tc>
                <a:tc>
                  <a:txBody>
                    <a:bodyPr/>
                    <a:lstStyle/>
                    <a:p>
                      <a:r>
                        <a:rPr lang="en-US" sz="1400"/>
                        <a:t>是</a:t>
                      </a:r>
                    </a:p>
                  </a:txBody>
                  <a:tcPr anchor="ctr"/>
                </a:tc>
                <a:extLst>
                  <a:ext uri="{0D108BD9-81ED-4DB2-BD59-A6C34878D82A}">
                    <a16:rowId xmlns:a16="http://schemas.microsoft.com/office/drawing/2014/main" val="10003"/>
                  </a:ext>
                </a:extLst>
              </a:tr>
              <a:tr h="273647">
                <a:tc>
                  <a:txBody>
                    <a:bodyPr/>
                    <a:lstStyle/>
                    <a:p>
                      <a:r>
                        <a:rPr lang="en-US" sz="1000" err="1"/>
                        <a:t>電子地圖</a:t>
                      </a:r>
                      <a:endParaRPr lang="en-US" sz="1400"/>
                    </a:p>
                  </a:txBody>
                  <a:tcPr anchor="ctr"/>
                </a:tc>
                <a:tc>
                  <a:txBody>
                    <a:bodyPr/>
                    <a:lstStyle/>
                    <a:p>
                      <a:r>
                        <a:rPr lang="en-US" sz="1400"/>
                        <a:t>是</a:t>
                      </a:r>
                    </a:p>
                  </a:txBody>
                  <a:tcPr anchor="ctr"/>
                </a:tc>
                <a:tc>
                  <a:txBody>
                    <a:bodyPr/>
                    <a:lstStyle/>
                    <a:p>
                      <a:r>
                        <a:rPr lang="en-US" sz="1400"/>
                        <a:t>是</a:t>
                      </a:r>
                    </a:p>
                  </a:txBody>
                  <a:tcPr anchor="ctr"/>
                </a:tc>
                <a:extLst>
                  <a:ext uri="{0D108BD9-81ED-4DB2-BD59-A6C34878D82A}">
                    <a16:rowId xmlns:a16="http://schemas.microsoft.com/office/drawing/2014/main" val="10004"/>
                  </a:ext>
                </a:extLst>
              </a:tr>
              <a:tr h="273647">
                <a:tc>
                  <a:txBody>
                    <a:bodyPr/>
                    <a:lstStyle/>
                    <a:p>
                      <a:r>
                        <a:rPr lang="en-US" sz="1400"/>
                        <a:t>谷歌地圖</a:t>
                      </a:r>
                    </a:p>
                  </a:txBody>
                  <a:tcPr anchor="ctr"/>
                </a:tc>
                <a:tc>
                  <a:txBody>
                    <a:bodyPr/>
                    <a:lstStyle/>
                    <a:p>
                      <a:r>
                        <a:rPr lang="en-US" sz="1400"/>
                        <a:t>否</a:t>
                      </a:r>
                    </a:p>
                  </a:txBody>
                  <a:tcPr anchor="ctr"/>
                </a:tc>
                <a:tc>
                  <a:txBody>
                    <a:bodyPr/>
                    <a:lstStyle/>
                    <a:p>
                      <a:r>
                        <a:rPr lang="en-US" sz="1400"/>
                        <a:t>是</a:t>
                      </a:r>
                    </a:p>
                  </a:txBody>
                  <a:tcPr anchor="ctr"/>
                </a:tc>
                <a:extLst>
                  <a:ext uri="{0D108BD9-81ED-4DB2-BD59-A6C34878D82A}">
                    <a16:rowId xmlns:a16="http://schemas.microsoft.com/office/drawing/2014/main" val="420238445"/>
                  </a:ext>
                </a:extLst>
              </a:tr>
              <a:tr h="273647">
                <a:tc>
                  <a:txBody>
                    <a:bodyPr/>
                    <a:lstStyle/>
                    <a:p>
                      <a:r>
                        <a:rPr lang="en-US" sz="1400"/>
                        <a:t>顯示器內嵌網站</a:t>
                      </a:r>
                    </a:p>
                  </a:txBody>
                  <a:tcPr anchor="ctr"/>
                </a:tc>
                <a:tc>
                  <a:txBody>
                    <a:bodyPr/>
                    <a:lstStyle/>
                    <a:p>
                      <a:r>
                        <a:rPr lang="en-US" sz="1400"/>
                        <a:t>否</a:t>
                      </a:r>
                    </a:p>
                  </a:txBody>
                  <a:tcPr anchor="ctr"/>
                </a:tc>
                <a:tc>
                  <a:txBody>
                    <a:bodyPr/>
                    <a:lstStyle/>
                    <a:p>
                      <a:r>
                        <a:rPr lang="en-US" sz="1400"/>
                        <a:t>是</a:t>
                      </a:r>
                    </a:p>
                  </a:txBody>
                  <a:tcPr anchor="ctr"/>
                </a:tc>
                <a:extLst>
                  <a:ext uri="{0D108BD9-81ED-4DB2-BD59-A6C34878D82A}">
                    <a16:rowId xmlns:a16="http://schemas.microsoft.com/office/drawing/2014/main" val="3112262903"/>
                  </a:ext>
                </a:extLst>
              </a:tr>
              <a:tr h="273647">
                <a:tc>
                  <a:txBody>
                    <a:bodyPr/>
                    <a:lstStyle/>
                    <a:p>
                      <a:r>
                        <a:rPr lang="en-US" sz="1400"/>
                        <a:t>PTZ 控制</a:t>
                      </a:r>
                    </a:p>
                  </a:txBody>
                  <a:tcPr anchor="ctr"/>
                </a:tc>
                <a:tc>
                  <a:txBody>
                    <a:bodyPr/>
                    <a:lstStyle/>
                    <a:p>
                      <a:r>
                        <a:rPr lang="en-US" sz="1400"/>
                        <a:t>是</a:t>
                      </a:r>
                    </a:p>
                  </a:txBody>
                  <a:tcPr anchor="ctr"/>
                </a:tc>
                <a:tc>
                  <a:txBody>
                    <a:bodyPr/>
                    <a:lstStyle/>
                    <a:p>
                      <a:r>
                        <a:rPr lang="en-US" sz="1400"/>
                        <a:t>是</a:t>
                      </a:r>
                    </a:p>
                  </a:txBody>
                  <a:tcPr anchor="ctr"/>
                </a:tc>
                <a:extLst>
                  <a:ext uri="{0D108BD9-81ED-4DB2-BD59-A6C34878D82A}">
                    <a16:rowId xmlns:a16="http://schemas.microsoft.com/office/drawing/2014/main" val="284105931"/>
                  </a:ext>
                </a:extLst>
              </a:tr>
              <a:tr h="273647">
                <a:tc>
                  <a:txBody>
                    <a:bodyPr/>
                    <a:lstStyle/>
                    <a:p>
                      <a:r>
                        <a:rPr lang="en-US" sz="1400"/>
                        <a:t>冗餘支持 (N+1, N-to-N)</a:t>
                      </a:r>
                    </a:p>
                  </a:txBody>
                  <a:tcPr anchor="ctr"/>
                </a:tc>
                <a:tc>
                  <a:txBody>
                    <a:bodyPr/>
                    <a:lstStyle/>
                    <a:p>
                      <a:r>
                        <a:rPr lang="en-US" sz="1400"/>
                        <a:t>是</a:t>
                      </a:r>
                    </a:p>
                  </a:txBody>
                  <a:tcPr anchor="ctr"/>
                </a:tc>
                <a:tc>
                  <a:txBody>
                    <a:bodyPr/>
                    <a:lstStyle/>
                    <a:p>
                      <a:r>
                        <a:rPr lang="en-US" sz="1400"/>
                        <a:t>是</a:t>
                      </a:r>
                    </a:p>
                  </a:txBody>
                  <a:tcPr anchor="ctr"/>
                </a:tc>
                <a:extLst>
                  <a:ext uri="{0D108BD9-81ED-4DB2-BD59-A6C34878D82A}">
                    <a16:rowId xmlns:a16="http://schemas.microsoft.com/office/drawing/2014/main" val="510118436"/>
                  </a:ext>
                </a:extLst>
              </a:tr>
              <a:tr h="273647">
                <a:tc>
                  <a:txBody>
                    <a:bodyPr/>
                    <a:lstStyle/>
                    <a:p>
                      <a:r>
                        <a:rPr lang="en-US" sz="1400"/>
                        <a:t>工作站、網頁客戶端、移動客戶端</a:t>
                      </a:r>
                    </a:p>
                  </a:txBody>
                  <a:tcPr anchor="ctr"/>
                </a:tc>
                <a:tc>
                  <a:txBody>
                    <a:bodyPr/>
                    <a:lstStyle/>
                    <a:p>
                      <a:r>
                        <a:rPr lang="en-US" sz="1400"/>
                        <a:t>是</a:t>
                      </a:r>
                    </a:p>
                  </a:txBody>
                  <a:tcPr anchor="ctr"/>
                </a:tc>
                <a:tc>
                  <a:txBody>
                    <a:bodyPr/>
                    <a:lstStyle/>
                    <a:p>
                      <a:r>
                        <a:rPr lang="en-US" sz="1400"/>
                        <a:t>是</a:t>
                      </a:r>
                    </a:p>
                  </a:txBody>
                  <a:tcPr anchor="ctr"/>
                </a:tc>
                <a:extLst>
                  <a:ext uri="{0D108BD9-81ED-4DB2-BD59-A6C34878D82A}">
                    <a16:rowId xmlns:a16="http://schemas.microsoft.com/office/drawing/2014/main" val="1761452278"/>
                  </a:ext>
                </a:extLst>
              </a:tr>
              <a:tr h="273647">
                <a:tc>
                  <a:txBody>
                    <a:bodyPr/>
                    <a:lstStyle/>
                    <a:p>
                      <a:r>
                        <a:rPr lang="en-US" sz="1400"/>
                        <a:t>顯示佈局（最大網格大小）</a:t>
                      </a:r>
                    </a:p>
                  </a:txBody>
                  <a:tcPr anchor="ctr"/>
                </a:tc>
                <a:tc>
                  <a:txBody>
                    <a:bodyPr/>
                    <a:lstStyle/>
                    <a:p>
                      <a:r>
                        <a:rPr lang="en-US" sz="1400">
                          <a:solidFill>
                            <a:schemeClr val="tx1">
                              <a:lumMod val="65000"/>
                              <a:lumOff val="35000"/>
                            </a:schemeClr>
                          </a:solidFill>
                        </a:rPr>
                        <a:t>225</a:t>
                      </a:r>
                    </a:p>
                  </a:txBody>
                  <a:tcPr anchor="ctr"/>
                </a:tc>
                <a:tc>
                  <a:txBody>
                    <a:bodyPr/>
                    <a:lstStyle/>
                    <a:p>
                      <a:r>
                        <a:rPr lang="en-US" sz="1400"/>
                        <a:t>225</a:t>
                      </a:r>
                      <a:endParaRPr lang="en-US" sz="1400">
                        <a:solidFill>
                          <a:schemeClr val="tx1">
                            <a:lumMod val="65000"/>
                            <a:lumOff val="35000"/>
                          </a:schemeClr>
                        </a:solidFill>
                      </a:endParaRPr>
                    </a:p>
                  </a:txBody>
                  <a:tcPr anchor="ctr"/>
                </a:tc>
                <a:extLst>
                  <a:ext uri="{0D108BD9-81ED-4DB2-BD59-A6C34878D82A}">
                    <a16:rowId xmlns:a16="http://schemas.microsoft.com/office/drawing/2014/main" val="3499283588"/>
                  </a:ext>
                </a:extLst>
              </a:tr>
            </a:tbl>
          </a:graphicData>
        </a:graphic>
      </p:graphicFrame>
      <p:sp>
        <p:nvSpPr>
          <p:cNvPr id="4" name="TextBox 3">
            <a:extLst>
              <a:ext uri="{FF2B5EF4-FFF2-40B4-BE49-F238E27FC236}">
                <a16:creationId xmlns:a16="http://schemas.microsoft.com/office/drawing/2014/main" id="{9B64A10C-7A36-30D5-5102-299E1FA141FB}"/>
              </a:ext>
            </a:extLst>
          </p:cNvPr>
          <p:cNvSpPr txBox="1"/>
          <p:nvPr/>
        </p:nvSpPr>
        <p:spPr>
          <a:xfrm>
            <a:off x="2258359" y="1717700"/>
            <a:ext cx="6382093" cy="830997"/>
          </a:xfrm>
          <a:prstGeom prst="rect">
            <a:avLst/>
          </a:prstGeom>
          <a:solidFill>
            <a:schemeClr val="bg1">
              <a:lumMod val="95000"/>
            </a:schemeClr>
          </a:solidFill>
        </p:spPr>
        <p:txBody>
          <a:bodyPr wrap="square" rtlCol="0">
            <a:spAutoFit/>
          </a:bodyPr>
          <a:lstStyle/>
          <a:p>
            <a:r>
              <a:rPr lang="en-US" sz="1600" b="1" dirty="0"/>
              <a:t>NVR 3 </a:t>
            </a:r>
            <a:r>
              <a:rPr lang="en-US" sz="1600" dirty="0" err="1"/>
              <a:t>是最著名的</a:t>
            </a:r>
            <a:r>
              <a:rPr lang="en-US" sz="1600" dirty="0"/>
              <a:t> ACTi </a:t>
            </a:r>
            <a:r>
              <a:rPr lang="en-US" sz="1600" dirty="0" err="1"/>
              <a:t>產品之一</a:t>
            </a:r>
            <a:r>
              <a:rPr lang="en-US" sz="1600" dirty="0"/>
              <a:t> – </a:t>
            </a:r>
            <a:r>
              <a:rPr lang="en-US" sz="1600" dirty="0" err="1"/>
              <a:t>它是一個專業且優雅的網絡</a:t>
            </a:r>
            <a:r>
              <a:rPr lang="zh-TW" altLang="en-US" sz="1600" dirty="0"/>
              <a:t>影像</a:t>
            </a:r>
            <a:r>
              <a:rPr lang="en-US" sz="1600" dirty="0" err="1"/>
              <a:t>錄製平臺，擁有廣泛的功能和極其可靠的性能，提供兩個版本（</a:t>
            </a:r>
            <a:r>
              <a:rPr lang="en-US" sz="1600" dirty="0" err="1">
                <a:hlinkClick r:id="rId3"/>
              </a:rPr>
              <a:t>瞭解更多</a:t>
            </a:r>
            <a:r>
              <a:rPr lang="en-US" sz="1600" dirty="0"/>
              <a:t>）。</a:t>
            </a:r>
          </a:p>
        </p:txBody>
      </p:sp>
      <p:pic>
        <p:nvPicPr>
          <p:cNvPr id="5" name="Picture 2" descr="https://download.acti.com/corpweb/DownloadCenter/Ajax/MakeThumbImage.ashx?t=%5b%22Product+Images%22%5d&amp;p=%5b%22NVR%203%20Corporate%22%5d&amp;tDef=%5b%22Coming+Soon%22%5d&amp;ext=png&amp;maxWidth=1000&amp;toext=png">
            <a:extLst>
              <a:ext uri="{FF2B5EF4-FFF2-40B4-BE49-F238E27FC236}">
                <a16:creationId xmlns:a16="http://schemas.microsoft.com/office/drawing/2014/main" id="{AAB90E1D-61D4-5920-CB2F-72A526F02504}"/>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22512" b="24778"/>
          <a:stretch/>
        </p:blipFill>
        <p:spPr bwMode="auto">
          <a:xfrm>
            <a:off x="503548" y="1706725"/>
            <a:ext cx="1597380" cy="8419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89157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門禁控制智慧伺服器</a:t>
            </a:r>
          </a:p>
        </p:txBody>
      </p:sp>
      <p:pic>
        <p:nvPicPr>
          <p:cNvPr id="3" name="Picture 2">
            <a:extLst>
              <a:ext uri="{FF2B5EF4-FFF2-40B4-BE49-F238E27FC236}">
                <a16:creationId xmlns:a16="http://schemas.microsoft.com/office/drawing/2014/main" id="{ADBE2E87-562F-54E2-0DE7-CECDCBF31D3D}"/>
              </a:ext>
            </a:extLst>
          </p:cNvPr>
          <p:cNvPicPr>
            <a:picLocks noChangeAspect="1"/>
          </p:cNvPicPr>
          <p:nvPr/>
        </p:nvPicPr>
        <p:blipFill>
          <a:blip r:embed="rId3"/>
          <a:stretch>
            <a:fillRect/>
          </a:stretch>
        </p:blipFill>
        <p:spPr>
          <a:xfrm>
            <a:off x="4906980" y="2525578"/>
            <a:ext cx="3826258" cy="1806844"/>
          </a:xfrm>
          <a:prstGeom prst="rect">
            <a:avLst/>
          </a:prstGeom>
          <a:ln>
            <a:noFill/>
          </a:ln>
          <a:effectLst>
            <a:outerShdw blurRad="292100" dist="139700" dir="2700000" algn="tl" rotWithShape="0">
              <a:srgbClr val="333333">
                <a:alpha val="65000"/>
              </a:srgbClr>
            </a:outerShdw>
          </a:effectLst>
        </p:spPr>
      </p:pic>
      <p:sp>
        <p:nvSpPr>
          <p:cNvPr id="11" name="TextBox 10">
            <a:extLst>
              <a:ext uri="{FF2B5EF4-FFF2-40B4-BE49-F238E27FC236}">
                <a16:creationId xmlns:a16="http://schemas.microsoft.com/office/drawing/2014/main" id="{1E8AC56A-747C-9F28-6B52-AD1AD91B1783}"/>
              </a:ext>
            </a:extLst>
          </p:cNvPr>
          <p:cNvSpPr txBox="1"/>
          <p:nvPr/>
        </p:nvSpPr>
        <p:spPr>
          <a:xfrm>
            <a:off x="611560" y="1743977"/>
            <a:ext cx="7771612" cy="523220"/>
          </a:xfrm>
          <a:prstGeom prst="rect">
            <a:avLst/>
          </a:prstGeom>
          <a:noFill/>
        </p:spPr>
        <p:txBody>
          <a:bodyPr wrap="square" rtlCol="0">
            <a:spAutoFit/>
          </a:bodyPr>
          <a:lstStyle/>
          <a:p>
            <a:r>
              <a:rPr lang="en-US" sz="1400"/>
              <a:t>訪問控制智能伺服器 (ACSS) 是一款易於使用的訪問控制軟體，用於管理 </a:t>
            </a:r>
            <a:r>
              <a:rPr lang="en-US" sz="1400" b="1"/>
              <a:t>員工和訪客的門禁 </a:t>
            </a:r>
            <a:r>
              <a:rPr lang="en-US" sz="1400"/>
              <a:t>以及管理 </a:t>
            </a:r>
            <a:r>
              <a:rPr lang="en-US" sz="1400" b="1"/>
              <a:t>員工考勤</a:t>
            </a:r>
            <a:r>
              <a:rPr lang="en-US" sz="1400"/>
              <a:t>。（</a:t>
            </a:r>
            <a:r>
              <a:rPr lang="en-US" sz="1400">
                <a:hlinkClick r:id="rId4"/>
              </a:rPr>
              <a:t>瞭解更多</a:t>
            </a:r>
            <a:r>
              <a:rPr lang="en-US" sz="1400"/>
              <a:t>）</a:t>
            </a:r>
          </a:p>
        </p:txBody>
      </p:sp>
      <p:pic>
        <p:nvPicPr>
          <p:cNvPr id="13" name="Picture 12">
            <a:extLst>
              <a:ext uri="{FF2B5EF4-FFF2-40B4-BE49-F238E27FC236}">
                <a16:creationId xmlns:a16="http://schemas.microsoft.com/office/drawing/2014/main" id="{D61AB85C-4F55-9A5B-66D0-9D2C563C1822}"/>
              </a:ext>
            </a:extLst>
          </p:cNvPr>
          <p:cNvPicPr>
            <a:picLocks noChangeAspect="1"/>
          </p:cNvPicPr>
          <p:nvPr/>
        </p:nvPicPr>
        <p:blipFill>
          <a:blip r:embed="rId5"/>
          <a:stretch>
            <a:fillRect/>
          </a:stretch>
        </p:blipFill>
        <p:spPr>
          <a:xfrm>
            <a:off x="5848539" y="4590803"/>
            <a:ext cx="2154388" cy="2067233"/>
          </a:xfrm>
          <a:prstGeom prst="rect">
            <a:avLst/>
          </a:prstGeom>
          <a:ln>
            <a:noFill/>
          </a:ln>
          <a:effectLst>
            <a:outerShdw blurRad="292100" dist="139700" dir="2700000" algn="tl" rotWithShape="0">
              <a:srgbClr val="333333">
                <a:alpha val="65000"/>
              </a:srgbClr>
            </a:outerShdw>
          </a:effectLst>
        </p:spPr>
      </p:pic>
      <p:graphicFrame>
        <p:nvGraphicFramePr>
          <p:cNvPr id="2" name="Table 1">
            <a:extLst>
              <a:ext uri="{FF2B5EF4-FFF2-40B4-BE49-F238E27FC236}">
                <a16:creationId xmlns:a16="http://schemas.microsoft.com/office/drawing/2014/main" id="{CF1A87CB-6422-69BF-4301-9CC4ACA3E1A8}"/>
              </a:ext>
            </a:extLst>
          </p:cNvPr>
          <p:cNvGraphicFramePr>
            <a:graphicFrameLocks noGrp="1"/>
          </p:cNvGraphicFramePr>
          <p:nvPr/>
        </p:nvGraphicFramePr>
        <p:xfrm>
          <a:off x="720202" y="2509392"/>
          <a:ext cx="3969945" cy="4093011"/>
        </p:xfrm>
        <a:graphic>
          <a:graphicData uri="http://schemas.openxmlformats.org/drawingml/2006/table">
            <a:tbl>
              <a:tblPr firstRow="1" bandRow="1">
                <a:tableStyleId>{5C22544A-7EE6-4342-B048-85BDC9FD1C3A}</a:tableStyleId>
              </a:tblPr>
              <a:tblGrid>
                <a:gridCol w="3969945">
                  <a:extLst>
                    <a:ext uri="{9D8B030D-6E8A-4147-A177-3AD203B41FA5}">
                      <a16:colId xmlns:a16="http://schemas.microsoft.com/office/drawing/2014/main" val="2489653097"/>
                    </a:ext>
                  </a:extLst>
                </a:gridCol>
              </a:tblGrid>
              <a:tr h="474744">
                <a:tc>
                  <a:txBody>
                    <a:bodyPr/>
                    <a:lstStyle/>
                    <a:p>
                      <a:r>
                        <a:rPr lang="en-US" sz="1600"/>
                        <a:t>核心功能</a:t>
                      </a:r>
                    </a:p>
                  </a:txBody>
                  <a:tcPr anchor="ctr"/>
                </a:tc>
                <a:extLst>
                  <a:ext uri="{0D108BD9-81ED-4DB2-BD59-A6C34878D82A}">
                    <a16:rowId xmlns:a16="http://schemas.microsoft.com/office/drawing/2014/main" val="4120460234"/>
                  </a:ext>
                </a:extLst>
              </a:tr>
              <a:tr h="600747">
                <a:tc>
                  <a:txBody>
                    <a:bodyPr/>
                    <a:lstStyle/>
                    <a:p>
                      <a:r>
                        <a:rPr lang="en-US" sz="1600" b="1"/>
                        <a:t>訪問控制管理</a:t>
                      </a:r>
                    </a:p>
                    <a:p>
                      <a:r>
                        <a:rPr kumimoji="0" lang="en-US" altLang="en-US" sz="1100" b="0" i="0" u="none" strike="noStrike" cap="none" normalizeH="0" baseline="0">
                          <a:ln>
                            <a:noFill/>
                          </a:ln>
                          <a:solidFill>
                            <a:srgbClr val="202124"/>
                          </a:solidFill>
                          <a:effectLst/>
                          <a:latin typeface="Arial Unicode MS"/>
                          <a:ea typeface="inherit"/>
                        </a:rPr>
                        <a:t>門、閘、鎖、面部識別*、卡片、ALPR*、尾隨*檢測</a:t>
                      </a:r>
                      <a:endParaRPr lang="en-US" sz="1100"/>
                    </a:p>
                  </a:txBody>
                  <a:tcPr anchor="ctr"/>
                </a:tc>
                <a:extLst>
                  <a:ext uri="{0D108BD9-81ED-4DB2-BD59-A6C34878D82A}">
                    <a16:rowId xmlns:a16="http://schemas.microsoft.com/office/drawing/2014/main" val="505928441"/>
                  </a:ext>
                </a:extLst>
              </a:tr>
              <a:tr h="474744">
                <a:tc>
                  <a:txBody>
                    <a:bodyPr/>
                    <a:lstStyle/>
                    <a:p>
                      <a:r>
                        <a:rPr lang="en-US" sz="1600" b="1"/>
                        <a:t>考勤管理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inherit"/>
                          <a:cs typeface="+mn-cs"/>
                        </a:rPr>
                        <a:t>工作班次、打卡、下班、遲到、缺席</a:t>
                      </a:r>
                    </a:p>
                  </a:txBody>
                  <a:tcPr anchor="ctr"/>
                </a:tc>
                <a:extLst>
                  <a:ext uri="{0D108BD9-81ED-4DB2-BD59-A6C34878D82A}">
                    <a16:rowId xmlns:a16="http://schemas.microsoft.com/office/drawing/2014/main" val="2094369909"/>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a:solidFill>
                            <a:schemeClr val="dk1"/>
                          </a:solidFill>
                          <a:latin typeface="+mn-lt"/>
                          <a:ea typeface="+mn-ea"/>
                          <a:cs typeface="+mn-cs"/>
                        </a:rPr>
                        <a:t>訪客管理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mn-ea"/>
                          <a:cs typeface="+mn-cs"/>
                        </a:rPr>
                        <a:t>臨時訪客的登記</a:t>
                      </a:r>
                    </a:p>
                  </a:txBody>
                  <a:tcPr anchor="ctr"/>
                </a:tc>
                <a:extLst>
                  <a:ext uri="{0D108BD9-81ED-4DB2-BD59-A6C34878D82A}">
                    <a16:rowId xmlns:a16="http://schemas.microsoft.com/office/drawing/2014/main" val="3814978310"/>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a:solidFill>
                            <a:schemeClr val="dk1"/>
                          </a:solidFill>
                          <a:latin typeface="+mn-lt"/>
                          <a:ea typeface="+mn-ea"/>
                          <a:cs typeface="+mn-cs"/>
                        </a:rPr>
                        <a:t>建築工地管理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mn-ea"/>
                          <a:cs typeface="+mn-cs"/>
                        </a:rPr>
                        <a:t>臨時場地管理</a:t>
                      </a:r>
                      <a:endParaRPr kumimoji="0" lang="en-US" sz="1100" b="0" i="0" u="none" strike="noStrike" kern="1200" cap="none" normalizeH="0" baseline="0">
                        <a:ln>
                          <a:noFill/>
                        </a:ln>
                        <a:solidFill>
                          <a:srgbClr val="202124"/>
                        </a:solidFill>
                        <a:effectLst/>
                        <a:latin typeface="Arial Unicode MS"/>
                        <a:ea typeface="+mn-ea"/>
                        <a:cs typeface="+mn-cs"/>
                      </a:endParaRPr>
                    </a:p>
                  </a:txBody>
                  <a:tcPr anchor="ctr"/>
                </a:tc>
                <a:extLst>
                  <a:ext uri="{0D108BD9-81ED-4DB2-BD59-A6C34878D82A}">
                    <a16:rowId xmlns:a16="http://schemas.microsoft.com/office/drawing/2014/main" val="472484050"/>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a:solidFill>
                            <a:schemeClr val="dk1"/>
                          </a:solidFill>
                          <a:latin typeface="+mn-lt"/>
                          <a:ea typeface="+mn-ea"/>
                          <a:cs typeface="+mn-cs"/>
                        </a:rPr>
                        <a:t>食品訂購管理</a:t>
                      </a:r>
                    </a:p>
                    <a:p>
                      <a:r>
                        <a:rPr kumimoji="0" lang="en-US" sz="1100" b="0" i="0" u="none" strike="noStrike" kern="1200" cap="none" normalizeH="0" baseline="0">
                          <a:ln>
                            <a:noFill/>
                          </a:ln>
                          <a:solidFill>
                            <a:srgbClr val="202124"/>
                          </a:solidFill>
                          <a:effectLst/>
                          <a:latin typeface="Arial Unicode MS"/>
                          <a:ea typeface="+mn-ea"/>
                          <a:cs typeface="+mn-cs"/>
                        </a:rPr>
                        <a:t>方便管理員工服務</a:t>
                      </a:r>
                    </a:p>
                  </a:txBody>
                  <a:tcPr anchor="ctr"/>
                </a:tc>
                <a:extLst>
                  <a:ext uri="{0D108BD9-81ED-4DB2-BD59-A6C34878D82A}">
                    <a16:rowId xmlns:a16="http://schemas.microsoft.com/office/drawing/2014/main" val="268514037"/>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a:solidFill>
                            <a:schemeClr val="dk1"/>
                          </a:solidFill>
                          <a:latin typeface="+mn-lt"/>
                          <a:ea typeface="+mn-ea"/>
                          <a:cs typeface="+mn-cs"/>
                        </a:rPr>
                        <a:t>會議室管理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mn-ea"/>
                          <a:cs typeface="+mn-cs"/>
                        </a:rPr>
                        <a:t>預訂公司內可用的會議室</a:t>
                      </a:r>
                    </a:p>
                  </a:txBody>
                  <a:tcPr anchor="ctr"/>
                </a:tc>
                <a:extLst>
                  <a:ext uri="{0D108BD9-81ED-4DB2-BD59-A6C34878D82A}">
                    <a16:rowId xmlns:a16="http://schemas.microsoft.com/office/drawing/2014/main" val="1582750623"/>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a:solidFill>
                            <a:schemeClr val="dk1"/>
                          </a:solidFill>
                          <a:latin typeface="+mn-lt"/>
                          <a:ea typeface="+mn-ea"/>
                          <a:cs typeface="+mn-cs"/>
                        </a:rPr>
                        <a:t>顧客到達管理</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100" b="0" i="0" u="none" strike="noStrike" kern="1200" cap="none" normalizeH="0" baseline="0">
                          <a:ln>
                            <a:noFill/>
                          </a:ln>
                          <a:solidFill>
                            <a:srgbClr val="202124"/>
                          </a:solidFill>
                          <a:effectLst/>
                          <a:latin typeface="Arial Unicode MS"/>
                          <a:ea typeface="+mn-ea"/>
                          <a:cs typeface="+mn-cs"/>
                        </a:rPr>
                        <a:t>追蹤顧客何時到達約定</a:t>
                      </a:r>
                    </a:p>
                  </a:txBody>
                  <a:tcPr anchor="ctr"/>
                </a:tc>
                <a:extLst>
                  <a:ext uri="{0D108BD9-81ED-4DB2-BD59-A6C34878D82A}">
                    <a16:rowId xmlns:a16="http://schemas.microsoft.com/office/drawing/2014/main" val="2542773268"/>
                  </a:ext>
                </a:extLst>
              </a:tr>
            </a:tbl>
          </a:graphicData>
        </a:graphic>
      </p:graphicFrame>
    </p:spTree>
    <p:extLst>
      <p:ext uri="{BB962C8B-B14F-4D97-AF65-F5344CB8AC3E}">
        <p14:creationId xmlns:p14="http://schemas.microsoft.com/office/powerpoint/2010/main" val="40369449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深度學習 AI 攝影機產品線</a:t>
            </a:r>
          </a:p>
        </p:txBody>
      </p:sp>
      <p:graphicFrame>
        <p:nvGraphicFramePr>
          <p:cNvPr id="2" name="Table 1">
            <a:extLst>
              <a:ext uri="{FF2B5EF4-FFF2-40B4-BE49-F238E27FC236}">
                <a16:creationId xmlns:a16="http://schemas.microsoft.com/office/drawing/2014/main" id="{5DBDD035-B764-C074-60EE-28C59271F544}"/>
              </a:ext>
            </a:extLst>
          </p:cNvPr>
          <p:cNvGraphicFramePr>
            <a:graphicFrameLocks noGrp="1"/>
          </p:cNvGraphicFramePr>
          <p:nvPr>
            <p:extLst>
              <p:ext uri="{D42A27DB-BD31-4B8C-83A1-F6EECF244321}">
                <p14:modId xmlns:p14="http://schemas.microsoft.com/office/powerpoint/2010/main" val="560158234"/>
              </p:ext>
            </p:extLst>
          </p:nvPr>
        </p:nvGraphicFramePr>
        <p:xfrm>
          <a:off x="683568" y="3025255"/>
          <a:ext cx="7704858" cy="3226161"/>
        </p:xfrm>
        <a:graphic>
          <a:graphicData uri="http://schemas.openxmlformats.org/drawingml/2006/table">
            <a:tbl>
              <a:tblPr firstRow="1" bandRow="1">
                <a:tableStyleId>{5C22544A-7EE6-4342-B048-85BDC9FD1C3A}</a:tableStyleId>
              </a:tblPr>
              <a:tblGrid>
                <a:gridCol w="1284143">
                  <a:extLst>
                    <a:ext uri="{9D8B030D-6E8A-4147-A177-3AD203B41FA5}">
                      <a16:colId xmlns:a16="http://schemas.microsoft.com/office/drawing/2014/main" val="190040314"/>
                    </a:ext>
                  </a:extLst>
                </a:gridCol>
                <a:gridCol w="1284143">
                  <a:extLst>
                    <a:ext uri="{9D8B030D-6E8A-4147-A177-3AD203B41FA5}">
                      <a16:colId xmlns:a16="http://schemas.microsoft.com/office/drawing/2014/main" val="3507972669"/>
                    </a:ext>
                  </a:extLst>
                </a:gridCol>
                <a:gridCol w="1284143">
                  <a:extLst>
                    <a:ext uri="{9D8B030D-6E8A-4147-A177-3AD203B41FA5}">
                      <a16:colId xmlns:a16="http://schemas.microsoft.com/office/drawing/2014/main" val="929578489"/>
                    </a:ext>
                  </a:extLst>
                </a:gridCol>
                <a:gridCol w="1284143">
                  <a:extLst>
                    <a:ext uri="{9D8B030D-6E8A-4147-A177-3AD203B41FA5}">
                      <a16:colId xmlns:a16="http://schemas.microsoft.com/office/drawing/2014/main" val="2664953495"/>
                    </a:ext>
                  </a:extLst>
                </a:gridCol>
                <a:gridCol w="1284143">
                  <a:extLst>
                    <a:ext uri="{9D8B030D-6E8A-4147-A177-3AD203B41FA5}">
                      <a16:colId xmlns:a16="http://schemas.microsoft.com/office/drawing/2014/main" val="902658920"/>
                    </a:ext>
                  </a:extLst>
                </a:gridCol>
                <a:gridCol w="1284143">
                  <a:extLst>
                    <a:ext uri="{9D8B030D-6E8A-4147-A177-3AD203B41FA5}">
                      <a16:colId xmlns:a16="http://schemas.microsoft.com/office/drawing/2014/main" val="3645536472"/>
                    </a:ext>
                  </a:extLst>
                </a:gridCol>
              </a:tblGrid>
              <a:tr h="470187">
                <a:tc>
                  <a:txBody>
                    <a:bodyPr/>
                    <a:lstStyle/>
                    <a:p>
                      <a:pPr algn="ctr"/>
                      <a:r>
                        <a:rPr lang="en-US" sz="1400"/>
                        <a:t>型號</a:t>
                      </a:r>
                    </a:p>
                  </a:txBody>
                  <a:tcPr anchor="ctr"/>
                </a:tc>
                <a:tc>
                  <a:txBody>
                    <a:bodyPr/>
                    <a:lstStyle/>
                    <a:p>
                      <a:pPr algn="ctr"/>
                      <a:r>
                        <a:rPr lang="en-US" sz="1400">
                          <a:solidFill>
                            <a:schemeClr val="bg1">
                              <a:lumMod val="95000"/>
                            </a:schemeClr>
                          </a:solidFill>
                          <a:hlinkClick r:id="rId3">
                            <a:extLst>
                              <a:ext uri="{A12FA001-AC4F-418D-AE19-62706E023703}">
                                <ahyp:hlinkClr xmlns:ahyp="http://schemas.microsoft.com/office/drawing/2018/hyperlinkcolor" val="tx"/>
                              </a:ext>
                            </a:extLst>
                          </a:hlinkClick>
                        </a:rPr>
                        <a:t>A426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4">
                            <a:extLst>
                              <a:ext uri="{A12FA001-AC4F-418D-AE19-62706E023703}">
                                <ahyp:hlinkClr xmlns:ahyp="http://schemas.microsoft.com/office/drawing/2018/hyperlinkcolor" val="tx"/>
                              </a:ext>
                            </a:extLst>
                          </a:hlinkClick>
                        </a:rPr>
                        <a:t>A826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5">
                            <a:extLst>
                              <a:ext uri="{A12FA001-AC4F-418D-AE19-62706E023703}">
                                <ahyp:hlinkClr xmlns:ahyp="http://schemas.microsoft.com/office/drawing/2018/hyperlinkcolor" val="tx"/>
                              </a:ext>
                            </a:extLst>
                          </a:hlinkClick>
                        </a:rPr>
                        <a:t>A952</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6">
                            <a:extLst>
                              <a:ext uri="{A12FA001-AC4F-418D-AE19-62706E023703}">
                                <ahyp:hlinkClr xmlns:ahyp="http://schemas.microsoft.com/office/drawing/2018/hyperlinkcolor" val="tx"/>
                              </a:ext>
                            </a:extLst>
                          </a:hlinkClick>
                        </a:rPr>
                        <a:t>A956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7">
                            <a:extLst>
                              <a:ext uri="{A12FA001-AC4F-418D-AE19-62706E023703}">
                                <ahyp:hlinkClr xmlns:ahyp="http://schemas.microsoft.com/office/drawing/2018/hyperlinkcolor" val="tx"/>
                              </a:ext>
                            </a:extLst>
                          </a:hlinkClick>
                        </a:rPr>
                        <a:t>Q83</a:t>
                      </a:r>
                      <a:endParaRPr lang="en-US" sz="1400">
                        <a:solidFill>
                          <a:schemeClr val="bg1">
                            <a:lumMod val="95000"/>
                          </a:schemeClr>
                        </a:solidFill>
                      </a:endParaRPr>
                    </a:p>
                  </a:txBody>
                  <a:tcPr anchor="ctr"/>
                </a:tc>
                <a:extLst>
                  <a:ext uri="{0D108BD9-81ED-4DB2-BD59-A6C34878D82A}">
                    <a16:rowId xmlns:a16="http://schemas.microsoft.com/office/drawing/2014/main" val="4249782590"/>
                  </a:ext>
                </a:extLst>
              </a:tr>
              <a:tr h="1173189">
                <a:tc>
                  <a:txBody>
                    <a:bodyPr/>
                    <a:lstStyle/>
                    <a:p>
                      <a:pPr algn="ctr"/>
                      <a:r>
                        <a:rPr lang="en-US" sz="1400"/>
                        <a:t>照片</a:t>
                      </a:r>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extLst>
                  <a:ext uri="{0D108BD9-81ED-4DB2-BD59-A6C34878D82A}">
                    <a16:rowId xmlns:a16="http://schemas.microsoft.com/office/drawing/2014/main" val="2775280382"/>
                  </a:ext>
                </a:extLst>
              </a:tr>
              <a:tr h="344545">
                <a:tc>
                  <a:txBody>
                    <a:bodyPr/>
                    <a:lstStyle/>
                    <a:p>
                      <a:pPr algn="ctr"/>
                      <a:r>
                        <a:rPr lang="en-US" sz="1400"/>
                        <a:t>類型</a:t>
                      </a:r>
                    </a:p>
                  </a:txBody>
                  <a:tcPr anchor="ctr"/>
                </a:tc>
                <a:tc>
                  <a:txBody>
                    <a:bodyPr/>
                    <a:lstStyle/>
                    <a:p>
                      <a:pPr algn="ctr"/>
                      <a:r>
                        <a:rPr lang="en-US" sz="1400"/>
                        <a:t>變焦子彈型</a:t>
                      </a:r>
                    </a:p>
                  </a:txBody>
                  <a:tcPr anchor="ctr"/>
                </a:tc>
                <a:tc>
                  <a:txBody>
                    <a:bodyPr/>
                    <a:lstStyle/>
                    <a:p>
                      <a:pPr algn="ctr"/>
                      <a:r>
                        <a:rPr lang="en-US" sz="1400"/>
                        <a:t>變焦圓頂型</a:t>
                      </a:r>
                    </a:p>
                  </a:txBody>
                  <a:tcPr anchor="ctr"/>
                </a:tc>
                <a:tc>
                  <a:txBody>
                    <a:bodyPr/>
                    <a:lstStyle/>
                    <a:p>
                      <a:pPr algn="ctr"/>
                      <a:r>
                        <a:rPr lang="en-US" sz="1400"/>
                        <a:t>高速圓頂型</a:t>
                      </a:r>
                    </a:p>
                  </a:txBody>
                  <a:tcPr anchor="ctr"/>
                </a:tc>
                <a:tc>
                  <a:txBody>
                    <a:bodyPr/>
                    <a:lstStyle/>
                    <a:p>
                      <a:pPr algn="ctr"/>
                      <a:r>
                        <a:rPr lang="en-US" sz="1400"/>
                        <a:t>高速圓頂型</a:t>
                      </a:r>
                    </a:p>
                  </a:txBody>
                  <a:tcPr anchor="ctr"/>
                </a:tc>
                <a:tc>
                  <a:txBody>
                    <a:bodyPr/>
                    <a:lstStyle/>
                    <a:p>
                      <a:pPr algn="ctr"/>
                      <a:r>
                        <a:rPr lang="en-US" sz="1400"/>
                        <a:t>多影像器</a:t>
                      </a:r>
                    </a:p>
                  </a:txBody>
                  <a:tcPr anchor="ctr"/>
                </a:tc>
                <a:extLst>
                  <a:ext uri="{0D108BD9-81ED-4DB2-BD59-A6C34878D82A}">
                    <a16:rowId xmlns:a16="http://schemas.microsoft.com/office/drawing/2014/main" val="2005870036"/>
                  </a:ext>
                </a:extLst>
              </a:tr>
              <a:tr h="360040">
                <a:tc>
                  <a:txBody>
                    <a:bodyPr/>
                    <a:lstStyle/>
                    <a:p>
                      <a:pPr algn="ctr"/>
                      <a:r>
                        <a:rPr lang="en-US" sz="1400"/>
                        <a:t>解析度</a:t>
                      </a:r>
                    </a:p>
                  </a:txBody>
                  <a:tcPr anchor="ctr"/>
                </a:tc>
                <a:tc>
                  <a:txBody>
                    <a:bodyPr/>
                    <a:lstStyle/>
                    <a:p>
                      <a:pPr algn="ctr"/>
                      <a:r>
                        <a:rPr lang="en-US" sz="1400"/>
                        <a:t>5MP</a:t>
                      </a:r>
                    </a:p>
                  </a:txBody>
                  <a:tcPr anchor="ctr"/>
                </a:tc>
                <a:tc>
                  <a:txBody>
                    <a:bodyPr/>
                    <a:lstStyle/>
                    <a:p>
                      <a:pPr algn="ctr"/>
                      <a:r>
                        <a:rPr lang="en-US" sz="1400"/>
                        <a:t>5MP</a:t>
                      </a:r>
                    </a:p>
                  </a:txBody>
                  <a:tcPr anchor="ctr"/>
                </a:tc>
                <a:tc>
                  <a:txBody>
                    <a:bodyPr/>
                    <a:lstStyle/>
                    <a:p>
                      <a:pPr algn="ctr"/>
                      <a:r>
                        <a:rPr lang="en-US" sz="1400"/>
                        <a:t>8MP</a:t>
                      </a:r>
                    </a:p>
                  </a:txBody>
                  <a:tcPr anchor="ctr"/>
                </a:tc>
                <a:tc>
                  <a:txBody>
                    <a:bodyPr/>
                    <a:lstStyle/>
                    <a:p>
                      <a:pPr algn="ctr"/>
                      <a:r>
                        <a:rPr lang="en-US" sz="1400"/>
                        <a:t>2MP</a:t>
                      </a:r>
                    </a:p>
                  </a:txBody>
                  <a:tcPr anchor="ctr"/>
                </a:tc>
                <a:tc>
                  <a:txBody>
                    <a:bodyPr/>
                    <a:lstStyle/>
                    <a:p>
                      <a:pPr algn="ctr"/>
                      <a:r>
                        <a:rPr lang="en-US" sz="1400"/>
                        <a:t>20MP</a:t>
                      </a:r>
                    </a:p>
                  </a:txBody>
                  <a:tcPr anchor="ctr"/>
                </a:tc>
                <a:extLst>
                  <a:ext uri="{0D108BD9-81ED-4DB2-BD59-A6C34878D82A}">
                    <a16:rowId xmlns:a16="http://schemas.microsoft.com/office/drawing/2014/main" val="2488797483"/>
                  </a:ext>
                </a:extLst>
              </a:tr>
              <a:tr h="360040">
                <a:tc>
                  <a:txBody>
                    <a:bodyPr/>
                    <a:lstStyle/>
                    <a:p>
                      <a:pPr algn="ctr"/>
                      <a:r>
                        <a:rPr lang="en-US" sz="1400"/>
                        <a:t>鏡頭</a:t>
                      </a:r>
                    </a:p>
                  </a:txBody>
                  <a:tcPr anchor="ctr"/>
                </a:tc>
                <a:tc>
                  <a:txBody>
                    <a:bodyPr/>
                    <a:lstStyle/>
                    <a:p>
                      <a:pPr algn="ctr"/>
                      <a:r>
                        <a:rPr lang="en-US" sz="1400"/>
                        <a:t>4.4倍變焦</a:t>
                      </a:r>
                    </a:p>
                  </a:txBody>
                  <a:tcPr anchor="ctr"/>
                </a:tc>
                <a:tc>
                  <a:txBody>
                    <a:bodyPr/>
                    <a:lstStyle/>
                    <a:p>
                      <a:pPr algn="ctr"/>
                      <a:r>
                        <a:rPr lang="en-US" sz="1400"/>
                        <a:t>4.4倍變焦</a:t>
                      </a:r>
                    </a:p>
                  </a:txBody>
                  <a:tcPr anchor="ctr"/>
                </a:tc>
                <a:tc>
                  <a:txBody>
                    <a:bodyPr/>
                    <a:lstStyle/>
                    <a:p>
                      <a:pPr algn="ctr"/>
                      <a:r>
                        <a:rPr lang="en-US" sz="1400"/>
                        <a:t>22倍變焦</a:t>
                      </a:r>
                    </a:p>
                  </a:txBody>
                  <a:tcPr anchor="ctr"/>
                </a:tc>
                <a:tc>
                  <a:txBody>
                    <a:bodyPr/>
                    <a:lstStyle/>
                    <a:p>
                      <a:pPr algn="ctr"/>
                      <a:r>
                        <a:rPr lang="en-US" sz="1400"/>
                        <a:t>40倍變焦</a:t>
                      </a:r>
                    </a:p>
                  </a:txBody>
                  <a:tcPr anchor="ctr"/>
                </a:tc>
                <a:tc>
                  <a:txBody>
                    <a:bodyPr/>
                    <a:lstStyle/>
                    <a:p>
                      <a:pPr algn="ctr"/>
                      <a:r>
                        <a:rPr lang="en-US" sz="1400"/>
                        <a:t>4個變焦鏡頭</a:t>
                      </a:r>
                    </a:p>
                  </a:txBody>
                  <a:tcPr anchor="ctr"/>
                </a:tc>
                <a:extLst>
                  <a:ext uri="{0D108BD9-81ED-4DB2-BD59-A6C34878D82A}">
                    <a16:rowId xmlns:a16="http://schemas.microsoft.com/office/drawing/2014/main" val="3053785061"/>
                  </a:ext>
                </a:extLst>
              </a:tr>
              <a:tr h="470187">
                <a:tc>
                  <a:txBody>
                    <a:bodyPr/>
                    <a:lstStyle/>
                    <a:p>
                      <a:pPr algn="ctr"/>
                      <a:r>
                        <a:rPr lang="en-US" sz="1400"/>
                        <a:t>內建車輛相關分析</a:t>
                      </a:r>
                    </a:p>
                  </a:txBody>
                  <a:tcPr anchor="ctr"/>
                </a:tc>
                <a:tc gridSpan="5">
                  <a:txBody>
                    <a:bodyPr/>
                    <a:lstStyle/>
                    <a:p>
                      <a:pPr algn="ctr"/>
                      <a:r>
                        <a:rPr lang="en-US" sz="1400"/>
                        <a:t>車輛計數、車輛越線檢測、車輛進入區域檢測、車輛錯誤方向檢測、車輛徘徊檢測、車輛追蹤、停車輛檢測、車牌檢測、自動車牌識別</a:t>
                      </a:r>
                      <a:endParaRPr lang="en-US" sz="1400" b="1"/>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extLst>
                  <a:ext uri="{0D108BD9-81ED-4DB2-BD59-A6C34878D82A}">
                    <a16:rowId xmlns:a16="http://schemas.microsoft.com/office/drawing/2014/main" val="1409207008"/>
                  </a:ext>
                </a:extLst>
              </a:tr>
            </a:tbl>
          </a:graphicData>
        </a:graphic>
      </p:graphicFrame>
      <p:pic>
        <p:nvPicPr>
          <p:cNvPr id="2050" name="Picture 2">
            <a:extLst>
              <a:ext uri="{FF2B5EF4-FFF2-40B4-BE49-F238E27FC236}">
                <a16:creationId xmlns:a16="http://schemas.microsoft.com/office/drawing/2014/main" id="{16155FA2-097C-148A-1F81-3FD707D39C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16642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D39BB76F-9099-7706-1470-7A3B8CA6908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411007" y="3593442"/>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37A6C267-06E8-04C3-142D-7072D2831A4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655587" y="3584923"/>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DD2EE02F-E4A5-9D7C-FFDC-FE0405ECFCF2}"/>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044869" y="3589588"/>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a:extLst>
              <a:ext uri="{FF2B5EF4-FFF2-40B4-BE49-F238E27FC236}">
                <a16:creationId xmlns:a16="http://schemas.microsoft.com/office/drawing/2014/main" id="{CEBC9330-6631-AF49-2479-2E6A821167B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21664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06FB368-D4C7-EB88-80F1-7BF17BC1A6B3}"/>
              </a:ext>
            </a:extLst>
          </p:cNvPr>
          <p:cNvSpPr txBox="1"/>
          <p:nvPr/>
        </p:nvSpPr>
        <p:spPr>
          <a:xfrm>
            <a:off x="632188" y="1652607"/>
            <a:ext cx="7828244" cy="1200329"/>
          </a:xfrm>
          <a:prstGeom prst="rect">
            <a:avLst/>
          </a:prstGeom>
          <a:solidFill>
            <a:schemeClr val="bg1">
              <a:lumMod val="95000"/>
            </a:schemeClr>
          </a:solidFill>
        </p:spPr>
        <p:txBody>
          <a:bodyPr wrap="square">
            <a:spAutoFit/>
          </a:bodyPr>
          <a:lstStyle/>
          <a:p>
            <a:r>
              <a:rPr lang="en-US" b="0" i="0">
                <a:solidFill>
                  <a:srgbClr val="202124"/>
                </a:solidFill>
                <a:effectLst/>
                <a:latin typeface="Google Sans"/>
              </a:rPr>
              <a:t>深度學習是一種人工智慧（AI）中的方法，教導電腦以受人類大腦啟發的方式處理數據。 深度學習模型能夠識別圖片、文本、聲音及其他數據中的複雜模式，以產生準確的見解和預測。</a:t>
            </a:r>
            <a:endParaRPr lang="en-US"/>
          </a:p>
        </p:txBody>
      </p:sp>
    </p:spTree>
    <p:extLst>
      <p:ext uri="{BB962C8B-B14F-4D97-AF65-F5344CB8AC3E}">
        <p14:creationId xmlns:p14="http://schemas.microsoft.com/office/powerpoint/2010/main" val="13180769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A426 餐廳安裝</a:t>
            </a:r>
          </a:p>
        </p:txBody>
      </p:sp>
      <p:pic>
        <p:nvPicPr>
          <p:cNvPr id="1026" name="Picture 2">
            <a:extLst>
              <a:ext uri="{FF2B5EF4-FFF2-40B4-BE49-F238E27FC236}">
                <a16:creationId xmlns:a16="http://schemas.microsoft.com/office/drawing/2014/main" id="{A4EC6CBC-7041-A867-DE10-088323C770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2286000"/>
            <a:ext cx="2286000" cy="2286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125DA21-823E-92D6-23C6-63A1F9F2CE4F}"/>
              </a:ext>
            </a:extLst>
          </p:cNvPr>
          <p:cNvSpPr txBox="1"/>
          <p:nvPr/>
        </p:nvSpPr>
        <p:spPr>
          <a:xfrm>
            <a:off x="1588707" y="4365104"/>
            <a:ext cx="2952328" cy="1200329"/>
          </a:xfrm>
          <a:prstGeom prst="rect">
            <a:avLst/>
          </a:prstGeom>
          <a:noFill/>
        </p:spPr>
        <p:txBody>
          <a:bodyPr wrap="square" rtlCol="0">
            <a:spAutoFit/>
          </a:bodyPr>
          <a:lstStyle/>
          <a:p>
            <a:r>
              <a:rPr lang="en-US" sz="2400" b="1"/>
              <a:t>PMAX-0534</a:t>
            </a:r>
          </a:p>
          <a:p>
            <a:endParaRPr lang="en-US" sz="1600"/>
          </a:p>
          <a:p>
            <a:r>
              <a:rPr lang="en-US" sz="1600"/>
              <a:t>帶接線盒的桿子安裝，支援3.25"到7.0"的桿子</a:t>
            </a:r>
          </a:p>
        </p:txBody>
      </p:sp>
      <p:pic>
        <p:nvPicPr>
          <p:cNvPr id="1028" name="Picture 4">
            <a:extLst>
              <a:ext uri="{FF2B5EF4-FFF2-40B4-BE49-F238E27FC236}">
                <a16:creationId xmlns:a16="http://schemas.microsoft.com/office/drawing/2014/main" id="{68645AA2-D288-60D9-B601-48D99364DC2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76056" y="2425927"/>
            <a:ext cx="2006146" cy="200614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FFB193C-445C-D87D-7387-D92E12288B7B}"/>
              </a:ext>
            </a:extLst>
          </p:cNvPr>
          <p:cNvSpPr txBox="1"/>
          <p:nvPr/>
        </p:nvSpPr>
        <p:spPr>
          <a:xfrm>
            <a:off x="5148064" y="4350146"/>
            <a:ext cx="2952328" cy="1692771"/>
          </a:xfrm>
          <a:prstGeom prst="rect">
            <a:avLst/>
          </a:prstGeom>
          <a:noFill/>
        </p:spPr>
        <p:txBody>
          <a:bodyPr wrap="square" rtlCol="0">
            <a:spAutoFit/>
          </a:bodyPr>
          <a:lstStyle/>
          <a:p>
            <a:r>
              <a:rPr lang="en-US" sz="2400" b="1"/>
              <a:t>A426</a:t>
            </a:r>
          </a:p>
          <a:p>
            <a:endParaRPr lang="en-US" sz="1600"/>
          </a:p>
          <a:p>
            <a:r>
              <a:rPr lang="en-US" sz="1600"/>
              <a:t>5MP變焦子彈型攝影機，具備日夜模式、自適應紅外線、極端寬動態範圍、SLLS、4.4倍變焦鏡頭，</a:t>
            </a:r>
            <a:r>
              <a:rPr lang="en-US" sz="1600" b="1"/>
              <a:t>深度學習AI</a:t>
            </a:r>
            <a:endParaRPr lang="en-US" b="1"/>
          </a:p>
        </p:txBody>
      </p:sp>
    </p:spTree>
    <p:extLst>
      <p:ext uri="{BB962C8B-B14F-4D97-AF65-F5344CB8AC3E}">
        <p14:creationId xmlns:p14="http://schemas.microsoft.com/office/powerpoint/2010/main" val="27522836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21AF172E-E93F-94BD-B74C-771EF80AAFC8}"/>
              </a:ext>
            </a:extLst>
          </p:cNvPr>
          <p:cNvGrpSpPr/>
          <p:nvPr/>
        </p:nvGrpSpPr>
        <p:grpSpPr>
          <a:xfrm>
            <a:off x="323528" y="1196752"/>
            <a:ext cx="8136904" cy="2690660"/>
            <a:chOff x="323528" y="1367303"/>
            <a:chExt cx="8136904" cy="2690660"/>
          </a:xfrm>
        </p:grpSpPr>
        <p:sp>
          <p:nvSpPr>
            <p:cNvPr id="4" name="TextBox 3">
              <a:extLst>
                <a:ext uri="{FF2B5EF4-FFF2-40B4-BE49-F238E27FC236}">
                  <a16:creationId xmlns:a16="http://schemas.microsoft.com/office/drawing/2014/main" id="{0FAD06C3-4951-EA9F-6C9B-8C253D6D337D}"/>
                </a:ext>
              </a:extLst>
            </p:cNvPr>
            <p:cNvSpPr txBox="1"/>
            <p:nvPr/>
          </p:nvSpPr>
          <p:spPr>
            <a:xfrm>
              <a:off x="323528" y="1367303"/>
              <a:ext cx="3600400" cy="400110"/>
            </a:xfrm>
            <a:prstGeom prst="rect">
              <a:avLst/>
            </a:prstGeom>
            <a:noFill/>
          </p:spPr>
          <p:txBody>
            <a:bodyPr wrap="square" rtlCol="0">
              <a:spAutoFit/>
            </a:bodyPr>
            <a:lstStyle/>
            <a:p>
              <a:r>
                <a:rPr lang="en-US" sz="1700" b="1"/>
                <a:t>自動車牌識別攝影機 (A426)</a:t>
              </a:r>
            </a:p>
          </p:txBody>
        </p:sp>
        <p:sp>
          <p:nvSpPr>
            <p:cNvPr id="6" name="Rectangle 5">
              <a:extLst>
                <a:ext uri="{FF2B5EF4-FFF2-40B4-BE49-F238E27FC236}">
                  <a16:creationId xmlns:a16="http://schemas.microsoft.com/office/drawing/2014/main" id="{4A1F9869-8455-A380-B3EA-96A32501F58B}"/>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dirty="0" err="1">
                  <a:solidFill>
                    <a:schemeClr val="tx1"/>
                  </a:solidFill>
                </a:rPr>
                <a:t>AI攝影機可以同時識別多條車道上的多個車牌</a:t>
              </a:r>
              <a:r>
                <a:rPr lang="en-US" dirty="0">
                  <a:solidFill>
                    <a:schemeClr val="tx1"/>
                  </a:solidFill>
                </a:rPr>
                <a:t>。</a:t>
              </a:r>
            </a:p>
            <a:p>
              <a:endParaRPr lang="en-US" dirty="0">
                <a:solidFill>
                  <a:schemeClr val="tx1"/>
                </a:solidFill>
              </a:endParaRPr>
            </a:p>
            <a:p>
              <a:r>
                <a:rPr lang="en-US" dirty="0" err="1">
                  <a:solidFill>
                    <a:schemeClr val="tx1"/>
                  </a:solidFill>
                  <a:hlinkClick r:id="rId2"/>
                </a:rPr>
                <a:t>觀看</a:t>
              </a:r>
              <a:r>
                <a:rPr lang="zh-TW" altLang="en-US" dirty="0">
                  <a:solidFill>
                    <a:schemeClr val="tx1"/>
                  </a:solidFill>
                  <a:hlinkClick r:id="rId2"/>
                </a:rPr>
                <a:t>影像</a:t>
              </a:r>
              <a:endParaRPr lang="en-US" dirty="0">
                <a:solidFill>
                  <a:schemeClr val="tx1"/>
                </a:solidFill>
              </a:endParaRPr>
            </a:p>
          </p:txBody>
        </p:sp>
        <p:sp>
          <p:nvSpPr>
            <p:cNvPr id="8" name="TextBox 7">
              <a:extLst>
                <a:ext uri="{FF2B5EF4-FFF2-40B4-BE49-F238E27FC236}">
                  <a16:creationId xmlns:a16="http://schemas.microsoft.com/office/drawing/2014/main" id="{041463E0-0513-43F4-18F8-1E5377DBE273}"/>
                </a:ext>
              </a:extLst>
            </p:cNvPr>
            <p:cNvSpPr txBox="1"/>
            <p:nvPr/>
          </p:nvSpPr>
          <p:spPr>
            <a:xfrm>
              <a:off x="323528" y="3750186"/>
              <a:ext cx="3528393" cy="307777"/>
            </a:xfrm>
            <a:prstGeom prst="rect">
              <a:avLst/>
            </a:prstGeom>
            <a:noFill/>
          </p:spPr>
          <p:txBody>
            <a:bodyPr wrap="square">
              <a:spAutoFit/>
            </a:bodyPr>
            <a:lstStyle/>
            <a:p>
              <a:r>
                <a:rPr lang="en-US" sz="1400">
                  <a:hlinkClick r:id="rId2"/>
                </a:rPr>
                <a:t>https://www.acti.com/video/v2902</a:t>
              </a:r>
              <a:endParaRPr lang="en-US" sz="1400"/>
            </a:p>
          </p:txBody>
        </p:sp>
      </p:grpSp>
      <p:grpSp>
        <p:nvGrpSpPr>
          <p:cNvPr id="10" name="Group 9">
            <a:extLst>
              <a:ext uri="{FF2B5EF4-FFF2-40B4-BE49-F238E27FC236}">
                <a16:creationId xmlns:a16="http://schemas.microsoft.com/office/drawing/2014/main" id="{D4B9156E-C035-4287-9A38-E6508E77F04F}"/>
              </a:ext>
            </a:extLst>
          </p:cNvPr>
          <p:cNvGrpSpPr/>
          <p:nvPr/>
        </p:nvGrpSpPr>
        <p:grpSpPr>
          <a:xfrm>
            <a:off x="323528" y="4077072"/>
            <a:ext cx="8136904" cy="2690660"/>
            <a:chOff x="323528" y="1367303"/>
            <a:chExt cx="8136904" cy="2690660"/>
          </a:xfrm>
        </p:grpSpPr>
        <p:sp>
          <p:nvSpPr>
            <p:cNvPr id="12" name="TextBox 11">
              <a:extLst>
                <a:ext uri="{FF2B5EF4-FFF2-40B4-BE49-F238E27FC236}">
                  <a16:creationId xmlns:a16="http://schemas.microsoft.com/office/drawing/2014/main" id="{4EB60541-0A64-A0FA-7CD3-7EE152F39519}"/>
                </a:ext>
              </a:extLst>
            </p:cNvPr>
            <p:cNvSpPr txBox="1"/>
            <p:nvPr/>
          </p:nvSpPr>
          <p:spPr>
            <a:xfrm>
              <a:off x="323528" y="1367303"/>
              <a:ext cx="3600400" cy="400110"/>
            </a:xfrm>
            <a:prstGeom prst="rect">
              <a:avLst/>
            </a:prstGeom>
            <a:noFill/>
          </p:spPr>
          <p:txBody>
            <a:bodyPr wrap="square" rtlCol="0">
              <a:spAutoFit/>
            </a:bodyPr>
            <a:lstStyle/>
            <a:p>
              <a:r>
                <a:rPr lang="en-US" sz="1700" b="1"/>
                <a:t>自動車牌識別攝影機 + NVR 3</a:t>
              </a:r>
            </a:p>
          </p:txBody>
        </p:sp>
        <p:sp>
          <p:nvSpPr>
            <p:cNvPr id="13" name="Rectangle 12">
              <a:extLst>
                <a:ext uri="{FF2B5EF4-FFF2-40B4-BE49-F238E27FC236}">
                  <a16:creationId xmlns:a16="http://schemas.microsoft.com/office/drawing/2014/main" id="{F9189177-BAF5-45DF-1850-975903DA6433}"/>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dirty="0">
                  <a:solidFill>
                    <a:schemeClr val="tx1"/>
                  </a:solidFill>
                </a:rPr>
                <a:t>ACTi NVR 3 </a:t>
              </a:r>
              <a:r>
                <a:rPr lang="en-US" dirty="0" err="1">
                  <a:solidFill>
                    <a:schemeClr val="tx1"/>
                  </a:solidFill>
                </a:rPr>
                <a:t>支援深度學習AI事件和元數據</a:t>
              </a:r>
              <a:r>
                <a:rPr lang="en-US" dirty="0">
                  <a:solidFill>
                    <a:schemeClr val="tx1"/>
                  </a:solidFill>
                </a:rPr>
                <a:t>。 </a:t>
              </a:r>
              <a:r>
                <a:rPr lang="en-US" dirty="0" err="1">
                  <a:solidFill>
                    <a:schemeClr val="tx1"/>
                  </a:solidFill>
                </a:rPr>
                <a:t>當檢測到黑名單中的車輛時，NVR將顯示即時警報</a:t>
              </a:r>
              <a:r>
                <a:rPr lang="en-US" dirty="0">
                  <a:solidFill>
                    <a:schemeClr val="tx1"/>
                  </a:solidFill>
                </a:rPr>
                <a:t>。</a:t>
              </a:r>
            </a:p>
            <a:p>
              <a:endParaRPr lang="en-US" dirty="0">
                <a:solidFill>
                  <a:schemeClr val="tx1"/>
                </a:solidFill>
              </a:endParaRPr>
            </a:p>
            <a:p>
              <a:r>
                <a:rPr lang="en-US" dirty="0" err="1">
                  <a:solidFill>
                    <a:schemeClr val="tx1"/>
                  </a:solidFill>
                  <a:hlinkClick r:id="rId3"/>
                </a:rPr>
                <a:t>觀看</a:t>
              </a:r>
              <a:r>
                <a:rPr lang="zh-TW" altLang="en-US" dirty="0">
                  <a:solidFill>
                    <a:schemeClr val="tx1"/>
                  </a:solidFill>
                  <a:hlinkClick r:id="rId3"/>
                </a:rPr>
                <a:t>影像</a:t>
              </a:r>
              <a:endParaRPr lang="en-US" dirty="0">
                <a:solidFill>
                  <a:schemeClr val="tx1"/>
                </a:solidFill>
              </a:endParaRPr>
            </a:p>
            <a:p>
              <a:endParaRPr lang="en-US" dirty="0"/>
            </a:p>
          </p:txBody>
        </p:sp>
        <p:sp>
          <p:nvSpPr>
            <p:cNvPr id="14" name="TextBox 13">
              <a:extLst>
                <a:ext uri="{FF2B5EF4-FFF2-40B4-BE49-F238E27FC236}">
                  <a16:creationId xmlns:a16="http://schemas.microsoft.com/office/drawing/2014/main" id="{AA12DCE8-6B76-00BF-7AB8-614420365560}"/>
                </a:ext>
              </a:extLst>
            </p:cNvPr>
            <p:cNvSpPr txBox="1"/>
            <p:nvPr/>
          </p:nvSpPr>
          <p:spPr>
            <a:xfrm>
              <a:off x="323528" y="3750186"/>
              <a:ext cx="3528393" cy="307777"/>
            </a:xfrm>
            <a:prstGeom prst="rect">
              <a:avLst/>
            </a:prstGeom>
            <a:noFill/>
          </p:spPr>
          <p:txBody>
            <a:bodyPr wrap="square">
              <a:spAutoFit/>
            </a:bodyPr>
            <a:lstStyle/>
            <a:p>
              <a:r>
                <a:rPr lang="en-US" sz="1400">
                  <a:hlinkClick r:id="rId3"/>
                </a:rPr>
                <a:t>https://www.acti.com/video/v2904</a:t>
              </a:r>
              <a:endParaRPr lang="en-US" sz="1400"/>
            </a:p>
          </p:txBody>
        </p:sp>
      </p:grpSp>
      <p:pic>
        <p:nvPicPr>
          <p:cNvPr id="3" name="Picture 2">
            <a:extLst>
              <a:ext uri="{FF2B5EF4-FFF2-40B4-BE49-F238E27FC236}">
                <a16:creationId xmlns:a16="http://schemas.microsoft.com/office/drawing/2014/main" id="{2BAC0146-F4A0-980B-2C30-5425AC8E12D9}"/>
              </a:ext>
            </a:extLst>
          </p:cNvPr>
          <p:cNvPicPr>
            <a:picLocks noChangeAspect="1"/>
          </p:cNvPicPr>
          <p:nvPr/>
        </p:nvPicPr>
        <p:blipFill>
          <a:blip r:embed="rId4"/>
          <a:stretch>
            <a:fillRect/>
          </a:stretch>
        </p:blipFill>
        <p:spPr>
          <a:xfrm>
            <a:off x="395536" y="1596862"/>
            <a:ext cx="3312367" cy="2018474"/>
          </a:xfrm>
          <a:prstGeom prst="rect">
            <a:avLst/>
          </a:prstGeom>
        </p:spPr>
      </p:pic>
      <p:pic>
        <p:nvPicPr>
          <p:cNvPr id="7" name="Picture 6">
            <a:extLst>
              <a:ext uri="{FF2B5EF4-FFF2-40B4-BE49-F238E27FC236}">
                <a16:creationId xmlns:a16="http://schemas.microsoft.com/office/drawing/2014/main" id="{83B57F3D-B2E3-B7EB-E336-095522A72F0E}"/>
              </a:ext>
            </a:extLst>
          </p:cNvPr>
          <p:cNvPicPr>
            <a:picLocks noChangeAspect="1"/>
          </p:cNvPicPr>
          <p:nvPr/>
        </p:nvPicPr>
        <p:blipFill rotWithShape="1">
          <a:blip r:embed="rId5"/>
          <a:srcRect r="14815"/>
          <a:stretch/>
        </p:blipFill>
        <p:spPr>
          <a:xfrm>
            <a:off x="395536" y="4416056"/>
            <a:ext cx="3312367" cy="2105025"/>
          </a:xfrm>
          <a:prstGeom prst="rect">
            <a:avLst/>
          </a:prstGeom>
        </p:spPr>
      </p:pic>
    </p:spTree>
    <p:extLst>
      <p:ext uri="{BB962C8B-B14F-4D97-AF65-F5344CB8AC3E}">
        <p14:creationId xmlns:p14="http://schemas.microsoft.com/office/powerpoint/2010/main" val="546217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AI解決方案架構</a:t>
            </a:r>
          </a:p>
        </p:txBody>
      </p:sp>
      <p:pic>
        <p:nvPicPr>
          <p:cNvPr id="1028" name="Picture 4">
            <a:extLst>
              <a:ext uri="{FF2B5EF4-FFF2-40B4-BE49-F238E27FC236}">
                <a16:creationId xmlns:a16="http://schemas.microsoft.com/office/drawing/2014/main" id="{EB43065A-59B0-445D-D624-5EC661C11A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640" y="3969759"/>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2FC96785-E8D8-9B62-E7BD-8C654378679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85531" y="3609719"/>
            <a:ext cx="1853952" cy="1853952"/>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a:extLst>
              <a:ext uri="{FF2B5EF4-FFF2-40B4-BE49-F238E27FC236}">
                <a16:creationId xmlns:a16="http://schemas.microsoft.com/office/drawing/2014/main" id="{F454592C-6FD0-A875-A998-F467E7B426DD}"/>
              </a:ext>
            </a:extLst>
          </p:cNvPr>
          <p:cNvPicPr>
            <a:picLocks noChangeAspect="1"/>
          </p:cNvPicPr>
          <p:nvPr/>
        </p:nvPicPr>
        <p:blipFill>
          <a:blip r:embed="rId5"/>
          <a:stretch>
            <a:fillRect/>
          </a:stretch>
        </p:blipFill>
        <p:spPr>
          <a:xfrm>
            <a:off x="6228184" y="4054769"/>
            <a:ext cx="1724224" cy="963852"/>
          </a:xfrm>
          <a:prstGeom prst="rect">
            <a:avLst/>
          </a:prstGeom>
        </p:spPr>
      </p:pic>
      <p:cxnSp>
        <p:nvCxnSpPr>
          <p:cNvPr id="27" name="Straight Arrow Connector 26">
            <a:extLst>
              <a:ext uri="{FF2B5EF4-FFF2-40B4-BE49-F238E27FC236}">
                <a16:creationId xmlns:a16="http://schemas.microsoft.com/office/drawing/2014/main" id="{BAF0199C-2A35-E209-74A4-8A3D3B1864E3}"/>
              </a:ext>
            </a:extLst>
          </p:cNvPr>
          <p:cNvCxnSpPr/>
          <p:nvPr/>
        </p:nvCxnSpPr>
        <p:spPr>
          <a:xfrm>
            <a:off x="212372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BE96C2D0-7482-1CA8-8AE1-609CEFD2C7F9}"/>
              </a:ext>
            </a:extLst>
          </p:cNvPr>
          <p:cNvCxnSpPr/>
          <p:nvPr/>
        </p:nvCxnSpPr>
        <p:spPr>
          <a:xfrm>
            <a:off x="500404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F1F90011-EA6C-DD6C-FC14-79C09CE91E0E}"/>
              </a:ext>
            </a:extLst>
          </p:cNvPr>
          <p:cNvCxnSpPr/>
          <p:nvPr/>
        </p:nvCxnSpPr>
        <p:spPr>
          <a:xfrm>
            <a:off x="212372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9007FF6D-B945-2E91-DF9C-5567141C81E6}"/>
              </a:ext>
            </a:extLst>
          </p:cNvPr>
          <p:cNvCxnSpPr/>
          <p:nvPr/>
        </p:nvCxnSpPr>
        <p:spPr>
          <a:xfrm>
            <a:off x="500404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7983AFA7-4BFA-8B1E-CD93-1BEB82D59552}"/>
              </a:ext>
            </a:extLst>
          </p:cNvPr>
          <p:cNvSpPr txBox="1"/>
          <p:nvPr/>
        </p:nvSpPr>
        <p:spPr>
          <a:xfrm>
            <a:off x="2310103" y="4054768"/>
            <a:ext cx="703684" cy="307777"/>
          </a:xfrm>
          <a:prstGeom prst="rect">
            <a:avLst/>
          </a:prstGeom>
          <a:noFill/>
        </p:spPr>
        <p:txBody>
          <a:bodyPr wrap="square" rtlCol="0">
            <a:spAutoFit/>
          </a:bodyPr>
          <a:lstStyle/>
          <a:p>
            <a:r>
              <a:rPr lang="zh-TW" altLang="en-US" sz="1400" dirty="0"/>
              <a:t>影像</a:t>
            </a:r>
            <a:endParaRPr lang="en-US" sz="1400" dirty="0"/>
          </a:p>
        </p:txBody>
      </p:sp>
      <p:sp>
        <p:nvSpPr>
          <p:cNvPr id="36" name="TextBox 35">
            <a:extLst>
              <a:ext uri="{FF2B5EF4-FFF2-40B4-BE49-F238E27FC236}">
                <a16:creationId xmlns:a16="http://schemas.microsoft.com/office/drawing/2014/main" id="{ADBC1DF0-EFDF-C4EE-460E-1B664F63FC21}"/>
              </a:ext>
            </a:extLst>
          </p:cNvPr>
          <p:cNvSpPr txBox="1"/>
          <p:nvPr/>
        </p:nvSpPr>
        <p:spPr>
          <a:xfrm>
            <a:off x="2284140" y="4483687"/>
            <a:ext cx="1063724" cy="738664"/>
          </a:xfrm>
          <a:prstGeom prst="rect">
            <a:avLst/>
          </a:prstGeom>
          <a:noFill/>
        </p:spPr>
        <p:txBody>
          <a:bodyPr wrap="square" rtlCol="0">
            <a:spAutoFit/>
          </a:bodyPr>
          <a:lstStyle/>
          <a:p>
            <a:r>
              <a:rPr lang="en-US" sz="1400"/>
              <a:t>實時</a:t>
            </a:r>
          </a:p>
          <a:p>
            <a:r>
              <a:rPr lang="en-US" sz="1400"/>
              <a:t>分析數據</a:t>
            </a:r>
          </a:p>
        </p:txBody>
      </p:sp>
      <p:sp>
        <p:nvSpPr>
          <p:cNvPr id="50" name="TextBox 49">
            <a:extLst>
              <a:ext uri="{FF2B5EF4-FFF2-40B4-BE49-F238E27FC236}">
                <a16:creationId xmlns:a16="http://schemas.microsoft.com/office/drawing/2014/main" id="{EE6D84BD-FEFA-8F35-221B-BB8401F2FEDA}"/>
              </a:ext>
            </a:extLst>
          </p:cNvPr>
          <p:cNvSpPr txBox="1"/>
          <p:nvPr/>
        </p:nvSpPr>
        <p:spPr>
          <a:xfrm>
            <a:off x="5084254" y="4516584"/>
            <a:ext cx="1063724" cy="738664"/>
          </a:xfrm>
          <a:prstGeom prst="rect">
            <a:avLst/>
          </a:prstGeom>
          <a:noFill/>
        </p:spPr>
        <p:txBody>
          <a:bodyPr wrap="square" rtlCol="0">
            <a:spAutoFit/>
          </a:bodyPr>
          <a:lstStyle/>
          <a:p>
            <a:r>
              <a:rPr lang="en-US" sz="1400"/>
              <a:t>實時</a:t>
            </a:r>
          </a:p>
          <a:p>
            <a:r>
              <a:rPr lang="en-US" sz="1400"/>
              <a:t>分析數據，警報</a:t>
            </a:r>
          </a:p>
        </p:txBody>
      </p:sp>
      <p:sp>
        <p:nvSpPr>
          <p:cNvPr id="51" name="TextBox 50">
            <a:extLst>
              <a:ext uri="{FF2B5EF4-FFF2-40B4-BE49-F238E27FC236}">
                <a16:creationId xmlns:a16="http://schemas.microsoft.com/office/drawing/2014/main" id="{950DF562-E559-6E8F-34CA-D20133FB24BF}"/>
              </a:ext>
            </a:extLst>
          </p:cNvPr>
          <p:cNvSpPr txBox="1"/>
          <p:nvPr/>
        </p:nvSpPr>
        <p:spPr>
          <a:xfrm>
            <a:off x="5195466" y="4031894"/>
            <a:ext cx="703684" cy="307777"/>
          </a:xfrm>
          <a:prstGeom prst="rect">
            <a:avLst/>
          </a:prstGeom>
          <a:noFill/>
        </p:spPr>
        <p:txBody>
          <a:bodyPr wrap="square" rtlCol="0">
            <a:spAutoFit/>
          </a:bodyPr>
          <a:lstStyle/>
          <a:p>
            <a:r>
              <a:rPr lang="zh-TW" altLang="en-US" sz="1400" dirty="0"/>
              <a:t>影像</a:t>
            </a:r>
            <a:endParaRPr lang="en-US" sz="1400" dirty="0"/>
          </a:p>
        </p:txBody>
      </p:sp>
      <p:sp>
        <p:nvSpPr>
          <p:cNvPr id="52" name="TextBox 51">
            <a:extLst>
              <a:ext uri="{FF2B5EF4-FFF2-40B4-BE49-F238E27FC236}">
                <a16:creationId xmlns:a16="http://schemas.microsoft.com/office/drawing/2014/main" id="{2231CB92-CC8E-DC80-75DD-6F88844521BD}"/>
              </a:ext>
            </a:extLst>
          </p:cNvPr>
          <p:cNvSpPr txBox="1"/>
          <p:nvPr/>
        </p:nvSpPr>
        <p:spPr>
          <a:xfrm>
            <a:off x="1276028" y="5343493"/>
            <a:ext cx="1063723" cy="307777"/>
          </a:xfrm>
          <a:prstGeom prst="rect">
            <a:avLst/>
          </a:prstGeom>
          <a:noFill/>
        </p:spPr>
        <p:txBody>
          <a:bodyPr wrap="square" rtlCol="0">
            <a:spAutoFit/>
          </a:bodyPr>
          <a:lstStyle/>
          <a:p>
            <a:r>
              <a:rPr lang="en-US" sz="1400" b="1"/>
              <a:t>AI攝影機</a:t>
            </a:r>
          </a:p>
        </p:txBody>
      </p:sp>
      <p:sp>
        <p:nvSpPr>
          <p:cNvPr id="55" name="TextBox 54">
            <a:extLst>
              <a:ext uri="{FF2B5EF4-FFF2-40B4-BE49-F238E27FC236}">
                <a16:creationId xmlns:a16="http://schemas.microsoft.com/office/drawing/2014/main" id="{FC1E104A-477E-C7D2-2909-AB111945DBA4}"/>
              </a:ext>
            </a:extLst>
          </p:cNvPr>
          <p:cNvSpPr txBox="1"/>
          <p:nvPr/>
        </p:nvSpPr>
        <p:spPr>
          <a:xfrm>
            <a:off x="3621151" y="5343493"/>
            <a:ext cx="1247079" cy="954107"/>
          </a:xfrm>
          <a:prstGeom prst="rect">
            <a:avLst/>
          </a:prstGeom>
          <a:noFill/>
        </p:spPr>
        <p:txBody>
          <a:bodyPr wrap="square" rtlCol="0">
            <a:spAutoFit/>
          </a:bodyPr>
          <a:lstStyle/>
          <a:p>
            <a:r>
              <a:rPr lang="en-US" sz="1400" b="1"/>
              <a:t>NVR伺服器</a:t>
            </a:r>
          </a:p>
          <a:p>
            <a:endParaRPr lang="en-US" sz="1400" b="1"/>
          </a:p>
          <a:p>
            <a:r>
              <a:rPr lang="en-US" sz="1400" b="1"/>
              <a:t>(ACTi NVR 3企業版)</a:t>
            </a:r>
          </a:p>
        </p:txBody>
      </p:sp>
      <p:cxnSp>
        <p:nvCxnSpPr>
          <p:cNvPr id="58" name="Straight Arrow Connector 57">
            <a:extLst>
              <a:ext uri="{FF2B5EF4-FFF2-40B4-BE49-F238E27FC236}">
                <a16:creationId xmlns:a16="http://schemas.microsoft.com/office/drawing/2014/main" id="{C3D14B8F-1262-1C45-AF70-44278E817103}"/>
              </a:ext>
            </a:extLst>
          </p:cNvPr>
          <p:cNvCxnSpPr>
            <a:cxnSpLocks/>
          </p:cNvCxnSpPr>
          <p:nvPr/>
        </p:nvCxnSpPr>
        <p:spPr>
          <a:xfrm flipV="1">
            <a:off x="4506331" y="3249679"/>
            <a:ext cx="57792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2" name="Picture 8">
            <a:extLst>
              <a:ext uri="{FF2B5EF4-FFF2-40B4-BE49-F238E27FC236}">
                <a16:creationId xmlns:a16="http://schemas.microsoft.com/office/drawing/2014/main" id="{AEF40E6F-FE7A-B6E6-D0DA-7323FA2CC192}"/>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868230" y="2843768"/>
            <a:ext cx="432048" cy="314285"/>
          </a:xfrm>
          <a:prstGeom prst="rect">
            <a:avLst/>
          </a:prstGeom>
          <a:noFill/>
          <a:extLst>
            <a:ext uri="{909E8E84-426E-40DD-AFC4-6F175D3DCCD1}">
              <a14:hiddenFill xmlns:a14="http://schemas.microsoft.com/office/drawing/2010/main">
                <a:solidFill>
                  <a:srgbClr val="FFFFFF"/>
                </a:solidFill>
              </a14:hiddenFill>
            </a:ext>
          </a:extLst>
        </p:spPr>
      </p:pic>
      <p:sp>
        <p:nvSpPr>
          <p:cNvPr id="62" name="TextBox 61">
            <a:extLst>
              <a:ext uri="{FF2B5EF4-FFF2-40B4-BE49-F238E27FC236}">
                <a16:creationId xmlns:a16="http://schemas.microsoft.com/office/drawing/2014/main" id="{A70B9190-064C-954E-C8C8-D20307641484}"/>
              </a:ext>
            </a:extLst>
          </p:cNvPr>
          <p:cNvSpPr txBox="1"/>
          <p:nvPr/>
        </p:nvSpPr>
        <p:spPr>
          <a:xfrm>
            <a:off x="4278262" y="3189389"/>
            <a:ext cx="703684" cy="307777"/>
          </a:xfrm>
          <a:prstGeom prst="rect">
            <a:avLst/>
          </a:prstGeom>
          <a:noFill/>
        </p:spPr>
        <p:txBody>
          <a:bodyPr wrap="square" rtlCol="0">
            <a:spAutoFit/>
          </a:bodyPr>
          <a:lstStyle/>
          <a:p>
            <a:r>
              <a:rPr lang="en-US" sz="1400"/>
              <a:t>警報</a:t>
            </a:r>
          </a:p>
        </p:txBody>
      </p:sp>
      <p:sp>
        <p:nvSpPr>
          <p:cNvPr id="63" name="TextBox 62">
            <a:extLst>
              <a:ext uri="{FF2B5EF4-FFF2-40B4-BE49-F238E27FC236}">
                <a16:creationId xmlns:a16="http://schemas.microsoft.com/office/drawing/2014/main" id="{B35F9F41-DC49-B559-E548-24BD37ABCFBB}"/>
              </a:ext>
            </a:extLst>
          </p:cNvPr>
          <p:cNvSpPr txBox="1"/>
          <p:nvPr/>
        </p:nvSpPr>
        <p:spPr>
          <a:xfrm>
            <a:off x="6620893" y="5353471"/>
            <a:ext cx="1247079" cy="307777"/>
          </a:xfrm>
          <a:prstGeom prst="rect">
            <a:avLst/>
          </a:prstGeom>
          <a:noFill/>
        </p:spPr>
        <p:txBody>
          <a:bodyPr wrap="square" rtlCol="0">
            <a:spAutoFit/>
          </a:bodyPr>
          <a:lstStyle/>
          <a:p>
            <a:r>
              <a:rPr lang="en-US" sz="1400" b="1"/>
              <a:t>NVR客戶端</a:t>
            </a:r>
          </a:p>
        </p:txBody>
      </p:sp>
      <p:sp>
        <p:nvSpPr>
          <p:cNvPr id="1024" name="TextBox 1023">
            <a:extLst>
              <a:ext uri="{FF2B5EF4-FFF2-40B4-BE49-F238E27FC236}">
                <a16:creationId xmlns:a16="http://schemas.microsoft.com/office/drawing/2014/main" id="{ED79E846-F4FA-048C-6021-83E9C0D5A990}"/>
              </a:ext>
            </a:extLst>
          </p:cNvPr>
          <p:cNvSpPr txBox="1"/>
          <p:nvPr/>
        </p:nvSpPr>
        <p:spPr>
          <a:xfrm>
            <a:off x="5329431" y="2847021"/>
            <a:ext cx="703684" cy="307777"/>
          </a:xfrm>
          <a:prstGeom prst="rect">
            <a:avLst/>
          </a:prstGeom>
          <a:noFill/>
        </p:spPr>
        <p:txBody>
          <a:bodyPr wrap="square" rtlCol="0">
            <a:spAutoFit/>
          </a:bodyPr>
          <a:lstStyle/>
          <a:p>
            <a:r>
              <a:rPr lang="en-US" sz="1200"/>
              <a:t>電子郵件</a:t>
            </a:r>
          </a:p>
        </p:txBody>
      </p:sp>
      <p:cxnSp>
        <p:nvCxnSpPr>
          <p:cNvPr id="1025" name="Straight Arrow Connector 1024">
            <a:extLst>
              <a:ext uri="{FF2B5EF4-FFF2-40B4-BE49-F238E27FC236}">
                <a16:creationId xmlns:a16="http://schemas.microsoft.com/office/drawing/2014/main" id="{21667425-B5C0-A643-D87E-2DD52E4E1ADB}"/>
              </a:ext>
            </a:extLst>
          </p:cNvPr>
          <p:cNvCxnSpPr>
            <a:cxnSpLocks/>
          </p:cNvCxnSpPr>
          <p:nvPr/>
        </p:nvCxnSpPr>
        <p:spPr>
          <a:xfrm flipH="1" flipV="1">
            <a:off x="3319424" y="3270606"/>
            <a:ext cx="64014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4" name="Picture 10">
            <a:extLst>
              <a:ext uri="{FF2B5EF4-FFF2-40B4-BE49-F238E27FC236}">
                <a16:creationId xmlns:a16="http://schemas.microsoft.com/office/drawing/2014/main" id="{5DA9F9B0-D23C-19B8-DCB0-C9CA1086E73A}"/>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440300" y="2560632"/>
            <a:ext cx="862178" cy="862178"/>
          </a:xfrm>
          <a:prstGeom prst="rect">
            <a:avLst/>
          </a:prstGeom>
          <a:noFill/>
          <a:extLst>
            <a:ext uri="{909E8E84-426E-40DD-AFC4-6F175D3DCCD1}">
              <a14:hiddenFill xmlns:a14="http://schemas.microsoft.com/office/drawing/2010/main">
                <a:solidFill>
                  <a:srgbClr val="FFFFFF"/>
                </a:solidFill>
              </a14:hiddenFill>
            </a:ext>
          </a:extLst>
        </p:spPr>
      </p:pic>
      <p:sp>
        <p:nvSpPr>
          <p:cNvPr id="1027" name="TextBox 1026">
            <a:extLst>
              <a:ext uri="{FF2B5EF4-FFF2-40B4-BE49-F238E27FC236}">
                <a16:creationId xmlns:a16="http://schemas.microsoft.com/office/drawing/2014/main" id="{52CD7318-F2F0-72BE-F422-E6E0BF68D694}"/>
              </a:ext>
            </a:extLst>
          </p:cNvPr>
          <p:cNvSpPr txBox="1"/>
          <p:nvPr/>
        </p:nvSpPr>
        <p:spPr>
          <a:xfrm>
            <a:off x="2347693" y="2130344"/>
            <a:ext cx="1063724" cy="523220"/>
          </a:xfrm>
          <a:prstGeom prst="rect">
            <a:avLst/>
          </a:prstGeom>
          <a:noFill/>
        </p:spPr>
        <p:txBody>
          <a:bodyPr wrap="square" rtlCol="0">
            <a:spAutoFit/>
          </a:bodyPr>
          <a:lstStyle/>
          <a:p>
            <a:r>
              <a:rPr lang="en-US" sz="1400" b="1"/>
              <a:t>行動客戶端</a:t>
            </a:r>
          </a:p>
        </p:txBody>
      </p:sp>
      <p:sp>
        <p:nvSpPr>
          <p:cNvPr id="1029" name="TextBox 1028">
            <a:extLst>
              <a:ext uri="{FF2B5EF4-FFF2-40B4-BE49-F238E27FC236}">
                <a16:creationId xmlns:a16="http://schemas.microsoft.com/office/drawing/2014/main" id="{FFA5AED2-1648-03FF-45B5-CFA363911E10}"/>
              </a:ext>
            </a:extLst>
          </p:cNvPr>
          <p:cNvSpPr txBox="1"/>
          <p:nvPr/>
        </p:nvSpPr>
        <p:spPr>
          <a:xfrm>
            <a:off x="3411417" y="3221968"/>
            <a:ext cx="703684" cy="307777"/>
          </a:xfrm>
          <a:prstGeom prst="rect">
            <a:avLst/>
          </a:prstGeom>
          <a:noFill/>
        </p:spPr>
        <p:txBody>
          <a:bodyPr wrap="square" rtlCol="0">
            <a:spAutoFit/>
          </a:bodyPr>
          <a:lstStyle/>
          <a:p>
            <a:r>
              <a:rPr lang="en-US" sz="1400"/>
              <a:t>警報</a:t>
            </a:r>
          </a:p>
        </p:txBody>
      </p:sp>
      <p:cxnSp>
        <p:nvCxnSpPr>
          <p:cNvPr id="1031" name="Straight Arrow Connector 1030">
            <a:extLst>
              <a:ext uri="{FF2B5EF4-FFF2-40B4-BE49-F238E27FC236}">
                <a16:creationId xmlns:a16="http://schemas.microsoft.com/office/drawing/2014/main" id="{E48F7122-CF4D-8FC5-19AB-FEBE5F3C024D}"/>
              </a:ext>
            </a:extLst>
          </p:cNvPr>
          <p:cNvCxnSpPr>
            <a:cxnSpLocks/>
          </p:cNvCxnSpPr>
          <p:nvPr/>
        </p:nvCxnSpPr>
        <p:spPr>
          <a:xfrm flipH="1" flipV="1">
            <a:off x="3131840" y="3375856"/>
            <a:ext cx="625970" cy="80992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pic>
        <p:nvPicPr>
          <p:cNvPr id="2" name="Picture 4">
            <a:extLst>
              <a:ext uri="{FF2B5EF4-FFF2-40B4-BE49-F238E27FC236}">
                <a16:creationId xmlns:a16="http://schemas.microsoft.com/office/drawing/2014/main" id="{233A1D6E-4B0A-CBF3-5929-0586BBCEB60B}"/>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89107" y="4378037"/>
            <a:ext cx="819930" cy="8199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33563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與伺服器基礎 AI 供應商相比的優勢</a:t>
            </a:r>
          </a:p>
        </p:txBody>
      </p:sp>
      <p:sp>
        <p:nvSpPr>
          <p:cNvPr id="5" name="TextBox 4">
            <a:extLst>
              <a:ext uri="{FF2B5EF4-FFF2-40B4-BE49-F238E27FC236}">
                <a16:creationId xmlns:a16="http://schemas.microsoft.com/office/drawing/2014/main" id="{68D355FD-A240-DE8C-A511-1C08D1469D00}"/>
              </a:ext>
            </a:extLst>
          </p:cNvPr>
          <p:cNvSpPr txBox="1"/>
          <p:nvPr/>
        </p:nvSpPr>
        <p:spPr>
          <a:xfrm>
            <a:off x="683568" y="1772816"/>
            <a:ext cx="7632848" cy="3970318"/>
          </a:xfrm>
          <a:prstGeom prst="rect">
            <a:avLst/>
          </a:prstGeom>
          <a:noFill/>
        </p:spPr>
        <p:txBody>
          <a:bodyPr wrap="square" rtlCol="0">
            <a:spAutoFit/>
          </a:bodyPr>
          <a:lstStyle/>
          <a:p>
            <a:pPr marL="285750" indent="-285750">
              <a:buFont typeface="Arial" panose="020B0604020202020204" pitchFamily="34" charset="0"/>
              <a:buChar char="•"/>
            </a:pPr>
            <a:r>
              <a:rPr lang="en-US" dirty="0" err="1"/>
              <a:t>數百個通道的深度學習分析可以由單一的</a:t>
            </a:r>
            <a:r>
              <a:rPr lang="en-US" dirty="0"/>
              <a:t> VMS </a:t>
            </a:r>
            <a:r>
              <a:rPr lang="en-US" dirty="0" err="1"/>
              <a:t>伺服器管理，僅需使用一般的伺服器硬體配置</a:t>
            </a:r>
            <a:r>
              <a:rPr lang="en-US" dirty="0"/>
              <a:t>。 </a:t>
            </a:r>
            <a:r>
              <a:rPr lang="en-US" dirty="0" err="1"/>
              <a:t>伺服器基礎的</a:t>
            </a:r>
            <a:r>
              <a:rPr lang="en-US" dirty="0"/>
              <a:t> AI </a:t>
            </a:r>
            <a:r>
              <a:rPr lang="en-US" dirty="0" err="1"/>
              <a:t>解決方案通道數量有限，並且需要非常昂貴的硬體</a:t>
            </a:r>
            <a:r>
              <a:rPr lang="en-US" dirty="0"/>
              <a:t>。</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當 VMS </a:t>
            </a:r>
            <a:r>
              <a:rPr lang="en-US" dirty="0" err="1"/>
              <a:t>不必承擔運行可能消耗伺服器資源至極限的分析時，VMS</a:t>
            </a:r>
            <a:r>
              <a:rPr lang="en-US" dirty="0"/>
              <a:t> 的</a:t>
            </a:r>
            <a:r>
              <a:rPr lang="zh-TW" altLang="en-US" dirty="0"/>
              <a:t>影像</a:t>
            </a:r>
            <a:r>
              <a:rPr lang="en-US" dirty="0" err="1"/>
              <a:t>錄製功能會更加安全</a:t>
            </a:r>
            <a:r>
              <a:rPr lang="en-US" dirty="0"/>
              <a:t>。 </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err="1"/>
              <a:t>對事件的快速反應</a:t>
            </a:r>
            <a:r>
              <a:rPr lang="en-US" dirty="0"/>
              <a:t> – AI </a:t>
            </a:r>
            <a:r>
              <a:rPr lang="en-US" dirty="0" err="1"/>
              <a:t>攝像頭可以控制附近的</a:t>
            </a:r>
            <a:r>
              <a:rPr lang="en-US" dirty="0"/>
              <a:t> PTZ </a:t>
            </a:r>
            <a:r>
              <a:rPr lang="en-US" dirty="0" err="1"/>
              <a:t>攝像頭以實現即時反應，以獲得更好的場景</a:t>
            </a:r>
            <a:r>
              <a:rPr lang="zh-TW" altLang="en-US" dirty="0"/>
              <a:t>影像</a:t>
            </a:r>
            <a:r>
              <a:rPr lang="en-US" dirty="0" err="1"/>
              <a:t>覆蓋</a:t>
            </a:r>
            <a:r>
              <a:rPr lang="en-US" dirty="0"/>
              <a:t>。 在 VMS </a:t>
            </a:r>
            <a:r>
              <a:rPr lang="en-US" dirty="0" err="1"/>
              <a:t>端處理的分析將過於緩慢，無法進行適當的反應</a:t>
            </a:r>
            <a:r>
              <a:rPr lang="en-US" dirty="0"/>
              <a:t>。</a:t>
            </a:r>
          </a:p>
          <a:p>
            <a:endParaRPr lang="en-US" dirty="0"/>
          </a:p>
          <a:p>
            <a:pPr marL="285750" indent="-285750">
              <a:buFont typeface="Arial" panose="020B0604020202020204" pitchFamily="34" charset="0"/>
              <a:buChar char="•"/>
            </a:pPr>
            <a:r>
              <a:rPr lang="en-US" dirty="0" err="1"/>
              <a:t>由於</a:t>
            </a:r>
            <a:r>
              <a:rPr lang="en-US" dirty="0"/>
              <a:t> AI </a:t>
            </a:r>
            <a:r>
              <a:rPr lang="en-US" dirty="0" err="1"/>
              <a:t>功能內建於攝像頭，因此伺服器端不需要任何與分析相關的許可證</a:t>
            </a:r>
            <a:r>
              <a:rPr lang="en-US" dirty="0"/>
              <a:t>。 </a:t>
            </a:r>
            <a:r>
              <a:rPr lang="en-US" dirty="0" err="1"/>
              <a:t>因此，在某些情況下，VMS</a:t>
            </a:r>
            <a:r>
              <a:rPr lang="en-US" dirty="0"/>
              <a:t> </a:t>
            </a:r>
            <a:r>
              <a:rPr lang="en-US" dirty="0" err="1"/>
              <a:t>的成本比伺服器端的</a:t>
            </a:r>
            <a:r>
              <a:rPr lang="en-US" dirty="0"/>
              <a:t> AI </a:t>
            </a:r>
            <a:r>
              <a:rPr lang="en-US" dirty="0" err="1"/>
              <a:t>解決方案低至</a:t>
            </a:r>
            <a:r>
              <a:rPr lang="en-US" dirty="0"/>
              <a:t> 10 倍。</a:t>
            </a:r>
          </a:p>
        </p:txBody>
      </p:sp>
    </p:spTree>
    <p:extLst>
      <p:ext uri="{BB962C8B-B14F-4D97-AF65-F5344CB8AC3E}">
        <p14:creationId xmlns:p14="http://schemas.microsoft.com/office/powerpoint/2010/main" val="39712230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NVR 和 CMS 功能</a:t>
            </a:r>
          </a:p>
        </p:txBody>
      </p:sp>
      <p:sp>
        <p:nvSpPr>
          <p:cNvPr id="2" name="TextBox 1">
            <a:extLst>
              <a:ext uri="{FF2B5EF4-FFF2-40B4-BE49-F238E27FC236}">
                <a16:creationId xmlns:a16="http://schemas.microsoft.com/office/drawing/2014/main" id="{603F7B32-DEF8-F742-D770-3D14E044ABAC}"/>
              </a:ext>
            </a:extLst>
          </p:cNvPr>
          <p:cNvSpPr txBox="1"/>
          <p:nvPr/>
        </p:nvSpPr>
        <p:spPr>
          <a:xfrm>
            <a:off x="611560" y="1844824"/>
            <a:ext cx="8280920" cy="2862322"/>
          </a:xfrm>
          <a:prstGeom prst="rect">
            <a:avLst/>
          </a:prstGeom>
          <a:noFill/>
        </p:spPr>
        <p:txBody>
          <a:bodyPr wrap="square" rtlCol="0">
            <a:spAutoFit/>
          </a:bodyPr>
          <a:lstStyle/>
          <a:p>
            <a:r>
              <a:rPr lang="en-US" dirty="0"/>
              <a:t>ACTi NVR 3 </a:t>
            </a:r>
            <a:r>
              <a:rPr lang="en-US" dirty="0" err="1"/>
              <a:t>Corporate（及</a:t>
            </a:r>
            <a:r>
              <a:rPr lang="en-US" dirty="0"/>
              <a:t> CMS 2）管理來自攝像頭的分析事件如下：</a:t>
            </a:r>
          </a:p>
          <a:p>
            <a:endParaRPr lang="en-US" dirty="0"/>
          </a:p>
          <a:p>
            <a:pPr marL="342900" indent="-342900">
              <a:buAutoNum type="arabicPeriod"/>
            </a:pPr>
            <a:r>
              <a:rPr lang="en-US" dirty="0" err="1"/>
              <a:t>設置分析規則和閾值</a:t>
            </a:r>
            <a:r>
              <a:rPr lang="en-US" dirty="0"/>
              <a:t> - </a:t>
            </a:r>
            <a:r>
              <a:rPr lang="en-US" dirty="0" err="1"/>
              <a:t>例如，群眾有多大，多久被視為徘徊</a:t>
            </a:r>
            <a:r>
              <a:rPr lang="en-US" dirty="0"/>
              <a:t>。</a:t>
            </a:r>
          </a:p>
          <a:p>
            <a:pPr marL="342900" indent="-342900">
              <a:buAutoNum type="arabicPeriod"/>
            </a:pPr>
            <a:endParaRPr lang="en-US" dirty="0"/>
          </a:p>
          <a:p>
            <a:pPr marL="342900" indent="-342900">
              <a:buAutoNum type="arabicPeriod"/>
            </a:pPr>
            <a:r>
              <a:rPr lang="en-US" dirty="0" err="1"/>
              <a:t>從所有攝像頭接收實時分析事件，並根據預定義的行動做出回應，例如發送電子郵件、在VMS螢幕上即時彈出</a:t>
            </a:r>
            <a:r>
              <a:rPr lang="zh-TW" altLang="en-US" dirty="0"/>
              <a:t>影像</a:t>
            </a:r>
            <a:r>
              <a:rPr lang="en-US" dirty="0" err="1"/>
              <a:t>頻道等</a:t>
            </a:r>
            <a:r>
              <a:rPr lang="en-US" dirty="0"/>
              <a:t>。</a:t>
            </a:r>
          </a:p>
          <a:p>
            <a:pPr marL="342900" indent="-342900">
              <a:buAutoNum type="arabicPeriod"/>
            </a:pPr>
            <a:endParaRPr lang="en-US" dirty="0"/>
          </a:p>
          <a:p>
            <a:pPr marL="342900" indent="-342900">
              <a:buAutoNum type="arabicPeriod"/>
            </a:pPr>
            <a:r>
              <a:rPr lang="en-US" dirty="0" err="1"/>
              <a:t>自動將</a:t>
            </a:r>
            <a:r>
              <a:rPr lang="zh-TW" altLang="en-US" dirty="0"/>
              <a:t>影像</a:t>
            </a:r>
            <a:r>
              <a:rPr lang="en-US" dirty="0" err="1"/>
              <a:t>推送到巡邏保安的移動應用程序</a:t>
            </a:r>
            <a:r>
              <a:rPr lang="en-US" dirty="0"/>
              <a:t>。</a:t>
            </a:r>
          </a:p>
          <a:p>
            <a:pPr marL="342900" indent="-342900">
              <a:buAutoNum type="arabicPeriod"/>
            </a:pPr>
            <a:endParaRPr lang="en-US" dirty="0"/>
          </a:p>
          <a:p>
            <a:pPr marL="342900" indent="-342900">
              <a:buAutoNum type="arabicPeriod"/>
            </a:pPr>
            <a:r>
              <a:rPr lang="en-US" dirty="0" err="1"/>
              <a:t>按特定過濾規則、書籤、縮略圖進行搜索</a:t>
            </a:r>
            <a:r>
              <a:rPr lang="en-US" dirty="0"/>
              <a:t>。</a:t>
            </a:r>
          </a:p>
        </p:txBody>
      </p:sp>
    </p:spTree>
    <p:extLst>
      <p:ext uri="{BB962C8B-B14F-4D97-AF65-F5344CB8AC3E}">
        <p14:creationId xmlns:p14="http://schemas.microsoft.com/office/powerpoint/2010/main" val="19925279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購買地點</a:t>
            </a:r>
          </a:p>
        </p:txBody>
      </p:sp>
      <p:sp>
        <p:nvSpPr>
          <p:cNvPr id="2" name="TextBox 1">
            <a:extLst>
              <a:ext uri="{FF2B5EF4-FFF2-40B4-BE49-F238E27FC236}">
                <a16:creationId xmlns:a16="http://schemas.microsoft.com/office/drawing/2014/main" id="{37CDC294-4177-341A-D90F-C4484FB92B51}"/>
              </a:ext>
            </a:extLst>
          </p:cNvPr>
          <p:cNvSpPr txBox="1"/>
          <p:nvPr/>
        </p:nvSpPr>
        <p:spPr>
          <a:xfrm>
            <a:off x="179512" y="2032956"/>
            <a:ext cx="4574237" cy="3373359"/>
          </a:xfrm>
          <a:prstGeom prst="rect">
            <a:avLst/>
          </a:prstGeom>
          <a:solidFill>
            <a:schemeClr val="bg2"/>
          </a:solidFill>
        </p:spPr>
        <p:txBody>
          <a:bodyPr wrap="square">
            <a:spAutoFit/>
          </a:bodyPr>
          <a:lstStyle/>
          <a:p>
            <a:pPr>
              <a:lnSpc>
                <a:spcPct val="150000"/>
              </a:lnSpc>
            </a:pPr>
            <a:r>
              <a:rPr lang="en-US" b="1"/>
              <a:t>通過授權經銷商</a:t>
            </a:r>
          </a:p>
          <a:p>
            <a:pPr>
              <a:lnSpc>
                <a:spcPct val="150000"/>
              </a:lnSpc>
            </a:pPr>
            <a:r>
              <a:rPr lang="en-US">
                <a:hlinkClick r:id="rId3"/>
              </a:rPr>
              <a:t>https://www.acti.com/Corporate/WhereToBuy</a:t>
            </a:r>
            <a:endParaRPr lang="en-US"/>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r>
              <a:rPr lang="en-US" b="1"/>
              <a:t>	</a:t>
            </a:r>
          </a:p>
        </p:txBody>
      </p:sp>
      <p:pic>
        <p:nvPicPr>
          <p:cNvPr id="5" name="Picture 4">
            <a:hlinkClick r:id="rId3"/>
            <a:extLst>
              <a:ext uri="{FF2B5EF4-FFF2-40B4-BE49-F238E27FC236}">
                <a16:creationId xmlns:a16="http://schemas.microsoft.com/office/drawing/2014/main" id="{430356B0-A764-31DF-0452-8670D5F8DEA6}"/>
              </a:ext>
            </a:extLst>
          </p:cNvPr>
          <p:cNvPicPr>
            <a:picLocks noChangeAspect="1"/>
          </p:cNvPicPr>
          <p:nvPr/>
        </p:nvPicPr>
        <p:blipFill>
          <a:blip r:embed="rId4"/>
          <a:stretch>
            <a:fillRect/>
          </a:stretch>
        </p:blipFill>
        <p:spPr>
          <a:xfrm>
            <a:off x="289000" y="2864899"/>
            <a:ext cx="4319412" cy="2292294"/>
          </a:xfrm>
          <a:prstGeom prst="rect">
            <a:avLst/>
          </a:prstGeom>
        </p:spPr>
      </p:pic>
      <p:sp>
        <p:nvSpPr>
          <p:cNvPr id="6" name="TextBox 5">
            <a:extLst>
              <a:ext uri="{FF2B5EF4-FFF2-40B4-BE49-F238E27FC236}">
                <a16:creationId xmlns:a16="http://schemas.microsoft.com/office/drawing/2014/main" id="{372F3089-43AD-6ACE-79B8-2225C67A36F4}"/>
              </a:ext>
            </a:extLst>
          </p:cNvPr>
          <p:cNvSpPr txBox="1"/>
          <p:nvPr/>
        </p:nvSpPr>
        <p:spPr>
          <a:xfrm>
            <a:off x="4932040" y="2032956"/>
            <a:ext cx="3709887" cy="3373359"/>
          </a:xfrm>
          <a:prstGeom prst="rect">
            <a:avLst/>
          </a:prstGeom>
          <a:solidFill>
            <a:schemeClr val="bg2"/>
          </a:solidFill>
        </p:spPr>
        <p:txBody>
          <a:bodyPr wrap="square">
            <a:spAutoFit/>
          </a:bodyPr>
          <a:lstStyle/>
          <a:p>
            <a:pPr>
              <a:lnSpc>
                <a:spcPct val="150000"/>
              </a:lnSpc>
            </a:pPr>
            <a:r>
              <a:rPr lang="en-US" b="1"/>
              <a:t>直接從ACTi公司購買</a:t>
            </a:r>
          </a:p>
          <a:p>
            <a:pPr>
              <a:lnSpc>
                <a:spcPct val="150000"/>
              </a:lnSpc>
            </a:pPr>
            <a:r>
              <a:rPr lang="en-US"/>
              <a:t>電子郵件：</a:t>
            </a:r>
            <a:r>
              <a:rPr lang="en-US">
                <a:hlinkClick r:id="rId5"/>
              </a:rPr>
              <a:t>sales@acti.com</a:t>
            </a:r>
            <a:endParaRPr lang="en-US"/>
          </a:p>
          <a:p>
            <a:pPr>
              <a:lnSpc>
                <a:spcPct val="150000"/>
              </a:lnSpc>
            </a:pPr>
            <a:r>
              <a:rPr lang="en-US"/>
              <a:t>電話（美國）： +1-866-410-2284（免費電話）</a:t>
            </a:r>
          </a:p>
          <a:p>
            <a:pPr>
              <a:lnSpc>
                <a:spcPct val="150000"/>
              </a:lnSpc>
            </a:pPr>
            <a:r>
              <a:rPr lang="en-US"/>
              <a:t>電話（非美國）： +886-2-2656-2588 </a:t>
            </a:r>
          </a:p>
          <a:p>
            <a:pPr>
              <a:lnSpc>
                <a:spcPct val="150000"/>
              </a:lnSpc>
            </a:pPr>
            <a:endParaRPr lang="en-US"/>
          </a:p>
          <a:p>
            <a:pPr>
              <a:lnSpc>
                <a:spcPct val="150000"/>
              </a:lnSpc>
            </a:pPr>
            <a:endParaRPr lang="en-US"/>
          </a:p>
          <a:p>
            <a:pPr>
              <a:lnSpc>
                <a:spcPct val="150000"/>
              </a:lnSpc>
            </a:pPr>
            <a:endParaRPr lang="en-US"/>
          </a:p>
          <a:p>
            <a:pPr>
              <a:lnSpc>
                <a:spcPct val="150000"/>
              </a:lnSpc>
            </a:pPr>
            <a:endParaRPr lang="en-US"/>
          </a:p>
        </p:txBody>
      </p:sp>
    </p:spTree>
    <p:extLst>
      <p:ext uri="{BB962C8B-B14F-4D97-AF65-F5344CB8AC3E}">
        <p14:creationId xmlns:p14="http://schemas.microsoft.com/office/powerpoint/2010/main" val="5290790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支援與服務</a:t>
            </a:r>
          </a:p>
        </p:txBody>
      </p:sp>
      <p:sp>
        <p:nvSpPr>
          <p:cNvPr id="3" name="TextBox 2">
            <a:extLst>
              <a:ext uri="{FF2B5EF4-FFF2-40B4-BE49-F238E27FC236}">
                <a16:creationId xmlns:a16="http://schemas.microsoft.com/office/drawing/2014/main" id="{E258E66F-A3F8-E1F4-C313-4C04249A155C}"/>
              </a:ext>
            </a:extLst>
          </p:cNvPr>
          <p:cNvSpPr txBox="1"/>
          <p:nvPr/>
        </p:nvSpPr>
        <p:spPr>
          <a:xfrm>
            <a:off x="1331640" y="1988840"/>
            <a:ext cx="6624736" cy="4204356"/>
          </a:xfrm>
          <a:prstGeom prst="rect">
            <a:avLst/>
          </a:prstGeom>
          <a:solidFill>
            <a:schemeClr val="bg2"/>
          </a:solidFill>
        </p:spPr>
        <p:txBody>
          <a:bodyPr wrap="square">
            <a:spAutoFit/>
          </a:bodyPr>
          <a:lstStyle/>
          <a:p>
            <a:pPr>
              <a:lnSpc>
                <a:spcPct val="150000"/>
              </a:lnSpc>
            </a:pPr>
            <a:r>
              <a:rPr lang="en-US" b="1"/>
              <a:t>技術支援</a:t>
            </a:r>
          </a:p>
          <a:p>
            <a:pPr>
              <a:lnSpc>
                <a:spcPct val="150000"/>
              </a:lnSpc>
            </a:pPr>
            <a:r>
              <a:rPr lang="en-US"/>
              <a:t>- 在線客戶幫助臺 - https://www.acti.com/chd</a:t>
            </a:r>
          </a:p>
          <a:p>
            <a:pPr>
              <a:lnSpc>
                <a:spcPct val="150000"/>
              </a:lnSpc>
            </a:pPr>
            <a:r>
              <a:rPr lang="en-US"/>
              <a:t>- 電話支援</a:t>
            </a:r>
          </a:p>
          <a:p>
            <a:pPr>
              <a:lnSpc>
                <a:spcPct val="150000"/>
              </a:lnSpc>
            </a:pPr>
            <a:r>
              <a:rPr lang="en-US"/>
              <a:t>美國： +1-866-410-2284（免費電話）</a:t>
            </a:r>
          </a:p>
          <a:p>
            <a:pPr>
              <a:lnSpc>
                <a:spcPct val="150000"/>
              </a:lnSpc>
            </a:pPr>
            <a:r>
              <a:rPr lang="en-US"/>
              <a:t>其他地區:  +886-2-2656-5200</a:t>
            </a:r>
          </a:p>
          <a:p>
            <a:pPr>
              <a:lnSpc>
                <a:spcPct val="150000"/>
              </a:lnSpc>
            </a:pPr>
            <a:r>
              <a:rPr lang="en-US" b="1"/>
              <a:t>RMA 服務</a:t>
            </a:r>
          </a:p>
          <a:p>
            <a:pPr>
              <a:lnSpc>
                <a:spcPct val="150000"/>
              </a:lnSpc>
            </a:pPr>
            <a:r>
              <a:rPr lang="en-US">
                <a:hlinkClick r:id="rId3"/>
              </a:rPr>
              <a:t>- 保固</a:t>
            </a:r>
            <a:endParaRPr lang="en-US"/>
          </a:p>
          <a:p>
            <a:pPr>
              <a:lnSpc>
                <a:spcPct val="150000"/>
              </a:lnSpc>
            </a:pPr>
            <a:r>
              <a:rPr lang="en-US">
                <a:hlinkClick r:id="rId4"/>
              </a:rPr>
              <a:t>- 維修服務</a:t>
            </a:r>
            <a:endParaRPr lang="en-US"/>
          </a:p>
          <a:p>
            <a:pPr>
              <a:lnSpc>
                <a:spcPct val="150000"/>
              </a:lnSpc>
            </a:pPr>
            <a:r>
              <a:rPr lang="en-US" b="1"/>
              <a:t>訓練</a:t>
            </a:r>
          </a:p>
          <a:p>
            <a:pPr>
              <a:lnSpc>
                <a:spcPct val="150000"/>
              </a:lnSpc>
            </a:pPr>
            <a:r>
              <a:rPr lang="en-US">
                <a:hlinkClick r:id="rId5"/>
              </a:rPr>
              <a:t>- 自學</a:t>
            </a:r>
            <a:endParaRPr lang="en-US"/>
          </a:p>
        </p:txBody>
      </p:sp>
    </p:spTree>
    <p:extLst>
      <p:ext uri="{BB962C8B-B14F-4D97-AF65-F5344CB8AC3E}">
        <p14:creationId xmlns:p14="http://schemas.microsoft.com/office/powerpoint/2010/main" val="470326181"/>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4d3a89d7-38cc-4995-998c-0b0b8fa3c8d8"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ABBC632F8FE28D41880BF9AFB149351A" ma:contentTypeVersion="16" ma:contentTypeDescription="Create a new document." ma:contentTypeScope="" ma:versionID="ce240c5dd7fcf5e50137385007e7043d">
  <xsd:schema xmlns:xsd="http://www.w3.org/2001/XMLSchema" xmlns:xs="http://www.w3.org/2001/XMLSchema" xmlns:p="http://schemas.microsoft.com/office/2006/metadata/properties" xmlns:ns3="ac087e28-3f76-4647-895f-aa0c543fee8a" xmlns:ns4="4d3a89d7-38cc-4995-998c-0b0b8fa3c8d8" targetNamespace="http://schemas.microsoft.com/office/2006/metadata/properties" ma:root="true" ma:fieldsID="44b46848a3374476c0037ab12db32c1e" ns3:_="" ns4:_="">
    <xsd:import namespace="ac087e28-3f76-4647-895f-aa0c543fee8a"/>
    <xsd:import namespace="4d3a89d7-38cc-4995-998c-0b0b8fa3c8d8"/>
    <xsd:element name="properties">
      <xsd:complexType>
        <xsd:sequence>
          <xsd:element name="documentManagement">
            <xsd:complexType>
              <xsd:all>
                <xsd:element ref="ns3:SharedWithUsers" minOccurs="0"/>
                <xsd:element ref="ns3:SharedWithDetails" minOccurs="0"/>
                <xsd:element ref="ns3:SharingHintHash" minOccurs="0"/>
                <xsd:element ref="ns4:_activity" minOccurs="0"/>
                <xsd:element ref="ns4:MediaServiceMetadata" minOccurs="0"/>
                <xsd:element ref="ns4:MediaServiceFastMetadata" minOccurs="0"/>
                <xsd:element ref="ns4:MediaServiceDateTaken" minOccurs="0"/>
                <xsd:element ref="ns4:MediaServiceAutoTags" minOccurs="0"/>
                <xsd:element ref="ns4:MediaLengthInSeconds" minOccurs="0"/>
                <xsd:element ref="ns4:MediaServiceObjectDetectorVersions" minOccurs="0"/>
                <xsd:element ref="ns4:MediaServiceLocation" minOccurs="0"/>
                <xsd:element ref="ns4:MediaServiceGenerationTime" minOccurs="0"/>
                <xsd:element ref="ns4:MediaServiceEventHashCode" minOccurs="0"/>
                <xsd:element ref="ns4:MediaServiceOCR" minOccurs="0"/>
                <xsd:element ref="ns4:MediaServiceSystemTags" minOccurs="0"/>
                <xsd:element ref="ns4: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087e28-3f76-4647-895f-aa0c543fee8a"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d3a89d7-38cc-4995-998c-0b0b8fa3c8d8" elementFormDefault="qualified">
    <xsd:import namespace="http://schemas.microsoft.com/office/2006/documentManagement/types"/>
    <xsd:import namespace="http://schemas.microsoft.com/office/infopath/2007/PartnerControls"/>
    <xsd:element name="_activity" ma:index="11" nillable="true" ma:displayName="_activity" ma:hidden="true" ma:internalName="_activity">
      <xsd:simpleType>
        <xsd:restriction base="dms:Note"/>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SystemTags" ma:index="22" nillable="true" ma:displayName="MediaServiceSystemTags" ma:hidden="true" ma:internalName="MediaServiceSystemTags" ma:readOnly="true">
      <xsd:simpleType>
        <xsd:restriction base="dms:Note"/>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6830114-0219-420B-B36C-F85BBFED20DB}">
  <ds:schemaRefs>
    <ds:schemaRef ds:uri="http://www.w3.org/XML/1998/namespace"/>
    <ds:schemaRef ds:uri="http://schemas.microsoft.com/office/2006/metadata/properties"/>
    <ds:schemaRef ds:uri="http://schemas.microsoft.com/office/infopath/2007/PartnerControls"/>
    <ds:schemaRef ds:uri="http://purl.org/dc/elements/1.1/"/>
    <ds:schemaRef ds:uri="http://schemas.microsoft.com/office/2006/documentManagement/types"/>
    <ds:schemaRef ds:uri="ac087e28-3f76-4647-895f-aa0c543fee8a"/>
    <ds:schemaRef ds:uri="http://schemas.openxmlformats.org/package/2006/metadata/core-properties"/>
    <ds:schemaRef ds:uri="4d3a89d7-38cc-4995-998c-0b0b8fa3c8d8"/>
    <ds:schemaRef ds:uri="http://purl.org/dc/dcmitype/"/>
    <ds:schemaRef ds:uri="http://purl.org/dc/terms/"/>
  </ds:schemaRefs>
</ds:datastoreItem>
</file>

<file path=customXml/itemProps2.xml><?xml version="1.0" encoding="utf-8"?>
<ds:datastoreItem xmlns:ds="http://schemas.openxmlformats.org/officeDocument/2006/customXml" ds:itemID="{79CDBA6B-0526-41A5-B6DF-5BD35C17D17F}">
  <ds:schemaRefs>
    <ds:schemaRef ds:uri="http://schemas.microsoft.com/sharepoint/v3/contenttype/forms"/>
  </ds:schemaRefs>
</ds:datastoreItem>
</file>

<file path=customXml/itemProps3.xml><?xml version="1.0" encoding="utf-8"?>
<ds:datastoreItem xmlns:ds="http://schemas.openxmlformats.org/officeDocument/2006/customXml" ds:itemID="{F69F7AA9-EDD3-46E9-BC00-99CA7FF0A8E6}">
  <ds:schemaRefs>
    <ds:schemaRef ds:uri="4d3a89d7-38cc-4995-998c-0b0b8fa3c8d8"/>
    <ds:schemaRef ds:uri="ac087e28-3f76-4647-895f-aa0c543fee8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986</TotalTime>
  <Words>1255</Words>
  <Application>Microsoft Office PowerPoint</Application>
  <PresentationFormat>如螢幕大小 (4:3)</PresentationFormat>
  <Paragraphs>485</Paragraphs>
  <Slides>28</Slides>
  <Notes>24</Notes>
  <HiddenSlides>0</HiddenSlides>
  <MMClips>0</MMClips>
  <ScaleCrop>false</ScaleCrop>
  <HeadingPairs>
    <vt:vector size="6" baseType="variant">
      <vt:variant>
        <vt:lpstr>使用字型</vt:lpstr>
      </vt:variant>
      <vt:variant>
        <vt:i4>6</vt:i4>
      </vt:variant>
      <vt:variant>
        <vt:lpstr>佈景主題</vt:lpstr>
      </vt:variant>
      <vt:variant>
        <vt:i4>2</vt:i4>
      </vt:variant>
      <vt:variant>
        <vt:lpstr>投影片標題</vt:lpstr>
      </vt:variant>
      <vt:variant>
        <vt:i4>28</vt:i4>
      </vt:variant>
    </vt:vector>
  </HeadingPairs>
  <TitlesOfParts>
    <vt:vector size="36" baseType="lpstr">
      <vt:lpstr>Arial Unicode MS</vt:lpstr>
      <vt:lpstr>Google Sans</vt:lpstr>
      <vt:lpstr>新細明體</vt:lpstr>
      <vt:lpstr>Arial</vt:lpstr>
      <vt:lpstr>Calibri</vt:lpstr>
      <vt:lpstr>Open Sans</vt:lpstr>
      <vt:lpstr>自訂設計</vt:lpstr>
      <vt:lpstr>1_自訂設計</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Ando.Meritee</dc:creator>
  <cp:lastModifiedBy>Bella.Liu (劉家瑀)</cp:lastModifiedBy>
  <cp:revision>19</cp:revision>
  <dcterms:created xsi:type="dcterms:W3CDTF">2015-08-31T10:30:03Z</dcterms:created>
  <dcterms:modified xsi:type="dcterms:W3CDTF">2025-02-10T06:53:18Z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0x010100ABBC632F8FE28D41880BF9AFB149351A</vt:lpwstr>
  </property>
</Properties>
</file>