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12" r:id="rId12"/>
    <p:sldId id="507" r:id="rId13"/>
    <p:sldId id="513" r:id="rId14"/>
    <p:sldId id="514" r:id="rId15"/>
    <p:sldId id="515" r:id="rId16"/>
    <p:sldId id="516" r:id="rId17"/>
    <p:sldId id="517" r:id="rId18"/>
    <p:sldId id="518" r:id="rId19"/>
    <p:sldId id="519" r:id="rId20"/>
    <p:sldId id="478" r:id="rId21"/>
    <p:sldId id="509" r:id="rId22"/>
    <p:sldId id="511" r:id="rId23"/>
    <p:sldId id="523" r:id="rId24"/>
    <p:sldId id="524"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145820-9953-BD9F-2AD3-B584A214065A}" v="33" dt="2024-10-21T08:59:03.821"/>
    <p1510:client id="{6BEA346D-6BBF-E4BD-2441-77AEFE3B0BBF}" v="31" dt="2024-10-21T08:57:22.446"/>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701"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2025/1/8</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2025/1/8</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2025/1/8</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2025/1/8</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2025/1/8</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2025/1/8</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2025/1/8</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slide" Target="slide2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hyperlink" Target="https://www.acti.com/solutions/access-control-solution?sid=S200" TargetMode="Externa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6.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hyperlink" Target="https://www.acti.com/products/high-zoom-cameras" TargetMode="External"/><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windows-based-NVR-solution?sid=S110" TargetMode="External"/><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6.png"/><Relationship Id="rId3" Type="http://schemas.openxmlformats.org/officeDocument/2006/relationships/hyperlink" Target="https://www.acti.com/product/VMGB-370" TargetMode="Externa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5.png"/><Relationship Id="rId5" Type="http://schemas.openxmlformats.org/officeDocument/2006/relationships/image" Target="../media/image19.png"/><Relationship Id="rId15" Type="http://schemas.openxmlformats.org/officeDocument/2006/relationships/image" Target="../media/image27.jpe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3.png"/><Relationship Id="rId5" Type="http://schemas.openxmlformats.org/officeDocument/2006/relationships/image" Target="../media/image20.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9.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0.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8.png"/></Relationships>
</file>

<file path=ppt/slides/_rels/slide1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9.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0.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6.png"/><Relationship Id="rId3" Type="http://schemas.openxmlformats.org/officeDocument/2006/relationships/slide" Target="slide21.xml"/><Relationship Id="rId7" Type="http://schemas.openxmlformats.org/officeDocument/2006/relationships/image" Target="../media/image20.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hyperlink" Target="https://www.acti.com/solutions/cloud-based-NVR-solution?sid=S130" TargetMode="External"/><Relationship Id="rId4" Type="http://schemas.openxmlformats.org/officeDocument/2006/relationships/image" Target="../media/image30.png"/><Relationship Id="rId9" Type="http://schemas.openxmlformats.org/officeDocument/2006/relationships/image" Target="../media/image21.png"/><Relationship Id="rId14" Type="http://schemas.openxmlformats.org/officeDocument/2006/relationships/hyperlink" Target="https://www.acti.com/solutions/third-party-vms-integrated-solution-sf23?sid=S230"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12" Type="http://schemas.openxmlformats.org/officeDocument/2006/relationships/hyperlink" Target="https://www.acti.com/productmatrix/share/10466"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374"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5"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s/high-zoom-cameras"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12" Type="http://schemas.openxmlformats.org/officeDocument/2006/relationships/hyperlink" Target="https://www.acti.com/productmatrix/share/10466"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374"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5"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s/high-zoom-cameras"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3.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7.png"/><Relationship Id="rId5" Type="http://schemas.openxmlformats.org/officeDocument/2006/relationships/hyperlink" Target="https://www.acti.com/product/A952" TargetMode="External"/><Relationship Id="rId10" Type="http://schemas.openxmlformats.org/officeDocument/2006/relationships/image" Target="../media/image36.png"/><Relationship Id="rId4" Type="http://schemas.openxmlformats.org/officeDocument/2006/relationships/hyperlink" Target="https://www.acti.com/product/8426" TargetMode="External"/><Relationship Id="rId9" Type="http://schemas.openxmlformats.org/officeDocument/2006/relationships/image" Target="../media/image35.pn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2.png"/><Relationship Id="rId4" Type="http://schemas.openxmlformats.org/officeDocument/2006/relationships/image" Target="../media/image41.png"/></Relationships>
</file>

<file path=ppt/slides/_rels/slide2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6.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Airport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3672" y="3916665"/>
            <a:ext cx="2532026" cy="1723933"/>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20070" y="1957340"/>
            <a:ext cx="6120680" cy="1323439"/>
          </a:xfrm>
          <a:prstGeom prst="rect">
            <a:avLst/>
          </a:prstGeom>
          <a:noFill/>
        </p:spPr>
        <p:txBody>
          <a:bodyPr wrap="square">
            <a:spAutoFit/>
          </a:bodyPr>
          <a:lstStyle/>
          <a:p>
            <a:r>
              <a:rPr lang="en-US" sz="1600" dirty="0">
                <a:solidFill>
                  <a:srgbClr val="535353"/>
                </a:solidFill>
                <a:latin typeface="Open Sans" panose="020B0606030504020204" pitchFamily="34" charset="0"/>
              </a:rPr>
              <a:t>ACTi provides end-to-end solutions using the highest quality high-zoom cameras, deep learning analytics, and servers for enhancing airport security, as well as employees and passengers' safety. The AI-driven solutions cover both airport terminals and their surrounding outdoor areas of the airport.</a:t>
            </a:r>
          </a:p>
        </p:txBody>
      </p:sp>
      <p:sp>
        <p:nvSpPr>
          <p:cNvPr id="10" name="TextBox 9">
            <a:extLst>
              <a:ext uri="{FF2B5EF4-FFF2-40B4-BE49-F238E27FC236}">
                <a16:creationId xmlns:a16="http://schemas.microsoft.com/office/drawing/2014/main" id="{60B4391B-8304-3719-A07B-BEE7D43097DE}"/>
              </a:ext>
            </a:extLst>
          </p:cNvPr>
          <p:cNvSpPr txBox="1"/>
          <p:nvPr/>
        </p:nvSpPr>
        <p:spPr>
          <a:xfrm>
            <a:off x="308999" y="3419995"/>
            <a:ext cx="8835001" cy="3293209"/>
          </a:xfrm>
          <a:prstGeom prst="rect">
            <a:avLst/>
          </a:prstGeom>
          <a:noFill/>
        </p:spPr>
        <p:txBody>
          <a:bodyPr wrap="square">
            <a:spAutoFit/>
          </a:bodyPr>
          <a:lstStyle/>
          <a:p>
            <a:r>
              <a:rPr lang="en-US" sz="1600" dirty="0">
                <a:solidFill>
                  <a:srgbClr val="535353"/>
                </a:solidFill>
                <a:effectLst/>
                <a:latin typeface="Open Sans" panose="020B0606030504020204" pitchFamily="34" charset="0"/>
              </a:rPr>
              <a:t>To ensure the safety, ACTi provides high-zoom bullets and PTZ up to 40x together with excellent low light sensitivity. These cameras can get close-up views with perfect evidence even when installed farther away from the targets.</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ACTi top quality cameras contain deep learning AI which can assist with the airport security management - they can detect potential suspects using face recognition technology, blacklisted vehicles around the airport using ALPR, they can alert when the person is detected on the airfield. Even the high-risk items such as unattended objects will be found by AI immediately.</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The end-to-end solution contains also the video management system together with the CMS, TV Wall, Redundancy Server, Backup Server, Access Control Server and more. The solution is scalable to the unlimited size.</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515026" y="2001708"/>
            <a:ext cx="1878635" cy="1279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CC42B60-4171-9A29-E8F4-C2D463D56CA9}"/>
              </a:ext>
            </a:extLst>
          </p:cNvPr>
          <p:cNvPicPr>
            <a:picLocks noChangeAspect="1"/>
          </p:cNvPicPr>
          <p:nvPr/>
        </p:nvPicPr>
        <p:blipFill>
          <a:blip r:embed="rId3"/>
          <a:stretch>
            <a:fillRect/>
          </a:stretch>
        </p:blipFill>
        <p:spPr>
          <a:xfrm>
            <a:off x="29184" y="1288551"/>
            <a:ext cx="9077325" cy="515302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Map</a:t>
            </a:r>
          </a:p>
        </p:txBody>
      </p:sp>
      <p:sp>
        <p:nvSpPr>
          <p:cNvPr id="17" name="TextBox 16">
            <a:extLst>
              <a:ext uri="{FF2B5EF4-FFF2-40B4-BE49-F238E27FC236}">
                <a16:creationId xmlns:a16="http://schemas.microsoft.com/office/drawing/2014/main" id="{C4C7C13B-B360-52A6-7E51-4B41408DD60C}"/>
              </a:ext>
            </a:extLst>
          </p:cNvPr>
          <p:cNvSpPr txBox="1"/>
          <p:nvPr/>
        </p:nvSpPr>
        <p:spPr>
          <a:xfrm>
            <a:off x="2506551" y="1831373"/>
            <a:ext cx="723118" cy="307777"/>
          </a:xfrm>
          <a:prstGeom prst="rect">
            <a:avLst/>
          </a:prstGeom>
          <a:solidFill>
            <a:schemeClr val="bg1"/>
          </a:solidFill>
        </p:spPr>
        <p:txBody>
          <a:bodyPr wrap="square" rtlCol="0">
            <a:spAutoFit/>
          </a:bodyPr>
          <a:lstStyle/>
          <a:p>
            <a:r>
              <a:rPr lang="en-US" sz="1400" dirty="0"/>
              <a:t>Office</a:t>
            </a:r>
          </a:p>
        </p:txBody>
      </p:sp>
      <p:sp>
        <p:nvSpPr>
          <p:cNvPr id="19" name="TextBox 18">
            <a:extLst>
              <a:ext uri="{FF2B5EF4-FFF2-40B4-BE49-F238E27FC236}">
                <a16:creationId xmlns:a16="http://schemas.microsoft.com/office/drawing/2014/main" id="{98F2A1F6-0B97-C35A-B47A-DC4ADF34348F}"/>
              </a:ext>
            </a:extLst>
          </p:cNvPr>
          <p:cNvSpPr txBox="1"/>
          <p:nvPr/>
        </p:nvSpPr>
        <p:spPr>
          <a:xfrm>
            <a:off x="4552918" y="4759365"/>
            <a:ext cx="907125" cy="307777"/>
          </a:xfrm>
          <a:prstGeom prst="rect">
            <a:avLst/>
          </a:prstGeom>
          <a:solidFill>
            <a:schemeClr val="bg1"/>
          </a:solidFill>
        </p:spPr>
        <p:txBody>
          <a:bodyPr wrap="square" rtlCol="0">
            <a:spAutoFit/>
          </a:bodyPr>
          <a:lstStyle/>
          <a:p>
            <a:r>
              <a:rPr lang="en-US" sz="1400" dirty="0"/>
              <a:t>Entrance</a:t>
            </a:r>
          </a:p>
        </p:txBody>
      </p:sp>
      <p:sp>
        <p:nvSpPr>
          <p:cNvPr id="22" name="TextBox 21">
            <a:extLst>
              <a:ext uri="{FF2B5EF4-FFF2-40B4-BE49-F238E27FC236}">
                <a16:creationId xmlns:a16="http://schemas.microsoft.com/office/drawing/2014/main" id="{4E01FA23-7489-21D5-ECCB-6458583EFFB9}"/>
              </a:ext>
            </a:extLst>
          </p:cNvPr>
          <p:cNvSpPr txBox="1"/>
          <p:nvPr/>
        </p:nvSpPr>
        <p:spPr>
          <a:xfrm>
            <a:off x="5199800" y="2252586"/>
            <a:ext cx="926910" cy="307777"/>
          </a:xfrm>
          <a:prstGeom prst="rect">
            <a:avLst/>
          </a:prstGeom>
          <a:solidFill>
            <a:schemeClr val="bg1"/>
          </a:solidFill>
        </p:spPr>
        <p:txBody>
          <a:bodyPr wrap="square" rtlCol="0">
            <a:spAutoFit/>
          </a:bodyPr>
          <a:lstStyle/>
          <a:p>
            <a:r>
              <a:rPr lang="en-US" sz="1400" dirty="0"/>
              <a:t>Escalator</a:t>
            </a:r>
          </a:p>
        </p:txBody>
      </p:sp>
      <p:sp>
        <p:nvSpPr>
          <p:cNvPr id="4" name="TextBox 3">
            <a:extLst>
              <a:ext uri="{FF2B5EF4-FFF2-40B4-BE49-F238E27FC236}">
                <a16:creationId xmlns:a16="http://schemas.microsoft.com/office/drawing/2014/main" id="{39302DFA-5F16-0954-9401-53AA266FE95E}"/>
              </a:ext>
            </a:extLst>
          </p:cNvPr>
          <p:cNvSpPr txBox="1"/>
          <p:nvPr/>
        </p:nvSpPr>
        <p:spPr>
          <a:xfrm>
            <a:off x="907960" y="2387287"/>
            <a:ext cx="1251216" cy="307777"/>
          </a:xfrm>
          <a:prstGeom prst="rect">
            <a:avLst/>
          </a:prstGeom>
          <a:solidFill>
            <a:schemeClr val="bg1"/>
          </a:solidFill>
        </p:spPr>
        <p:txBody>
          <a:bodyPr wrap="square" rtlCol="0">
            <a:spAutoFit/>
          </a:bodyPr>
          <a:lstStyle/>
          <a:p>
            <a:r>
              <a:rPr lang="en-US" sz="1400" dirty="0"/>
              <a:t>Control Room</a:t>
            </a:r>
          </a:p>
        </p:txBody>
      </p:sp>
      <p:sp>
        <p:nvSpPr>
          <p:cNvPr id="7" name="TextBox 6">
            <a:extLst>
              <a:ext uri="{FF2B5EF4-FFF2-40B4-BE49-F238E27FC236}">
                <a16:creationId xmlns:a16="http://schemas.microsoft.com/office/drawing/2014/main" id="{6024A30D-933D-874D-3350-1C279B6AA7E7}"/>
              </a:ext>
            </a:extLst>
          </p:cNvPr>
          <p:cNvSpPr txBox="1"/>
          <p:nvPr/>
        </p:nvSpPr>
        <p:spPr>
          <a:xfrm>
            <a:off x="7865954" y="5790375"/>
            <a:ext cx="1123330" cy="307777"/>
          </a:xfrm>
          <a:prstGeom prst="rect">
            <a:avLst/>
          </a:prstGeom>
          <a:solidFill>
            <a:schemeClr val="bg1"/>
          </a:solidFill>
        </p:spPr>
        <p:txBody>
          <a:bodyPr wrap="square" rtlCol="0">
            <a:spAutoFit/>
          </a:bodyPr>
          <a:lstStyle/>
          <a:p>
            <a:r>
              <a:rPr lang="en-US" sz="1400" dirty="0"/>
              <a:t>Surrounding</a:t>
            </a:r>
          </a:p>
        </p:txBody>
      </p:sp>
      <p:sp>
        <p:nvSpPr>
          <p:cNvPr id="8" name="TextBox 7">
            <a:extLst>
              <a:ext uri="{FF2B5EF4-FFF2-40B4-BE49-F238E27FC236}">
                <a16:creationId xmlns:a16="http://schemas.microsoft.com/office/drawing/2014/main" id="{30E6AB11-2524-373D-75DC-2028D58B0EC3}"/>
              </a:ext>
            </a:extLst>
          </p:cNvPr>
          <p:cNvSpPr txBox="1"/>
          <p:nvPr/>
        </p:nvSpPr>
        <p:spPr>
          <a:xfrm>
            <a:off x="6275891" y="1797065"/>
            <a:ext cx="812102" cy="307777"/>
          </a:xfrm>
          <a:prstGeom prst="rect">
            <a:avLst/>
          </a:prstGeom>
          <a:solidFill>
            <a:schemeClr val="bg1"/>
          </a:solidFill>
        </p:spPr>
        <p:txBody>
          <a:bodyPr wrap="square" rtlCol="0">
            <a:spAutoFit/>
          </a:bodyPr>
          <a:lstStyle/>
          <a:p>
            <a:r>
              <a:rPr lang="en-US" sz="1400" dirty="0"/>
              <a:t>Taxiway</a:t>
            </a:r>
          </a:p>
        </p:txBody>
      </p:sp>
      <p:sp>
        <p:nvSpPr>
          <p:cNvPr id="9" name="TextBox 8">
            <a:extLst>
              <a:ext uri="{FF2B5EF4-FFF2-40B4-BE49-F238E27FC236}">
                <a16:creationId xmlns:a16="http://schemas.microsoft.com/office/drawing/2014/main" id="{CA374F00-15B2-1032-3471-8A64CC1D1C2F}"/>
              </a:ext>
            </a:extLst>
          </p:cNvPr>
          <p:cNvSpPr txBox="1"/>
          <p:nvPr/>
        </p:nvSpPr>
        <p:spPr>
          <a:xfrm>
            <a:off x="4744484" y="2643083"/>
            <a:ext cx="1103699" cy="307777"/>
          </a:xfrm>
          <a:prstGeom prst="rect">
            <a:avLst/>
          </a:prstGeom>
          <a:solidFill>
            <a:schemeClr val="bg1"/>
          </a:solidFill>
        </p:spPr>
        <p:txBody>
          <a:bodyPr wrap="square" rtlCol="0">
            <a:spAutoFit/>
          </a:bodyPr>
          <a:lstStyle/>
          <a:p>
            <a:r>
              <a:rPr lang="en-US" sz="1400" dirty="0"/>
              <a:t>Concourse</a:t>
            </a:r>
          </a:p>
        </p:txBody>
      </p:sp>
      <p:sp>
        <p:nvSpPr>
          <p:cNvPr id="6" name="TextBox 5">
            <a:extLst>
              <a:ext uri="{FF2B5EF4-FFF2-40B4-BE49-F238E27FC236}">
                <a16:creationId xmlns:a16="http://schemas.microsoft.com/office/drawing/2014/main" id="{640BA6C9-8CD3-C535-4538-9684E5E570A8}"/>
              </a:ext>
            </a:extLst>
          </p:cNvPr>
          <p:cNvSpPr txBox="1"/>
          <p:nvPr/>
        </p:nvSpPr>
        <p:spPr>
          <a:xfrm>
            <a:off x="6511513" y="2704927"/>
            <a:ext cx="783847" cy="307777"/>
          </a:xfrm>
          <a:prstGeom prst="rect">
            <a:avLst/>
          </a:prstGeom>
          <a:solidFill>
            <a:schemeClr val="bg1"/>
          </a:solidFill>
        </p:spPr>
        <p:txBody>
          <a:bodyPr wrap="square" rtlCol="0">
            <a:spAutoFit/>
          </a:bodyPr>
          <a:lstStyle/>
          <a:p>
            <a:r>
              <a:rPr lang="en-US" sz="1400" dirty="0"/>
              <a:t>Ramp</a:t>
            </a:r>
          </a:p>
        </p:txBody>
      </p:sp>
      <p:sp>
        <p:nvSpPr>
          <p:cNvPr id="10" name="TextBox 9">
            <a:extLst>
              <a:ext uri="{FF2B5EF4-FFF2-40B4-BE49-F238E27FC236}">
                <a16:creationId xmlns:a16="http://schemas.microsoft.com/office/drawing/2014/main" id="{27FC1C1C-3B8F-287C-1669-78865E3EAF49}"/>
              </a:ext>
            </a:extLst>
          </p:cNvPr>
          <p:cNvSpPr txBox="1"/>
          <p:nvPr/>
        </p:nvSpPr>
        <p:spPr>
          <a:xfrm>
            <a:off x="7364118" y="4652705"/>
            <a:ext cx="702231" cy="307777"/>
          </a:xfrm>
          <a:prstGeom prst="rect">
            <a:avLst/>
          </a:prstGeom>
          <a:solidFill>
            <a:schemeClr val="bg1"/>
          </a:solidFill>
        </p:spPr>
        <p:txBody>
          <a:bodyPr wrap="square" rtlCol="0">
            <a:spAutoFit/>
          </a:bodyPr>
          <a:lstStyle/>
          <a:p>
            <a:r>
              <a:rPr lang="en-US" sz="1400" dirty="0"/>
              <a:t>Gate</a:t>
            </a:r>
          </a:p>
        </p:txBody>
      </p:sp>
      <p:sp>
        <p:nvSpPr>
          <p:cNvPr id="11" name="TextBox 10">
            <a:extLst>
              <a:ext uri="{FF2B5EF4-FFF2-40B4-BE49-F238E27FC236}">
                <a16:creationId xmlns:a16="http://schemas.microsoft.com/office/drawing/2014/main" id="{CFB54B56-A9BD-3068-54B2-7257CCF898A9}"/>
              </a:ext>
            </a:extLst>
          </p:cNvPr>
          <p:cNvSpPr txBox="1"/>
          <p:nvPr/>
        </p:nvSpPr>
        <p:spPr>
          <a:xfrm>
            <a:off x="6126709" y="3834900"/>
            <a:ext cx="910841" cy="307777"/>
          </a:xfrm>
          <a:prstGeom prst="rect">
            <a:avLst/>
          </a:prstGeom>
          <a:solidFill>
            <a:schemeClr val="bg1"/>
          </a:solidFill>
        </p:spPr>
        <p:txBody>
          <a:bodyPr wrap="square" rtlCol="0">
            <a:spAutoFit/>
          </a:bodyPr>
          <a:lstStyle/>
          <a:p>
            <a:r>
              <a:rPr lang="en-US" sz="1400" dirty="0"/>
              <a:t>Lockers</a:t>
            </a:r>
          </a:p>
        </p:txBody>
      </p:sp>
      <p:sp>
        <p:nvSpPr>
          <p:cNvPr id="12" name="TextBox 11">
            <a:extLst>
              <a:ext uri="{FF2B5EF4-FFF2-40B4-BE49-F238E27FC236}">
                <a16:creationId xmlns:a16="http://schemas.microsoft.com/office/drawing/2014/main" id="{AB50DDAE-EDA2-2C06-394D-7267FF1AAFEF}"/>
              </a:ext>
            </a:extLst>
          </p:cNvPr>
          <p:cNvSpPr txBox="1"/>
          <p:nvPr/>
        </p:nvSpPr>
        <p:spPr>
          <a:xfrm>
            <a:off x="3501631" y="3137204"/>
            <a:ext cx="812102" cy="307777"/>
          </a:xfrm>
          <a:prstGeom prst="rect">
            <a:avLst/>
          </a:prstGeom>
          <a:solidFill>
            <a:schemeClr val="bg1"/>
          </a:solidFill>
        </p:spPr>
        <p:txBody>
          <a:bodyPr wrap="square" rtlCol="0">
            <a:spAutoFit/>
          </a:bodyPr>
          <a:lstStyle/>
          <a:p>
            <a:r>
              <a:rPr lang="en-US" sz="1400" dirty="0"/>
              <a:t>Check-in</a:t>
            </a:r>
          </a:p>
        </p:txBody>
      </p:sp>
      <p:sp>
        <p:nvSpPr>
          <p:cNvPr id="13" name="TextBox 12">
            <a:extLst>
              <a:ext uri="{FF2B5EF4-FFF2-40B4-BE49-F238E27FC236}">
                <a16:creationId xmlns:a16="http://schemas.microsoft.com/office/drawing/2014/main" id="{ED7B05CF-4C52-266E-9746-EB60D413E5F7}"/>
              </a:ext>
            </a:extLst>
          </p:cNvPr>
          <p:cNvSpPr txBox="1"/>
          <p:nvPr/>
        </p:nvSpPr>
        <p:spPr>
          <a:xfrm>
            <a:off x="5551330" y="3156838"/>
            <a:ext cx="812102" cy="307777"/>
          </a:xfrm>
          <a:prstGeom prst="rect">
            <a:avLst/>
          </a:prstGeom>
          <a:solidFill>
            <a:schemeClr val="bg1"/>
          </a:solidFill>
        </p:spPr>
        <p:txBody>
          <a:bodyPr wrap="square" rtlCol="0">
            <a:spAutoFit/>
          </a:bodyPr>
          <a:lstStyle/>
          <a:p>
            <a:r>
              <a:rPr lang="en-US" sz="1400" dirty="0"/>
              <a:t>Stairway</a:t>
            </a:r>
          </a:p>
        </p:txBody>
      </p:sp>
      <p:sp>
        <p:nvSpPr>
          <p:cNvPr id="14" name="TextBox 13">
            <a:extLst>
              <a:ext uri="{FF2B5EF4-FFF2-40B4-BE49-F238E27FC236}">
                <a16:creationId xmlns:a16="http://schemas.microsoft.com/office/drawing/2014/main" id="{019AE38D-C461-94F8-279A-6E8E7A36645C}"/>
              </a:ext>
            </a:extLst>
          </p:cNvPr>
          <p:cNvSpPr txBox="1"/>
          <p:nvPr/>
        </p:nvSpPr>
        <p:spPr>
          <a:xfrm>
            <a:off x="558373" y="5122606"/>
            <a:ext cx="881321" cy="307777"/>
          </a:xfrm>
          <a:prstGeom prst="rect">
            <a:avLst/>
          </a:prstGeom>
          <a:solidFill>
            <a:schemeClr val="bg1"/>
          </a:solidFill>
        </p:spPr>
        <p:txBody>
          <a:bodyPr wrap="square" rtlCol="0">
            <a:spAutoFit/>
          </a:bodyPr>
          <a:lstStyle/>
          <a:p>
            <a:r>
              <a:rPr lang="en-US" sz="1400" dirty="0"/>
              <a:t>Parking</a:t>
            </a:r>
          </a:p>
        </p:txBody>
      </p:sp>
      <p:sp>
        <p:nvSpPr>
          <p:cNvPr id="15" name="TextBox 14">
            <a:extLst>
              <a:ext uri="{FF2B5EF4-FFF2-40B4-BE49-F238E27FC236}">
                <a16:creationId xmlns:a16="http://schemas.microsoft.com/office/drawing/2014/main" id="{512F9ABD-72CB-11C6-927E-E7B6D7DD8169}"/>
              </a:ext>
            </a:extLst>
          </p:cNvPr>
          <p:cNvSpPr txBox="1"/>
          <p:nvPr/>
        </p:nvSpPr>
        <p:spPr>
          <a:xfrm>
            <a:off x="5848183" y="4984676"/>
            <a:ext cx="881321" cy="307777"/>
          </a:xfrm>
          <a:prstGeom prst="rect">
            <a:avLst/>
          </a:prstGeom>
          <a:solidFill>
            <a:schemeClr val="bg1"/>
          </a:solidFill>
        </p:spPr>
        <p:txBody>
          <a:bodyPr wrap="square" rtlCol="0">
            <a:spAutoFit/>
          </a:bodyPr>
          <a:lstStyle/>
          <a:p>
            <a:r>
              <a:rPr lang="en-US" sz="1400" dirty="0"/>
              <a:t>Parking</a:t>
            </a:r>
          </a:p>
        </p:txBody>
      </p:sp>
      <p:sp>
        <p:nvSpPr>
          <p:cNvPr id="16" name="TextBox 15">
            <a:extLst>
              <a:ext uri="{FF2B5EF4-FFF2-40B4-BE49-F238E27FC236}">
                <a16:creationId xmlns:a16="http://schemas.microsoft.com/office/drawing/2014/main" id="{4FAEFE08-2B12-20D9-B474-A960BBA933F5}"/>
              </a:ext>
            </a:extLst>
          </p:cNvPr>
          <p:cNvSpPr txBox="1"/>
          <p:nvPr/>
        </p:nvSpPr>
        <p:spPr>
          <a:xfrm>
            <a:off x="3939496" y="3475964"/>
            <a:ext cx="812102" cy="523220"/>
          </a:xfrm>
          <a:prstGeom prst="rect">
            <a:avLst/>
          </a:prstGeom>
          <a:solidFill>
            <a:schemeClr val="bg1"/>
          </a:solidFill>
        </p:spPr>
        <p:txBody>
          <a:bodyPr wrap="square" rtlCol="0">
            <a:spAutoFit/>
          </a:bodyPr>
          <a:lstStyle/>
          <a:p>
            <a:r>
              <a:rPr lang="en-US" sz="1400" dirty="0"/>
              <a:t>Service Desk</a:t>
            </a:r>
          </a:p>
        </p:txBody>
      </p:sp>
      <p:sp>
        <p:nvSpPr>
          <p:cNvPr id="20" name="TextBox 19">
            <a:extLst>
              <a:ext uri="{FF2B5EF4-FFF2-40B4-BE49-F238E27FC236}">
                <a16:creationId xmlns:a16="http://schemas.microsoft.com/office/drawing/2014/main" id="{97C1027A-CAFA-76FB-1E58-43CEA38E89E5}"/>
              </a:ext>
            </a:extLst>
          </p:cNvPr>
          <p:cNvSpPr txBox="1"/>
          <p:nvPr/>
        </p:nvSpPr>
        <p:spPr>
          <a:xfrm>
            <a:off x="1077651" y="4374717"/>
            <a:ext cx="881321" cy="307777"/>
          </a:xfrm>
          <a:prstGeom prst="rect">
            <a:avLst/>
          </a:prstGeom>
          <a:solidFill>
            <a:schemeClr val="bg1"/>
          </a:solidFill>
        </p:spPr>
        <p:txBody>
          <a:bodyPr wrap="square" rtlCol="0">
            <a:spAutoFit/>
          </a:bodyPr>
          <a:lstStyle/>
          <a:p>
            <a:r>
              <a:rPr lang="en-US" sz="1400" dirty="0"/>
              <a:t>Parking</a:t>
            </a:r>
          </a:p>
        </p:txBody>
      </p:sp>
      <p:sp>
        <p:nvSpPr>
          <p:cNvPr id="21" name="TextBox 20">
            <a:extLst>
              <a:ext uri="{FF2B5EF4-FFF2-40B4-BE49-F238E27FC236}">
                <a16:creationId xmlns:a16="http://schemas.microsoft.com/office/drawing/2014/main" id="{4FD13D6A-479B-5E0B-9DE3-763CB966C083}"/>
              </a:ext>
            </a:extLst>
          </p:cNvPr>
          <p:cNvSpPr txBox="1"/>
          <p:nvPr/>
        </p:nvSpPr>
        <p:spPr>
          <a:xfrm>
            <a:off x="747207" y="3692070"/>
            <a:ext cx="1123330" cy="307777"/>
          </a:xfrm>
          <a:prstGeom prst="rect">
            <a:avLst/>
          </a:prstGeom>
          <a:solidFill>
            <a:schemeClr val="bg1"/>
          </a:solidFill>
        </p:spPr>
        <p:txBody>
          <a:bodyPr wrap="square" rtlCol="0">
            <a:spAutoFit/>
          </a:bodyPr>
          <a:lstStyle/>
          <a:p>
            <a:r>
              <a:rPr lang="en-US" sz="1400" dirty="0"/>
              <a:t>Surrounding</a:t>
            </a:r>
          </a:p>
        </p:txBody>
      </p:sp>
      <p:sp>
        <p:nvSpPr>
          <p:cNvPr id="23" name="TextBox 22">
            <a:extLst>
              <a:ext uri="{FF2B5EF4-FFF2-40B4-BE49-F238E27FC236}">
                <a16:creationId xmlns:a16="http://schemas.microsoft.com/office/drawing/2014/main" id="{068499E3-CD7A-65A5-9E89-0656E7A97BCB}"/>
              </a:ext>
            </a:extLst>
          </p:cNvPr>
          <p:cNvSpPr txBox="1"/>
          <p:nvPr/>
        </p:nvSpPr>
        <p:spPr>
          <a:xfrm>
            <a:off x="2313826" y="3711174"/>
            <a:ext cx="907125" cy="307777"/>
          </a:xfrm>
          <a:prstGeom prst="rect">
            <a:avLst/>
          </a:prstGeom>
          <a:solidFill>
            <a:schemeClr val="bg1"/>
          </a:solidFill>
        </p:spPr>
        <p:txBody>
          <a:bodyPr wrap="square" rtlCol="0">
            <a:spAutoFit/>
          </a:bodyPr>
          <a:lstStyle/>
          <a:p>
            <a:r>
              <a:rPr lang="en-US" sz="1400" dirty="0"/>
              <a:t>Entrance</a:t>
            </a:r>
          </a:p>
        </p:txBody>
      </p:sp>
      <p:sp>
        <p:nvSpPr>
          <p:cNvPr id="24" name="TextBox 23">
            <a:extLst>
              <a:ext uri="{FF2B5EF4-FFF2-40B4-BE49-F238E27FC236}">
                <a16:creationId xmlns:a16="http://schemas.microsoft.com/office/drawing/2014/main" id="{A6950D00-47A0-9145-A4EE-A2FAE5141D6D}"/>
              </a:ext>
            </a:extLst>
          </p:cNvPr>
          <p:cNvSpPr txBox="1"/>
          <p:nvPr/>
        </p:nvSpPr>
        <p:spPr>
          <a:xfrm>
            <a:off x="2313826" y="1547908"/>
            <a:ext cx="812102" cy="307777"/>
          </a:xfrm>
          <a:prstGeom prst="rect">
            <a:avLst/>
          </a:prstGeom>
          <a:solidFill>
            <a:schemeClr val="bg1"/>
          </a:solidFill>
        </p:spPr>
        <p:txBody>
          <a:bodyPr wrap="square" rtlCol="0">
            <a:spAutoFit/>
          </a:bodyPr>
          <a:lstStyle/>
          <a:p>
            <a:r>
              <a:rPr lang="en-US" sz="1400" dirty="0"/>
              <a:t>Hangar</a:t>
            </a:r>
          </a:p>
        </p:txBody>
      </p:sp>
      <p:sp>
        <p:nvSpPr>
          <p:cNvPr id="26" name="TextBox 25">
            <a:extLst>
              <a:ext uri="{FF2B5EF4-FFF2-40B4-BE49-F238E27FC236}">
                <a16:creationId xmlns:a16="http://schemas.microsoft.com/office/drawing/2014/main" id="{03FADA39-8C3C-5357-C28D-870C9286473E}"/>
              </a:ext>
            </a:extLst>
          </p:cNvPr>
          <p:cNvSpPr txBox="1"/>
          <p:nvPr/>
        </p:nvSpPr>
        <p:spPr>
          <a:xfrm>
            <a:off x="3476828" y="2192563"/>
            <a:ext cx="812101" cy="523220"/>
          </a:xfrm>
          <a:prstGeom prst="rect">
            <a:avLst/>
          </a:prstGeom>
          <a:solidFill>
            <a:schemeClr val="bg1"/>
          </a:solidFill>
        </p:spPr>
        <p:txBody>
          <a:bodyPr wrap="square" rtlCol="0">
            <a:spAutoFit/>
          </a:bodyPr>
          <a:lstStyle/>
          <a:p>
            <a:r>
              <a:rPr lang="en-US" sz="1400" dirty="0"/>
              <a:t>Security Gate</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 vs Locations</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926261544"/>
              </p:ext>
            </p:extLst>
          </p:nvPr>
        </p:nvGraphicFramePr>
        <p:xfrm>
          <a:off x="83507" y="1680575"/>
          <a:ext cx="8939881" cy="493642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768870">
                  <a:extLst>
                    <a:ext uri="{9D8B030D-6E8A-4147-A177-3AD203B41FA5}">
                      <a16:colId xmlns:a16="http://schemas.microsoft.com/office/drawing/2014/main" val="3155535811"/>
                    </a:ext>
                  </a:extLst>
                </a:gridCol>
                <a:gridCol w="933470">
                  <a:extLst>
                    <a:ext uri="{9D8B030D-6E8A-4147-A177-3AD203B41FA5}">
                      <a16:colId xmlns:a16="http://schemas.microsoft.com/office/drawing/2014/main" val="2748578960"/>
                    </a:ext>
                  </a:extLst>
                </a:gridCol>
                <a:gridCol w="831956">
                  <a:extLst>
                    <a:ext uri="{9D8B030D-6E8A-4147-A177-3AD203B41FA5}">
                      <a16:colId xmlns:a16="http://schemas.microsoft.com/office/drawing/2014/main" val="2393102404"/>
                    </a:ext>
                  </a:extLst>
                </a:gridCol>
                <a:gridCol w="992964">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Office</a:t>
                      </a:r>
                    </a:p>
                  </a:txBody>
                  <a:tcPr/>
                </a:tc>
                <a:tc>
                  <a:txBody>
                    <a:bodyPr/>
                    <a:lstStyle/>
                    <a:p>
                      <a:r>
                        <a:rPr lang="en-US" sz="1300" dirty="0">
                          <a:solidFill>
                            <a:schemeClr val="bg1"/>
                          </a:solidFill>
                        </a:rPr>
                        <a:t>Security Gate</a:t>
                      </a:r>
                    </a:p>
                  </a:txBody>
                  <a:tcPr/>
                </a:tc>
                <a:tc>
                  <a:txBody>
                    <a:bodyPr/>
                    <a:lstStyle/>
                    <a:p>
                      <a:r>
                        <a:rPr lang="en-US" sz="1300" dirty="0">
                          <a:solidFill>
                            <a:schemeClr val="bg1"/>
                          </a:solidFill>
                        </a:rPr>
                        <a:t>Service Desk</a:t>
                      </a:r>
                    </a:p>
                  </a:txBody>
                  <a:tcPr/>
                </a:tc>
                <a:tc>
                  <a:txBody>
                    <a:bodyPr/>
                    <a:lstStyle/>
                    <a:p>
                      <a:r>
                        <a:rPr lang="en-US" sz="1300" dirty="0">
                          <a:solidFill>
                            <a:schemeClr val="bg1"/>
                          </a:solidFill>
                        </a:rPr>
                        <a:t>Concourse</a:t>
                      </a:r>
                    </a:p>
                  </a:txBody>
                  <a:tcPr/>
                </a:tc>
                <a:tc>
                  <a:txBody>
                    <a:bodyPr/>
                    <a:lstStyle/>
                    <a:p>
                      <a:r>
                        <a:rPr lang="en-US" sz="1200" dirty="0">
                          <a:solidFill>
                            <a:schemeClr val="bg1"/>
                          </a:solidFill>
                        </a:rPr>
                        <a:t>Ramp / Taxiway</a:t>
                      </a:r>
                    </a:p>
                  </a:txBody>
                  <a:tcPr/>
                </a:tc>
                <a:tc>
                  <a:txBody>
                    <a:bodyPr/>
                    <a:lstStyle/>
                    <a:p>
                      <a:r>
                        <a:rPr lang="en-US" sz="1200" dirty="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Unauthorized Access Detection</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Tailgating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Vehicle Access Control</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Planes Monitoring</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Human Body Temperature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Suspicious Items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0837835"/>
                  </a:ext>
                </a:extLst>
              </a:tr>
              <a:tr h="439423">
                <a:tc>
                  <a:txBody>
                    <a:bodyPr/>
                    <a:lstStyle/>
                    <a:p>
                      <a:pPr lvl="0">
                        <a:buNone/>
                      </a:pPr>
                      <a:r>
                        <a:rPr lang="en-US" sz="130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dirty="0">
                          <a:solidFill>
                            <a:schemeClr val="tx1">
                              <a:lumMod val="76000"/>
                              <a:lumOff val="24000"/>
                            </a:schemeClr>
                          </a:solidFill>
                        </a:rPr>
                        <a:t>Trespassing Detection</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E96DC9FD-E991-B3AD-B588-54CFDD5FB249}"/>
              </a:ext>
            </a:extLst>
          </p:cNvPr>
          <p:cNvPicPr>
            <a:picLocks noChangeAspect="1"/>
          </p:cNvPicPr>
          <p:nvPr/>
        </p:nvPicPr>
        <p:blipFill>
          <a:blip r:embed="rId6" cstate="print">
            <a:extLst>
              <a:ext uri="{28A0092B-C50C-407E-A947-70E740481C1C}">
                <a14:useLocalDpi xmlns:a14="http://schemas.microsoft.com/office/drawing/2010/main" val="0"/>
              </a:ext>
            </a:extLst>
          </a:blip>
          <a:srcRect l="7409" r="7409"/>
          <a:stretch/>
        </p:blipFill>
        <p:spPr>
          <a:xfrm>
            <a:off x="7255547" y="2224233"/>
            <a:ext cx="1460438" cy="1016609"/>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Unauthorized Access Detection</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2A59FBD7-C2D8-3F47-356F-A9452E86AC3A}"/>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Tailgating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tailgating at the entrance of restricted area by comparing the detected head count with number of presented access credentials.</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401CFE1D-BB01-C94D-E934-E1CC785301CC}"/>
              </a:ext>
            </a:extLst>
          </p:cNvPr>
          <p:cNvSpPr txBox="1"/>
          <p:nvPr/>
        </p:nvSpPr>
        <p:spPr>
          <a:xfrm>
            <a:off x="7187095" y="3332922"/>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Planes Monitoring</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Monitor the whole airfield using high zoom cameras.</a:t>
            </a:r>
            <a:endParaRPr lang="en-US" dirty="0">
              <a:cs typeface="Calibri"/>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11" name="Picture 10">
            <a:extLst>
              <a:ext uri="{FF2B5EF4-FFF2-40B4-BE49-F238E27FC236}">
                <a16:creationId xmlns:a16="http://schemas.microsoft.com/office/drawing/2014/main" id="{82B5103D-C889-F7A1-D33A-7F40F36678BA}"/>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4" name="TextBox 13">
            <a:extLst>
              <a:ext uri="{FF2B5EF4-FFF2-40B4-BE49-F238E27FC236}">
                <a16:creationId xmlns:a16="http://schemas.microsoft.com/office/drawing/2014/main" id="{472082F4-877A-A973-4BDA-4A5C6EBEC45D}"/>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Human Body Temperature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abnormal human body temperature by using a high accuracy thermal camera together with built-in face detection AI.</a:t>
            </a:r>
            <a:endParaRPr lang="en-US" dirty="0">
              <a:cs typeface="Calibri"/>
            </a:endParaRPr>
          </a:p>
          <a:p>
            <a:endParaRPr lang="en-US" sz="1200" dirty="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F90686BF-DBA3-16C2-36E5-1181F4E8825D}"/>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Items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prevent serious security and safety hazards.</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pic>
        <p:nvPicPr>
          <p:cNvPr id="5" name="Picture 4">
            <a:extLst>
              <a:ext uri="{FF2B5EF4-FFF2-40B4-BE49-F238E27FC236}">
                <a16:creationId xmlns:a16="http://schemas.microsoft.com/office/drawing/2014/main" id="{D56B4C7B-27F4-D6B5-C662-CDC0168C8F09}"/>
              </a:ext>
            </a:extLst>
          </p:cNvPr>
          <p:cNvPicPr>
            <a:picLocks noChangeAspect="1"/>
          </p:cNvPicPr>
          <p:nvPr/>
        </p:nvPicPr>
        <p:blipFill>
          <a:blip r:embed="rId8" cstate="print">
            <a:extLst>
              <a:ext uri="{28A0092B-C50C-407E-A947-70E740481C1C}">
                <a14:useLocalDpi xmlns:a14="http://schemas.microsoft.com/office/drawing/2010/main" val="0"/>
              </a:ext>
            </a:extLst>
          </a:blip>
          <a:srcRect t="4509" b="4509"/>
          <a:stretch/>
        </p:blipFill>
        <p:spPr>
          <a:xfrm>
            <a:off x="256369" y="2207014"/>
            <a:ext cx="1656363" cy="1065382"/>
          </a:xfrm>
          <a:prstGeom prst="rect">
            <a:avLst/>
          </a:prstGeom>
        </p:spPr>
      </p:pic>
      <p:sp>
        <p:nvSpPr>
          <p:cNvPr id="4" name="TextBox 3">
            <a:extLst>
              <a:ext uri="{FF2B5EF4-FFF2-40B4-BE49-F238E27FC236}">
                <a16:creationId xmlns:a16="http://schemas.microsoft.com/office/drawing/2014/main" id="{191E1B1E-B77D-0BD2-453D-8AFA26D47F6E}"/>
              </a:ext>
            </a:extLst>
          </p:cNvPr>
          <p:cNvSpPr txBox="1"/>
          <p:nvPr/>
        </p:nvSpPr>
        <p:spPr>
          <a:xfrm>
            <a:off x="7305000" y="3344776"/>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Trespassing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Detecting the person entering the area without permission.</a:t>
            </a:r>
            <a:endParaRPr lang="en-US" dirty="0">
              <a:cs typeface="Calibri"/>
            </a:endParaRPr>
          </a:p>
          <a:p>
            <a:endParaRPr lang="en-US" sz="1200" dirty="0">
              <a:solidFill>
                <a:srgbClr val="535353"/>
              </a:solidFill>
              <a:latin typeface="Open Sans"/>
              <a:ea typeface="Open Sans"/>
              <a:cs typeface="Open Sans"/>
            </a:endParaRPr>
          </a:p>
        </p:txBody>
      </p:sp>
      <p:pic>
        <p:nvPicPr>
          <p:cNvPr id="6" name="Picture 5">
            <a:hlinkClick r:id="rId9" action="ppaction://hlinksldjump"/>
            <a:extLst>
              <a:ext uri="{FF2B5EF4-FFF2-40B4-BE49-F238E27FC236}">
                <a16:creationId xmlns:a16="http://schemas.microsoft.com/office/drawing/2014/main" id="{F98A1D10-3E2B-3FAE-A293-B3DB636D0FF1}"/>
              </a:ext>
            </a:extLst>
          </p:cNvPr>
          <p:cNvPicPr>
            <a:picLocks noChangeAspect="1"/>
          </p:cNvPicPr>
          <p:nvPr/>
        </p:nvPicPr>
        <p:blipFill>
          <a:blip r:embed="rId10"/>
          <a:srcRect r="3128" b="47569"/>
          <a:stretch/>
        </p:blipFill>
        <p:spPr>
          <a:xfrm>
            <a:off x="7343912" y="2148120"/>
            <a:ext cx="1656867" cy="1145858"/>
          </a:xfrm>
          <a:prstGeom prst="rect">
            <a:avLst/>
          </a:prstGeom>
        </p:spPr>
      </p:pic>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a:t>
            </a:r>
            <a:r>
              <a:rPr lang="en-US" sz="1600" b="1">
                <a:solidFill>
                  <a:srgbClr val="535353"/>
                </a:solidFill>
                <a:latin typeface="Open Sans" panose="020B0606030504020204" pitchFamily="34" charset="0"/>
              </a:rPr>
              <a:t>Recognition </a:t>
            </a:r>
            <a:r>
              <a:rPr lang="en-US" sz="1600" b="0" i="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Counting</a:t>
            </a:r>
            <a:r>
              <a:rPr lang="en-US" sz="1600" b="1"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rPr>
              <a:t>analytics and </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 technology.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4"/>
          <a:stretch>
            <a:fillRect/>
          </a:stretch>
        </p:blipFill>
        <p:spPr>
          <a:xfrm>
            <a:off x="190079" y="6052382"/>
            <a:ext cx="1824307" cy="577697"/>
          </a:xfrm>
          <a:prstGeom prst="rect">
            <a:avLst/>
          </a:prstGeom>
        </p:spPr>
      </p:pic>
      <p:sp>
        <p:nvSpPr>
          <p:cNvPr id="2" name="TextBox 1">
            <a:hlinkClick r:id="rId5"/>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5"/>
              </a:rPr>
              <a:t>Read</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6"/>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unique </a:t>
            </a:r>
            <a:r>
              <a:rPr lang="en-US" sz="1600" b="1" i="0">
                <a:solidFill>
                  <a:srgbClr val="535353"/>
                </a:solidFill>
                <a:effectLst/>
                <a:latin typeface="Open Sans" panose="020B0606030504020204" pitchFamily="34" charset="0"/>
              </a:rPr>
              <a:t>Visual Tracking</a:t>
            </a:r>
            <a:r>
              <a:rPr lang="en-US" sz="1600" b="0" i="0">
                <a:solidFill>
                  <a:srgbClr val="535353"/>
                </a:solidFill>
                <a:effectLst/>
                <a:latin typeface="Open Sans" panose="020B0606030504020204" pitchFamily="34" charset="0"/>
              </a:rPr>
              <a:t> feature of ACTi’s </a:t>
            </a:r>
            <a:r>
              <a:rPr lang="en-US" sz="1600" b="1" i="0">
                <a:solidFill>
                  <a:srgbClr val="535353"/>
                </a:solidFill>
                <a:effectLst/>
                <a:latin typeface="Open Sans" panose="020B0606030504020204" pitchFamily="34" charset="0"/>
              </a:rPr>
              <a:t>NVR 3 and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Access Control</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71815" y="1730944"/>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Planes Monitoring</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71815"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whole airfield using high zoom cameras.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Airport,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830997"/>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High Zoom Bullet and PTZ cameras up to 40x</a:t>
            </a:r>
            <a:r>
              <a:rPr lang="en-US" sz="1600" b="0" i="0" dirty="0">
                <a:solidFill>
                  <a:srgbClr val="535353"/>
                </a:solidFill>
                <a:effectLst/>
                <a:latin typeface="Open Sans" panose="020B0606030504020204" pitchFamily="34" charset="0"/>
              </a:rPr>
              <a:t> and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dirty="0">
                <a:solidFill>
                  <a:srgbClr val="535353"/>
                </a:solidFill>
                <a:latin typeface="Open Sans" panose="020B0606030504020204" pitchFamily="34" charset="0"/>
              </a:rPr>
              <a:t>as the management servers. </a:t>
            </a:r>
            <a:r>
              <a:rPr lang="en-US" sz="1600" dirty="0">
                <a:solidFill>
                  <a:srgbClr val="535353"/>
                </a:solidFill>
                <a:latin typeface="Open Sans" panose="020B0606030504020204" pitchFamily="34" charset="0"/>
                <a:hlinkClick r:id="rId3"/>
              </a:rPr>
              <a:t>Read More</a:t>
            </a:r>
            <a:r>
              <a:rPr lang="en-US" sz="1600" dirty="0">
                <a:solidFill>
                  <a:srgbClr val="535353"/>
                </a:solidFill>
                <a:latin typeface="Open Sans" panose="020B0606030504020204" pitchFamily="34" charset="0"/>
              </a:rPr>
              <a:t>.</a:t>
            </a:r>
            <a:endParaRPr lang="en-US" sz="1600" i="0" dirty="0">
              <a:solidFill>
                <a:srgbClr val="535353"/>
              </a:solidFill>
              <a:effectLst/>
              <a:latin typeface="Open Sans" panose="020B0606030504020204" pitchFamily="34" charset="0"/>
            </a:endParaRP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4"/>
            <a:stretch>
              <a:fillRect/>
            </a:stretch>
          </p:blipFill>
          <p:spPr>
            <a:xfrm>
              <a:off x="228988" y="6093296"/>
              <a:ext cx="1819275" cy="581025"/>
            </a:xfrm>
            <a:prstGeom prst="rect">
              <a:avLst/>
            </a:prstGeom>
          </p:spPr>
        </p:pic>
        <p:sp>
          <p:nvSpPr>
            <p:cNvPr id="9" name="TextBox 8">
              <a:hlinkClick r:id="rId5"/>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287356" y="1766624"/>
            <a:ext cx="3443571" cy="2041874"/>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Human Body Temperature Detection</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abnormal human body temperature by using a high accuracy thermal camera together with built-in face detection AI.</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886974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To prevent the spread of diseases, there are smart surveillance devices that can detect high body temperature from the distance using specially designed high precision thermal imagers. These cameras will first detect human faces using its deep learning AI and then analyze each face using the thermal image and get the exact temperature reading of the face. The temperature above the threshold will trigger an event.</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Temperature Detection </a:t>
            </a:r>
            <a:r>
              <a:rPr lang="en-US" sz="1600">
                <a:solidFill>
                  <a:schemeClr val="tx1">
                    <a:lumMod val="50000"/>
                    <a:lumOff val="50000"/>
                  </a:schemeClr>
                </a:solidFill>
                <a:latin typeface="Open Sans" panose="020B0606030504020204" pitchFamily="34" charset="0"/>
              </a:rPr>
              <a:t>analytics inside ACTi thermal cameras, such as </a:t>
            </a:r>
            <a:r>
              <a:rPr lang="en-US" sz="1600" b="0" i="0">
                <a:solidFill>
                  <a:srgbClr val="535353"/>
                </a:solidFill>
                <a:effectLst/>
                <a:latin typeface="Open Sans" panose="020B0606030504020204" pitchFamily="34" charset="0"/>
                <a:hlinkClick r:id="rId3"/>
              </a:rPr>
              <a:t>VMGB-370</a:t>
            </a:r>
            <a:r>
              <a:rPr lang="en-US" sz="1600" b="0"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hlinkClick r:id="rId4"/>
              </a:rPr>
              <a:t>VMGB-371</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15" cstate="print">
            <a:extLst>
              <a:ext uri="{28A0092B-C50C-407E-A947-70E740481C1C}">
                <a14:useLocalDpi xmlns:a14="http://schemas.microsoft.com/office/drawing/2010/main" val="0"/>
              </a:ext>
            </a:extLst>
          </a:blip>
          <a:srcRect t="4509" b="4509"/>
          <a:stretch/>
        </p:blipFill>
        <p:spPr>
          <a:xfrm>
            <a:off x="312233" y="1712043"/>
            <a:ext cx="2912256" cy="1873179"/>
          </a:xfrm>
          <a:prstGeom prst="rect">
            <a:avLst/>
          </a:prstGeom>
        </p:spPr>
      </p:pic>
    </p:spTree>
    <p:extLst>
      <p:ext uri="{BB962C8B-B14F-4D97-AF65-F5344CB8AC3E}">
        <p14:creationId xmlns:p14="http://schemas.microsoft.com/office/powerpoint/2010/main" val="2649704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strollers, carts, are considered risk items that should be handled quickly. Those objects can sometimes be accidentally forgotten  there. An early detection saves them from being stolen.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Unattended Object </a:t>
            </a:r>
            <a:r>
              <a:rPr lang="en-US" sz="1600" b="1" i="0">
                <a:solidFill>
                  <a:schemeClr val="tx1">
                    <a:lumMod val="50000"/>
                    <a:lumOff val="50000"/>
                  </a:schemeClr>
                </a:solidFill>
                <a:effectLst/>
                <a:latin typeface="Open Sans" panose="020B0606030504020204" pitchFamily="34" charset="0"/>
              </a:rPr>
              <a:t>Detection </a:t>
            </a:r>
            <a:r>
              <a:rPr lang="en-US" sz="1600" b="0" i="0">
                <a:solidFill>
                  <a:schemeClr val="tx1">
                    <a:lumMod val="50000"/>
                    <a:lumOff val="50000"/>
                  </a:schemeClr>
                </a:solidFill>
                <a:effectLst/>
                <a:latin typeface="Open Sans" panose="020B0606030504020204" pitchFamily="34" charset="0"/>
              </a:rPr>
              <a:t>analytics inside ACTi cameras.</a:t>
            </a:r>
            <a:r>
              <a:rPr lang="en-US" sz="1600" b="0" i="0">
                <a:solidFill>
                  <a:srgbClr val="535353"/>
                </a:solidFill>
                <a:effectLst/>
                <a:latin typeface="Open Sans" panose="020B0606030504020204" pitchFamily="34" charset="0"/>
              </a:rPr>
              <a:t> </a:t>
            </a:r>
            <a:r>
              <a:rPr lang="en-US" sz="1600" b="0" i="0">
                <a:solidFill>
                  <a:schemeClr val="tx2">
                    <a:lumMod val="60000"/>
                    <a:lumOff val="40000"/>
                  </a:schemeClr>
                </a:solidFill>
                <a:effectLst/>
                <a:latin typeface="Open Sans" panose="020B0606030504020204" pitchFamily="34" charset="0"/>
                <a:hlinkClick r:id="rId12" action="ppaction://hlinksldjump"/>
              </a:rPr>
              <a:t>Read More</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On-the-Go Surveillance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1420174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A8A63271-3B9D-D454-3971-5FAD140A93B3}"/>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Airport: Applications</a:t>
            </a:r>
          </a:p>
        </p:txBody>
      </p:sp>
      <p:sp>
        <p:nvSpPr>
          <p:cNvPr id="20" name="TextBox 19">
            <a:extLst>
              <a:ext uri="{FF2B5EF4-FFF2-40B4-BE49-F238E27FC236}">
                <a16:creationId xmlns:a16="http://schemas.microsoft.com/office/drawing/2014/main" id="{A0EDF160-7AA7-993D-B506-4F8A0A11C0CD}"/>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Trespassing Detection</a:t>
            </a:r>
          </a:p>
          <a:p>
            <a:br>
              <a:rPr lang="en-US" b="0" i="0">
                <a:solidFill>
                  <a:srgbClr val="FFFFFF"/>
                </a:solidFill>
                <a:effectLst/>
                <a:latin typeface="Open Sans" panose="020B0606030504020204" pitchFamily="34" charset="0"/>
              </a:rPr>
            </a:br>
            <a:endParaRPr lang="en-US"/>
          </a:p>
        </p:txBody>
      </p:sp>
      <p:sp>
        <p:nvSpPr>
          <p:cNvPr id="22" name="TextBox 21">
            <a:extLst>
              <a:ext uri="{FF2B5EF4-FFF2-40B4-BE49-F238E27FC236}">
                <a16:creationId xmlns:a16="http://schemas.microsoft.com/office/drawing/2014/main" id="{7E3BC18B-ADA6-3B48-3D3B-5AE13E87CB14}"/>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Detecting the person entering the area without permission.</a:t>
            </a:r>
          </a:p>
        </p:txBody>
      </p:sp>
      <p:sp>
        <p:nvSpPr>
          <p:cNvPr id="24" name="TextBox 23">
            <a:extLst>
              <a:ext uri="{FF2B5EF4-FFF2-40B4-BE49-F238E27FC236}">
                <a16:creationId xmlns:a16="http://schemas.microsoft.com/office/drawing/2014/main" id="{E2693EFF-7E03-8ACC-ABA3-4DF8AC6D6D86}"/>
              </a:ext>
            </a:extLst>
          </p:cNvPr>
          <p:cNvSpPr txBox="1"/>
          <p:nvPr/>
        </p:nvSpPr>
        <p:spPr>
          <a:xfrm>
            <a:off x="179512" y="3789040"/>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When a person enters someone's land or property without permission, it is considered trespassing, and it is illegal. There are places that are restricted for strangers nearly all the time, such as the whole territory of the Airfield. Entering those areas at night would be considered trespassing.</a:t>
            </a:r>
          </a:p>
        </p:txBody>
      </p:sp>
      <p:sp>
        <p:nvSpPr>
          <p:cNvPr id="31" name="TextBox 30">
            <a:extLst>
              <a:ext uri="{FF2B5EF4-FFF2-40B4-BE49-F238E27FC236}">
                <a16:creationId xmlns:a16="http://schemas.microsoft.com/office/drawing/2014/main" id="{7EAE768C-570D-9B7C-F30A-43C17A46ED74}"/>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Enter Area</a:t>
            </a:r>
            <a:r>
              <a:rPr lang="en-US" sz="1600" b="1" i="0">
                <a:solidFill>
                  <a:srgbClr val="535353"/>
                </a:solidFill>
                <a:effectLst/>
                <a:latin typeface="Open Sans" panose="020B0606030504020204" pitchFamily="34" charset="0"/>
              </a:rPr>
              <a:t> Detection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pic>
        <p:nvPicPr>
          <p:cNvPr id="32" name="Picture 2">
            <a:extLst>
              <a:ext uri="{FF2B5EF4-FFF2-40B4-BE49-F238E27FC236}">
                <a16:creationId xmlns:a16="http://schemas.microsoft.com/office/drawing/2014/main" id="{D8B5F533-25E4-C64B-9E97-5ED417FCCF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33" name="Rectangle 32">
            <a:extLst>
              <a:ext uri="{FF2B5EF4-FFF2-40B4-BE49-F238E27FC236}">
                <a16:creationId xmlns:a16="http://schemas.microsoft.com/office/drawing/2014/main" id="{FD99C9E4-CA91-5CB3-74A1-1D50B1D631B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26F39081-6B23-B59F-38C0-0FAA7467F6F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35" name="Group 34">
            <a:extLst>
              <a:ext uri="{FF2B5EF4-FFF2-40B4-BE49-F238E27FC236}">
                <a16:creationId xmlns:a16="http://schemas.microsoft.com/office/drawing/2014/main" id="{99E481F8-57CD-B938-05C5-B14403F6F1A2}"/>
              </a:ext>
            </a:extLst>
          </p:cNvPr>
          <p:cNvGrpSpPr/>
          <p:nvPr/>
        </p:nvGrpSpPr>
        <p:grpSpPr>
          <a:xfrm>
            <a:off x="228988" y="6093296"/>
            <a:ext cx="1901340" cy="581025"/>
            <a:chOff x="228988" y="6093296"/>
            <a:chExt cx="1901340" cy="581025"/>
          </a:xfrm>
        </p:grpSpPr>
        <p:pic>
          <p:nvPicPr>
            <p:cNvPr id="36" name="Picture 35">
              <a:extLst>
                <a:ext uri="{FF2B5EF4-FFF2-40B4-BE49-F238E27FC236}">
                  <a16:creationId xmlns:a16="http://schemas.microsoft.com/office/drawing/2014/main" id="{6312BA58-6932-8C78-3E81-DF4B03B4F6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7" name="TextBox 36">
              <a:hlinkClick r:id="rId6"/>
              <a:extLst>
                <a:ext uri="{FF2B5EF4-FFF2-40B4-BE49-F238E27FC236}">
                  <a16:creationId xmlns:a16="http://schemas.microsoft.com/office/drawing/2014/main" id="{D2519ADC-8566-4280-0AB2-1E525D1FFBD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38" name="Group 37">
            <a:extLst>
              <a:ext uri="{FF2B5EF4-FFF2-40B4-BE49-F238E27FC236}">
                <a16:creationId xmlns:a16="http://schemas.microsoft.com/office/drawing/2014/main" id="{AE374D22-C98A-813B-5184-CCC892445B30}"/>
              </a:ext>
            </a:extLst>
          </p:cNvPr>
          <p:cNvGrpSpPr/>
          <p:nvPr/>
        </p:nvGrpSpPr>
        <p:grpSpPr>
          <a:xfrm>
            <a:off x="2162445" y="6055196"/>
            <a:ext cx="1704857" cy="625400"/>
            <a:chOff x="2162445" y="6055196"/>
            <a:chExt cx="1704857" cy="625400"/>
          </a:xfrm>
        </p:grpSpPr>
        <p:pic>
          <p:nvPicPr>
            <p:cNvPr id="39" name="Picture 38">
              <a:extLst>
                <a:ext uri="{FF2B5EF4-FFF2-40B4-BE49-F238E27FC236}">
                  <a16:creationId xmlns:a16="http://schemas.microsoft.com/office/drawing/2014/main" id="{3C02024C-3B5C-FA16-1934-8F17DB74498B}"/>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40" name="TextBox 39">
              <a:extLst>
                <a:ext uri="{FF2B5EF4-FFF2-40B4-BE49-F238E27FC236}">
                  <a16:creationId xmlns:a16="http://schemas.microsoft.com/office/drawing/2014/main" id="{AF2BEFA0-6DE6-1FB6-184D-592458F7E47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41" name="Group 40">
            <a:extLst>
              <a:ext uri="{FF2B5EF4-FFF2-40B4-BE49-F238E27FC236}">
                <a16:creationId xmlns:a16="http://schemas.microsoft.com/office/drawing/2014/main" id="{91DA1921-C7D6-5C59-20B0-A8C1CE6337EA}"/>
              </a:ext>
            </a:extLst>
          </p:cNvPr>
          <p:cNvGrpSpPr/>
          <p:nvPr/>
        </p:nvGrpSpPr>
        <p:grpSpPr>
          <a:xfrm>
            <a:off x="3884029" y="6102821"/>
            <a:ext cx="1606065" cy="573257"/>
            <a:chOff x="3884029" y="6102821"/>
            <a:chExt cx="1606065" cy="573257"/>
          </a:xfrm>
        </p:grpSpPr>
        <p:pic>
          <p:nvPicPr>
            <p:cNvPr id="42" name="Picture 41">
              <a:extLst>
                <a:ext uri="{FF2B5EF4-FFF2-40B4-BE49-F238E27FC236}">
                  <a16:creationId xmlns:a16="http://schemas.microsoft.com/office/drawing/2014/main" id="{290F4FD5-BE2F-A6E5-B872-19705D067A4C}"/>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43" name="TextBox 42">
              <a:extLst>
                <a:ext uri="{FF2B5EF4-FFF2-40B4-BE49-F238E27FC236}">
                  <a16:creationId xmlns:a16="http://schemas.microsoft.com/office/drawing/2014/main" id="{087AD67F-CF12-6B9C-A9A7-F2F597EFC3A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44" name="Group 43">
            <a:extLst>
              <a:ext uri="{FF2B5EF4-FFF2-40B4-BE49-F238E27FC236}">
                <a16:creationId xmlns:a16="http://schemas.microsoft.com/office/drawing/2014/main" id="{AA5A8FB5-D81D-34A6-210D-6816EA170D83}"/>
              </a:ext>
            </a:extLst>
          </p:cNvPr>
          <p:cNvGrpSpPr/>
          <p:nvPr/>
        </p:nvGrpSpPr>
        <p:grpSpPr>
          <a:xfrm>
            <a:off x="5500838" y="6030580"/>
            <a:ext cx="1694229" cy="642229"/>
            <a:chOff x="5500838" y="6030580"/>
            <a:chExt cx="1694229" cy="642229"/>
          </a:xfrm>
        </p:grpSpPr>
        <p:pic>
          <p:nvPicPr>
            <p:cNvPr id="45" name="Picture 44">
              <a:extLst>
                <a:ext uri="{FF2B5EF4-FFF2-40B4-BE49-F238E27FC236}">
                  <a16:creationId xmlns:a16="http://schemas.microsoft.com/office/drawing/2014/main" id="{452EC70C-BA12-7212-63E7-62C50F9EE091}"/>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6" name="TextBox 45">
              <a:extLst>
                <a:ext uri="{FF2B5EF4-FFF2-40B4-BE49-F238E27FC236}">
                  <a16:creationId xmlns:a16="http://schemas.microsoft.com/office/drawing/2014/main" id="{EC0550A2-FD7A-C9B7-82D0-27247B5CC168}"/>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47" name="Group 46">
            <a:extLst>
              <a:ext uri="{FF2B5EF4-FFF2-40B4-BE49-F238E27FC236}">
                <a16:creationId xmlns:a16="http://schemas.microsoft.com/office/drawing/2014/main" id="{263DC993-679C-23B7-9749-F1A921EEFDC0}"/>
              </a:ext>
            </a:extLst>
          </p:cNvPr>
          <p:cNvGrpSpPr/>
          <p:nvPr/>
        </p:nvGrpSpPr>
        <p:grpSpPr>
          <a:xfrm>
            <a:off x="7260522" y="6019647"/>
            <a:ext cx="1541830" cy="657225"/>
            <a:chOff x="7260522" y="6019647"/>
            <a:chExt cx="1541830" cy="657225"/>
          </a:xfrm>
        </p:grpSpPr>
        <p:pic>
          <p:nvPicPr>
            <p:cNvPr id="48" name="Picture 47">
              <a:extLst>
                <a:ext uri="{FF2B5EF4-FFF2-40B4-BE49-F238E27FC236}">
                  <a16:creationId xmlns:a16="http://schemas.microsoft.com/office/drawing/2014/main" id="{223535B6-D1FC-F747-D107-B0A425C8EF97}"/>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9" name="TextBox 48">
              <a:extLst>
                <a:ext uri="{FF2B5EF4-FFF2-40B4-BE49-F238E27FC236}">
                  <a16:creationId xmlns:a16="http://schemas.microsoft.com/office/drawing/2014/main" id="{14BB669D-DFCF-5399-DE27-350E0CEE56B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spTree>
    <p:extLst>
      <p:ext uri="{BB962C8B-B14F-4D97-AF65-F5344CB8AC3E}">
        <p14:creationId xmlns:p14="http://schemas.microsoft.com/office/powerpoint/2010/main" val="2673190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141496792"/>
              </p:ext>
            </p:extLst>
          </p:nvPr>
        </p:nvGraphicFramePr>
        <p:xfrm>
          <a:off x="83507" y="1680577"/>
          <a:ext cx="8939881" cy="5142827"/>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790610">
                  <a:extLst>
                    <a:ext uri="{9D8B030D-6E8A-4147-A177-3AD203B41FA5}">
                      <a16:colId xmlns:a16="http://schemas.microsoft.com/office/drawing/2014/main" val="2565856468"/>
                    </a:ext>
                  </a:extLst>
                </a:gridCol>
                <a:gridCol w="758757">
                  <a:extLst>
                    <a:ext uri="{9D8B030D-6E8A-4147-A177-3AD203B41FA5}">
                      <a16:colId xmlns:a16="http://schemas.microsoft.com/office/drawing/2014/main" val="3900648050"/>
                    </a:ext>
                  </a:extLst>
                </a:gridCol>
                <a:gridCol w="1031132">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768485">
                  <a:extLst>
                    <a:ext uri="{9D8B030D-6E8A-4147-A177-3AD203B41FA5}">
                      <a16:colId xmlns:a16="http://schemas.microsoft.com/office/drawing/2014/main" val="3155535811"/>
                    </a:ext>
                  </a:extLst>
                </a:gridCol>
                <a:gridCol w="963038">
                  <a:extLst>
                    <a:ext uri="{9D8B030D-6E8A-4147-A177-3AD203B41FA5}">
                      <a16:colId xmlns:a16="http://schemas.microsoft.com/office/drawing/2014/main" val="2748578960"/>
                    </a:ext>
                  </a:extLst>
                </a:gridCol>
                <a:gridCol w="826851">
                  <a:extLst>
                    <a:ext uri="{9D8B030D-6E8A-4147-A177-3AD203B41FA5}">
                      <a16:colId xmlns:a16="http://schemas.microsoft.com/office/drawing/2014/main" val="2393102404"/>
                    </a:ext>
                  </a:extLst>
                </a:gridCol>
                <a:gridCol w="968886">
                  <a:extLst>
                    <a:ext uri="{9D8B030D-6E8A-4147-A177-3AD203B41FA5}">
                      <a16:colId xmlns:a16="http://schemas.microsoft.com/office/drawing/2014/main" val="3567203134"/>
                    </a:ext>
                  </a:extLst>
                </a:gridCol>
              </a:tblGrid>
              <a:tr h="441838">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a:t>
                      </a:r>
                    </a:p>
                  </a:txBody>
                  <a:tcPr/>
                </a:tc>
                <a:tc>
                  <a:txBody>
                    <a:bodyPr/>
                    <a:lstStyle/>
                    <a:p>
                      <a:r>
                        <a:rPr lang="en-US" sz="1300" dirty="0">
                          <a:solidFill>
                            <a:schemeClr val="bg1"/>
                          </a:solidFill>
                        </a:rPr>
                        <a:t>Gate</a:t>
                      </a:r>
                    </a:p>
                  </a:txBody>
                  <a:tcPr/>
                </a:tc>
                <a:tc>
                  <a:txBody>
                    <a:bodyPr/>
                    <a:lstStyle/>
                    <a:p>
                      <a:r>
                        <a:rPr lang="en-US" sz="1300" dirty="0">
                          <a:solidFill>
                            <a:schemeClr val="bg1"/>
                          </a:solidFill>
                        </a:rPr>
                        <a:t>Office</a:t>
                      </a:r>
                    </a:p>
                  </a:txBody>
                  <a:tcPr/>
                </a:tc>
                <a:tc>
                  <a:txBody>
                    <a:bodyPr/>
                    <a:lstStyle/>
                    <a:p>
                      <a:r>
                        <a:rPr lang="en-US" sz="1300" dirty="0">
                          <a:solidFill>
                            <a:schemeClr val="bg1"/>
                          </a:solidFill>
                        </a:rPr>
                        <a:t>Security Gate</a:t>
                      </a:r>
                    </a:p>
                  </a:txBody>
                  <a:tcPr/>
                </a:tc>
                <a:tc>
                  <a:txBody>
                    <a:bodyPr/>
                    <a:lstStyle/>
                    <a:p>
                      <a:r>
                        <a:rPr lang="en-US" sz="1300" dirty="0">
                          <a:solidFill>
                            <a:schemeClr val="bg1"/>
                          </a:solidFill>
                        </a:rPr>
                        <a:t>Service Desk</a:t>
                      </a:r>
                    </a:p>
                  </a:txBody>
                  <a:tcPr/>
                </a:tc>
                <a:tc>
                  <a:txBody>
                    <a:bodyPr/>
                    <a:lstStyle/>
                    <a:p>
                      <a:r>
                        <a:rPr lang="en-US" sz="1300" dirty="0">
                          <a:solidFill>
                            <a:schemeClr val="bg1"/>
                          </a:solidFill>
                        </a:rPr>
                        <a:t>Concourse</a:t>
                      </a:r>
                    </a:p>
                  </a:txBody>
                  <a:tcPr/>
                </a:tc>
                <a:tc>
                  <a:txBody>
                    <a:bodyPr/>
                    <a:lstStyle/>
                    <a:p>
                      <a:r>
                        <a:rPr lang="en-US" sz="1200" dirty="0">
                          <a:solidFill>
                            <a:schemeClr val="bg1"/>
                          </a:solidFill>
                        </a:rPr>
                        <a:t>Ramp / Taxiway</a:t>
                      </a:r>
                    </a:p>
                  </a:txBody>
                  <a:tcPr/>
                </a:tc>
                <a:tc>
                  <a:txBody>
                    <a:bodyPr/>
                    <a:lstStyle/>
                    <a:p>
                      <a:r>
                        <a:rPr lang="en-US" sz="1200" dirty="0">
                          <a:solidFill>
                            <a:schemeClr val="bg1"/>
                          </a:solidFill>
                        </a:rPr>
                        <a:t>Surrounding</a:t>
                      </a:r>
                    </a:p>
                  </a:txBody>
                  <a:tcPr/>
                </a:tc>
                <a:extLst>
                  <a:ext uri="{0D108BD9-81ED-4DB2-BD59-A6C34878D82A}">
                    <a16:rowId xmlns:a16="http://schemas.microsoft.com/office/drawing/2014/main" val="2090737549"/>
                  </a:ext>
                </a:extLst>
              </a:tr>
              <a:tr h="441838">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319390">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41838">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621335">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621335">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327637">
                <a:tc>
                  <a:txBody>
                    <a:bodyPr/>
                    <a:lstStyle/>
                    <a:p>
                      <a:r>
                        <a:rPr lang="en-US" sz="1300" dirty="0">
                          <a:solidFill>
                            <a:schemeClr val="tx1">
                              <a:lumMod val="76000"/>
                              <a:lumOff val="24000"/>
                            </a:schemeClr>
                          </a:solidFill>
                          <a:hlinkClick r:id="rId9"/>
                        </a:rPr>
                        <a:t>High Zoom Cameras</a:t>
                      </a: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126927578"/>
                  </a:ext>
                </a:extLst>
              </a:tr>
              <a:tr h="441838">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10"/>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621335">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11"/>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41838">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2"/>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070030457"/>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30595283"/>
              </p:ext>
            </p:extLst>
          </p:nvPr>
        </p:nvGraphicFramePr>
        <p:xfrm>
          <a:off x="463752" y="1670371"/>
          <a:ext cx="8028398" cy="4521909"/>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hlinkClick r:id="rId9"/>
                        </a:rPr>
                        <a:t>High Zoom Cameras</a:t>
                      </a: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306183717"/>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10"/>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11"/>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2"/>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3913490209"/>
                  </a:ext>
                </a:extLst>
              </a:tr>
            </a:tbl>
          </a:graphicData>
        </a:graphic>
      </p:graphicFrame>
      <p:sp>
        <p:nvSpPr>
          <p:cNvPr id="3" name="TextBox 2">
            <a:extLst>
              <a:ext uri="{FF2B5EF4-FFF2-40B4-BE49-F238E27FC236}">
                <a16:creationId xmlns:a16="http://schemas.microsoft.com/office/drawing/2014/main" id="{C73BB352-91EC-8676-D2C5-78047485C045}"/>
              </a:ext>
            </a:extLst>
          </p:cNvPr>
          <p:cNvSpPr txBox="1"/>
          <p:nvPr/>
        </p:nvSpPr>
        <p:spPr>
          <a:xfrm>
            <a:off x="463751" y="6293796"/>
            <a:ext cx="4468171" cy="307777"/>
          </a:xfrm>
          <a:prstGeom prst="rect">
            <a:avLst/>
          </a:prstGeom>
          <a:noFill/>
        </p:spPr>
        <p:txBody>
          <a:bodyPr wrap="square" rtlCol="0">
            <a:spAutoFit/>
          </a:bodyPr>
          <a:lstStyle/>
          <a:p>
            <a:r>
              <a:rPr lang="en-US" sz="1400" dirty="0"/>
              <a:t>PTZ controls available via NVR interface.</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Feature</a:t>
                      </a:r>
                    </a:p>
                  </a:txBody>
                  <a:tcPr>
                    <a:solidFill>
                      <a:schemeClr val="bg1">
                        <a:lumMod val="95000"/>
                      </a:schemeClr>
                    </a:solidFill>
                  </a:tcPr>
                </a:tc>
                <a:tc>
                  <a:txBody>
                    <a:bodyPr/>
                    <a:lstStyle/>
                    <a:p>
                      <a:r>
                        <a:rPr lang="en-US" sz="1400" b="1"/>
                        <a:t>NVR 3 Business</a:t>
                      </a:r>
                    </a:p>
                  </a:txBody>
                  <a:tcPr>
                    <a:solidFill>
                      <a:schemeClr val="bg1">
                        <a:lumMod val="95000"/>
                      </a:schemeClr>
                    </a:solidFill>
                  </a:tcPr>
                </a:tc>
                <a:tc>
                  <a:txBody>
                    <a:bodyPr/>
                    <a:lstStyle/>
                    <a:p>
                      <a:r>
                        <a:rPr lang="en-US" sz="1400" b="1"/>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Maximum Number of Channels</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(Standalone 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Free ACTi Camera Channels Included</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Free 3</a:t>
                      </a:r>
                      <a:r>
                        <a:rPr lang="en-US" sz="1400" baseline="30000"/>
                        <a:t>rd</a:t>
                      </a:r>
                      <a:r>
                        <a:rPr lang="en-US" sz="140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80548930"/>
                  </a:ext>
                </a:extLst>
              </a:tr>
              <a:tr h="273647">
                <a:tc>
                  <a:txBody>
                    <a:bodyPr/>
                    <a:lstStyle/>
                    <a:p>
                      <a:r>
                        <a:rPr lang="en-US" sz="1400"/>
                        <a:t>POS, Access Control, Network IO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003"/>
                  </a:ext>
                </a:extLst>
              </a:tr>
              <a:tr h="273647">
                <a:tc>
                  <a:txBody>
                    <a:bodyPr/>
                    <a:lstStyle/>
                    <a:p>
                      <a:r>
                        <a:rPr lang="en-US" sz="1400" err="1"/>
                        <a:t>eMap</a:t>
                      </a:r>
                      <a:endParaRPr lang="en-US" sz="1400"/>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0004"/>
                  </a:ext>
                </a:extLst>
              </a:tr>
              <a:tr h="273647">
                <a:tc>
                  <a:txBody>
                    <a:bodyPr/>
                    <a:lstStyle/>
                    <a:p>
                      <a:r>
                        <a:rPr lang="en-US" sz="1400"/>
                        <a:t>Google Map</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420238445"/>
                  </a:ext>
                </a:extLst>
              </a:tr>
              <a:tr h="273647">
                <a:tc>
                  <a:txBody>
                    <a:bodyPr/>
                    <a:lstStyle/>
                    <a:p>
                      <a:r>
                        <a:rPr lang="en-US" sz="1400"/>
                        <a:t>Embedded Websites within Display</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3112262903"/>
                  </a:ext>
                </a:extLst>
              </a:tr>
              <a:tr h="273647">
                <a:tc>
                  <a:txBody>
                    <a:bodyPr/>
                    <a:lstStyle/>
                    <a:p>
                      <a:r>
                        <a:rPr lang="en-US" sz="1400"/>
                        <a:t>PTZ Control</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284105931"/>
                  </a:ext>
                </a:extLst>
              </a:tr>
              <a:tr h="273647">
                <a:tc>
                  <a:txBody>
                    <a:bodyPr/>
                    <a:lstStyle/>
                    <a:p>
                      <a:r>
                        <a:rPr lang="en-US" sz="1400"/>
                        <a:t>Redundancy Support (N+1, N-to-N)</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510118436"/>
                  </a:ext>
                </a:extLst>
              </a:tr>
              <a:tr h="273647">
                <a:tc>
                  <a:txBody>
                    <a:bodyPr/>
                    <a:lstStyle/>
                    <a:p>
                      <a:r>
                        <a:rPr lang="en-US" sz="1400"/>
                        <a:t>Workstation, Web Client, Mobile Client</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761452278"/>
                  </a:ext>
                </a:extLst>
              </a:tr>
              <a:tr h="273647">
                <a:tc>
                  <a:txBody>
                    <a:bodyPr/>
                    <a:lstStyle/>
                    <a:p>
                      <a:r>
                        <a:rPr lang="en-US" sz="1400"/>
                        <a:t>Display Layouts (maximum grid size)</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is one of the most famous ACTi products – it is a professional and elegant network video recorder platform with wide range of features and extremely reliable performance, available in two editions (</a:t>
            </a:r>
            <a:r>
              <a:rPr lang="en-US" sz="1600">
                <a:hlinkClick r:id="rId3"/>
              </a:rPr>
              <a:t>read more</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Access Control Smart Server (ACSS) is an easy-to-use access control software for managing </a:t>
            </a:r>
            <a:r>
              <a:rPr lang="en-US" sz="1400" b="1"/>
              <a:t>employees and visitors access </a:t>
            </a:r>
            <a:r>
              <a:rPr lang="en-US" sz="1400"/>
              <a:t>through the doors and gates as well as managing </a:t>
            </a:r>
            <a:r>
              <a:rPr lang="en-US" sz="1400" b="1"/>
              <a:t>employee attendance</a:t>
            </a:r>
            <a:r>
              <a:rPr lang="en-US" sz="1400"/>
              <a:t>. (</a:t>
            </a:r>
            <a:r>
              <a:rPr lang="en-US" sz="1400">
                <a:hlinkClick r:id="rId4"/>
              </a:rPr>
              <a:t>read more</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Core Function</a:t>
                      </a:r>
                    </a:p>
                  </a:txBody>
                  <a:tcPr anchor="ctr"/>
                </a:tc>
                <a:extLst>
                  <a:ext uri="{0D108BD9-81ED-4DB2-BD59-A6C34878D82A}">
                    <a16:rowId xmlns:a16="http://schemas.microsoft.com/office/drawing/2014/main" val="4120460234"/>
                  </a:ext>
                </a:extLst>
              </a:tr>
              <a:tr h="600747">
                <a:tc>
                  <a:txBody>
                    <a:bodyPr/>
                    <a:lstStyle/>
                    <a:p>
                      <a:r>
                        <a:rPr lang="en-US" sz="1600" b="1"/>
                        <a:t>Access Control Management</a:t>
                      </a:r>
                    </a:p>
                    <a:p>
                      <a:r>
                        <a:rPr kumimoji="0" lang="en-US" altLang="en-US" sz="1100" b="0" i="0" u="none" strike="noStrike" cap="none" normalizeH="0" baseline="0">
                          <a:ln>
                            <a:noFill/>
                          </a:ln>
                          <a:solidFill>
                            <a:srgbClr val="202124"/>
                          </a:solidFill>
                          <a:effectLst/>
                          <a:latin typeface="Arial Unicode MS"/>
                          <a:ea typeface="inherit"/>
                        </a:rPr>
                        <a:t>Doors, gates, locks, identification of face*, card, ALPR*, tailgating* detection</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Temporary sites management</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Food ordering management</a:t>
                      </a:r>
                    </a:p>
                    <a:p>
                      <a:r>
                        <a:rPr kumimoji="0" lang="en-US" sz="1100" b="0" i="0" u="none" strike="noStrike" kern="1200" cap="none" normalizeH="0" baseline="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Airport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Props1.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906</TotalTime>
  <Words>2665</Words>
  <Application>Microsoft Office PowerPoint</Application>
  <PresentationFormat>On-screen Show (4:3)</PresentationFormat>
  <Paragraphs>514</Paragraphs>
  <Slides>28</Slides>
  <Notes>24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17</cp:revision>
  <dcterms:created xsi:type="dcterms:W3CDTF">2015-08-31T10:30:03Z</dcterms:created>
  <dcterms:modified xsi:type="dcterms:W3CDTF">2025-01-08T06:04:28Z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