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2"/>
  </p:notesMasterIdLst>
  <p:sldIdLst>
    <p:sldId id="279" r:id="rId3"/>
    <p:sldId id="376" r:id="rId4"/>
    <p:sldId id="421" r:id="rId5"/>
    <p:sldId id="413" r:id="rId6"/>
    <p:sldId id="418" r:id="rId7"/>
    <p:sldId id="420" r:id="rId8"/>
    <p:sldId id="416" r:id="rId9"/>
    <p:sldId id="419" r:id="rId10"/>
    <p:sldId id="423" r:id="rId1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27F5F3-0398-4ADB-9465-FD06FE5F7B08}" v="17" dt="2025-10-29T06:42:16.109"/>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5" d="100"/>
          <a:sy n="75" d="100"/>
        </p:scale>
        <p:origin x="1651"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8D4B16CC-E9D5-4325-974C-81DEBE0BBA37}"/>
    <pc:docChg chg="undo custSel addSld delSld modSld sldOrd">
      <pc:chgData name="Bella.Liu (劉家瑀)" userId="6122b3cf-428f-4cd4-a3fb-11ae43be01db" providerId="ADAL" clId="{8D4B16CC-E9D5-4325-974C-81DEBE0BBA37}" dt="2025-10-29T09:25:33.616" v="63" actId="47"/>
      <pc:docMkLst>
        <pc:docMk/>
      </pc:docMkLst>
      <pc:sldChg chg="modSp mod">
        <pc:chgData name="Bella.Liu (劉家瑀)" userId="6122b3cf-428f-4cd4-a3fb-11ae43be01db" providerId="ADAL" clId="{8D4B16CC-E9D5-4325-974C-81DEBE0BBA37}" dt="2025-10-29T07:32:58.100" v="58" actId="20577"/>
        <pc:sldMkLst>
          <pc:docMk/>
          <pc:sldMk cId="4241682569" sldId="413"/>
        </pc:sldMkLst>
        <pc:spChg chg="mod">
          <ac:chgData name="Bella.Liu (劉家瑀)" userId="6122b3cf-428f-4cd4-a3fb-11ae43be01db" providerId="ADAL" clId="{8D4B16CC-E9D5-4325-974C-81DEBE0BBA37}" dt="2025-10-29T07:31:56.725" v="47" actId="20577"/>
          <ac:spMkLst>
            <pc:docMk/>
            <pc:sldMk cId="4241682569" sldId="413"/>
            <ac:spMk id="16" creationId="{B3E5C299-2341-F5CA-05B8-0CE82A874CE4}"/>
          </ac:spMkLst>
        </pc:spChg>
        <pc:spChg chg="mod">
          <ac:chgData name="Bella.Liu (劉家瑀)" userId="6122b3cf-428f-4cd4-a3fb-11ae43be01db" providerId="ADAL" clId="{8D4B16CC-E9D5-4325-974C-81DEBE0BBA37}" dt="2025-10-29T07:32:58.100" v="58" actId="20577"/>
          <ac:spMkLst>
            <pc:docMk/>
            <pc:sldMk cId="4241682569" sldId="413"/>
            <ac:spMk id="17" creationId="{7615A172-45A5-630F-B0E7-3BEC8F3B0765}"/>
          </ac:spMkLst>
        </pc:spChg>
      </pc:sldChg>
      <pc:sldChg chg="modSp mod">
        <pc:chgData name="Bella.Liu (劉家瑀)" userId="6122b3cf-428f-4cd4-a3fb-11ae43be01db" providerId="ADAL" clId="{8D4B16CC-E9D5-4325-974C-81DEBE0BBA37}" dt="2025-10-29T07:43:14.749" v="61" actId="20577"/>
        <pc:sldMkLst>
          <pc:docMk/>
          <pc:sldMk cId="2330906916" sldId="419"/>
        </pc:sldMkLst>
        <pc:spChg chg="mod">
          <ac:chgData name="Bella.Liu (劉家瑀)" userId="6122b3cf-428f-4cd4-a3fb-11ae43be01db" providerId="ADAL" clId="{8D4B16CC-E9D5-4325-974C-81DEBE0BBA37}" dt="2025-10-29T07:43:14.749" v="61" actId="20577"/>
          <ac:spMkLst>
            <pc:docMk/>
            <pc:sldMk cId="2330906916" sldId="419"/>
            <ac:spMk id="9" creationId="{0A6428AF-683D-86DB-5610-AB4EA5446218}"/>
          </ac:spMkLst>
        </pc:spChg>
      </pc:sldChg>
      <pc:sldChg chg="modSp mod">
        <pc:chgData name="Bella.Liu (劉家瑀)" userId="6122b3cf-428f-4cd4-a3fb-11ae43be01db" providerId="ADAL" clId="{8D4B16CC-E9D5-4325-974C-81DEBE0BBA37}" dt="2025-10-29T07:36:12.053" v="60" actId="2162"/>
        <pc:sldMkLst>
          <pc:docMk/>
          <pc:sldMk cId="1893964319" sldId="420"/>
        </pc:sldMkLst>
        <pc:graphicFrameChg chg="modGraphic">
          <ac:chgData name="Bella.Liu (劉家瑀)" userId="6122b3cf-428f-4cd4-a3fb-11ae43be01db" providerId="ADAL" clId="{8D4B16CC-E9D5-4325-974C-81DEBE0BBA37}" dt="2025-10-29T07:36:12.053" v="60" actId="2162"/>
          <ac:graphicFrameMkLst>
            <pc:docMk/>
            <pc:sldMk cId="1893964319" sldId="420"/>
            <ac:graphicFrameMk id="2" creationId="{CA4E805D-71C0-7FF6-B52B-9B1AB48FF76A}"/>
          </ac:graphicFrameMkLst>
        </pc:graphicFrameChg>
      </pc:sldChg>
      <pc:sldChg chg="addSp modSp new del ord">
        <pc:chgData name="Bella.Liu (劉家瑀)" userId="6122b3cf-428f-4cd4-a3fb-11ae43be01db" providerId="ADAL" clId="{8D4B16CC-E9D5-4325-974C-81DEBE0BBA37}" dt="2025-10-29T09:25:33.616" v="63" actId="47"/>
        <pc:sldMkLst>
          <pc:docMk/>
          <pc:sldMk cId="668500436" sldId="424"/>
        </pc:sldMkLst>
        <pc:picChg chg="add mod">
          <ac:chgData name="Bella.Liu (劉家瑀)" userId="6122b3cf-428f-4cd4-a3fb-11ae43be01db" providerId="ADAL" clId="{8D4B16CC-E9D5-4325-974C-81DEBE0BBA37}" dt="2025-10-29T06:40:57.438" v="12" actId="1037"/>
          <ac:picMkLst>
            <pc:docMk/>
            <pc:sldMk cId="668500436" sldId="424"/>
            <ac:picMk id="1025" creationId="{C192788A-36B9-2EED-054B-E75F842FE359}"/>
          </ac:picMkLst>
        </pc:picChg>
      </pc:sldChg>
      <pc:sldChg chg="addSp delSp modSp add del">
        <pc:chgData name="Bella.Liu (劉家瑀)" userId="6122b3cf-428f-4cd4-a3fb-11ae43be01db" providerId="ADAL" clId="{8D4B16CC-E9D5-4325-974C-81DEBE0BBA37}" dt="2025-10-29T09:25:33.067" v="62" actId="47"/>
        <pc:sldMkLst>
          <pc:docMk/>
          <pc:sldMk cId="2174553365" sldId="425"/>
        </pc:sldMkLst>
        <pc:picChg chg="del">
          <ac:chgData name="Bella.Liu (劉家瑀)" userId="6122b3cf-428f-4cd4-a3fb-11ae43be01db" providerId="ADAL" clId="{8D4B16CC-E9D5-4325-974C-81DEBE0BBA37}" dt="2025-10-29T06:42:07.396" v="16" actId="478"/>
          <ac:picMkLst>
            <pc:docMk/>
            <pc:sldMk cId="2174553365" sldId="425"/>
            <ac:picMk id="1025" creationId="{5F9B95EB-B0A5-1EAF-597D-379F1918EC1E}"/>
          </ac:picMkLst>
        </pc:picChg>
        <pc:picChg chg="add mod">
          <ac:chgData name="Bella.Liu (劉家瑀)" userId="6122b3cf-428f-4cd4-a3fb-11ae43be01db" providerId="ADAL" clId="{8D4B16CC-E9D5-4325-974C-81DEBE0BBA37}" dt="2025-10-29T06:42:16.108" v="19" actId="14100"/>
          <ac:picMkLst>
            <pc:docMk/>
            <pc:sldMk cId="2174553365" sldId="425"/>
            <ac:picMk id="2049" creationId="{24BB40ED-3170-8BDD-54BD-E94EC994166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2025/10/29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D06B5-9E78-237B-BDDE-81E7F2549B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E25A30-DFCC-3B67-770A-98173FB4FF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76D172-1CF7-C064-9592-AE3BEBDBFD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418C96-276F-D074-6AE3-E86FFD61A4CF}"/>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80812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74663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B20B9-53D9-1B0D-FA88-1833CFB3A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06867A-1230-FAE5-892B-4278019A08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E7DAF-23E2-3FA4-B674-66BB36EA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11C126-7A93-A339-3313-5F4FCC0FD3C7}"/>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3060984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33E87-5169-FB73-18C8-75CD7114F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AAA2E2-1D93-C941-68B9-8DFA37978C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E084-7E16-0A30-CB00-4C9C6DCE98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21B6BB-A112-787A-8F3E-569A5474D94B}"/>
              </a:ext>
            </a:extLst>
          </p:cNvPr>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40383844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2025/10/29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2025/10/29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acti.com/technologies/smart-dual-light"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hyperlink" Target="https://www.acti.com/technologies/colorguard"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Z331, Z331-P1, Z511</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539552" y="5045114"/>
            <a:ext cx="4608512" cy="400110"/>
          </a:xfrm>
          <a:prstGeom prst="rect">
            <a:avLst/>
          </a:prstGeom>
          <a:noFill/>
        </p:spPr>
        <p:txBody>
          <a:bodyPr wrap="square" rtlCol="0">
            <a:spAutoFit/>
          </a:bodyPr>
          <a:lstStyle/>
          <a:p>
            <a:r>
              <a:rPr lang="en-US" sz="2000" b="1" dirty="0">
                <a:solidFill>
                  <a:schemeClr val="accent6">
                    <a:lumMod val="75000"/>
                  </a:schemeClr>
                </a:solidFill>
              </a:rPr>
              <a:t>Bullets and Turrets with WHITE LED!</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611560" y="1844824"/>
            <a:ext cx="8064896" cy="2135272"/>
            <a:chOff x="611560" y="1844824"/>
            <a:chExt cx="8064896" cy="2135272"/>
          </a:xfrm>
        </p:grpSpPr>
        <p:sp>
          <p:nvSpPr>
            <p:cNvPr id="9" name="Rectangle 8">
              <a:extLst>
                <a:ext uri="{FF2B5EF4-FFF2-40B4-BE49-F238E27FC236}">
                  <a16:creationId xmlns:a16="http://schemas.microsoft.com/office/drawing/2014/main" id="{805201C7-6296-D446-CF61-228AC5763923}"/>
                </a:ext>
              </a:extLst>
            </p:cNvPr>
            <p:cNvSpPr/>
            <p:nvPr/>
          </p:nvSpPr>
          <p:spPr>
            <a:xfrm>
              <a:off x="611560" y="1844824"/>
              <a:ext cx="8064896" cy="213527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3273388" y="2348880"/>
              <a:ext cx="5403068" cy="1631216"/>
            </a:xfrm>
            <a:prstGeom prst="rect">
              <a:avLst/>
            </a:prstGeom>
            <a:solidFill>
              <a:schemeClr val="bg1">
                <a:lumMod val="95000"/>
              </a:schemeClr>
            </a:solidFill>
          </p:spPr>
          <p:txBody>
            <a:bodyPr wrap="square">
              <a:spAutoFit/>
            </a:bodyPr>
            <a:lstStyle/>
            <a:p>
              <a:r>
                <a:rPr lang="en-US" sz="2000" b="1" dirty="0">
                  <a:solidFill>
                    <a:srgbClr val="FF0000"/>
                  </a:solidFill>
                </a:rPr>
                <a:t>4MP</a:t>
              </a:r>
              <a:r>
                <a:rPr lang="en-US" sz="2000" b="1" dirty="0"/>
                <a:t> Outdoor </a:t>
              </a:r>
              <a:r>
                <a:rPr lang="en-US" sz="2000" b="1" dirty="0">
                  <a:solidFill>
                    <a:srgbClr val="FF0000"/>
                  </a:solidFill>
                </a:rPr>
                <a:t>Fixed Bullet</a:t>
              </a:r>
              <a:r>
                <a:rPr lang="en-US" sz="2000" b="1" dirty="0"/>
                <a:t> with D/N, Adaptive IR, </a:t>
              </a:r>
              <a:r>
                <a:rPr lang="en-US" sz="2000" b="1" dirty="0">
                  <a:solidFill>
                    <a:srgbClr val="FF0000"/>
                  </a:solidFill>
                </a:rPr>
                <a:t>White LED (50 meters)</a:t>
              </a:r>
              <a:r>
                <a:rPr lang="en-US" sz="2000" b="1" dirty="0"/>
                <a:t>, Superior WDR 120dB, ELLS, Fixed lens, </a:t>
              </a:r>
              <a:r>
                <a:rPr lang="en-US" sz="2000" b="1" dirty="0">
                  <a:solidFill>
                    <a:srgbClr val="0000FF"/>
                  </a:solidFill>
                </a:rPr>
                <a:t>f2.8mm/F1.6 (HOV: 93.2°)</a:t>
              </a:r>
              <a:r>
                <a:rPr lang="en-US" sz="2000" b="1" dirty="0"/>
                <a:t>, H.265/H.264, 2D+3D DNR, Built-in </a:t>
              </a:r>
              <a:r>
                <a:rPr lang="en-US" sz="2000" b="1" dirty="0">
                  <a:solidFill>
                    <a:srgbClr val="FF0000"/>
                  </a:solidFill>
                </a:rPr>
                <a:t>Microphone</a:t>
              </a:r>
              <a:r>
                <a:rPr lang="en-US" sz="2000" b="1" dirty="0"/>
                <a:t>, PoE/DC12V, IP67</a:t>
              </a:r>
            </a:p>
          </p:txBody>
        </p:sp>
        <p:sp>
          <p:nvSpPr>
            <p:cNvPr id="11" name="TextBox 10">
              <a:extLst>
                <a:ext uri="{FF2B5EF4-FFF2-40B4-BE49-F238E27FC236}">
                  <a16:creationId xmlns:a16="http://schemas.microsoft.com/office/drawing/2014/main" id="{F65804F2-B124-5590-BE37-73CA85377D3C}"/>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Z331</a:t>
              </a:r>
            </a:p>
          </p:txBody>
        </p:sp>
      </p:grpSp>
      <p:grpSp>
        <p:nvGrpSpPr>
          <p:cNvPr id="4" name="Group 3">
            <a:extLst>
              <a:ext uri="{FF2B5EF4-FFF2-40B4-BE49-F238E27FC236}">
                <a16:creationId xmlns:a16="http://schemas.microsoft.com/office/drawing/2014/main" id="{F67DBA88-FC4B-C044-9595-FD0357E403BD}"/>
              </a:ext>
            </a:extLst>
          </p:cNvPr>
          <p:cNvGrpSpPr/>
          <p:nvPr/>
        </p:nvGrpSpPr>
        <p:grpSpPr>
          <a:xfrm>
            <a:off x="611560" y="4266918"/>
            <a:ext cx="8064896" cy="2135272"/>
            <a:chOff x="611560" y="1844824"/>
            <a:chExt cx="8064896" cy="2135272"/>
          </a:xfrm>
        </p:grpSpPr>
        <p:sp>
          <p:nvSpPr>
            <p:cNvPr id="6" name="Rectangle 5">
              <a:extLst>
                <a:ext uri="{FF2B5EF4-FFF2-40B4-BE49-F238E27FC236}">
                  <a16:creationId xmlns:a16="http://schemas.microsoft.com/office/drawing/2014/main" id="{07F1501D-7A55-BD86-D81C-FEB2F7BEE333}"/>
                </a:ext>
              </a:extLst>
            </p:cNvPr>
            <p:cNvSpPr/>
            <p:nvPr/>
          </p:nvSpPr>
          <p:spPr>
            <a:xfrm>
              <a:off x="611560" y="1844824"/>
              <a:ext cx="8064896" cy="213527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64C0821-D5B0-EB52-648F-A1F8140C981C}"/>
                </a:ext>
              </a:extLst>
            </p:cNvPr>
            <p:cNvSpPr txBox="1"/>
            <p:nvPr/>
          </p:nvSpPr>
          <p:spPr>
            <a:xfrm>
              <a:off x="3273388" y="2348880"/>
              <a:ext cx="5403068" cy="1631216"/>
            </a:xfrm>
            <a:prstGeom prst="rect">
              <a:avLst/>
            </a:prstGeom>
            <a:solidFill>
              <a:schemeClr val="bg1">
                <a:lumMod val="95000"/>
              </a:schemeClr>
            </a:solidFill>
          </p:spPr>
          <p:txBody>
            <a:bodyPr wrap="square">
              <a:spAutoFit/>
            </a:bodyPr>
            <a:lstStyle/>
            <a:p>
              <a:r>
                <a:rPr lang="en-US" sz="2000" b="1" dirty="0">
                  <a:solidFill>
                    <a:srgbClr val="FF0000"/>
                  </a:solidFill>
                </a:rPr>
                <a:t>4MP</a:t>
              </a:r>
              <a:r>
                <a:rPr lang="en-US" sz="2000" b="1" dirty="0"/>
                <a:t> Outdoor </a:t>
              </a:r>
              <a:r>
                <a:rPr lang="en-US" sz="2000" b="1" dirty="0">
                  <a:solidFill>
                    <a:srgbClr val="FF0000"/>
                  </a:solidFill>
                </a:rPr>
                <a:t>Fixed Bullet</a:t>
              </a:r>
              <a:r>
                <a:rPr lang="en-US" sz="2000" b="1" dirty="0"/>
                <a:t> with D/N, Adaptive IR, </a:t>
              </a:r>
              <a:r>
                <a:rPr lang="en-US" sz="2000" b="1" dirty="0">
                  <a:solidFill>
                    <a:srgbClr val="FF0000"/>
                  </a:solidFill>
                </a:rPr>
                <a:t>White LED (50 meters)</a:t>
              </a:r>
              <a:r>
                <a:rPr lang="en-US" sz="2000" b="1" dirty="0"/>
                <a:t>, Superior WDR 120dB, ELLS, Fixed lens, </a:t>
              </a:r>
              <a:r>
                <a:rPr lang="en-US" sz="2000" b="1" dirty="0">
                  <a:solidFill>
                    <a:srgbClr val="0000FF"/>
                  </a:solidFill>
                </a:rPr>
                <a:t>f4mm/F1.6 (HOV: 77.4°)</a:t>
              </a:r>
              <a:r>
                <a:rPr lang="en-US" sz="2000" b="1" dirty="0"/>
                <a:t>, H.265/H.264, 2D+3D DNR, Built-in </a:t>
              </a:r>
              <a:r>
                <a:rPr lang="en-US" sz="2000" b="1" dirty="0">
                  <a:solidFill>
                    <a:srgbClr val="FF0000"/>
                  </a:solidFill>
                </a:rPr>
                <a:t>Microphone</a:t>
              </a:r>
              <a:r>
                <a:rPr lang="en-US" sz="2000" b="1" dirty="0"/>
                <a:t>, PoE/DC12V, IP67</a:t>
              </a:r>
            </a:p>
          </p:txBody>
        </p:sp>
        <p:sp>
          <p:nvSpPr>
            <p:cNvPr id="8" name="TextBox 7">
              <a:extLst>
                <a:ext uri="{FF2B5EF4-FFF2-40B4-BE49-F238E27FC236}">
                  <a16:creationId xmlns:a16="http://schemas.microsoft.com/office/drawing/2014/main" id="{ACE523B3-C258-F219-76E0-D63EC6A9AD27}"/>
                </a:ext>
              </a:extLst>
            </p:cNvPr>
            <p:cNvSpPr txBox="1"/>
            <p:nvPr/>
          </p:nvSpPr>
          <p:spPr>
            <a:xfrm>
              <a:off x="3275856" y="1901652"/>
              <a:ext cx="1800200" cy="584775"/>
            </a:xfrm>
            <a:prstGeom prst="rect">
              <a:avLst/>
            </a:prstGeom>
            <a:noFill/>
          </p:spPr>
          <p:txBody>
            <a:bodyPr wrap="square" rtlCol="0">
              <a:spAutoFit/>
            </a:bodyPr>
            <a:lstStyle/>
            <a:p>
              <a:r>
                <a:rPr lang="en-US" sz="3200" b="1" dirty="0">
                  <a:solidFill>
                    <a:srgbClr val="00B050"/>
                  </a:solidFill>
                </a:rPr>
                <a:t>Z331-P1</a:t>
              </a:r>
            </a:p>
          </p:txBody>
        </p:sp>
      </p:grpSp>
      <p:pic>
        <p:nvPicPr>
          <p:cNvPr id="17" name="Picture 4">
            <a:extLst>
              <a:ext uri="{FF2B5EF4-FFF2-40B4-BE49-F238E27FC236}">
                <a16:creationId xmlns:a16="http://schemas.microsoft.com/office/drawing/2014/main" id="{4AD64DAE-E596-6EB0-962B-C04339AAE3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240" y="1764319"/>
            <a:ext cx="228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CAF65ED4-74D9-4F26-9216-F2DD82210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00" y="4130824"/>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2BC8D-A723-E4DD-2851-278F033D1ADB}"/>
            </a:ext>
          </a:extLst>
        </p:cNvPr>
        <p:cNvGrpSpPr/>
        <p:nvPr/>
      </p:nvGrpSpPr>
      <p:grpSpPr>
        <a:xfrm>
          <a:off x="0" y="0"/>
          <a:ext cx="0" cy="0"/>
          <a:chOff x="0" y="0"/>
          <a:chExt cx="0" cy="0"/>
        </a:xfrm>
      </p:grpSpPr>
      <p:grpSp>
        <p:nvGrpSpPr>
          <p:cNvPr id="12" name="Group 11">
            <a:extLst>
              <a:ext uri="{FF2B5EF4-FFF2-40B4-BE49-F238E27FC236}">
                <a16:creationId xmlns:a16="http://schemas.microsoft.com/office/drawing/2014/main" id="{DBB692AB-81B9-08B6-985A-ABEB312D103F}"/>
              </a:ext>
            </a:extLst>
          </p:cNvPr>
          <p:cNvGrpSpPr/>
          <p:nvPr/>
        </p:nvGrpSpPr>
        <p:grpSpPr>
          <a:xfrm>
            <a:off x="538318" y="2636911"/>
            <a:ext cx="8067364" cy="2114914"/>
            <a:chOff x="611560" y="1844823"/>
            <a:chExt cx="8067364" cy="2114914"/>
          </a:xfrm>
        </p:grpSpPr>
        <p:sp>
          <p:nvSpPr>
            <p:cNvPr id="13" name="Rectangle 12">
              <a:extLst>
                <a:ext uri="{FF2B5EF4-FFF2-40B4-BE49-F238E27FC236}">
                  <a16:creationId xmlns:a16="http://schemas.microsoft.com/office/drawing/2014/main" id="{B81BD83A-64F7-F39C-D365-530C750CCB86}"/>
                </a:ext>
              </a:extLst>
            </p:cNvPr>
            <p:cNvSpPr/>
            <p:nvPr/>
          </p:nvSpPr>
          <p:spPr>
            <a:xfrm>
              <a:off x="611560" y="1844823"/>
              <a:ext cx="8064896" cy="211491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DEF32209-C7FB-46B9-551C-D8EDB10989B2}"/>
                </a:ext>
              </a:extLst>
            </p:cNvPr>
            <p:cNvSpPr txBox="1"/>
            <p:nvPr/>
          </p:nvSpPr>
          <p:spPr>
            <a:xfrm>
              <a:off x="3275856" y="2328521"/>
              <a:ext cx="5403068" cy="1631216"/>
            </a:xfrm>
            <a:prstGeom prst="rect">
              <a:avLst/>
            </a:prstGeom>
            <a:solidFill>
              <a:schemeClr val="bg1">
                <a:lumMod val="95000"/>
              </a:schemeClr>
            </a:solidFill>
          </p:spPr>
          <p:txBody>
            <a:bodyPr wrap="square">
              <a:spAutoFit/>
            </a:bodyPr>
            <a:lstStyle/>
            <a:p>
              <a:r>
                <a:rPr lang="en-US" sz="2000" b="1" dirty="0">
                  <a:solidFill>
                    <a:srgbClr val="FF0000"/>
                  </a:solidFill>
                </a:rPr>
                <a:t>4MP</a:t>
              </a:r>
              <a:r>
                <a:rPr lang="en-US" sz="2000" b="1" dirty="0"/>
                <a:t> Outdoor </a:t>
              </a:r>
              <a:r>
                <a:rPr lang="en-US" sz="2000" b="1" dirty="0">
                  <a:solidFill>
                    <a:srgbClr val="FF0000"/>
                  </a:solidFill>
                </a:rPr>
                <a:t>Turret</a:t>
              </a:r>
              <a:r>
                <a:rPr lang="en-US" sz="2000" b="1" dirty="0"/>
                <a:t> with D/N, Adaptive IR, </a:t>
              </a:r>
              <a:r>
                <a:rPr lang="en-US" sz="2000" b="1" dirty="0">
                  <a:solidFill>
                    <a:srgbClr val="FF0000"/>
                  </a:solidFill>
                </a:rPr>
                <a:t>White LED (50 meters)</a:t>
              </a:r>
              <a:r>
                <a:rPr lang="en-US" sz="2000" b="1" dirty="0"/>
                <a:t>, Superior WDR 120dB, ELLS, Fixed lens, </a:t>
              </a:r>
              <a:r>
                <a:rPr lang="en-US" sz="2000" b="1" dirty="0">
                  <a:solidFill>
                    <a:srgbClr val="0000FF"/>
                  </a:solidFill>
                </a:rPr>
                <a:t>f2.8mm/F1.6 (HOV: 93.2°)</a:t>
              </a:r>
              <a:r>
                <a:rPr lang="en-US" sz="2000" b="1" dirty="0"/>
                <a:t>, H.265/H.264, 2D+3D DNR, Built-in </a:t>
              </a:r>
              <a:r>
                <a:rPr lang="en-US" sz="2000" b="1" dirty="0">
                  <a:solidFill>
                    <a:srgbClr val="FF0000"/>
                  </a:solidFill>
                </a:rPr>
                <a:t>Microphone</a:t>
              </a:r>
              <a:r>
                <a:rPr lang="en-US" sz="2000" b="1" dirty="0"/>
                <a:t>, MicroSD, PoE/DC12V, IP67</a:t>
              </a:r>
            </a:p>
          </p:txBody>
        </p:sp>
        <p:sp>
          <p:nvSpPr>
            <p:cNvPr id="15" name="TextBox 14">
              <a:extLst>
                <a:ext uri="{FF2B5EF4-FFF2-40B4-BE49-F238E27FC236}">
                  <a16:creationId xmlns:a16="http://schemas.microsoft.com/office/drawing/2014/main" id="{99A63DC1-C61B-9BCD-F432-C974B292854D}"/>
                </a:ext>
              </a:extLst>
            </p:cNvPr>
            <p:cNvSpPr txBox="1"/>
            <p:nvPr/>
          </p:nvSpPr>
          <p:spPr>
            <a:xfrm>
              <a:off x="3275856" y="1901652"/>
              <a:ext cx="1944216" cy="584775"/>
            </a:xfrm>
            <a:prstGeom prst="rect">
              <a:avLst/>
            </a:prstGeom>
            <a:noFill/>
          </p:spPr>
          <p:txBody>
            <a:bodyPr wrap="square" rtlCol="0">
              <a:spAutoFit/>
            </a:bodyPr>
            <a:lstStyle/>
            <a:p>
              <a:r>
                <a:rPr lang="en-US" sz="3200" b="1" dirty="0">
                  <a:solidFill>
                    <a:srgbClr val="00B050"/>
                  </a:solidFill>
                </a:rPr>
                <a:t>Z511</a:t>
              </a:r>
            </a:p>
          </p:txBody>
        </p:sp>
      </p:grpSp>
      <p:pic>
        <p:nvPicPr>
          <p:cNvPr id="6" name="Picture 5" descr="A white camera with a black background&#10;&#10;AI-generated content may be incorrect.">
            <a:extLst>
              <a:ext uri="{FF2B5EF4-FFF2-40B4-BE49-F238E27FC236}">
                <a16:creationId xmlns:a16="http://schemas.microsoft.com/office/drawing/2014/main" id="{01FB4719-E6ED-936E-F7B1-138D2B43A8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358" y="2722259"/>
            <a:ext cx="1944216" cy="1944216"/>
          </a:xfrm>
          <a:prstGeom prst="rect">
            <a:avLst/>
          </a:prstGeom>
        </p:spPr>
      </p:pic>
    </p:spTree>
    <p:extLst>
      <p:ext uri="{BB962C8B-B14F-4D97-AF65-F5344CB8AC3E}">
        <p14:creationId xmlns:p14="http://schemas.microsoft.com/office/powerpoint/2010/main" val="382590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8" name="Rectangle 7">
            <a:extLst>
              <a:ext uri="{FF2B5EF4-FFF2-40B4-BE49-F238E27FC236}">
                <a16:creationId xmlns:a16="http://schemas.microsoft.com/office/drawing/2014/main" id="{2FC72F87-0AC3-3AE9-31C8-C4D7FA1FB258}"/>
              </a:ext>
            </a:extLst>
          </p:cNvPr>
          <p:cNvSpPr/>
          <p:nvPr/>
        </p:nvSpPr>
        <p:spPr>
          <a:xfrm>
            <a:off x="6415691" y="4361108"/>
            <a:ext cx="822389" cy="555124"/>
          </a:xfrm>
          <a:prstGeom prst="rect">
            <a:avLst/>
          </a:prstGeom>
          <a:noFill/>
          <a:ln w="5715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7A183C-0B1E-F810-94AF-3C1AC4D7B99E}"/>
              </a:ext>
            </a:extLst>
          </p:cNvPr>
          <p:cNvSpPr/>
          <p:nvPr/>
        </p:nvSpPr>
        <p:spPr>
          <a:xfrm>
            <a:off x="6449912" y="3499972"/>
            <a:ext cx="570360" cy="28906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3E5C299-2341-F5CA-05B8-0CE82A874CE4}"/>
              </a:ext>
            </a:extLst>
          </p:cNvPr>
          <p:cNvSpPr txBox="1"/>
          <p:nvPr/>
        </p:nvSpPr>
        <p:spPr>
          <a:xfrm>
            <a:off x="395536" y="2204864"/>
            <a:ext cx="2592288" cy="923330"/>
          </a:xfrm>
          <a:prstGeom prst="rect">
            <a:avLst/>
          </a:prstGeom>
          <a:noFill/>
        </p:spPr>
        <p:txBody>
          <a:bodyPr wrap="square" rtlCol="0">
            <a:spAutoFit/>
          </a:bodyPr>
          <a:lstStyle/>
          <a:p>
            <a:r>
              <a:rPr lang="en-US" dirty="0"/>
              <a:t>Z331 and Z331-P1 are the migration models of Z317 </a:t>
            </a:r>
          </a:p>
          <a:p>
            <a:r>
              <a:rPr lang="en-US" dirty="0"/>
              <a:t>and Z322.</a:t>
            </a:r>
          </a:p>
        </p:txBody>
      </p:sp>
      <p:sp>
        <p:nvSpPr>
          <p:cNvPr id="17" name="TextBox 16">
            <a:extLst>
              <a:ext uri="{FF2B5EF4-FFF2-40B4-BE49-F238E27FC236}">
                <a16:creationId xmlns:a16="http://schemas.microsoft.com/office/drawing/2014/main" id="{7615A172-45A5-630F-B0E7-3BEC8F3B0765}"/>
              </a:ext>
            </a:extLst>
          </p:cNvPr>
          <p:cNvSpPr txBox="1"/>
          <p:nvPr/>
        </p:nvSpPr>
        <p:spPr>
          <a:xfrm>
            <a:off x="395536" y="3499972"/>
            <a:ext cx="2622588" cy="1754326"/>
          </a:xfrm>
          <a:prstGeom prst="rect">
            <a:avLst/>
          </a:prstGeom>
          <a:noFill/>
        </p:spPr>
        <p:txBody>
          <a:bodyPr wrap="square" rtlCol="0">
            <a:spAutoFit/>
          </a:bodyPr>
          <a:lstStyle/>
          <a:p>
            <a:r>
              <a:rPr lang="en-US" dirty="0"/>
              <a:t>Z511 is the migration model of </a:t>
            </a:r>
            <a:r>
              <a:rPr lang="en-US" altLang="zh-TW" dirty="0"/>
              <a:t>Z79 and </a:t>
            </a:r>
            <a:r>
              <a:rPr lang="en-US" dirty="0"/>
              <a:t>Z722. The new turret form factors are now clearly distinguishable by the model's name Z</a:t>
            </a:r>
            <a:r>
              <a:rPr lang="en-US" b="1" dirty="0"/>
              <a:t>5</a:t>
            </a:r>
            <a:r>
              <a:rPr lang="en-US" dirty="0"/>
              <a:t>x.</a:t>
            </a:r>
          </a:p>
        </p:txBody>
      </p:sp>
      <p:sp>
        <p:nvSpPr>
          <p:cNvPr id="7" name="Rectangle 6">
            <a:extLst>
              <a:ext uri="{FF2B5EF4-FFF2-40B4-BE49-F238E27FC236}">
                <a16:creationId xmlns:a16="http://schemas.microsoft.com/office/drawing/2014/main" id="{E0B28A0B-29C5-BA15-96B6-925C5B676CA7}"/>
              </a:ext>
            </a:extLst>
          </p:cNvPr>
          <p:cNvSpPr/>
          <p:nvPr/>
        </p:nvSpPr>
        <p:spPr>
          <a:xfrm>
            <a:off x="7474750" y="3499972"/>
            <a:ext cx="570360" cy="28906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53D76C-AA9B-6A8A-58E1-37B02BF91C20}"/>
              </a:ext>
            </a:extLst>
          </p:cNvPr>
          <p:cNvSpPr/>
          <p:nvPr/>
        </p:nvSpPr>
        <p:spPr>
          <a:xfrm>
            <a:off x="7459808" y="4799172"/>
            <a:ext cx="570360" cy="360875"/>
          </a:xfrm>
          <a:prstGeom prst="rect">
            <a:avLst/>
          </a:prstGeom>
          <a:noFill/>
          <a:ln w="5715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570145" y="548680"/>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1060554312"/>
              </p:ext>
            </p:extLst>
          </p:nvPr>
        </p:nvGraphicFramePr>
        <p:xfrm>
          <a:off x="395536" y="1167782"/>
          <a:ext cx="8424935" cy="5507298"/>
        </p:xfrm>
        <a:graphic>
          <a:graphicData uri="http://schemas.openxmlformats.org/drawingml/2006/table">
            <a:tbl>
              <a:tblPr firstRow="1" bandRow="1">
                <a:tableStyleId>{5940675A-B579-460E-94D1-54222C63F5DA}</a:tableStyleId>
              </a:tblPr>
              <a:tblGrid>
                <a:gridCol w="1684987">
                  <a:extLst>
                    <a:ext uri="{9D8B030D-6E8A-4147-A177-3AD203B41FA5}">
                      <a16:colId xmlns:a16="http://schemas.microsoft.com/office/drawing/2014/main" val="1674525478"/>
                    </a:ext>
                  </a:extLst>
                </a:gridCol>
                <a:gridCol w="1684987">
                  <a:extLst>
                    <a:ext uri="{9D8B030D-6E8A-4147-A177-3AD203B41FA5}">
                      <a16:colId xmlns:a16="http://schemas.microsoft.com/office/drawing/2014/main" val="1729072205"/>
                    </a:ext>
                  </a:extLst>
                </a:gridCol>
                <a:gridCol w="1684987">
                  <a:extLst>
                    <a:ext uri="{9D8B030D-6E8A-4147-A177-3AD203B41FA5}">
                      <a16:colId xmlns:a16="http://schemas.microsoft.com/office/drawing/2014/main" val="4000711029"/>
                    </a:ext>
                  </a:extLst>
                </a:gridCol>
                <a:gridCol w="1684987">
                  <a:extLst>
                    <a:ext uri="{9D8B030D-6E8A-4147-A177-3AD203B41FA5}">
                      <a16:colId xmlns:a16="http://schemas.microsoft.com/office/drawing/2014/main" val="4292778239"/>
                    </a:ext>
                  </a:extLst>
                </a:gridCol>
                <a:gridCol w="1684987">
                  <a:extLst>
                    <a:ext uri="{9D8B030D-6E8A-4147-A177-3AD203B41FA5}">
                      <a16:colId xmlns:a16="http://schemas.microsoft.com/office/drawing/2014/main" val="1898860449"/>
                    </a:ext>
                  </a:extLst>
                </a:gridCol>
              </a:tblGrid>
              <a:tr h="327342">
                <a:tc>
                  <a:txBody>
                    <a:bodyPr/>
                    <a:lstStyle/>
                    <a:p>
                      <a:r>
                        <a:rPr lang="en-US" dirty="0"/>
                        <a:t>Model</a:t>
                      </a:r>
                    </a:p>
                  </a:txBody>
                  <a:tcPr>
                    <a:solidFill>
                      <a:schemeClr val="bg1">
                        <a:lumMod val="95000"/>
                      </a:schemeClr>
                    </a:solidFill>
                  </a:tcPr>
                </a:tc>
                <a:tc>
                  <a:txBody>
                    <a:bodyPr/>
                    <a:lstStyle/>
                    <a:p>
                      <a:r>
                        <a:rPr lang="en-US" dirty="0"/>
                        <a:t>Z322</a:t>
                      </a:r>
                      <a:endParaRPr lang="en-US" dirty="0">
                        <a:solidFill>
                          <a:schemeClr val="tx1">
                            <a:lumMod val="50000"/>
                            <a:lumOff val="50000"/>
                          </a:schemeClr>
                        </a:solidFill>
                      </a:endParaRPr>
                    </a:p>
                  </a:txBody>
                  <a:tcPr>
                    <a:solidFill>
                      <a:schemeClr val="bg1">
                        <a:lumMod val="95000"/>
                      </a:schemeClr>
                    </a:solidFill>
                  </a:tcPr>
                </a:tc>
                <a:tc>
                  <a:txBody>
                    <a:bodyPr/>
                    <a:lstStyle/>
                    <a:p>
                      <a:r>
                        <a:rPr lang="en-US" sz="1800" kern="1200" dirty="0">
                          <a:solidFill>
                            <a:schemeClr val="tx1"/>
                          </a:solidFill>
                          <a:latin typeface="+mn-lt"/>
                          <a:ea typeface="+mn-ea"/>
                          <a:cs typeface="+mn-cs"/>
                        </a:rPr>
                        <a:t>Z331/Z331-P1</a:t>
                      </a:r>
                      <a:endParaRPr lang="en-US" sz="1800" kern="1200" dirty="0">
                        <a:solidFill>
                          <a:schemeClr val="tx1">
                            <a:lumMod val="50000"/>
                            <a:lumOff val="50000"/>
                          </a:schemeClr>
                        </a:solidFill>
                        <a:latin typeface="+mn-lt"/>
                        <a:ea typeface="+mn-ea"/>
                        <a:cs typeface="+mn-cs"/>
                      </a:endParaRPr>
                    </a:p>
                  </a:txBody>
                  <a:tcPr>
                    <a:solidFill>
                      <a:schemeClr val="accent3">
                        <a:lumMod val="20000"/>
                        <a:lumOff val="80000"/>
                      </a:schemeClr>
                    </a:solidFill>
                  </a:tcPr>
                </a:tc>
                <a:tc>
                  <a:txBody>
                    <a:bodyPr/>
                    <a:lstStyle/>
                    <a:p>
                      <a:r>
                        <a:rPr lang="en-US" dirty="0"/>
                        <a:t>Z722</a:t>
                      </a:r>
                      <a:endParaRPr lang="en-US" dirty="0">
                        <a:solidFill>
                          <a:schemeClr val="tx1">
                            <a:lumMod val="50000"/>
                            <a:lumOff val="50000"/>
                          </a:schemeClr>
                        </a:solidFill>
                      </a:endParaRPr>
                    </a:p>
                  </a:txBody>
                  <a:tcPr>
                    <a:solidFill>
                      <a:schemeClr val="bg1">
                        <a:lumMod val="95000"/>
                      </a:schemeClr>
                    </a:solidFill>
                  </a:tcPr>
                </a:tc>
                <a:tc>
                  <a:txBody>
                    <a:bodyPr/>
                    <a:lstStyle/>
                    <a:p>
                      <a:r>
                        <a:rPr lang="en-US" dirty="0"/>
                        <a:t>Z511</a:t>
                      </a:r>
                      <a:endParaRPr lang="en-US" dirty="0">
                        <a:solidFill>
                          <a:schemeClr val="tx1">
                            <a:lumMod val="50000"/>
                            <a:lumOff val="50000"/>
                          </a:schemeClr>
                        </a:solidFill>
                      </a:endParaRPr>
                    </a:p>
                  </a:txBody>
                  <a:tcPr>
                    <a:solidFill>
                      <a:schemeClr val="accent3">
                        <a:lumMod val="20000"/>
                        <a:lumOff val="80000"/>
                      </a:schemeClr>
                    </a:solidFill>
                  </a:tcPr>
                </a:tc>
                <a:extLst>
                  <a:ext uri="{0D108BD9-81ED-4DB2-BD59-A6C34878D82A}">
                    <a16:rowId xmlns:a16="http://schemas.microsoft.com/office/drawing/2014/main" val="2842435519"/>
                  </a:ext>
                </a:extLst>
              </a:tr>
              <a:tr h="752418">
                <a:tc>
                  <a:txBody>
                    <a:bodyPr/>
                    <a:lstStyle/>
                    <a:p>
                      <a:r>
                        <a:rPr lang="en-US" dirty="0"/>
                        <a:t>Photo</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27342">
                <a:tc>
                  <a:txBody>
                    <a:bodyPr/>
                    <a:lstStyle/>
                    <a:p>
                      <a:r>
                        <a:rPr lang="en-US" dirty="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Turret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Turret</a:t>
                      </a:r>
                    </a:p>
                  </a:txBody>
                  <a:tcPr/>
                </a:tc>
                <a:extLst>
                  <a:ext uri="{0D108BD9-81ED-4DB2-BD59-A6C34878D82A}">
                    <a16:rowId xmlns:a16="http://schemas.microsoft.com/office/drawing/2014/main" val="411042822"/>
                  </a:ext>
                </a:extLst>
              </a:tr>
              <a:tr h="327342">
                <a:tc>
                  <a:txBody>
                    <a:bodyPr/>
                    <a:lstStyle/>
                    <a:p>
                      <a:r>
                        <a:rPr lang="en-US" dirty="0"/>
                        <a:t>Resolution</a:t>
                      </a:r>
                    </a:p>
                  </a:txBody>
                  <a:tcPr/>
                </a:tc>
                <a:tc>
                  <a:txBody>
                    <a:bodyPr/>
                    <a:lstStyle/>
                    <a:p>
                      <a:r>
                        <a:rPr lang="en-US" sz="1800" kern="1200" dirty="0">
                          <a:solidFill>
                            <a:schemeClr val="tx1"/>
                          </a:solidFill>
                          <a:latin typeface="+mn-lt"/>
                          <a:ea typeface="+mn-ea"/>
                          <a:cs typeface="+mn-cs"/>
                        </a:rPr>
                        <a:t>4MP</a:t>
                      </a:r>
                    </a:p>
                  </a:txBody>
                  <a:tcPr/>
                </a:tc>
                <a:tc>
                  <a:txBody>
                    <a:bodyPr/>
                    <a:lstStyle/>
                    <a:p>
                      <a:r>
                        <a:rPr lang="en-US" sz="1800" kern="1200" dirty="0">
                          <a:solidFill>
                            <a:schemeClr val="tx1"/>
                          </a:solidFill>
                          <a:latin typeface="+mn-lt"/>
                          <a:ea typeface="+mn-ea"/>
                          <a:cs typeface="+mn-cs"/>
                        </a:rPr>
                        <a:t>4MP</a:t>
                      </a:r>
                    </a:p>
                  </a:txBody>
                  <a:tcPr/>
                </a:tc>
                <a:tc>
                  <a:txBody>
                    <a:bodyPr/>
                    <a:lstStyle/>
                    <a:p>
                      <a:r>
                        <a:rPr lang="en-US" dirty="0"/>
                        <a:t>4MP</a:t>
                      </a:r>
                    </a:p>
                  </a:txBody>
                  <a:tcPr/>
                </a:tc>
                <a:tc>
                  <a:txBody>
                    <a:bodyPr/>
                    <a:lstStyle/>
                    <a:p>
                      <a:r>
                        <a:rPr lang="en-US" dirty="0"/>
                        <a:t>4MP</a:t>
                      </a:r>
                    </a:p>
                  </a:txBody>
                  <a:tcPr/>
                </a:tc>
                <a:extLst>
                  <a:ext uri="{0D108BD9-81ED-4DB2-BD59-A6C34878D82A}">
                    <a16:rowId xmlns:a16="http://schemas.microsoft.com/office/drawing/2014/main" val="1174545042"/>
                  </a:ext>
                </a:extLst>
              </a:tr>
              <a:tr h="327342">
                <a:tc>
                  <a:txBody>
                    <a:bodyPr/>
                    <a:lstStyle/>
                    <a:p>
                      <a:r>
                        <a:rPr lang="en-US"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f2.8mm/f4mm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a:t>
                      </a:r>
                    </a:p>
                  </a:txBody>
                  <a:tcPr/>
                </a:tc>
                <a:extLst>
                  <a:ext uri="{0D108BD9-81ED-4DB2-BD59-A6C34878D82A}">
                    <a16:rowId xmlns:a16="http://schemas.microsoft.com/office/drawing/2014/main" val="1522604302"/>
                  </a:ext>
                </a:extLst>
              </a:tr>
              <a:tr h="327342">
                <a:tc>
                  <a:txBody>
                    <a:bodyPr/>
                    <a:lstStyle/>
                    <a:p>
                      <a:r>
                        <a:rPr lang="en-US" dirty="0"/>
                        <a:t>HOR</a:t>
                      </a:r>
                    </a:p>
                  </a:txBody>
                  <a:tcPr/>
                </a:tc>
                <a:tc>
                  <a:txBody>
                    <a:bodyPr/>
                    <a:lstStyle/>
                    <a:p>
                      <a:r>
                        <a:rPr lang="en-US" sz="1800" kern="1200" dirty="0">
                          <a:solidFill>
                            <a:schemeClr val="tx1"/>
                          </a:solidFill>
                          <a:latin typeface="+mn-lt"/>
                          <a:ea typeface="+mn-ea"/>
                          <a:cs typeface="+mn-cs"/>
                        </a:rPr>
                        <a:t>97°</a:t>
                      </a:r>
                    </a:p>
                  </a:txBody>
                  <a:tcPr/>
                </a:tc>
                <a:tc>
                  <a:txBody>
                    <a:bodyPr/>
                    <a:lstStyle/>
                    <a:p>
                      <a:r>
                        <a:rPr lang="en-US" sz="1800" kern="1200" dirty="0">
                          <a:solidFill>
                            <a:schemeClr val="tx1"/>
                          </a:solidFill>
                          <a:latin typeface="+mn-lt"/>
                          <a:ea typeface="+mn-ea"/>
                          <a:cs typeface="+mn-cs"/>
                        </a:rPr>
                        <a:t>93.2°/77.4°</a:t>
                      </a:r>
                    </a:p>
                  </a:txBody>
                  <a:tcPr/>
                </a:tc>
                <a:tc>
                  <a:txBody>
                    <a:bodyPr/>
                    <a:lstStyle/>
                    <a:p>
                      <a:r>
                        <a:rPr lang="en-US" sz="1800" kern="1200" dirty="0">
                          <a:solidFill>
                            <a:schemeClr val="tx1"/>
                          </a:solidFill>
                          <a:latin typeface="+mn-lt"/>
                          <a:ea typeface="+mn-ea"/>
                          <a:cs typeface="+mn-cs"/>
                        </a:rPr>
                        <a:t>97°</a:t>
                      </a:r>
                    </a:p>
                  </a:txBody>
                  <a:tcPr/>
                </a:tc>
                <a:tc>
                  <a:txBody>
                    <a:bodyPr/>
                    <a:lstStyle/>
                    <a:p>
                      <a:r>
                        <a:rPr lang="en-US" sz="1800" kern="1200" dirty="0">
                          <a:solidFill>
                            <a:schemeClr val="tx1"/>
                          </a:solidFill>
                          <a:latin typeface="+mn-lt"/>
                          <a:ea typeface="+mn-ea"/>
                          <a:cs typeface="+mn-cs"/>
                        </a:rPr>
                        <a:t>93.2°</a:t>
                      </a:r>
                    </a:p>
                  </a:txBody>
                  <a:tcPr/>
                </a:tc>
                <a:extLst>
                  <a:ext uri="{0D108BD9-81ED-4DB2-BD59-A6C34878D82A}">
                    <a16:rowId xmlns:a16="http://schemas.microsoft.com/office/drawing/2014/main" val="1762527708"/>
                  </a:ext>
                </a:extLst>
              </a:tr>
              <a:tr h="327342">
                <a:tc>
                  <a:txBody>
                    <a:bodyPr/>
                    <a:lstStyle/>
                    <a:p>
                      <a:r>
                        <a:rPr lang="en-US" dirty="0"/>
                        <a:t>LED</a:t>
                      </a:r>
                    </a:p>
                  </a:txBody>
                  <a:tcPr/>
                </a:tc>
                <a:tc>
                  <a:txBody>
                    <a:bodyPr/>
                    <a:lstStyle/>
                    <a:p>
                      <a:r>
                        <a:rPr lang="en-US" sz="1800" kern="1200" dirty="0">
                          <a:solidFill>
                            <a:schemeClr val="tx1"/>
                          </a:solidFill>
                          <a:latin typeface="+mn-lt"/>
                          <a:ea typeface="+mn-ea"/>
                          <a:cs typeface="+mn-cs"/>
                        </a:rPr>
                        <a:t>IR &amp; </a:t>
                      </a:r>
                      <a:r>
                        <a:rPr lang="en-US" sz="1800" b="1" kern="1200" dirty="0">
                          <a:solidFill>
                            <a:schemeClr val="tx1"/>
                          </a:solidFill>
                          <a:latin typeface="+mn-lt"/>
                          <a:ea typeface="+mn-ea"/>
                          <a:cs typeface="+mn-cs"/>
                        </a:rPr>
                        <a:t>WHITE LED</a:t>
                      </a:r>
                    </a:p>
                  </a:txBody>
                  <a:tcPr/>
                </a:tc>
                <a:tc>
                  <a:txBody>
                    <a:bodyPr/>
                    <a:lstStyle/>
                    <a:p>
                      <a:r>
                        <a:rPr lang="en-US" sz="1800" kern="1200" dirty="0">
                          <a:solidFill>
                            <a:schemeClr val="tx1"/>
                          </a:solidFill>
                          <a:latin typeface="+mn-lt"/>
                          <a:ea typeface="+mn-ea"/>
                          <a:cs typeface="+mn-cs"/>
                        </a:rPr>
                        <a:t>IR &amp; </a:t>
                      </a:r>
                      <a:r>
                        <a:rPr lang="en-US" sz="1800" b="1" kern="1200" dirty="0">
                          <a:solidFill>
                            <a:schemeClr val="tx1"/>
                          </a:solidFill>
                          <a:latin typeface="+mn-lt"/>
                          <a:ea typeface="+mn-ea"/>
                          <a:cs typeface="+mn-cs"/>
                        </a:rPr>
                        <a:t>WHITE LED</a:t>
                      </a:r>
                    </a:p>
                  </a:txBody>
                  <a:tcPr/>
                </a:tc>
                <a:tc>
                  <a:txBody>
                    <a:bodyPr/>
                    <a:lstStyle/>
                    <a:p>
                      <a:r>
                        <a:rPr lang="en-US" sz="1800" kern="1200" dirty="0">
                          <a:solidFill>
                            <a:schemeClr val="tx1"/>
                          </a:solidFill>
                          <a:latin typeface="+mn-lt"/>
                          <a:ea typeface="+mn-ea"/>
                          <a:cs typeface="+mn-cs"/>
                        </a:rPr>
                        <a:t>IR &amp; </a:t>
                      </a:r>
                      <a:r>
                        <a:rPr lang="en-US" sz="1800" b="1" kern="1200" dirty="0">
                          <a:solidFill>
                            <a:schemeClr val="tx1"/>
                          </a:solidFill>
                          <a:latin typeface="+mn-lt"/>
                          <a:ea typeface="+mn-ea"/>
                          <a:cs typeface="+mn-cs"/>
                        </a:rPr>
                        <a:t>WHITE LED</a:t>
                      </a:r>
                    </a:p>
                  </a:txBody>
                  <a:tcPr/>
                </a:tc>
                <a:tc>
                  <a:txBody>
                    <a:bodyPr/>
                    <a:lstStyle/>
                    <a:p>
                      <a:r>
                        <a:rPr lang="en-US" sz="1800" kern="1200" dirty="0">
                          <a:solidFill>
                            <a:schemeClr val="tx1"/>
                          </a:solidFill>
                          <a:latin typeface="+mn-lt"/>
                          <a:ea typeface="+mn-ea"/>
                          <a:cs typeface="+mn-cs"/>
                        </a:rPr>
                        <a:t>IR &amp; </a:t>
                      </a:r>
                      <a:r>
                        <a:rPr lang="en-US" sz="1800" b="1" kern="1200" dirty="0">
                          <a:solidFill>
                            <a:schemeClr val="tx1"/>
                          </a:solidFill>
                          <a:latin typeface="+mn-lt"/>
                          <a:ea typeface="+mn-ea"/>
                          <a:cs typeface="+mn-cs"/>
                        </a:rPr>
                        <a:t>WHITE LED</a:t>
                      </a:r>
                    </a:p>
                  </a:txBody>
                  <a:tcPr/>
                </a:tc>
                <a:extLst>
                  <a:ext uri="{0D108BD9-81ED-4DB2-BD59-A6C34878D82A}">
                    <a16:rowId xmlns:a16="http://schemas.microsoft.com/office/drawing/2014/main" val="731546296"/>
                  </a:ext>
                </a:extLst>
              </a:tr>
              <a:tr h="327342">
                <a:tc>
                  <a:txBody>
                    <a:bodyPr/>
                    <a:lstStyle/>
                    <a:p>
                      <a:r>
                        <a:rPr lang="en-US" dirty="0" err="1"/>
                        <a:t>ColorGuard</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3173235980"/>
                  </a:ext>
                </a:extLst>
              </a:tr>
              <a:tr h="327342">
                <a:tc>
                  <a:txBody>
                    <a:bodyPr/>
                    <a:lstStyle/>
                    <a:p>
                      <a:r>
                        <a:rPr lang="en-US"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extLst>
                  <a:ext uri="{0D108BD9-81ED-4DB2-BD59-A6C34878D82A}">
                    <a16:rowId xmlns:a16="http://schemas.microsoft.com/office/drawing/2014/main" val="3782413204"/>
                  </a:ext>
                </a:extLst>
              </a:tr>
              <a:tr h="327342">
                <a:tc>
                  <a:txBody>
                    <a:bodyPr/>
                    <a:lstStyle/>
                    <a:p>
                      <a:r>
                        <a:rPr lang="en-US" dirty="0"/>
                        <a:t>Temperature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-40°C ~ 60°C</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-40°C ~ 60°C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-40°C ~ 60°C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-40°C ~ 60°C</a:t>
                      </a:r>
                    </a:p>
                  </a:txBody>
                  <a:tcPr>
                    <a:noFill/>
                  </a:tcPr>
                </a:tc>
                <a:extLst>
                  <a:ext uri="{0D108BD9-81ED-4DB2-BD59-A6C34878D82A}">
                    <a16:rowId xmlns:a16="http://schemas.microsoft.com/office/drawing/2014/main" val="2061901685"/>
                  </a:ext>
                </a:extLst>
              </a:tr>
              <a:tr h="327342">
                <a:tc>
                  <a:txBody>
                    <a:bodyPr/>
                    <a:lstStyle/>
                    <a:p>
                      <a:r>
                        <a:rPr lang="en-US" dirty="0"/>
                        <a:t>Environment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IP67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IP67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IP67</a:t>
                      </a:r>
                    </a:p>
                  </a:txBody>
                  <a:tcPr/>
                </a:tc>
                <a:extLst>
                  <a:ext uri="{0D108BD9-81ED-4DB2-BD59-A6C34878D82A}">
                    <a16:rowId xmlns:a16="http://schemas.microsoft.com/office/drawing/2014/main" val="3248055311"/>
                  </a:ext>
                </a:extLst>
              </a:tr>
              <a:tr h="327342">
                <a:tc>
                  <a:txBody>
                    <a:bodyPr/>
                    <a:lstStyle/>
                    <a:p>
                      <a:r>
                        <a:rPr lang="en-US" dirty="0"/>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Yes</a:t>
                      </a:r>
                    </a:p>
                  </a:txBody>
                  <a:tcPr/>
                </a:tc>
                <a:extLst>
                  <a:ext uri="{0D108BD9-81ED-4DB2-BD59-A6C34878D82A}">
                    <a16:rowId xmlns:a16="http://schemas.microsoft.com/office/drawing/2014/main" val="627504966"/>
                  </a:ext>
                </a:extLst>
              </a:tr>
              <a:tr h="327342">
                <a:tc>
                  <a:txBody>
                    <a:bodyPr/>
                    <a:lstStyle/>
                    <a:p>
                      <a:r>
                        <a:rPr lang="en-US" dirty="0"/>
                        <a:t>Material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Metal/Plastic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Graphene/Plastic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Metal/Plastic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mn-ea"/>
                          <a:cs typeface="+mn-cs"/>
                        </a:rPr>
                        <a:t>Graphene/Plastic</a:t>
                      </a:r>
                    </a:p>
                  </a:txBody>
                  <a:tcPr/>
                </a:tc>
                <a:extLst>
                  <a:ext uri="{0D108BD9-81ED-4DB2-BD59-A6C34878D82A}">
                    <a16:rowId xmlns:a16="http://schemas.microsoft.com/office/drawing/2014/main" val="3502324510"/>
                  </a:ext>
                </a:extLst>
              </a:tr>
              <a:tr h="327342">
                <a:tc>
                  <a:txBody>
                    <a:bodyPr/>
                    <a:lstStyle/>
                    <a:p>
                      <a:r>
                        <a:rPr lang="en-US" dirty="0"/>
                        <a:t>UL Listed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2467619127"/>
                  </a:ext>
                </a:extLst>
              </a:tr>
            </a:tbl>
          </a:graphicData>
        </a:graphic>
      </p:graphicFrame>
      <p:pic>
        <p:nvPicPr>
          <p:cNvPr id="2056" name="Picture 8">
            <a:extLst>
              <a:ext uri="{FF2B5EF4-FFF2-40B4-BE49-F238E27FC236}">
                <a16:creationId xmlns:a16="http://schemas.microsoft.com/office/drawing/2014/main" id="{136BC9F5-EE44-9BB6-2E7A-AD839A294D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97891" y="1588006"/>
            <a:ext cx="660586" cy="66058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88FAD0D3-A5DA-A9D7-407E-532D6688FF1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7744" y="1268095"/>
            <a:ext cx="1300407" cy="130040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white camera with a black background&#10;&#10;AI-generated content may be incorrect.">
            <a:extLst>
              <a:ext uri="{FF2B5EF4-FFF2-40B4-BE49-F238E27FC236}">
                <a16:creationId xmlns:a16="http://schemas.microsoft.com/office/drawing/2014/main" id="{5613A01B-0389-CA20-8F8F-95C779F0D1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24328" y="1421958"/>
            <a:ext cx="992680" cy="992680"/>
          </a:xfrm>
          <a:prstGeom prst="rect">
            <a:avLst/>
          </a:prstGeom>
        </p:spPr>
      </p:pic>
      <p:pic>
        <p:nvPicPr>
          <p:cNvPr id="4" name="Picture 4">
            <a:extLst>
              <a:ext uri="{FF2B5EF4-FFF2-40B4-BE49-F238E27FC236}">
                <a16:creationId xmlns:a16="http://schemas.microsoft.com/office/drawing/2014/main" id="{F0B66C40-EB79-96C3-4248-08B76106FCB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97355" y="1182100"/>
            <a:ext cx="1473294" cy="1473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431539" y="1599848"/>
            <a:ext cx="6120680" cy="461665"/>
          </a:xfrm>
          <a:prstGeom prst="rect">
            <a:avLst/>
          </a:prstGeom>
          <a:noFill/>
        </p:spPr>
        <p:txBody>
          <a:bodyPr wrap="square" rtlCol="0">
            <a:spAutoFit/>
          </a:bodyPr>
          <a:lstStyle/>
          <a:p>
            <a:r>
              <a:rPr lang="en-US" sz="2400" b="1" dirty="0"/>
              <a:t>Analytics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312731826"/>
              </p:ext>
            </p:extLst>
          </p:nvPr>
        </p:nvGraphicFramePr>
        <p:xfrm>
          <a:off x="431539" y="2132856"/>
          <a:ext cx="8280920" cy="2728728"/>
        </p:xfrm>
        <a:graphic>
          <a:graphicData uri="http://schemas.openxmlformats.org/drawingml/2006/table">
            <a:tbl>
              <a:tblPr firstRow="1" bandRow="1">
                <a:tableStyleId>{5940675A-B579-460E-94D1-54222C63F5DA}</a:tableStyleId>
              </a:tblPr>
              <a:tblGrid>
                <a:gridCol w="4896543">
                  <a:extLst>
                    <a:ext uri="{9D8B030D-6E8A-4147-A177-3AD203B41FA5}">
                      <a16:colId xmlns:a16="http://schemas.microsoft.com/office/drawing/2014/main" val="1674525478"/>
                    </a:ext>
                  </a:extLst>
                </a:gridCol>
                <a:gridCol w="1656184">
                  <a:extLst>
                    <a:ext uri="{9D8B030D-6E8A-4147-A177-3AD203B41FA5}">
                      <a16:colId xmlns:a16="http://schemas.microsoft.com/office/drawing/2014/main" val="1729072205"/>
                    </a:ext>
                  </a:extLst>
                </a:gridCol>
                <a:gridCol w="1728193">
                  <a:extLst>
                    <a:ext uri="{9D8B030D-6E8A-4147-A177-3AD203B41FA5}">
                      <a16:colId xmlns:a16="http://schemas.microsoft.com/office/drawing/2014/main" val="4000711029"/>
                    </a:ext>
                  </a:extLst>
                </a:gridCol>
              </a:tblGrid>
              <a:tr h="522162">
                <a:tc>
                  <a:txBody>
                    <a:bodyPr/>
                    <a:lstStyle/>
                    <a:p>
                      <a:r>
                        <a:rPr lang="en-US" dirty="0"/>
                        <a:t>Analytics</a:t>
                      </a:r>
                    </a:p>
                  </a:txBody>
                  <a:tcPr anchor="ctr">
                    <a:solidFill>
                      <a:schemeClr val="bg1">
                        <a:lumMod val="95000"/>
                      </a:schemeClr>
                    </a:solidFill>
                  </a:tcPr>
                </a:tc>
                <a:tc>
                  <a:txBody>
                    <a:bodyPr/>
                    <a:lstStyle/>
                    <a:p>
                      <a:pPr algn="ctr"/>
                      <a:r>
                        <a:rPr lang="en-US" sz="1800" b="1" kern="1200" dirty="0">
                          <a:solidFill>
                            <a:schemeClr val="tx1"/>
                          </a:solidFill>
                          <a:latin typeface="+mn-lt"/>
                          <a:ea typeface="+mn-ea"/>
                          <a:cs typeface="+mn-cs"/>
                        </a:rPr>
                        <a:t>Z322, Z722</a:t>
                      </a:r>
                      <a:endParaRPr lang="en-US" sz="1800" b="0" kern="1200" dirty="0">
                        <a:solidFill>
                          <a:schemeClr val="tx1"/>
                        </a:solidFill>
                        <a:latin typeface="+mn-lt"/>
                        <a:ea typeface="+mn-ea"/>
                        <a:cs typeface="+mn-cs"/>
                      </a:endParaRPr>
                    </a:p>
                  </a:txBody>
                  <a:tcPr anchor="ctr">
                    <a:solidFill>
                      <a:schemeClr val="bg1">
                        <a:lumMod val="95000"/>
                      </a:schemeClr>
                    </a:solidFill>
                  </a:tcPr>
                </a:tc>
                <a:tc>
                  <a:txBody>
                    <a:bodyPr/>
                    <a:lstStyle/>
                    <a:p>
                      <a:pPr algn="ctr"/>
                      <a:r>
                        <a:rPr lang="en-US" sz="1800" b="1" kern="1200" dirty="0">
                          <a:solidFill>
                            <a:schemeClr val="tx1"/>
                          </a:solidFill>
                          <a:latin typeface="+mn-lt"/>
                          <a:ea typeface="+mn-ea"/>
                          <a:cs typeface="+mn-cs"/>
                        </a:rPr>
                        <a:t>Z331, Z331-P1, Z511</a:t>
                      </a:r>
                      <a:endParaRPr lang="en-US" sz="1800" b="0" kern="1200" dirty="0">
                        <a:solidFill>
                          <a:schemeClr val="tx1"/>
                        </a:solidFill>
                        <a:latin typeface="+mn-lt"/>
                        <a:ea typeface="+mn-ea"/>
                        <a:cs typeface="+mn-cs"/>
                      </a:endParaRPr>
                    </a:p>
                  </a:txBody>
                  <a:tcPr anchor="ctr">
                    <a:solidFill>
                      <a:schemeClr val="accent3">
                        <a:lumMod val="20000"/>
                        <a:lumOff val="80000"/>
                      </a:schemeClr>
                    </a:solidFill>
                  </a:tcPr>
                </a:tc>
                <a:extLst>
                  <a:ext uri="{0D108BD9-81ED-4DB2-BD59-A6C34878D82A}">
                    <a16:rowId xmlns:a16="http://schemas.microsoft.com/office/drawing/2014/main" val="2842435519"/>
                  </a:ext>
                </a:extLst>
              </a:tr>
              <a:tr h="522162">
                <a:tc>
                  <a:txBody>
                    <a:bodyPr/>
                    <a:lstStyle/>
                    <a:p>
                      <a:r>
                        <a:rPr lang="en-US" b="1" dirty="0"/>
                        <a:t>Smart Motion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extLst>
                  <a:ext uri="{0D108BD9-81ED-4DB2-BD59-A6C34878D82A}">
                    <a16:rowId xmlns:a16="http://schemas.microsoft.com/office/drawing/2014/main" val="1174545042"/>
                  </a:ext>
                </a:extLst>
              </a:tr>
              <a:tr h="522162">
                <a:tc>
                  <a:txBody>
                    <a:bodyPr/>
                    <a:lstStyle/>
                    <a:p>
                      <a:r>
                        <a:rPr lang="en-US" b="1" dirty="0"/>
                        <a:t>People Detection</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a:t>
                      </a:r>
                    </a:p>
                  </a:txBody>
                  <a:tcPr anchor="ctr"/>
                </a:tc>
                <a:extLst>
                  <a:ext uri="{0D108BD9-81ED-4DB2-BD59-A6C34878D82A}">
                    <a16:rowId xmlns:a16="http://schemas.microsoft.com/office/drawing/2014/main" val="1762527708"/>
                  </a:ext>
                </a:extLst>
              </a:tr>
              <a:tr h="522162">
                <a:tc>
                  <a:txBody>
                    <a:bodyPr/>
                    <a:lstStyle/>
                    <a:p>
                      <a:r>
                        <a:rPr lang="en-US" b="1" dirty="0"/>
                        <a:t>Vehicle Detection</a:t>
                      </a:r>
                    </a:p>
                  </a:txBody>
                  <a:tcPr anchor="ctr"/>
                </a:tc>
                <a:tc>
                  <a:txBody>
                    <a:bodyPr/>
                    <a:lstStyle/>
                    <a:p>
                      <a:pPr algn="ctr"/>
                      <a:r>
                        <a:rPr lang="en-US" sz="1800" kern="1200" dirty="0">
                          <a:solidFill>
                            <a:schemeClr val="tx1"/>
                          </a:solidFill>
                          <a:latin typeface="+mn-lt"/>
                          <a:ea typeface="+mn-ea"/>
                          <a:cs typeface="+mn-cs"/>
                        </a:rPr>
                        <a:t>Y</a:t>
                      </a:r>
                    </a:p>
                  </a:txBody>
                  <a:tcPr anchor="ctr"/>
                </a:tc>
                <a:tc>
                  <a:txBody>
                    <a:bodyPr/>
                    <a:lstStyle/>
                    <a:p>
                      <a:pPr algn="ctr"/>
                      <a:r>
                        <a:rPr lang="en-US" sz="1800" kern="1200" dirty="0">
                          <a:solidFill>
                            <a:schemeClr val="tx1"/>
                          </a:solidFill>
                          <a:latin typeface="+mn-lt"/>
                          <a:ea typeface="+mn-ea"/>
                          <a:cs typeface="+mn-cs"/>
                        </a:rPr>
                        <a:t>Y</a:t>
                      </a:r>
                    </a:p>
                  </a:txBody>
                  <a:tcPr anchor="ctr"/>
                </a:tc>
                <a:extLst>
                  <a:ext uri="{0D108BD9-81ED-4DB2-BD59-A6C34878D82A}">
                    <a16:rowId xmlns:a16="http://schemas.microsoft.com/office/drawing/2014/main" val="2777652312"/>
                  </a:ext>
                </a:extLst>
              </a:tr>
              <a:tr h="522162">
                <a:tc>
                  <a:txBody>
                    <a:bodyPr/>
                    <a:lstStyle/>
                    <a:p>
                      <a:r>
                        <a:rPr lang="en-US" b="1" dirty="0"/>
                        <a:t>Tampering Detection</a:t>
                      </a:r>
                    </a:p>
                  </a:txBody>
                  <a:tcPr anchor="ctr"/>
                </a:tc>
                <a:tc>
                  <a:txBody>
                    <a:bodyPr/>
                    <a:lstStyle/>
                    <a:p>
                      <a:pPr algn="ctr"/>
                      <a:r>
                        <a:rPr lang="en-US" sz="1800" kern="1200" dirty="0">
                          <a:solidFill>
                            <a:schemeClr val="tx1"/>
                          </a:solidFill>
                          <a:latin typeface="+mn-lt"/>
                          <a:ea typeface="+mn-ea"/>
                          <a:cs typeface="+mn-cs"/>
                        </a:rPr>
                        <a:t>Y</a:t>
                      </a:r>
                    </a:p>
                  </a:txBody>
                  <a:tcPr anchor="ctr"/>
                </a:tc>
                <a:tc>
                  <a:txBody>
                    <a:bodyPr/>
                    <a:lstStyle/>
                    <a:p>
                      <a:pPr algn="ctr"/>
                      <a:r>
                        <a:rPr lang="en-US" sz="1800" kern="1200" dirty="0">
                          <a:solidFill>
                            <a:schemeClr val="tx1"/>
                          </a:solidFill>
                          <a:latin typeface="+mn-lt"/>
                          <a:ea typeface="+mn-ea"/>
                          <a:cs typeface="+mn-cs"/>
                        </a:rPr>
                        <a:t>Y</a:t>
                      </a:r>
                    </a:p>
                  </a:txBody>
                  <a:tcPr anchor="ctr"/>
                </a:tc>
                <a:extLst>
                  <a:ext uri="{0D108BD9-81ED-4DB2-BD59-A6C34878D82A}">
                    <a16:rowId xmlns:a16="http://schemas.microsoft.com/office/drawing/2014/main" val="2413338904"/>
                  </a:ext>
                </a:extLst>
              </a:tr>
            </a:tbl>
          </a:graphicData>
        </a:graphic>
      </p:graphicFrame>
    </p:spTree>
    <p:extLst>
      <p:ext uri="{BB962C8B-B14F-4D97-AF65-F5344CB8AC3E}">
        <p14:creationId xmlns:p14="http://schemas.microsoft.com/office/powerpoint/2010/main" val="1893964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1342629201"/>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spTree>
    <p:extLst>
      <p:ext uri="{BB962C8B-B14F-4D97-AF65-F5344CB8AC3E}">
        <p14:creationId xmlns:p14="http://schemas.microsoft.com/office/powerpoint/2010/main" val="4111692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61DD-7580-5802-5706-91CF387DB27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A75D123-4A20-830A-C43B-D6F31B481172}"/>
              </a:ext>
            </a:extLst>
          </p:cNvPr>
          <p:cNvSpPr txBox="1"/>
          <p:nvPr/>
        </p:nvSpPr>
        <p:spPr>
          <a:xfrm>
            <a:off x="396608" y="1311354"/>
            <a:ext cx="6120680" cy="461665"/>
          </a:xfrm>
          <a:prstGeom prst="rect">
            <a:avLst/>
          </a:prstGeom>
          <a:noFill/>
        </p:spPr>
        <p:txBody>
          <a:bodyPr wrap="square" rtlCol="0">
            <a:spAutoFit/>
          </a:bodyPr>
          <a:lstStyle/>
          <a:p>
            <a:r>
              <a:rPr lang="en-US" sz="2400" b="1" dirty="0"/>
              <a:t>Technology: Smart Dual Light</a:t>
            </a:r>
          </a:p>
        </p:txBody>
      </p:sp>
      <p:sp>
        <p:nvSpPr>
          <p:cNvPr id="9" name="TextBox 8">
            <a:extLst>
              <a:ext uri="{FF2B5EF4-FFF2-40B4-BE49-F238E27FC236}">
                <a16:creationId xmlns:a16="http://schemas.microsoft.com/office/drawing/2014/main" id="{0A6428AF-683D-86DB-5610-AB4EA5446218}"/>
              </a:ext>
            </a:extLst>
          </p:cNvPr>
          <p:cNvSpPr txBox="1"/>
          <p:nvPr/>
        </p:nvSpPr>
        <p:spPr>
          <a:xfrm>
            <a:off x="382216" y="2492896"/>
            <a:ext cx="8414096" cy="3539430"/>
          </a:xfrm>
          <a:prstGeom prst="rect">
            <a:avLst/>
          </a:prstGeom>
          <a:noFill/>
        </p:spPr>
        <p:txBody>
          <a:bodyPr wrap="square" rtlCol="0">
            <a:spAutoFit/>
          </a:bodyPr>
          <a:lstStyle/>
          <a:p>
            <a:r>
              <a:rPr lang="en-US" sz="1600" b="1" dirty="0"/>
              <a:t>What is Dual Light?</a:t>
            </a:r>
            <a:br>
              <a:rPr lang="en-US" sz="1600" dirty="0"/>
            </a:br>
            <a:r>
              <a:rPr lang="en-US" sz="1600" dirty="0"/>
              <a:t>When the cameras contain both IR LED and White LED as built-in illuminators then these are called dual light cameras. IR LED illuminates the light in the wavelength that is invisible for a human eye but the camera can see it and produce a monochrome image, usually in the grayscale.</a:t>
            </a:r>
          </a:p>
          <a:p>
            <a:r>
              <a:rPr lang="en-US" sz="1600" dirty="0"/>
              <a:t>The White LED inside the camera illuminates the light in the wavelength of the visible spectrum. It allows the camera to capture and produce the full color image even in the total darkness.</a:t>
            </a:r>
          </a:p>
          <a:p>
            <a:endParaRPr lang="en-US" sz="1600" dirty="0"/>
          </a:p>
          <a:p>
            <a:r>
              <a:rPr lang="en-US" sz="1600" b="1" dirty="0"/>
              <a:t>What is Smart Dual Light?</a:t>
            </a:r>
            <a:br>
              <a:rPr lang="en-US" sz="1600" dirty="0"/>
            </a:br>
            <a:r>
              <a:rPr lang="en-US" sz="1600" dirty="0"/>
              <a:t>The Smart Dual Light is the intelligent feature of the camera that controls both IR and White LED automatically depending on the actual scene. The built-in AI analyzes the objects and decides when the object is significant so that it is necessary to capture it in full colors as an evidence. In such case the camera will switch from the IR LED mode to the White LED mode during the presence of that object and it switches back to the IR LED mode once the object is gone. Those significant objects may be people or vehicles, for example.</a:t>
            </a:r>
          </a:p>
        </p:txBody>
      </p:sp>
      <p:sp>
        <p:nvSpPr>
          <p:cNvPr id="3" name="TextBox 2">
            <a:extLst>
              <a:ext uri="{FF2B5EF4-FFF2-40B4-BE49-F238E27FC236}">
                <a16:creationId xmlns:a16="http://schemas.microsoft.com/office/drawing/2014/main" id="{303E277D-DBB8-2D6E-B143-AE9D42E2ECB5}"/>
              </a:ext>
            </a:extLst>
          </p:cNvPr>
          <p:cNvSpPr txBox="1"/>
          <p:nvPr/>
        </p:nvSpPr>
        <p:spPr>
          <a:xfrm>
            <a:off x="1835696" y="6211669"/>
            <a:ext cx="5976664" cy="369332"/>
          </a:xfrm>
          <a:prstGeom prst="rect">
            <a:avLst/>
          </a:prstGeom>
          <a:noFill/>
        </p:spPr>
        <p:txBody>
          <a:bodyPr wrap="square">
            <a:spAutoFit/>
          </a:bodyPr>
          <a:lstStyle/>
          <a:p>
            <a:r>
              <a:rPr lang="en-US" dirty="0">
                <a:hlinkClick r:id="rId3"/>
              </a:rPr>
              <a:t>https://www.acti.com/technologies/smart-dual-light</a:t>
            </a:r>
            <a:endParaRPr lang="en-US" dirty="0"/>
          </a:p>
        </p:txBody>
      </p:sp>
      <p:pic>
        <p:nvPicPr>
          <p:cNvPr id="3074" name="Picture 2">
            <a:extLst>
              <a:ext uri="{FF2B5EF4-FFF2-40B4-BE49-F238E27FC236}">
                <a16:creationId xmlns:a16="http://schemas.microsoft.com/office/drawing/2014/main" id="{6D357625-5F6A-2089-4A36-8637D20A9C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311354"/>
            <a:ext cx="1738569" cy="121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906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93C5E-22F3-2CC6-FA0C-5AFEBE7ACB9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717A551-E086-051B-1E2A-18C30EC28628}"/>
              </a:ext>
            </a:extLst>
          </p:cNvPr>
          <p:cNvSpPr txBox="1"/>
          <p:nvPr/>
        </p:nvSpPr>
        <p:spPr>
          <a:xfrm>
            <a:off x="251520" y="1282630"/>
            <a:ext cx="6120680" cy="461665"/>
          </a:xfrm>
          <a:prstGeom prst="rect">
            <a:avLst/>
          </a:prstGeom>
          <a:noFill/>
        </p:spPr>
        <p:txBody>
          <a:bodyPr wrap="square" rtlCol="0">
            <a:spAutoFit/>
          </a:bodyPr>
          <a:lstStyle/>
          <a:p>
            <a:r>
              <a:rPr lang="en-US" sz="2400" b="1" dirty="0"/>
              <a:t>Technology: </a:t>
            </a:r>
            <a:r>
              <a:rPr lang="en-US" sz="2400" b="1" dirty="0" err="1"/>
              <a:t>ColorGuard</a:t>
            </a:r>
            <a:endParaRPr lang="en-US" sz="2400" b="1" dirty="0"/>
          </a:p>
        </p:txBody>
      </p:sp>
      <p:sp>
        <p:nvSpPr>
          <p:cNvPr id="9" name="TextBox 8">
            <a:extLst>
              <a:ext uri="{FF2B5EF4-FFF2-40B4-BE49-F238E27FC236}">
                <a16:creationId xmlns:a16="http://schemas.microsoft.com/office/drawing/2014/main" id="{3567F5F9-8909-CFB8-BFA8-623155A8A2B3}"/>
              </a:ext>
            </a:extLst>
          </p:cNvPr>
          <p:cNvSpPr txBox="1"/>
          <p:nvPr/>
        </p:nvSpPr>
        <p:spPr>
          <a:xfrm>
            <a:off x="251520" y="1975147"/>
            <a:ext cx="8414096" cy="4247317"/>
          </a:xfrm>
          <a:prstGeom prst="rect">
            <a:avLst/>
          </a:prstGeom>
          <a:noFill/>
        </p:spPr>
        <p:txBody>
          <a:bodyPr wrap="square" rtlCol="0">
            <a:spAutoFit/>
          </a:bodyPr>
          <a:lstStyle/>
          <a:p>
            <a:r>
              <a:rPr lang="en-US" b="1" dirty="0"/>
              <a:t>What is </a:t>
            </a:r>
            <a:r>
              <a:rPr lang="en-US" b="1" dirty="0" err="1"/>
              <a:t>ColorGuard</a:t>
            </a:r>
            <a:r>
              <a:rPr lang="en-US" b="1" dirty="0"/>
              <a:t>?</a:t>
            </a:r>
            <a:br>
              <a:rPr lang="en-US" dirty="0"/>
            </a:br>
            <a:r>
              <a:rPr lang="en-US" dirty="0" err="1"/>
              <a:t>ColorGuard</a:t>
            </a:r>
            <a:r>
              <a:rPr lang="en-US" dirty="0"/>
              <a:t> is a set of multiple technologies, combined together to form a fully automatic protection shield using colored images.</a:t>
            </a:r>
          </a:p>
          <a:p>
            <a:r>
              <a:rPr lang="en-US" dirty="0"/>
              <a:t>The first component of the </a:t>
            </a:r>
            <a:r>
              <a:rPr lang="en-US" dirty="0" err="1"/>
              <a:t>ColorGuard</a:t>
            </a:r>
            <a:r>
              <a:rPr lang="en-US" dirty="0"/>
              <a:t> is the </a:t>
            </a:r>
            <a:r>
              <a:rPr lang="en-US" dirty="0" err="1"/>
              <a:t>ColorVizion</a:t>
            </a:r>
            <a:r>
              <a:rPr lang="en-US" dirty="0"/>
              <a:t>. </a:t>
            </a:r>
            <a:r>
              <a:rPr lang="en-US" dirty="0" err="1"/>
              <a:t>ColorVizion</a:t>
            </a:r>
            <a:r>
              <a:rPr lang="en-US" dirty="0"/>
              <a:t> is the advanced technology that makes the nighttime image appear in true colors. It combines a large sensor, good lens and the superb image processing capabilities.</a:t>
            </a:r>
          </a:p>
          <a:p>
            <a:r>
              <a:rPr lang="en-US" dirty="0"/>
              <a:t>The second component of the </a:t>
            </a:r>
            <a:r>
              <a:rPr lang="en-US" dirty="0" err="1"/>
              <a:t>ColorGuard</a:t>
            </a:r>
            <a:r>
              <a:rPr lang="en-US" dirty="0"/>
              <a:t> is the additional illumination capabilities using built-in White LED of the cameras - by illuminating the visible spectrum light instead of IR light, the true colors can be preserved.</a:t>
            </a:r>
          </a:p>
          <a:p>
            <a:r>
              <a:rPr lang="en-US" dirty="0"/>
              <a:t>The third component of </a:t>
            </a:r>
            <a:r>
              <a:rPr lang="en-US" dirty="0" err="1"/>
              <a:t>ColorGuard</a:t>
            </a:r>
            <a:r>
              <a:rPr lang="en-US" dirty="0"/>
              <a:t> is the Artificial Intelligence. The AI will use these perfect color images to accurately analyze each frame of the video to make the correct decisions based on object's true colors.</a:t>
            </a:r>
          </a:p>
          <a:p>
            <a:r>
              <a:rPr lang="en-US" dirty="0"/>
              <a:t>Additionally, the </a:t>
            </a:r>
            <a:r>
              <a:rPr lang="en-US" dirty="0" err="1"/>
              <a:t>ColorGuard</a:t>
            </a:r>
            <a:r>
              <a:rPr lang="en-US" dirty="0"/>
              <a:t> cameras have the best WDR (120-150dB). Both dark and bright areas of the scene will be processed perfectly so that the true colors are preserved.</a:t>
            </a:r>
          </a:p>
        </p:txBody>
      </p:sp>
      <p:sp>
        <p:nvSpPr>
          <p:cNvPr id="3" name="TextBox 2">
            <a:extLst>
              <a:ext uri="{FF2B5EF4-FFF2-40B4-BE49-F238E27FC236}">
                <a16:creationId xmlns:a16="http://schemas.microsoft.com/office/drawing/2014/main" id="{87F07815-E450-6E9B-F2A8-5C343AE87B30}"/>
              </a:ext>
            </a:extLst>
          </p:cNvPr>
          <p:cNvSpPr txBox="1"/>
          <p:nvPr/>
        </p:nvSpPr>
        <p:spPr>
          <a:xfrm>
            <a:off x="1907704" y="6453336"/>
            <a:ext cx="5976664" cy="369332"/>
          </a:xfrm>
          <a:prstGeom prst="rect">
            <a:avLst/>
          </a:prstGeom>
          <a:noFill/>
        </p:spPr>
        <p:txBody>
          <a:bodyPr wrap="square">
            <a:spAutoFit/>
          </a:bodyPr>
          <a:lstStyle/>
          <a:p>
            <a:r>
              <a:rPr lang="en-US" dirty="0">
                <a:hlinkClick r:id="rId3"/>
              </a:rPr>
              <a:t>https://www.acti.com/technologies/colorguard</a:t>
            </a:r>
            <a:endParaRPr lang="en-US" dirty="0"/>
          </a:p>
        </p:txBody>
      </p:sp>
    </p:spTree>
    <p:extLst>
      <p:ext uri="{BB962C8B-B14F-4D97-AF65-F5344CB8AC3E}">
        <p14:creationId xmlns:p14="http://schemas.microsoft.com/office/powerpoint/2010/main" val="359629419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36739</TotalTime>
  <Words>862</Words>
  <Application>Microsoft Office PowerPoint</Application>
  <PresentationFormat>如螢幕大小 (4:3)</PresentationFormat>
  <Paragraphs>140</Paragraphs>
  <Slides>9</Slides>
  <Notes>9</Notes>
  <HiddenSlides>0</HiddenSlides>
  <MMClips>0</MMClips>
  <ScaleCrop>false</ScaleCrop>
  <HeadingPairs>
    <vt:vector size="6" baseType="variant">
      <vt:variant>
        <vt:lpstr>使用字型</vt:lpstr>
      </vt:variant>
      <vt:variant>
        <vt:i4>3</vt:i4>
      </vt:variant>
      <vt:variant>
        <vt:lpstr>佈景主題</vt:lpstr>
      </vt:variant>
      <vt:variant>
        <vt:i4>2</vt:i4>
      </vt:variant>
      <vt:variant>
        <vt:lpstr>投影片標題</vt:lpstr>
      </vt:variant>
      <vt:variant>
        <vt:i4>9</vt:i4>
      </vt:variant>
    </vt:vector>
  </HeadingPairs>
  <TitlesOfParts>
    <vt:vector size="14" baseType="lpstr">
      <vt:lpstr>新細明體</vt:lpstr>
      <vt:lpstr>Arial</vt:lpstr>
      <vt:lpstr>Calibri</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1618</cp:revision>
  <dcterms:created xsi:type="dcterms:W3CDTF">2015-08-31T10:30:03Z</dcterms:created>
  <dcterms:modified xsi:type="dcterms:W3CDTF">2025-10-29T09:25:43Z</dcterms:modified>
</cp:coreProperties>
</file>