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9"/>
  </p:notesMasterIdLst>
  <p:sldIdLst>
    <p:sldId id="279" r:id="rId3"/>
    <p:sldId id="376" r:id="rId4"/>
    <p:sldId id="413" r:id="rId5"/>
    <p:sldId id="418" r:id="rId6"/>
    <p:sldId id="391" r:id="rId7"/>
    <p:sldId id="395" r:id="rId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2BF354-0BE4-47E4-BE40-B68494102C71}" v="1" dt="2025-11-05T07:53:35.6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0717" autoAdjust="0"/>
  </p:normalViewPr>
  <p:slideViewPr>
    <p:cSldViewPr>
      <p:cViewPr varScale="1">
        <p:scale>
          <a:sx n="75" d="100"/>
          <a:sy n="75" d="100"/>
        </p:scale>
        <p:origin x="1651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lla.Liu (劉家瑀)" userId="6122b3cf-428f-4cd4-a3fb-11ae43be01db" providerId="ADAL" clId="{8D4B16CC-E9D5-4325-974C-81DEBE0BBA37}"/>
    <pc:docChg chg="custSel modSld">
      <pc:chgData name="Bella.Liu (劉家瑀)" userId="6122b3cf-428f-4cd4-a3fb-11ae43be01db" providerId="ADAL" clId="{8D4B16CC-E9D5-4325-974C-81DEBE0BBA37}" dt="2025-11-05T07:55:22.184" v="50" actId="20577"/>
      <pc:docMkLst>
        <pc:docMk/>
      </pc:docMkLst>
      <pc:sldChg chg="modSp mod">
        <pc:chgData name="Bella.Liu (劉家瑀)" userId="6122b3cf-428f-4cd4-a3fb-11ae43be01db" providerId="ADAL" clId="{8D4B16CC-E9D5-4325-974C-81DEBE0BBA37}" dt="2025-11-05T07:55:22.184" v="50" actId="20577"/>
        <pc:sldMkLst>
          <pc:docMk/>
          <pc:sldMk cId="2090062179" sldId="391"/>
        </pc:sldMkLst>
        <pc:spChg chg="mod">
          <ac:chgData name="Bella.Liu (劉家瑀)" userId="6122b3cf-428f-4cd4-a3fb-11ae43be01db" providerId="ADAL" clId="{8D4B16CC-E9D5-4325-974C-81DEBE0BBA37}" dt="2025-11-05T07:55:22.184" v="50" actId="20577"/>
          <ac:spMkLst>
            <pc:docMk/>
            <pc:sldMk cId="2090062179" sldId="391"/>
            <ac:spMk id="55" creationId="{0A496A01-9F4B-805B-3DE2-F0EB7704B598}"/>
          </ac:spMkLst>
        </pc:spChg>
      </pc:sldChg>
      <pc:sldChg chg="modSp mod">
        <pc:chgData name="Bella.Liu (劉家瑀)" userId="6122b3cf-428f-4cd4-a3fb-11ae43be01db" providerId="ADAL" clId="{8D4B16CC-E9D5-4325-974C-81DEBE0BBA37}" dt="2025-11-05T07:52:58.434" v="7" actId="20577"/>
        <pc:sldMkLst>
          <pc:docMk/>
          <pc:sldMk cId="4241682569" sldId="413"/>
        </pc:sldMkLst>
        <pc:graphicFrameChg chg="modGraphic">
          <ac:chgData name="Bella.Liu (劉家瑀)" userId="6122b3cf-428f-4cd4-a3fb-11ae43be01db" providerId="ADAL" clId="{8D4B16CC-E9D5-4325-974C-81DEBE0BBA37}" dt="2025-11-05T07:52:58.434" v="7" actId="20577"/>
          <ac:graphicFrameMkLst>
            <pc:docMk/>
            <pc:sldMk cId="4241682569" sldId="413"/>
            <ac:graphicFrameMk id="2" creationId="{8E041E2A-8896-C599-C2D8-7BFD812B010D}"/>
          </ac:graphicFrameMkLst>
        </pc:graphicFrameChg>
      </pc:sldChg>
      <pc:sldChg chg="modSp mod">
        <pc:chgData name="Bella.Liu (劉家瑀)" userId="6122b3cf-428f-4cd4-a3fb-11ae43be01db" providerId="ADAL" clId="{8D4B16CC-E9D5-4325-974C-81DEBE0BBA37}" dt="2025-11-05T07:53:35.683" v="21"/>
        <pc:sldMkLst>
          <pc:docMk/>
          <pc:sldMk cId="2998669500" sldId="418"/>
        </pc:sldMkLst>
        <pc:graphicFrameChg chg="mod modGraphic">
          <ac:chgData name="Bella.Liu (劉家瑀)" userId="6122b3cf-428f-4cd4-a3fb-11ae43be01db" providerId="ADAL" clId="{8D4B16CC-E9D5-4325-974C-81DEBE0BBA37}" dt="2025-11-05T07:53:35.683" v="21"/>
          <ac:graphicFrameMkLst>
            <pc:docMk/>
            <pc:sldMk cId="2998669500" sldId="418"/>
            <ac:graphicFrameMk id="2" creationId="{CA4E805D-71C0-7FF6-B52B-9B1AB48FF76A}"/>
          </ac:graphicFrameMkLst>
        </pc:graphicFrame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5-10T05:50:08.39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5-10T05:50:25.56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24575,'0'0'-8191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5-10T05:50:44.70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976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7176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2025/11/5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0.png"/><Relationship Id="rId3" Type="http://schemas.openxmlformats.org/officeDocument/2006/relationships/image" Target="../media/image6.png"/><Relationship Id="rId21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20" Type="http://schemas.openxmlformats.org/officeDocument/2006/relationships/customXml" Target="../ink/ink3.xml"/><Relationship Id="rId1" Type="http://schemas.openxmlformats.org/officeDocument/2006/relationships/slideLayout" Target="../slideLayouts/slideLayout8.xml"/><Relationship Id="rId24" Type="http://schemas.openxmlformats.org/officeDocument/2006/relationships/image" Target="../media/image10.png"/><Relationship Id="rId23" Type="http://schemas.openxmlformats.org/officeDocument/2006/relationships/image" Target="../media/image9.png"/><Relationship Id="rId19" Type="http://schemas.openxmlformats.org/officeDocument/2006/relationships/image" Target="../media/image160.png"/><Relationship Id="rId4" Type="http://schemas.openxmlformats.org/officeDocument/2006/relationships/customXml" Target="../ink/ink1.xml"/><Relationship Id="rId14" Type="http://schemas.openxmlformats.org/officeDocument/2006/relationships/customXml" Target="../ink/ink2.xml"/><Relationship Id="rId22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460375" y="1844824"/>
            <a:ext cx="8568952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MNR-402P, MNR-403P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Product Introduction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E116D351-0137-F4BF-2BEB-F06BE549887A}"/>
              </a:ext>
            </a:extLst>
          </p:cNvPr>
          <p:cNvGrpSpPr/>
          <p:nvPr/>
        </p:nvGrpSpPr>
        <p:grpSpPr>
          <a:xfrm>
            <a:off x="611560" y="2081205"/>
            <a:ext cx="8064896" cy="1432301"/>
            <a:chOff x="611560" y="1908121"/>
            <a:chExt cx="8064896" cy="145642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5201C7-6296-D446-CF61-228AC5763923}"/>
                </a:ext>
              </a:extLst>
            </p:cNvPr>
            <p:cNvSpPr/>
            <p:nvPr/>
          </p:nvSpPr>
          <p:spPr>
            <a:xfrm>
              <a:off x="611560" y="1988840"/>
              <a:ext cx="8064896" cy="137570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77076A1-3E68-8254-8DD9-D0A9EB5415B5}"/>
                </a:ext>
              </a:extLst>
            </p:cNvPr>
            <p:cNvSpPr txBox="1"/>
            <p:nvPr/>
          </p:nvSpPr>
          <p:spPr>
            <a:xfrm>
              <a:off x="2586093" y="2408223"/>
              <a:ext cx="6090363" cy="71980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4-Channel 2-Bay </a:t>
              </a:r>
              <a:r>
                <a:rPr lang="en-US" sz="2000" b="1" dirty="0"/>
                <a:t>Linux-based </a:t>
              </a:r>
              <a:r>
                <a:rPr lang="en-US" sz="2000" b="1" dirty="0">
                  <a:solidFill>
                    <a:srgbClr val="FF0000"/>
                  </a:solidFill>
                </a:rPr>
                <a:t>Transportation</a:t>
              </a:r>
              <a:r>
                <a:rPr lang="en-US" sz="2000" b="1" dirty="0"/>
                <a:t> Standalone NVR with 4-port M12 PoE Connectors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65804F2-B124-5590-BE37-73CA85377D3C}"/>
                </a:ext>
              </a:extLst>
            </p:cNvPr>
            <p:cNvSpPr txBox="1"/>
            <p:nvPr/>
          </p:nvSpPr>
          <p:spPr>
            <a:xfrm>
              <a:off x="2627784" y="1908121"/>
              <a:ext cx="2376264" cy="594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MNR-402P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ED470A45-BA8E-C1F5-EB4C-75AEDAE52433}"/>
              </a:ext>
            </a:extLst>
          </p:cNvPr>
          <p:cNvSpPr txBox="1"/>
          <p:nvPr/>
        </p:nvSpPr>
        <p:spPr>
          <a:xfrm>
            <a:off x="251520" y="1423448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Product Overview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F161A07-2250-6B41-C605-FC9C4F0F65B4}"/>
              </a:ext>
            </a:extLst>
          </p:cNvPr>
          <p:cNvGrpSpPr/>
          <p:nvPr/>
        </p:nvGrpSpPr>
        <p:grpSpPr>
          <a:xfrm>
            <a:off x="539552" y="3861048"/>
            <a:ext cx="8064896" cy="1432301"/>
            <a:chOff x="611560" y="1908121"/>
            <a:chExt cx="8064896" cy="1456422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924ED2C-72F2-98F8-9F00-99814E8251DB}"/>
                </a:ext>
              </a:extLst>
            </p:cNvPr>
            <p:cNvSpPr/>
            <p:nvPr/>
          </p:nvSpPr>
          <p:spPr>
            <a:xfrm>
              <a:off x="611560" y="1988840"/>
              <a:ext cx="8064896" cy="137570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5B9A11C-E336-D26A-34D5-240B60973E1A}"/>
                </a:ext>
              </a:extLst>
            </p:cNvPr>
            <p:cNvSpPr txBox="1"/>
            <p:nvPr/>
          </p:nvSpPr>
          <p:spPr>
            <a:xfrm>
              <a:off x="2586093" y="2408222"/>
              <a:ext cx="6090363" cy="71980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8-Channel 1-Bay </a:t>
              </a:r>
              <a:r>
                <a:rPr lang="en-US" sz="2000" b="1" dirty="0"/>
                <a:t>Linux-based </a:t>
              </a:r>
              <a:r>
                <a:rPr lang="en-US" sz="2000" b="1" dirty="0">
                  <a:solidFill>
                    <a:srgbClr val="FF0000"/>
                  </a:solidFill>
                </a:rPr>
                <a:t>Transportation</a:t>
              </a:r>
              <a:r>
                <a:rPr lang="en-US" sz="2000" b="1" dirty="0"/>
                <a:t> Standalone NVR with 8-port M12 PoE Connectors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9245AF5D-D87C-8931-8C6B-27CB680EAA1A}"/>
                </a:ext>
              </a:extLst>
            </p:cNvPr>
            <p:cNvSpPr txBox="1"/>
            <p:nvPr/>
          </p:nvSpPr>
          <p:spPr>
            <a:xfrm>
              <a:off x="2627784" y="1908121"/>
              <a:ext cx="2952328" cy="5946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MNR-403P</a:t>
              </a:r>
            </a:p>
          </p:txBody>
        </p:sp>
      </p:grpSp>
      <p:pic>
        <p:nvPicPr>
          <p:cNvPr id="2" name="Picture 2">
            <a:extLst>
              <a:ext uri="{FF2B5EF4-FFF2-40B4-BE49-F238E27FC236}">
                <a16:creationId xmlns:a16="http://schemas.microsoft.com/office/drawing/2014/main" id="{F18B9734-0070-02E6-0E00-30738A23B3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667" y="2264699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D5215B1F-873F-8394-0686-761FDC5FC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592" y="3994545"/>
            <a:ext cx="1155991" cy="1155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19FDD26-AB7F-D656-15BE-733E690DA610}"/>
              </a:ext>
            </a:extLst>
          </p:cNvPr>
          <p:cNvSpPr txBox="1"/>
          <p:nvPr/>
        </p:nvSpPr>
        <p:spPr>
          <a:xfrm>
            <a:off x="179641" y="1196752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Product Matrix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E041E2A-8896-C599-C2D8-7BFD812B01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5762582"/>
              </p:ext>
            </p:extLst>
          </p:nvPr>
        </p:nvGraphicFramePr>
        <p:xfrm>
          <a:off x="819310" y="2060848"/>
          <a:ext cx="7272807" cy="3371840"/>
        </p:xfrm>
        <a:graphic>
          <a:graphicData uri="http://schemas.openxmlformats.org/drawingml/2006/table">
            <a:tbl>
              <a:tblPr/>
              <a:tblGrid>
                <a:gridCol w="1283437">
                  <a:extLst>
                    <a:ext uri="{9D8B030D-6E8A-4147-A177-3AD203B41FA5}">
                      <a16:colId xmlns:a16="http://schemas.microsoft.com/office/drawing/2014/main" val="2279481761"/>
                    </a:ext>
                  </a:extLst>
                </a:gridCol>
                <a:gridCol w="1283437">
                  <a:extLst>
                    <a:ext uri="{9D8B030D-6E8A-4147-A177-3AD203B41FA5}">
                      <a16:colId xmlns:a16="http://schemas.microsoft.com/office/drawing/2014/main" val="666883391"/>
                    </a:ext>
                  </a:extLst>
                </a:gridCol>
                <a:gridCol w="1283437">
                  <a:extLst>
                    <a:ext uri="{9D8B030D-6E8A-4147-A177-3AD203B41FA5}">
                      <a16:colId xmlns:a16="http://schemas.microsoft.com/office/drawing/2014/main" val="2323980721"/>
                    </a:ext>
                  </a:extLst>
                </a:gridCol>
                <a:gridCol w="1711248">
                  <a:extLst>
                    <a:ext uri="{9D8B030D-6E8A-4147-A177-3AD203B41FA5}">
                      <a16:colId xmlns:a16="http://schemas.microsoft.com/office/drawing/2014/main" val="3725511024"/>
                    </a:ext>
                  </a:extLst>
                </a:gridCol>
                <a:gridCol w="1711248">
                  <a:extLst>
                    <a:ext uri="{9D8B030D-6E8A-4147-A177-3AD203B41FA5}">
                      <a16:colId xmlns:a16="http://schemas.microsoft.com/office/drawing/2014/main" val="4281451209"/>
                    </a:ext>
                  </a:extLst>
                </a:gridCol>
              </a:tblGrid>
              <a:tr h="720080"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Maximum</a:t>
                      </a:r>
                      <a:b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Recording</a:t>
                      </a:r>
                      <a:b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Channels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Bundled</a:t>
                      </a:r>
                      <a:b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Licenses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Built-in</a:t>
                      </a:r>
                      <a:b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PoE</a:t>
                      </a:r>
                      <a:b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Connectors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Transportation Standalone NVR</a:t>
                      </a:r>
                    </a:p>
                  </a:txBody>
                  <a:tcPr marT="91440" marB="91440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marT="91440" marB="91440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095351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1 Bay</a:t>
                      </a:r>
                    </a:p>
                  </a:txBody>
                  <a:tcPr marT="91440" marB="91440" anchor="b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2 Bays</a:t>
                      </a:r>
                    </a:p>
                  </a:txBody>
                  <a:tcPr marT="91440" marB="91440" anchor="b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8407751"/>
                  </a:ext>
                </a:extLst>
              </a:tr>
              <a:tr h="36215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>
                          <a:effectLst/>
                          <a:latin typeface="Calibri" panose="020F0502020204030204" pitchFamily="34" charset="0"/>
                        </a:rPr>
                        <a:t>4 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MNR-402P</a:t>
                      </a:r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(Linux)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7837831"/>
                  </a:ext>
                </a:extLst>
              </a:tr>
              <a:tr h="36215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N/A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N/A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PCI-101</a:t>
                      </a:r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(Windows)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PCI-201</a:t>
                      </a:r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(Windows)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9163848"/>
                  </a:ext>
                </a:extLst>
              </a:tr>
              <a:tr h="36215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0" i="0" u="none" strike="noStrike" dirty="0"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8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MNR-403P</a:t>
                      </a:r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(Linux)</a:t>
                      </a: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91440" marB="91440" anchor="ctr">
                    <a:lnL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9446282"/>
                  </a:ext>
                </a:extLst>
              </a:tr>
            </a:tbl>
          </a:graphicData>
        </a:graphic>
      </p:graphicFrame>
      <p:pic>
        <p:nvPicPr>
          <p:cNvPr id="3" name="Row0Col03809b990-88dd-4cac-a370-054d35175bd7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8010" y="4961652"/>
            <a:ext cx="0" cy="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B0F32A4-41DA-2522-5700-AAF6704D1774}"/>
              </a:ext>
            </a:extLst>
          </p:cNvPr>
          <p:cNvSpPr txBox="1"/>
          <p:nvPr/>
        </p:nvSpPr>
        <p:spPr>
          <a:xfrm>
            <a:off x="683568" y="5661248"/>
            <a:ext cx="77048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Linux-based models contain pre-installed NVR.</a:t>
            </a:r>
          </a:p>
          <a:p>
            <a:r>
              <a:rPr lang="en-US" dirty="0"/>
              <a:t>Windows-based models do not contain pre-installed NVR. NVR 3 can be installed there by the customer. </a:t>
            </a:r>
          </a:p>
        </p:txBody>
      </p:sp>
    </p:spTree>
    <p:extLst>
      <p:ext uri="{BB962C8B-B14F-4D97-AF65-F5344CB8AC3E}">
        <p14:creationId xmlns:p14="http://schemas.microsoft.com/office/powerpoint/2010/main" val="4241682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052736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8910378"/>
              </p:ext>
            </p:extLst>
          </p:nvPr>
        </p:nvGraphicFramePr>
        <p:xfrm>
          <a:off x="323528" y="1625314"/>
          <a:ext cx="8568952" cy="504404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6982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705985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  <a:gridCol w="2705985">
                  <a:extLst>
                    <a:ext uri="{9D8B030D-6E8A-4147-A177-3AD203B41FA5}">
                      <a16:colId xmlns:a16="http://schemas.microsoft.com/office/drawing/2014/main" val="2082386533"/>
                    </a:ext>
                  </a:extLst>
                </a:gridCol>
              </a:tblGrid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MNR-402P</a:t>
                      </a:r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(new)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MNR-403P</a:t>
                      </a:r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(new)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837806">
                <a:tc>
                  <a:txBody>
                    <a:bodyPr/>
                    <a:lstStyle/>
                    <a:p>
                      <a:r>
                        <a:rPr lang="en-US" dirty="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Maximum Channels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0" dirty="0"/>
                        <a:t>8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Storage Bays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PoE Ports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 x M12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4 x M12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Maximum disk sizes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2TB x 2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2TB x 1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Disk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2.5”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2.5”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Server Operating 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Linux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Linux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4G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32960572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Wi-Fi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Via PWLM-0207 Wi-Fi module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(IEEE 802.11 a/b/g/n/ac)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Via PWLM-0207 Wi-Fi module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(IEEE 802.11 a/b/g/n/ac)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342791">
                <a:tc>
                  <a:txBody>
                    <a:bodyPr/>
                    <a:lstStyle/>
                    <a:p>
                      <a:r>
                        <a:rPr lang="en-US" dirty="0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noProof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1293535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1B58A1D1-F128-DCBD-2409-478D7E84D6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788800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09D19C4B-47D9-62A0-CF81-E10293138C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393" y="1788800"/>
            <a:ext cx="1155991" cy="1155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669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E555A051-6B2C-AAA1-CFAD-17B01B101C71}"/>
              </a:ext>
            </a:extLst>
          </p:cNvPr>
          <p:cNvSpPr/>
          <p:nvPr/>
        </p:nvSpPr>
        <p:spPr>
          <a:xfrm>
            <a:off x="4071658" y="3388921"/>
            <a:ext cx="4964838" cy="3335384"/>
          </a:xfrm>
          <a:prstGeom prst="roundRect">
            <a:avLst>
              <a:gd name="adj" fmla="val 7988"/>
            </a:avLst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E203608E-658A-C710-4A8A-29B6E9FEB6B1}"/>
              </a:ext>
            </a:extLst>
          </p:cNvPr>
          <p:cNvSpPr/>
          <p:nvPr/>
        </p:nvSpPr>
        <p:spPr>
          <a:xfrm>
            <a:off x="134899" y="2060848"/>
            <a:ext cx="3663482" cy="4589205"/>
          </a:xfrm>
          <a:prstGeom prst="roundRect">
            <a:avLst>
              <a:gd name="adj" fmla="val 5696"/>
            </a:avLst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CBA5B99-B217-AADF-A9FC-10F7A6C7A0E3}"/>
              </a:ext>
            </a:extLst>
          </p:cNvPr>
          <p:cNvSpPr txBox="1"/>
          <p:nvPr/>
        </p:nvSpPr>
        <p:spPr>
          <a:xfrm>
            <a:off x="4206686" y="347180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Truck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3164280-834E-B06B-8B07-A1DE104AFC2A}"/>
              </a:ext>
            </a:extLst>
          </p:cNvPr>
          <p:cNvSpPr txBox="1"/>
          <p:nvPr/>
        </p:nvSpPr>
        <p:spPr>
          <a:xfrm>
            <a:off x="221172" y="2142154"/>
            <a:ext cx="3054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Control Station (with CMS)</a:t>
            </a:r>
          </a:p>
        </p:txBody>
      </p:sp>
      <p:pic>
        <p:nvPicPr>
          <p:cNvPr id="51" name="Picture 2" descr="https://download.acti.com/corpweb/DownloadCenter/Ajax/MakeThumbImage.ashx?t=%5b%22Product+Images%22%5d&amp;p=%5b%22NVR%203%20Corporate%22%5d&amp;tDef=%5b%22Coming+Soon%22%5d&amp;ext=png&amp;maxWidth=1000&amp;toext=png">
            <a:extLst>
              <a:ext uri="{FF2B5EF4-FFF2-40B4-BE49-F238E27FC236}">
                <a16:creationId xmlns:a16="http://schemas.microsoft.com/office/drawing/2014/main" id="{4A653765-F75B-30DC-AA9D-1908341BC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812" y="2852936"/>
            <a:ext cx="965827" cy="965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7828579E-C4D6-BC07-0C50-4E61BC5AF967}"/>
              </a:ext>
            </a:extLst>
          </p:cNvPr>
          <p:cNvSpPr txBox="1"/>
          <p:nvPr/>
        </p:nvSpPr>
        <p:spPr>
          <a:xfrm>
            <a:off x="2957110" y="4147913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Wi-Fi/4G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A496A01-9F4B-805B-3DE2-F0EB7704B598}"/>
              </a:ext>
            </a:extLst>
          </p:cNvPr>
          <p:cNvSpPr txBox="1"/>
          <p:nvPr/>
        </p:nvSpPr>
        <p:spPr>
          <a:xfrm>
            <a:off x="1466188" y="2976138"/>
            <a:ext cx="17760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CMS Workstation</a:t>
            </a:r>
          </a:p>
          <a:p>
            <a:r>
              <a:rPr lang="en-US" sz="1400" dirty="0"/>
              <a:t>Watch video from all the vehicles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069" name="Ink 2068">
                <a:extLst>
                  <a:ext uri="{FF2B5EF4-FFF2-40B4-BE49-F238E27FC236}">
                    <a16:creationId xmlns:a16="http://schemas.microsoft.com/office/drawing/2014/main" id="{4A7CDE5C-4F8E-AA61-3509-32A1A28EA5E9}"/>
                  </a:ext>
                </a:extLst>
              </p14:cNvPr>
              <p14:cNvContentPartPr/>
              <p14:nvPr/>
            </p14:nvContentPartPr>
            <p14:xfrm>
              <a:off x="1411956" y="2104709"/>
              <a:ext cx="360" cy="360"/>
            </p14:xfrm>
          </p:contentPart>
        </mc:Choice>
        <mc:Fallback xmlns="">
          <p:pic>
            <p:nvPicPr>
              <p:cNvPr id="2069" name="Ink 2068">
                <a:extLst>
                  <a:ext uri="{FF2B5EF4-FFF2-40B4-BE49-F238E27FC236}">
                    <a16:creationId xmlns:a16="http://schemas.microsoft.com/office/drawing/2014/main" id="{4A7CDE5C-4F8E-AA61-3509-32A1A28EA5E9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402956" y="2095709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072" name="Ink 2071">
                <a:extLst>
                  <a:ext uri="{FF2B5EF4-FFF2-40B4-BE49-F238E27FC236}">
                    <a16:creationId xmlns:a16="http://schemas.microsoft.com/office/drawing/2014/main" id="{DC7E0C06-BCE1-299E-826F-D8324C39AD35}"/>
                  </a:ext>
                </a:extLst>
              </p14:cNvPr>
              <p14:cNvContentPartPr/>
              <p14:nvPr/>
            </p14:nvContentPartPr>
            <p14:xfrm>
              <a:off x="-1064226" y="2285633"/>
              <a:ext cx="360" cy="360"/>
            </p14:xfrm>
          </p:contentPart>
        </mc:Choice>
        <mc:Fallback xmlns="">
          <p:pic>
            <p:nvPicPr>
              <p:cNvPr id="2072" name="Ink 2071">
                <a:extLst>
                  <a:ext uri="{FF2B5EF4-FFF2-40B4-BE49-F238E27FC236}">
                    <a16:creationId xmlns:a16="http://schemas.microsoft.com/office/drawing/2014/main" id="{DC7E0C06-BCE1-299E-826F-D8324C39AD35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-1072866" y="227699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B6BE2061-ED63-B1FA-3101-F7D89D324446}"/>
                  </a:ext>
                </a:extLst>
              </p14:cNvPr>
              <p14:cNvContentPartPr/>
              <p14:nvPr/>
            </p14:nvContentPartPr>
            <p14:xfrm>
              <a:off x="1921614" y="87841"/>
              <a:ext cx="360" cy="36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B6BE2061-ED63-B1FA-3101-F7D89D324446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1912614" y="78841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51D9ABB1-7CCB-44C5-85FA-2A2CB6224819}"/>
              </a:ext>
            </a:extLst>
          </p:cNvPr>
          <p:cNvSpPr txBox="1"/>
          <p:nvPr/>
        </p:nvSpPr>
        <p:spPr>
          <a:xfrm>
            <a:off x="418812" y="4376177"/>
            <a:ext cx="14888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CMS 2 Server</a:t>
            </a:r>
            <a:endParaRPr lang="en-US" sz="1400" dirty="0"/>
          </a:p>
        </p:txBody>
      </p:sp>
      <p:pic>
        <p:nvPicPr>
          <p:cNvPr id="9" name="Picture 12">
            <a:extLst>
              <a:ext uri="{FF2B5EF4-FFF2-40B4-BE49-F238E27FC236}">
                <a16:creationId xmlns:a16="http://schemas.microsoft.com/office/drawing/2014/main" id="{623E44A2-C2CB-A467-A071-1A238650C1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16" y="3742880"/>
            <a:ext cx="1036179" cy="1036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40AB262A-A469-B098-EC5F-3E205A51AD62}"/>
              </a:ext>
            </a:extLst>
          </p:cNvPr>
          <p:cNvCxnSpPr>
            <a:cxnSpLocks/>
          </p:cNvCxnSpPr>
          <p:nvPr/>
        </p:nvCxnSpPr>
        <p:spPr>
          <a:xfrm flipV="1">
            <a:off x="1048053" y="3602229"/>
            <a:ext cx="3852" cy="46037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DE0116F2-13D3-4D70-DDFD-A063128E34B0}"/>
              </a:ext>
            </a:extLst>
          </p:cNvPr>
          <p:cNvSpPr txBox="1"/>
          <p:nvPr/>
        </p:nvSpPr>
        <p:spPr>
          <a:xfrm>
            <a:off x="7683314" y="4147913"/>
            <a:ext cx="21452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Mini Dome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EF10987-BD80-DF98-5045-6D507CC2361B}"/>
              </a:ext>
            </a:extLst>
          </p:cNvPr>
          <p:cNvSpPr txBox="1"/>
          <p:nvPr/>
        </p:nvSpPr>
        <p:spPr>
          <a:xfrm>
            <a:off x="7815985" y="5800381"/>
            <a:ext cx="15993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Mini Dome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B0518743-9317-7383-7AEC-2E13191CE402}"/>
              </a:ext>
            </a:extLst>
          </p:cNvPr>
          <p:cNvCxnSpPr>
            <a:cxnSpLocks/>
          </p:cNvCxnSpPr>
          <p:nvPr/>
        </p:nvCxnSpPr>
        <p:spPr>
          <a:xfrm flipH="1" flipV="1">
            <a:off x="6434519" y="5121711"/>
            <a:ext cx="1643673" cy="35172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7A45A916-4410-4540-3D2E-0B398D086341}"/>
              </a:ext>
            </a:extLst>
          </p:cNvPr>
          <p:cNvCxnSpPr>
            <a:cxnSpLocks/>
          </p:cNvCxnSpPr>
          <p:nvPr/>
        </p:nvCxnSpPr>
        <p:spPr>
          <a:xfrm flipH="1">
            <a:off x="6393812" y="3850893"/>
            <a:ext cx="1767199" cy="86456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Group 44">
            <a:extLst>
              <a:ext uri="{FF2B5EF4-FFF2-40B4-BE49-F238E27FC236}">
                <a16:creationId xmlns:a16="http://schemas.microsoft.com/office/drawing/2014/main" id="{395C8BDB-8D4D-371B-E642-334B69D9AD33}"/>
              </a:ext>
            </a:extLst>
          </p:cNvPr>
          <p:cNvGrpSpPr/>
          <p:nvPr/>
        </p:nvGrpSpPr>
        <p:grpSpPr>
          <a:xfrm>
            <a:off x="4021037" y="2701828"/>
            <a:ext cx="4964838" cy="528530"/>
            <a:chOff x="4021037" y="2110777"/>
            <a:chExt cx="4964838" cy="528530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49C496B3-2F7E-9BDB-A23F-79A909BFB78C}"/>
                </a:ext>
              </a:extLst>
            </p:cNvPr>
            <p:cNvSpPr/>
            <p:nvPr/>
          </p:nvSpPr>
          <p:spPr>
            <a:xfrm>
              <a:off x="4021037" y="2110777"/>
              <a:ext cx="4964838" cy="528530"/>
            </a:xfrm>
            <a:prstGeom prst="roundRect">
              <a:avLst>
                <a:gd name="adj" fmla="val 34469"/>
              </a:avLst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A60FDE3B-9A14-3BB1-2D0A-7FF1E76A2B0D}"/>
                </a:ext>
              </a:extLst>
            </p:cNvPr>
            <p:cNvSpPr txBox="1"/>
            <p:nvPr/>
          </p:nvSpPr>
          <p:spPr>
            <a:xfrm>
              <a:off x="4183460" y="2221993"/>
              <a:ext cx="1872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Truck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FD521BEA-CE36-21E3-12E3-2B739FF96103}"/>
              </a:ext>
            </a:extLst>
          </p:cNvPr>
          <p:cNvGrpSpPr/>
          <p:nvPr/>
        </p:nvGrpSpPr>
        <p:grpSpPr>
          <a:xfrm>
            <a:off x="4044263" y="2060848"/>
            <a:ext cx="4964838" cy="528530"/>
            <a:chOff x="4021037" y="2110777"/>
            <a:chExt cx="4964838" cy="528530"/>
          </a:xfrm>
        </p:grpSpPr>
        <p:sp>
          <p:nvSpPr>
            <p:cNvPr id="48" name="Rectangle: Rounded Corners 47">
              <a:extLst>
                <a:ext uri="{FF2B5EF4-FFF2-40B4-BE49-F238E27FC236}">
                  <a16:creationId xmlns:a16="http://schemas.microsoft.com/office/drawing/2014/main" id="{36CC1E75-4961-332D-149E-AFD8E088F2B9}"/>
                </a:ext>
              </a:extLst>
            </p:cNvPr>
            <p:cNvSpPr/>
            <p:nvPr/>
          </p:nvSpPr>
          <p:spPr>
            <a:xfrm>
              <a:off x="4021037" y="2110777"/>
              <a:ext cx="4964838" cy="528530"/>
            </a:xfrm>
            <a:prstGeom prst="roundRect">
              <a:avLst>
                <a:gd name="adj" fmla="val 34469"/>
              </a:avLst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D0C1184E-3BA9-F2A5-3E1A-CEB745B273C9}"/>
                </a:ext>
              </a:extLst>
            </p:cNvPr>
            <p:cNvSpPr txBox="1"/>
            <p:nvPr/>
          </p:nvSpPr>
          <p:spPr>
            <a:xfrm>
              <a:off x="4183460" y="2221993"/>
              <a:ext cx="18722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Truck</a:t>
              </a: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16492458-A0FE-1F1A-34D0-CB369BBA9DC2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496218" y="5709196"/>
            <a:ext cx="1293144" cy="9419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E783693-0DCC-52DC-E9EB-45F493AECFD3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953418" y="2105851"/>
            <a:ext cx="619530" cy="45127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51298F9-CB22-4909-CF02-2481AF1AB6D7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953418" y="2723907"/>
            <a:ext cx="619530" cy="451271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50E4591-AF44-2280-E7E8-E4CB1E3284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1406" y="3388921"/>
            <a:ext cx="912496" cy="912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2EE63892-92E0-061C-71AF-04B256C194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0586" y="4920518"/>
            <a:ext cx="912496" cy="912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0E73EEB0-71BD-5B1C-4AF6-9F1163B4868C}"/>
              </a:ext>
            </a:extLst>
          </p:cNvPr>
          <p:cNvSpPr txBox="1"/>
          <p:nvPr/>
        </p:nvSpPr>
        <p:spPr>
          <a:xfrm>
            <a:off x="4755655" y="5222878"/>
            <a:ext cx="2264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On-board NVR with PoE (</a:t>
            </a:r>
            <a:r>
              <a:rPr lang="en-US" sz="1400" b="1" dirty="0"/>
              <a:t>MNR or PCI</a:t>
            </a:r>
            <a:r>
              <a:rPr lang="en-US" sz="1400" dirty="0"/>
              <a:t>) + Wi-Fi / 4G</a:t>
            </a:r>
          </a:p>
        </p:txBody>
      </p: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FF92A217-E77E-3331-C44E-0F63433A8667}"/>
              </a:ext>
            </a:extLst>
          </p:cNvPr>
          <p:cNvCxnSpPr>
            <a:cxnSpLocks/>
            <a:endCxn id="9" idx="3"/>
          </p:cNvCxnSpPr>
          <p:nvPr/>
        </p:nvCxnSpPr>
        <p:spPr>
          <a:xfrm flipH="1" flipV="1">
            <a:off x="1569995" y="4260970"/>
            <a:ext cx="3352475" cy="51998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D0193C05-5EFF-8CA3-F0D4-E44560DD6B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272" y="4021049"/>
            <a:ext cx="1896237" cy="1896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381B862-4619-A8DE-7987-DFAAAFB712AB}"/>
              </a:ext>
            </a:extLst>
          </p:cNvPr>
          <p:cNvSpPr txBox="1"/>
          <p:nvPr/>
        </p:nvSpPr>
        <p:spPr>
          <a:xfrm>
            <a:off x="221172" y="1196752"/>
            <a:ext cx="5070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Solution Architecture</a:t>
            </a:r>
          </a:p>
        </p:txBody>
      </p:sp>
    </p:spTree>
    <p:extLst>
      <p:ext uri="{BB962C8B-B14F-4D97-AF65-F5344CB8AC3E}">
        <p14:creationId xmlns:p14="http://schemas.microsoft.com/office/powerpoint/2010/main" val="2090062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A7A85A6B-060C-7190-33AA-A68495CEA1D4}"/>
              </a:ext>
            </a:extLst>
          </p:cNvPr>
          <p:cNvGraphicFramePr>
            <a:graphicFrameLocks noGrp="1"/>
          </p:cNvGraphicFramePr>
          <p:nvPr/>
        </p:nvGraphicFramePr>
        <p:xfrm>
          <a:off x="673551" y="1772817"/>
          <a:ext cx="6585004" cy="42728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60668">
                  <a:extLst>
                    <a:ext uri="{9D8B030D-6E8A-4147-A177-3AD203B41FA5}">
                      <a16:colId xmlns:a16="http://schemas.microsoft.com/office/drawing/2014/main" val="420673229"/>
                    </a:ext>
                  </a:extLst>
                </a:gridCol>
                <a:gridCol w="3024336">
                  <a:extLst>
                    <a:ext uri="{9D8B030D-6E8A-4147-A177-3AD203B41FA5}">
                      <a16:colId xmlns:a16="http://schemas.microsoft.com/office/drawing/2014/main" val="534570035"/>
                    </a:ext>
                  </a:extLst>
                </a:gridCol>
              </a:tblGrid>
              <a:tr h="315676">
                <a:tc>
                  <a:txBody>
                    <a:bodyPr/>
                    <a:lstStyle/>
                    <a:p>
                      <a:r>
                        <a:rPr lang="en-US" sz="1600" dirty="0"/>
                        <a:t>Model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Z721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132533"/>
                  </a:ext>
                </a:extLst>
              </a:tr>
              <a:tr h="920047">
                <a:tc>
                  <a:txBody>
                    <a:bodyPr/>
                    <a:lstStyle/>
                    <a:p>
                      <a:r>
                        <a:rPr lang="en-US" sz="1600" dirty="0"/>
                        <a:t>Photo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3954124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Product 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Fixed Rugged Dome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92981586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Maximum 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4MP @ 30fps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93118323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HOR Viewing Angle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101.1°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0836875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IR LED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41840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WDR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135 dB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1757040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Vibration Proof (Transportation grade)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nl-NL" sz="1600" dirty="0">
                          <a:solidFill>
                            <a:schemeClr val="tx1"/>
                          </a:solidFill>
                        </a:rPr>
                        <a:t>Yes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5139455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Environmental Casing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IP67, IK10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51604511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Ethernet Cable Connector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M12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04611960"/>
                  </a:ext>
                </a:extLst>
              </a:tr>
              <a:tr h="315676"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NDAA Compliant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chemeClr val="tx1"/>
                          </a:solidFill>
                        </a:rPr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71665085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6718A507-6026-1404-4F43-8DDD40FFCC8A}"/>
              </a:ext>
            </a:extLst>
          </p:cNvPr>
          <p:cNvSpPr txBox="1"/>
          <p:nvPr/>
        </p:nvSpPr>
        <p:spPr>
          <a:xfrm>
            <a:off x="651293" y="1282865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Recommended On-board Camera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0CFC6566-5AC9-36A5-D954-B79399F93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72817"/>
            <a:ext cx="1542773" cy="1542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17221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36915</TotalTime>
  <Words>289</Words>
  <Application>Microsoft Office PowerPoint</Application>
  <PresentationFormat>如螢幕大小 (4:3)</PresentationFormat>
  <Paragraphs>102</Paragraphs>
  <Slides>6</Slides>
  <Notes>5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6</vt:i4>
      </vt:variant>
    </vt:vector>
  </HeadingPairs>
  <TitlesOfParts>
    <vt:vector size="11" baseType="lpstr">
      <vt:lpstr>新細明體</vt:lpstr>
      <vt:lpstr>Arial</vt:lpstr>
      <vt:lpstr>Calibri</vt:lpstr>
      <vt:lpstr>自訂設計</vt:lpstr>
      <vt:lpstr>1_自訂設計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Bella.Liu (劉家瑀)</cp:lastModifiedBy>
  <cp:revision>1626</cp:revision>
  <dcterms:created xsi:type="dcterms:W3CDTF">2015-08-31T10:30:03Z</dcterms:created>
  <dcterms:modified xsi:type="dcterms:W3CDTF">2025-11-05T07:55:30Z</dcterms:modified>
</cp:coreProperties>
</file>