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12" r:id="rId12"/>
    <p:sldId id="507" r:id="rId13"/>
    <p:sldId id="513" r:id="rId14"/>
    <p:sldId id="514" r:id="rId15"/>
    <p:sldId id="515" r:id="rId16"/>
    <p:sldId id="516" r:id="rId17"/>
    <p:sldId id="517" r:id="rId18"/>
    <p:sldId id="518" r:id="rId19"/>
    <p:sldId id="519" r:id="rId20"/>
    <p:sldId id="478" r:id="rId21"/>
    <p:sldId id="509" r:id="rId22"/>
    <p:sldId id="511" r:id="rId23"/>
    <p:sldId id="523" r:id="rId24"/>
    <p:sldId id="524"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A2AEB51-0632-F562-3CF3-19CC6BED626E}" v="169" dt="2025-01-22T09:40:21.307"/>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878" y="91"/>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6/11/relationships/changesInfo" Target="changesInfos/changesInfo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o.Meritee" userId="S::ando.meritee@acti.com::16748e08-7dbb-430e-baa8-a2f638470044" providerId="AD" clId="Web-{7A2AEB51-0632-F562-3CF3-19CC6BED626E}"/>
    <pc:docChg chg="modSld">
      <pc:chgData name="Ando.Meritee" userId="S::ando.meritee@acti.com::16748e08-7dbb-430e-baa8-a2f638470044" providerId="AD" clId="Web-{7A2AEB51-0632-F562-3CF3-19CC6BED626E}" dt="2025-01-22T09:40:19.135" v="94" actId="20577"/>
      <pc:docMkLst>
        <pc:docMk/>
      </pc:docMkLst>
      <pc:sldChg chg="modSp">
        <pc:chgData name="Ando.Meritee" userId="S::ando.meritee@acti.com::16748e08-7dbb-430e-baa8-a2f638470044" providerId="AD" clId="Web-{7A2AEB51-0632-F562-3CF3-19CC6BED626E}" dt="2025-01-22T09:40:19.135" v="94" actId="20577"/>
        <pc:sldMkLst>
          <pc:docMk/>
          <pc:sldMk cId="2826734634" sldId="515"/>
        </pc:sldMkLst>
        <pc:spChg chg="mod">
          <ac:chgData name="Ando.Meritee" userId="S::ando.meritee@acti.com::16748e08-7dbb-430e-baa8-a2f638470044" providerId="AD" clId="Web-{7A2AEB51-0632-F562-3CF3-19CC6BED626E}" dt="2025-01-22T09:40:19.135" v="94" actId="20577"/>
          <ac:spMkLst>
            <pc:docMk/>
            <pc:sldMk cId="2826734634" sldId="515"/>
            <ac:spMk id="2" creationId="{7FDBAC82-1375-FEDA-303C-F3357C49D712}"/>
          </ac:spMkLst>
        </pc:spChg>
        <pc:spChg chg="mod">
          <ac:chgData name="Ando.Meritee" userId="S::ando.meritee@acti.com::16748e08-7dbb-430e-baa8-a2f638470044" providerId="AD" clId="Web-{7A2AEB51-0632-F562-3CF3-19CC6BED626E}" dt="2025-01-22T09:36:16.469" v="12" actId="14100"/>
          <ac:spMkLst>
            <pc:docMk/>
            <pc:sldMk cId="2826734634" sldId="515"/>
            <ac:spMk id="8" creationId="{FBBAB776-4F65-079E-6335-1B359F1C2EF2}"/>
          </ac:spMkLst>
        </pc:spChg>
        <pc:spChg chg="mod">
          <ac:chgData name="Ando.Meritee" userId="S::ando.meritee@acti.com::16748e08-7dbb-430e-baa8-a2f638470044" providerId="AD" clId="Web-{7A2AEB51-0632-F562-3CF3-19CC6BED626E}" dt="2025-01-22T09:38:54.022" v="75" actId="20577"/>
          <ac:spMkLst>
            <pc:docMk/>
            <pc:sldMk cId="2826734634" sldId="515"/>
            <ac:spMk id="12" creationId="{F53F4863-0DA7-2D22-AB2C-86A6EB62A94E}"/>
          </ac:spMkLst>
        </pc:spChg>
        <pc:spChg chg="mod">
          <ac:chgData name="Ando.Meritee" userId="S::ando.meritee@acti.com::16748e08-7dbb-430e-baa8-a2f638470044" providerId="AD" clId="Web-{7A2AEB51-0632-F562-3CF3-19CC6BED626E}" dt="2025-01-22T09:36:26.298" v="15" actId="1076"/>
          <ac:spMkLst>
            <pc:docMk/>
            <pc:sldMk cId="2826734634" sldId="515"/>
            <ac:spMk id="13" creationId="{20ED597C-FC3B-5D45-BC71-559832266FEC}"/>
          </ac:spMkLst>
        </pc:spChg>
        <pc:picChg chg="mod">
          <ac:chgData name="Ando.Meritee" userId="S::ando.meritee@acti.com::16748e08-7dbb-430e-baa8-a2f638470044" providerId="AD" clId="Web-{7A2AEB51-0632-F562-3CF3-19CC6BED626E}" dt="2025-01-22T09:36:13.625" v="11" actId="1076"/>
          <ac:picMkLst>
            <pc:docMk/>
            <pc:sldMk cId="2826734634" sldId="515"/>
            <ac:picMk id="15" creationId="{BAF1160A-5368-E0C8-413E-A6F46E5B9D5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2025/1/24</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2025/1/24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2025/1/24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slide" Target="slide16.xml"/><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slide" Target="slide27.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6.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hyperlink" Target="https://www.acti.com/productmatrix/share/10507" TargetMode="External"/><Relationship Id="rId7" Type="http://schemas.openxmlformats.org/officeDocument/2006/relationships/hyperlink" Target="https://www.acti.com/solutions/windows-based-NVR-solution?sid=S110" TargetMode="External"/><Relationship Id="rId12"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image" Target="../media/image19.png"/><Relationship Id="rId11" Type="http://schemas.openxmlformats.org/officeDocument/2006/relationships/hyperlink" Target="https://www.acti.com/solutions/cloud-based-NVR-solution?sid=S130" TargetMode="External"/><Relationship Id="rId5" Type="http://schemas.openxmlformats.org/officeDocument/2006/relationships/hyperlink" Target="https://www.acti.com/productmatrix/share/10510" TargetMode="External"/><Relationship Id="rId10" Type="http://schemas.openxmlformats.org/officeDocument/2006/relationships/image" Target="../media/image21.png"/><Relationship Id="rId4" Type="http://schemas.openxmlformats.org/officeDocument/2006/relationships/hyperlink" Target="https://www.acti.com/productmatrix/share/10511" TargetMode="External"/><Relationship Id="rId9" Type="http://schemas.openxmlformats.org/officeDocument/2006/relationships/hyperlink" Target="https://www.acti.com/solutions/windows-based-NVR-and-CMS-solution?sid=S120"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6.png"/><Relationship Id="rId3" Type="http://schemas.openxmlformats.org/officeDocument/2006/relationships/hyperlink" Target="https://www.acti.com/product/VMGB-370" TargetMode="External"/><Relationship Id="rId7" Type="http://schemas.openxmlformats.org/officeDocument/2006/relationships/image" Target="../media/image20.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5.png"/><Relationship Id="rId5" Type="http://schemas.openxmlformats.org/officeDocument/2006/relationships/image" Target="../media/image19.png"/><Relationship Id="rId15" Type="http://schemas.openxmlformats.org/officeDocument/2006/relationships/image" Target="../media/image27.jpeg"/><Relationship Id="rId10" Type="http://schemas.openxmlformats.org/officeDocument/2006/relationships/hyperlink" Target="https://www.acti.com/solutions/cloud-based-NVR-solution?sid=S130" TargetMode="External"/><Relationship Id="rId4" Type="http://schemas.openxmlformats.org/officeDocument/2006/relationships/hyperlink" Target="https://www.acti.com/product/VMGB-371" TargetMode="External"/><Relationship Id="rId9" Type="http://schemas.openxmlformats.org/officeDocument/2006/relationships/image" Target="../media/image21.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12" Type="http://schemas.openxmlformats.org/officeDocument/2006/relationships/slide" Target="slide21.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3.png"/><Relationship Id="rId5" Type="http://schemas.openxmlformats.org/officeDocument/2006/relationships/image" Target="../media/image20.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8.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9.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6.png"/><Relationship Id="rId3" Type="http://schemas.openxmlformats.org/officeDocument/2006/relationships/slide" Target="slide21.xml"/><Relationship Id="rId7" Type="http://schemas.openxmlformats.org/officeDocument/2006/relationships/image" Target="../media/image20.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hyperlink" Target="https://www.acti.com/solutions/cloud-based-NVR-solution?sid=S130" TargetMode="External"/><Relationship Id="rId4" Type="http://schemas.openxmlformats.org/officeDocument/2006/relationships/image" Target="../media/image30.png"/><Relationship Id="rId9" Type="http://schemas.openxmlformats.org/officeDocument/2006/relationships/image" Target="../media/image21.png"/><Relationship Id="rId14" Type="http://schemas.openxmlformats.org/officeDocument/2006/relationships/hyperlink" Target="https://www.acti.com/solutions/third-party-vms-integrated-solution-sf23?sid=S230"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12" Type="http://schemas.openxmlformats.org/officeDocument/2006/relationships/hyperlink" Target="https://www.acti.com/productmatrix/share/10466"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374"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5"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s/high-zoom-cameras"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12" Type="http://schemas.openxmlformats.org/officeDocument/2006/relationships/hyperlink" Target="https://www.acti.com/productmatrix/share/10466"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374"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5"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s/high-zoom-cameras"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3.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7.png"/><Relationship Id="rId5" Type="http://schemas.openxmlformats.org/officeDocument/2006/relationships/hyperlink" Target="https://www.acti.com/product/A952" TargetMode="External"/><Relationship Id="rId10" Type="http://schemas.openxmlformats.org/officeDocument/2006/relationships/image" Target="../media/image36.png"/><Relationship Id="rId4" Type="http://schemas.openxmlformats.org/officeDocument/2006/relationships/hyperlink" Target="https://www.acti.com/product/8426" TargetMode="External"/><Relationship Id="rId9"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2.png"/><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37.png"/><Relationship Id="rId7" Type="http://schemas.openxmlformats.org/officeDocument/2006/relationships/image" Target="../media/image46.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8.png"/></Relationships>
</file>

<file path=ppt/slides/_rels/slide28.xml.rels><?xml version="1.0" encoding="UTF-8" standalone="yes"?>
<Relationships xmlns="http://schemas.openxmlformats.org/package/2006/relationships"><Relationship Id="rId3" Type="http://schemas.openxmlformats.org/officeDocument/2006/relationships/hyperlink" Target="https://www2.acti.com/support/warranty/Warranty_Policy.asp"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https://www.acti.com/learning/courses" TargetMode="External"/><Relationship Id="rId4" Type="http://schemas.openxmlformats.org/officeDocument/2006/relationships/hyperlink" Target="https://www.acti.com/cloud/repair_ser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1" y="1351434"/>
            <a:ext cx="6658799"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err="1">
                <a:solidFill>
                  <a:schemeClr val="tx1">
                    <a:lumMod val="50000"/>
                    <a:lumOff val="50000"/>
                  </a:schemeClr>
                </a:solidFill>
                <a:ea typeface="新細明體" pitchFamily="18" charset="-120"/>
              </a:rPr>
              <a:t>火車站監控解決方案</a:t>
            </a:r>
            <a:endParaRPr lang="en-US" sz="4800" b="1" dirty="0">
              <a:solidFill>
                <a:schemeClr val="tx1">
                  <a:lumMod val="50000"/>
                  <a:lumOff val="50000"/>
                </a:schemeClr>
              </a:solidFill>
              <a:ea typeface="新細明體" pitchFamily="18" charset="-120"/>
            </a:endParaRP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4245" y="3916665"/>
            <a:ext cx="2530880" cy="1723933"/>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火車站：概述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620070" y="1957340"/>
            <a:ext cx="6120680" cy="1569660"/>
          </a:xfrm>
          <a:prstGeom prst="rect">
            <a:avLst/>
          </a:prstGeom>
          <a:noFill/>
        </p:spPr>
        <p:txBody>
          <a:bodyPr wrap="square">
            <a:spAutoFit/>
          </a:bodyPr>
          <a:lstStyle/>
          <a:p>
            <a:r>
              <a:rPr lang="en-US" sz="1600">
                <a:solidFill>
                  <a:srgbClr val="535353"/>
                </a:solidFill>
                <a:latin typeface="Open Sans" panose="020B0606030504020204" pitchFamily="34" charset="0"/>
              </a:rPr>
              <a:t>ACTi 的端到端解決方案可以檢測可疑活動並控制乘客流量，以確保乘客和交通網絡的安全。 這些解決方案由內部開發的攝像頭、基於深度學習的分析技術以及與各種系統的整合組成，例如警報系統、對講機和數字標牌系統。</a:t>
            </a:r>
          </a:p>
        </p:txBody>
      </p:sp>
      <p:sp>
        <p:nvSpPr>
          <p:cNvPr id="10" name="TextBox 9">
            <a:extLst>
              <a:ext uri="{FF2B5EF4-FFF2-40B4-BE49-F238E27FC236}">
                <a16:creationId xmlns:a16="http://schemas.microsoft.com/office/drawing/2014/main" id="{60B4391B-8304-3719-A07B-BEE7D43097DE}"/>
              </a:ext>
            </a:extLst>
          </p:cNvPr>
          <p:cNvSpPr txBox="1"/>
          <p:nvPr/>
        </p:nvSpPr>
        <p:spPr>
          <a:xfrm>
            <a:off x="308999" y="3721559"/>
            <a:ext cx="8835001" cy="2062103"/>
          </a:xfrm>
          <a:prstGeom prst="rect">
            <a:avLst/>
          </a:prstGeom>
          <a:noFill/>
        </p:spPr>
        <p:txBody>
          <a:bodyPr wrap="square">
            <a:spAutoFit/>
          </a:bodyPr>
          <a:lstStyle/>
          <a:p>
            <a:r>
              <a:rPr lang="en-US" sz="1600" dirty="0" err="1">
                <a:solidFill>
                  <a:srgbClr val="535353"/>
                </a:solidFill>
                <a:effectLst/>
                <a:latin typeface="Open Sans" panose="020B0606030504020204" pitchFamily="34" charset="0"/>
              </a:rPr>
              <a:t>每天，成千上萬的乘客將通過火車站；因此，主要的安全相關挑戰包括扒竊、搶劫、欺凌、騷擾和破壞</a:t>
            </a:r>
            <a:r>
              <a:rPr lang="en-US" sz="1600" dirty="0">
                <a:solidFill>
                  <a:srgbClr val="535353"/>
                </a:solidFill>
                <a:effectLst/>
                <a:latin typeface="Open Sans" panose="020B0606030504020204" pitchFamily="34" charset="0"/>
              </a:rPr>
              <a:t>。 </a:t>
            </a:r>
            <a:r>
              <a:rPr lang="zh-TW" altLang="en-US" sz="1600" dirty="0">
                <a:solidFill>
                  <a:srgbClr val="535353"/>
                </a:solidFill>
                <a:effectLst/>
                <a:latin typeface="Open Sans" panose="020B0606030504020204" pitchFamily="34" charset="0"/>
              </a:rPr>
              <a:t>影像</a:t>
            </a:r>
            <a:r>
              <a:rPr lang="en-US" sz="1600" dirty="0" err="1">
                <a:solidFill>
                  <a:srgbClr val="535353"/>
                </a:solidFill>
                <a:effectLst/>
                <a:latin typeface="Open Sans" panose="020B0606030504020204" pitchFamily="34" charset="0"/>
              </a:rPr>
              <a:t>管理系統與電視牆一起提供火車站所有關鍵區域的最清晰概覽</a:t>
            </a:r>
            <a:r>
              <a:rPr lang="en-US" sz="1600" dirty="0">
                <a:solidFill>
                  <a:srgbClr val="535353"/>
                </a:solidFill>
                <a:effectLst/>
                <a:latin typeface="Open Sans" panose="020B0606030504020204" pitchFamily="34" charset="0"/>
              </a:rPr>
              <a:t>。</a:t>
            </a:r>
          </a:p>
          <a:p>
            <a:endParaRPr lang="en-US" sz="1600" dirty="0">
              <a:solidFill>
                <a:srgbClr val="535353"/>
              </a:solidFill>
              <a:effectLst/>
              <a:latin typeface="Open Sans" panose="020B0606030504020204" pitchFamily="34" charset="0"/>
            </a:endParaRPr>
          </a:p>
          <a:p>
            <a:r>
              <a:rPr lang="en-US" sz="1600" dirty="0" err="1">
                <a:solidFill>
                  <a:srgbClr val="535353"/>
                </a:solidFill>
                <a:effectLst/>
                <a:latin typeface="Open Sans" panose="020B0606030504020204" pitchFamily="34" charset="0"/>
              </a:rPr>
              <a:t>當出現突然擁堵或人群因不明原因聚集時，人工智慧會自動檢測到意外的大型人群並警報團隊</a:t>
            </a:r>
            <a:r>
              <a:rPr lang="en-US" sz="1600" dirty="0">
                <a:solidFill>
                  <a:srgbClr val="535353"/>
                </a:solidFill>
                <a:effectLst/>
                <a:latin typeface="Open Sans" panose="020B0606030504020204" pitchFamily="34" charset="0"/>
              </a:rPr>
              <a:t>。 </a:t>
            </a:r>
            <a:r>
              <a:rPr lang="en-US" sz="1600" dirty="0" err="1">
                <a:solidFill>
                  <a:srgbClr val="535353"/>
                </a:solidFill>
                <a:effectLst/>
                <a:latin typeface="Open Sans" panose="020B0606030504020204" pitchFamily="34" charset="0"/>
              </a:rPr>
              <a:t>人工智慧還可以幫助監控受限區域，例如火車軌道</a:t>
            </a:r>
            <a:r>
              <a:rPr lang="en-US" sz="1600" dirty="0">
                <a:solidFill>
                  <a:srgbClr val="535353"/>
                </a:solidFill>
                <a:effectLst/>
                <a:latin typeface="Open Sans" panose="020B0606030504020204" pitchFamily="34" charset="0"/>
              </a:rPr>
              <a:t>。</a:t>
            </a:r>
          </a:p>
          <a:p>
            <a:endParaRPr lang="en-US" sz="1600" dirty="0">
              <a:solidFill>
                <a:srgbClr val="535353"/>
              </a:solidFill>
              <a:effectLst/>
              <a:latin typeface="Open Sans" panose="020B0606030504020204" pitchFamily="34" charset="0"/>
            </a:endParaRPr>
          </a:p>
          <a:p>
            <a:r>
              <a:rPr lang="en-US" sz="1600" dirty="0" err="1">
                <a:solidFill>
                  <a:srgbClr val="535353"/>
                </a:solidFill>
                <a:effectLst/>
                <a:latin typeface="Open Sans" panose="020B0606030504020204" pitchFamily="34" charset="0"/>
              </a:rPr>
              <a:t>未經人員看管的物品，例如行李箱，也存在潛在風險</a:t>
            </a:r>
            <a:r>
              <a:rPr lang="en-US" sz="1600" dirty="0">
                <a:solidFill>
                  <a:srgbClr val="535353"/>
                </a:solidFill>
                <a:effectLst/>
                <a:latin typeface="Open Sans" panose="020B0606030504020204" pitchFamily="34" charset="0"/>
              </a:rPr>
              <a:t>。 </a:t>
            </a:r>
            <a:r>
              <a:rPr lang="en-US" sz="1600" dirty="0" err="1">
                <a:solidFill>
                  <a:srgbClr val="535353"/>
                </a:solidFill>
                <a:effectLst/>
                <a:latin typeface="Open Sans" panose="020B0606030504020204" pitchFamily="34" charset="0"/>
              </a:rPr>
              <a:t>這些物品可能被視為高安全威脅</a:t>
            </a:r>
            <a:r>
              <a:rPr lang="en-US" sz="1600" dirty="0">
                <a:solidFill>
                  <a:srgbClr val="535353"/>
                </a:solidFill>
                <a:effectLst/>
                <a:latin typeface="Open Sans" panose="020B0606030504020204" pitchFamily="34" charset="0"/>
              </a:rPr>
              <a:t>。 ACTi </a:t>
            </a:r>
            <a:r>
              <a:rPr lang="en-US" sz="1600" dirty="0" err="1">
                <a:solidFill>
                  <a:srgbClr val="535353"/>
                </a:solidFill>
                <a:effectLst/>
                <a:latin typeface="Open Sans" panose="020B0606030504020204" pitchFamily="34" charset="0"/>
              </a:rPr>
              <a:t>的無人物體檢測技術在發生時會自動通知安保人員</a:t>
            </a:r>
            <a:r>
              <a:rPr lang="en-US" sz="1600" dirty="0">
                <a:solidFill>
                  <a:srgbClr val="535353"/>
                </a:solidFill>
                <a:effectLst/>
                <a:latin typeface="Open Sans" panose="020B0606030504020204" pitchFamily="34" charset="0"/>
              </a:rPr>
              <a:t>。</a:t>
            </a:r>
          </a:p>
        </p:txBody>
      </p:sp>
      <p:pic>
        <p:nvPicPr>
          <p:cNvPr id="1026" name="Picture 2">
            <a:extLst>
              <a:ext uri="{FF2B5EF4-FFF2-40B4-BE49-F238E27FC236}">
                <a16:creationId xmlns:a16="http://schemas.microsoft.com/office/drawing/2014/main" id="{AEB9D3F7-2F9F-D235-D18A-BD26E8122D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515451" y="2001708"/>
            <a:ext cx="1877785" cy="1279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5A1A5AF-F082-1730-270C-18A06DE4AEE2}"/>
              </a:ext>
            </a:extLst>
          </p:cNvPr>
          <p:cNvPicPr>
            <a:picLocks noChangeAspect="1"/>
          </p:cNvPicPr>
          <p:nvPr/>
        </p:nvPicPr>
        <p:blipFill>
          <a:blip r:embed="rId3"/>
          <a:stretch>
            <a:fillRect/>
          </a:stretch>
        </p:blipFill>
        <p:spPr>
          <a:xfrm>
            <a:off x="72656" y="1673162"/>
            <a:ext cx="8987030" cy="5042879"/>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火車站：地圖</a:t>
            </a:r>
          </a:p>
        </p:txBody>
      </p:sp>
      <p:sp>
        <p:nvSpPr>
          <p:cNvPr id="17" name="TextBox 16">
            <a:extLst>
              <a:ext uri="{FF2B5EF4-FFF2-40B4-BE49-F238E27FC236}">
                <a16:creationId xmlns:a16="http://schemas.microsoft.com/office/drawing/2014/main" id="{C4C7C13B-B360-52A6-7E51-4B41408DD60C}"/>
              </a:ext>
            </a:extLst>
          </p:cNvPr>
          <p:cNvSpPr txBox="1"/>
          <p:nvPr/>
        </p:nvSpPr>
        <p:spPr>
          <a:xfrm>
            <a:off x="7671396" y="3883185"/>
            <a:ext cx="723118" cy="307777"/>
          </a:xfrm>
          <a:prstGeom prst="rect">
            <a:avLst/>
          </a:prstGeom>
          <a:solidFill>
            <a:schemeClr val="bg1"/>
          </a:solidFill>
        </p:spPr>
        <p:txBody>
          <a:bodyPr wrap="square" rtlCol="0">
            <a:spAutoFit/>
          </a:bodyPr>
          <a:lstStyle/>
          <a:p>
            <a:r>
              <a:rPr lang="en-US" sz="1400"/>
              <a:t>辦公室</a:t>
            </a:r>
          </a:p>
        </p:txBody>
      </p:sp>
      <p:sp>
        <p:nvSpPr>
          <p:cNvPr id="4" name="TextBox 3">
            <a:extLst>
              <a:ext uri="{FF2B5EF4-FFF2-40B4-BE49-F238E27FC236}">
                <a16:creationId xmlns:a16="http://schemas.microsoft.com/office/drawing/2014/main" id="{39302DFA-5F16-0954-9401-53AA266FE95E}"/>
              </a:ext>
            </a:extLst>
          </p:cNvPr>
          <p:cNvSpPr txBox="1"/>
          <p:nvPr/>
        </p:nvSpPr>
        <p:spPr>
          <a:xfrm>
            <a:off x="6781739" y="4459595"/>
            <a:ext cx="1251216" cy="307777"/>
          </a:xfrm>
          <a:prstGeom prst="rect">
            <a:avLst/>
          </a:prstGeom>
          <a:solidFill>
            <a:schemeClr val="bg1"/>
          </a:solidFill>
        </p:spPr>
        <p:txBody>
          <a:bodyPr wrap="square" rtlCol="0">
            <a:spAutoFit/>
          </a:bodyPr>
          <a:lstStyle/>
          <a:p>
            <a:r>
              <a:rPr lang="en-US" sz="1400"/>
              <a:t>控制室</a:t>
            </a:r>
          </a:p>
        </p:txBody>
      </p:sp>
      <p:sp>
        <p:nvSpPr>
          <p:cNvPr id="8" name="TextBox 7">
            <a:extLst>
              <a:ext uri="{FF2B5EF4-FFF2-40B4-BE49-F238E27FC236}">
                <a16:creationId xmlns:a16="http://schemas.microsoft.com/office/drawing/2014/main" id="{30E6AB11-2524-373D-75DC-2028D58B0EC3}"/>
              </a:ext>
            </a:extLst>
          </p:cNvPr>
          <p:cNvSpPr txBox="1"/>
          <p:nvPr/>
        </p:nvSpPr>
        <p:spPr>
          <a:xfrm>
            <a:off x="2222640" y="3965681"/>
            <a:ext cx="812102" cy="307777"/>
          </a:xfrm>
          <a:prstGeom prst="rect">
            <a:avLst/>
          </a:prstGeom>
          <a:solidFill>
            <a:schemeClr val="bg1"/>
          </a:solidFill>
        </p:spPr>
        <p:txBody>
          <a:bodyPr wrap="square" rtlCol="0">
            <a:spAutoFit/>
          </a:bodyPr>
          <a:lstStyle/>
          <a:p>
            <a:r>
              <a:rPr lang="en-US" sz="800"/>
              <a:t>自動提款機</a:t>
            </a:r>
          </a:p>
        </p:txBody>
      </p:sp>
      <p:sp>
        <p:nvSpPr>
          <p:cNvPr id="10" name="TextBox 9">
            <a:extLst>
              <a:ext uri="{FF2B5EF4-FFF2-40B4-BE49-F238E27FC236}">
                <a16:creationId xmlns:a16="http://schemas.microsoft.com/office/drawing/2014/main" id="{27FC1C1C-3B8F-287C-1669-78865E3EAF49}"/>
              </a:ext>
            </a:extLst>
          </p:cNvPr>
          <p:cNvSpPr txBox="1"/>
          <p:nvPr/>
        </p:nvSpPr>
        <p:spPr>
          <a:xfrm>
            <a:off x="6885367" y="6333549"/>
            <a:ext cx="702231" cy="307777"/>
          </a:xfrm>
          <a:prstGeom prst="rect">
            <a:avLst/>
          </a:prstGeom>
          <a:solidFill>
            <a:schemeClr val="bg1"/>
          </a:solidFill>
        </p:spPr>
        <p:txBody>
          <a:bodyPr wrap="square" rtlCol="0">
            <a:spAutoFit/>
          </a:bodyPr>
          <a:lstStyle/>
          <a:p>
            <a:r>
              <a:rPr lang="en-US" sz="1400"/>
              <a:t>閘門</a:t>
            </a:r>
          </a:p>
        </p:txBody>
      </p:sp>
      <p:sp>
        <p:nvSpPr>
          <p:cNvPr id="11" name="TextBox 10">
            <a:extLst>
              <a:ext uri="{FF2B5EF4-FFF2-40B4-BE49-F238E27FC236}">
                <a16:creationId xmlns:a16="http://schemas.microsoft.com/office/drawing/2014/main" id="{CFB54B56-A9BD-3068-54B2-7257CCF898A9}"/>
              </a:ext>
            </a:extLst>
          </p:cNvPr>
          <p:cNvSpPr txBox="1"/>
          <p:nvPr/>
        </p:nvSpPr>
        <p:spPr>
          <a:xfrm>
            <a:off x="2790957" y="3224622"/>
            <a:ext cx="910841" cy="307777"/>
          </a:xfrm>
          <a:prstGeom prst="rect">
            <a:avLst/>
          </a:prstGeom>
          <a:solidFill>
            <a:schemeClr val="bg1"/>
          </a:solidFill>
        </p:spPr>
        <p:txBody>
          <a:bodyPr wrap="square" rtlCol="0">
            <a:spAutoFit/>
          </a:bodyPr>
          <a:lstStyle/>
          <a:p>
            <a:r>
              <a:rPr lang="en-US" sz="1400"/>
              <a:t>儲物櫃</a:t>
            </a:r>
          </a:p>
        </p:txBody>
      </p:sp>
      <p:sp>
        <p:nvSpPr>
          <p:cNvPr id="12" name="TextBox 11">
            <a:extLst>
              <a:ext uri="{FF2B5EF4-FFF2-40B4-BE49-F238E27FC236}">
                <a16:creationId xmlns:a16="http://schemas.microsoft.com/office/drawing/2014/main" id="{AB50DDAE-EDA2-2C06-394D-7267FF1AAFEF}"/>
              </a:ext>
            </a:extLst>
          </p:cNvPr>
          <p:cNvSpPr txBox="1"/>
          <p:nvPr/>
        </p:nvSpPr>
        <p:spPr>
          <a:xfrm>
            <a:off x="4662137" y="4767372"/>
            <a:ext cx="1108042" cy="307777"/>
          </a:xfrm>
          <a:prstGeom prst="rect">
            <a:avLst/>
          </a:prstGeom>
          <a:solidFill>
            <a:schemeClr val="bg1"/>
          </a:solidFill>
        </p:spPr>
        <p:txBody>
          <a:bodyPr wrap="square" rtlCol="0">
            <a:spAutoFit/>
          </a:bodyPr>
          <a:lstStyle/>
          <a:p>
            <a:r>
              <a:rPr lang="en-US" sz="1400"/>
              <a:t>用餐區</a:t>
            </a:r>
          </a:p>
        </p:txBody>
      </p:sp>
      <p:sp>
        <p:nvSpPr>
          <p:cNvPr id="13" name="TextBox 12">
            <a:extLst>
              <a:ext uri="{FF2B5EF4-FFF2-40B4-BE49-F238E27FC236}">
                <a16:creationId xmlns:a16="http://schemas.microsoft.com/office/drawing/2014/main" id="{ED7B05CF-4C52-266E-9746-EB60D413E5F7}"/>
              </a:ext>
            </a:extLst>
          </p:cNvPr>
          <p:cNvSpPr txBox="1"/>
          <p:nvPr/>
        </p:nvSpPr>
        <p:spPr>
          <a:xfrm>
            <a:off x="5845982" y="2397149"/>
            <a:ext cx="812102" cy="307777"/>
          </a:xfrm>
          <a:prstGeom prst="rect">
            <a:avLst/>
          </a:prstGeom>
          <a:solidFill>
            <a:schemeClr val="bg1"/>
          </a:solidFill>
        </p:spPr>
        <p:txBody>
          <a:bodyPr wrap="square" rtlCol="0">
            <a:spAutoFit/>
          </a:bodyPr>
          <a:lstStyle/>
          <a:p>
            <a:r>
              <a:rPr lang="en-US" sz="1400"/>
              <a:t>月臺</a:t>
            </a:r>
          </a:p>
        </p:txBody>
      </p:sp>
      <p:sp>
        <p:nvSpPr>
          <p:cNvPr id="14" name="TextBox 13">
            <a:extLst>
              <a:ext uri="{FF2B5EF4-FFF2-40B4-BE49-F238E27FC236}">
                <a16:creationId xmlns:a16="http://schemas.microsoft.com/office/drawing/2014/main" id="{019AE38D-C461-94F8-279A-6E8E7A36645C}"/>
              </a:ext>
            </a:extLst>
          </p:cNvPr>
          <p:cNvSpPr txBox="1"/>
          <p:nvPr/>
        </p:nvSpPr>
        <p:spPr>
          <a:xfrm>
            <a:off x="6004046" y="4093633"/>
            <a:ext cx="1308077" cy="307777"/>
          </a:xfrm>
          <a:prstGeom prst="rect">
            <a:avLst/>
          </a:prstGeom>
          <a:solidFill>
            <a:schemeClr val="bg1"/>
          </a:solidFill>
        </p:spPr>
        <p:txBody>
          <a:bodyPr wrap="square" rtlCol="0">
            <a:spAutoFit/>
          </a:bodyPr>
          <a:lstStyle/>
          <a:p>
            <a:r>
              <a:rPr lang="en-US" sz="1400"/>
              <a:t>安全閘門</a:t>
            </a:r>
          </a:p>
        </p:txBody>
      </p:sp>
      <p:sp>
        <p:nvSpPr>
          <p:cNvPr id="15" name="TextBox 14">
            <a:extLst>
              <a:ext uri="{FF2B5EF4-FFF2-40B4-BE49-F238E27FC236}">
                <a16:creationId xmlns:a16="http://schemas.microsoft.com/office/drawing/2014/main" id="{512F9ABD-72CB-11C6-927E-E7B6D7DD8169}"/>
              </a:ext>
            </a:extLst>
          </p:cNvPr>
          <p:cNvSpPr txBox="1"/>
          <p:nvPr/>
        </p:nvSpPr>
        <p:spPr>
          <a:xfrm>
            <a:off x="698264" y="2397150"/>
            <a:ext cx="881321" cy="307777"/>
          </a:xfrm>
          <a:prstGeom prst="rect">
            <a:avLst/>
          </a:prstGeom>
          <a:solidFill>
            <a:schemeClr val="bg1"/>
          </a:solidFill>
        </p:spPr>
        <p:txBody>
          <a:bodyPr wrap="square" rtlCol="0">
            <a:spAutoFit/>
          </a:bodyPr>
          <a:lstStyle/>
          <a:p>
            <a:r>
              <a:rPr lang="en-US" sz="1400"/>
              <a:t>停車場</a:t>
            </a:r>
          </a:p>
        </p:txBody>
      </p:sp>
      <p:sp>
        <p:nvSpPr>
          <p:cNvPr id="20" name="TextBox 19">
            <a:extLst>
              <a:ext uri="{FF2B5EF4-FFF2-40B4-BE49-F238E27FC236}">
                <a16:creationId xmlns:a16="http://schemas.microsoft.com/office/drawing/2014/main" id="{97C1027A-CAFA-76FB-1E58-43CEA38E89E5}"/>
              </a:ext>
            </a:extLst>
          </p:cNvPr>
          <p:cNvSpPr txBox="1"/>
          <p:nvPr/>
        </p:nvSpPr>
        <p:spPr>
          <a:xfrm>
            <a:off x="5500040" y="3573783"/>
            <a:ext cx="1008011" cy="307777"/>
          </a:xfrm>
          <a:prstGeom prst="rect">
            <a:avLst/>
          </a:prstGeom>
          <a:solidFill>
            <a:schemeClr val="bg1"/>
          </a:solidFill>
        </p:spPr>
        <p:txBody>
          <a:bodyPr wrap="square" rtlCol="0">
            <a:spAutoFit/>
          </a:bodyPr>
          <a:lstStyle/>
          <a:p>
            <a:r>
              <a:rPr lang="en-US" sz="1400"/>
              <a:t>票務閘門</a:t>
            </a:r>
          </a:p>
        </p:txBody>
      </p:sp>
      <p:sp>
        <p:nvSpPr>
          <p:cNvPr id="21" name="TextBox 20">
            <a:extLst>
              <a:ext uri="{FF2B5EF4-FFF2-40B4-BE49-F238E27FC236}">
                <a16:creationId xmlns:a16="http://schemas.microsoft.com/office/drawing/2014/main" id="{4FD13D6A-479B-5E0B-9DE3-763CB966C083}"/>
              </a:ext>
            </a:extLst>
          </p:cNvPr>
          <p:cNvSpPr txBox="1"/>
          <p:nvPr/>
        </p:nvSpPr>
        <p:spPr>
          <a:xfrm>
            <a:off x="3394015" y="4166315"/>
            <a:ext cx="1451188" cy="307777"/>
          </a:xfrm>
          <a:prstGeom prst="rect">
            <a:avLst/>
          </a:prstGeom>
          <a:solidFill>
            <a:schemeClr val="bg1"/>
          </a:solidFill>
        </p:spPr>
        <p:txBody>
          <a:bodyPr wrap="square" rtlCol="0">
            <a:spAutoFit/>
          </a:bodyPr>
          <a:lstStyle/>
          <a:p>
            <a:r>
              <a:rPr lang="en-US" sz="1400"/>
              <a:t>大廳區</a:t>
            </a:r>
          </a:p>
        </p:txBody>
      </p:sp>
      <p:sp>
        <p:nvSpPr>
          <p:cNvPr id="23" name="TextBox 22">
            <a:extLst>
              <a:ext uri="{FF2B5EF4-FFF2-40B4-BE49-F238E27FC236}">
                <a16:creationId xmlns:a16="http://schemas.microsoft.com/office/drawing/2014/main" id="{068499E3-CD7A-65A5-9E89-0656E7A97BCB}"/>
              </a:ext>
            </a:extLst>
          </p:cNvPr>
          <p:cNvSpPr txBox="1"/>
          <p:nvPr/>
        </p:nvSpPr>
        <p:spPr>
          <a:xfrm>
            <a:off x="1769078" y="5292453"/>
            <a:ext cx="907125" cy="307777"/>
          </a:xfrm>
          <a:prstGeom prst="rect">
            <a:avLst/>
          </a:prstGeom>
          <a:solidFill>
            <a:schemeClr val="bg1"/>
          </a:solidFill>
        </p:spPr>
        <p:txBody>
          <a:bodyPr wrap="square" rtlCol="0">
            <a:spAutoFit/>
          </a:bodyPr>
          <a:lstStyle/>
          <a:p>
            <a:r>
              <a:rPr lang="en-US" sz="1400"/>
              <a:t>入口</a:t>
            </a:r>
          </a:p>
        </p:txBody>
      </p:sp>
      <p:sp>
        <p:nvSpPr>
          <p:cNvPr id="26" name="TextBox 25">
            <a:extLst>
              <a:ext uri="{FF2B5EF4-FFF2-40B4-BE49-F238E27FC236}">
                <a16:creationId xmlns:a16="http://schemas.microsoft.com/office/drawing/2014/main" id="{03FADA39-8C3C-5357-C28D-870C9286473E}"/>
              </a:ext>
            </a:extLst>
          </p:cNvPr>
          <p:cNvSpPr txBox="1"/>
          <p:nvPr/>
        </p:nvSpPr>
        <p:spPr>
          <a:xfrm>
            <a:off x="1138924" y="2821297"/>
            <a:ext cx="1419450" cy="307777"/>
          </a:xfrm>
          <a:prstGeom prst="rect">
            <a:avLst/>
          </a:prstGeom>
          <a:solidFill>
            <a:schemeClr val="bg1"/>
          </a:solidFill>
        </p:spPr>
        <p:txBody>
          <a:bodyPr wrap="square" rtlCol="0">
            <a:spAutoFit/>
          </a:bodyPr>
          <a:lstStyle/>
          <a:p>
            <a:r>
              <a:rPr lang="en-US" sz="1400"/>
              <a:t>緊急出口</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火車站：應用與位置</a:t>
            </a:r>
          </a:p>
        </p:txBody>
      </p:sp>
      <p:graphicFrame>
        <p:nvGraphicFramePr>
          <p:cNvPr id="3" name="Table 2">
            <a:extLst>
              <a:ext uri="{FF2B5EF4-FFF2-40B4-BE49-F238E27FC236}">
                <a16:creationId xmlns:a16="http://schemas.microsoft.com/office/drawing/2014/main" id="{B0B5AED9-17F4-263F-CD10-43469869C4D4}"/>
              </a:ext>
            </a:extLst>
          </p:cNvPr>
          <p:cNvGraphicFramePr>
            <a:graphicFrameLocks noGrp="1"/>
          </p:cNvGraphicFramePr>
          <p:nvPr>
            <p:extLst>
              <p:ext uri="{D42A27DB-BD31-4B8C-83A1-F6EECF244321}">
                <p14:modId xmlns:p14="http://schemas.microsoft.com/office/powerpoint/2010/main" val="4193496506"/>
              </p:ext>
            </p:extLst>
          </p:nvPr>
        </p:nvGraphicFramePr>
        <p:xfrm>
          <a:off x="83507" y="1680575"/>
          <a:ext cx="8939881" cy="4751866"/>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661481">
                  <a:extLst>
                    <a:ext uri="{9D8B030D-6E8A-4147-A177-3AD203B41FA5}">
                      <a16:colId xmlns:a16="http://schemas.microsoft.com/office/drawing/2014/main" val="3900648050"/>
                    </a:ext>
                  </a:extLst>
                </a:gridCol>
                <a:gridCol w="700392">
                  <a:extLst>
                    <a:ext uri="{9D8B030D-6E8A-4147-A177-3AD203B41FA5}">
                      <a16:colId xmlns:a16="http://schemas.microsoft.com/office/drawing/2014/main" val="2122113404"/>
                    </a:ext>
                  </a:extLst>
                </a:gridCol>
                <a:gridCol w="1293779">
                  <a:extLst>
                    <a:ext uri="{9D8B030D-6E8A-4147-A177-3AD203B41FA5}">
                      <a16:colId xmlns:a16="http://schemas.microsoft.com/office/drawing/2014/main" val="905671876"/>
                    </a:ext>
                  </a:extLst>
                </a:gridCol>
                <a:gridCol w="768485">
                  <a:extLst>
                    <a:ext uri="{9D8B030D-6E8A-4147-A177-3AD203B41FA5}">
                      <a16:colId xmlns:a16="http://schemas.microsoft.com/office/drawing/2014/main" val="3155535811"/>
                    </a:ext>
                  </a:extLst>
                </a:gridCol>
                <a:gridCol w="992221">
                  <a:extLst>
                    <a:ext uri="{9D8B030D-6E8A-4147-A177-3AD203B41FA5}">
                      <a16:colId xmlns:a16="http://schemas.microsoft.com/office/drawing/2014/main" val="2748578960"/>
                    </a:ext>
                  </a:extLst>
                </a:gridCol>
                <a:gridCol w="758757">
                  <a:extLst>
                    <a:ext uri="{9D8B030D-6E8A-4147-A177-3AD203B41FA5}">
                      <a16:colId xmlns:a16="http://schemas.microsoft.com/office/drawing/2014/main" val="2393102404"/>
                    </a:ext>
                  </a:extLst>
                </a:gridCol>
                <a:gridCol w="861882">
                  <a:extLst>
                    <a:ext uri="{9D8B030D-6E8A-4147-A177-3AD203B41FA5}">
                      <a16:colId xmlns:a16="http://schemas.microsoft.com/office/drawing/2014/main" val="3567203134"/>
                    </a:ext>
                  </a:extLst>
                </a:gridCol>
              </a:tblGrid>
              <a:tr h="450769">
                <a:tc>
                  <a:txBody>
                    <a:bodyPr/>
                    <a:lstStyle/>
                    <a:p>
                      <a:endParaRPr lang="en-US" sz="1300" dirty="0">
                        <a:solidFill>
                          <a:schemeClr val="tx1">
                            <a:lumMod val="76000"/>
                            <a:lumOff val="24000"/>
                          </a:schemeClr>
                        </a:solidFill>
                      </a:endParaRPr>
                    </a:p>
                  </a:txBody>
                  <a:tcPr/>
                </a:tc>
                <a:tc>
                  <a:txBody>
                    <a:bodyPr/>
                    <a:lstStyle/>
                    <a:p>
                      <a:r>
                        <a:rPr lang="en-US" sz="1300">
                          <a:solidFill>
                            <a:schemeClr val="bg1"/>
                          </a:solidFill>
                        </a:rPr>
                        <a:t>入口</a:t>
                      </a:r>
                    </a:p>
                  </a:txBody>
                  <a:tcPr/>
                </a:tc>
                <a:tc>
                  <a:txBody>
                    <a:bodyPr/>
                    <a:lstStyle/>
                    <a:p>
                      <a:r>
                        <a:rPr lang="en-US" sz="1300">
                          <a:solidFill>
                            <a:schemeClr val="bg1"/>
                          </a:solidFill>
                        </a:rPr>
                        <a:t>閘門</a:t>
                      </a:r>
                    </a:p>
                  </a:txBody>
                  <a:tcPr/>
                </a:tc>
                <a:tc>
                  <a:txBody>
                    <a:bodyPr/>
                    <a:lstStyle/>
                    <a:p>
                      <a:r>
                        <a:rPr lang="en-US" sz="1300">
                          <a:solidFill>
                            <a:schemeClr val="bg1"/>
                          </a:solidFill>
                        </a:rPr>
                        <a:t>辦公室</a:t>
                      </a:r>
                    </a:p>
                  </a:txBody>
                  <a:tcPr/>
                </a:tc>
                <a:tc>
                  <a:txBody>
                    <a:bodyPr/>
                    <a:lstStyle/>
                    <a:p>
                      <a:r>
                        <a:rPr lang="en-US" sz="1300">
                          <a:solidFill>
                            <a:schemeClr val="bg1"/>
                          </a:solidFill>
                        </a:rPr>
                        <a:t>票務/安全閘門</a:t>
                      </a:r>
                    </a:p>
                  </a:txBody>
                  <a:tcPr/>
                </a:tc>
                <a:tc>
                  <a:txBody>
                    <a:bodyPr/>
                    <a:lstStyle/>
                    <a:p>
                      <a:r>
                        <a:rPr lang="en-US" sz="1300">
                          <a:solidFill>
                            <a:schemeClr val="bg1"/>
                          </a:solidFill>
                        </a:rPr>
                        <a:t>控制室</a:t>
                      </a:r>
                    </a:p>
                  </a:txBody>
                  <a:tcPr/>
                </a:tc>
                <a:tc>
                  <a:txBody>
                    <a:bodyPr/>
                    <a:lstStyle/>
                    <a:p>
                      <a:r>
                        <a:rPr lang="en-US" sz="1300">
                          <a:solidFill>
                            <a:schemeClr val="bg1"/>
                          </a:solidFill>
                        </a:rPr>
                        <a:t>大廳</a:t>
                      </a:r>
                    </a:p>
                  </a:txBody>
                  <a:tcPr/>
                </a:tc>
                <a:tc>
                  <a:txBody>
                    <a:bodyPr/>
                    <a:lstStyle/>
                    <a:p>
                      <a:r>
                        <a:rPr lang="en-US" sz="1200">
                          <a:solidFill>
                            <a:schemeClr val="bg1"/>
                          </a:solidFill>
                        </a:rPr>
                        <a:t>月臺</a:t>
                      </a:r>
                    </a:p>
                  </a:txBody>
                  <a:tcPr/>
                </a:tc>
                <a:tc>
                  <a:txBody>
                    <a:bodyPr/>
                    <a:lstStyle/>
                    <a:p>
                      <a:r>
                        <a:rPr lang="en-US" sz="1200">
                          <a:solidFill>
                            <a:schemeClr val="bg1"/>
                          </a:solidFill>
                        </a:rPr>
                        <a:t>停車場</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未經授權的進入檢測</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尾隨檢測</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即時嫌疑人追蹤</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車輛進入控制</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鐵軌上人員檢測</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人體溫度檢測</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可疑物品檢測</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extLst>
                  <a:ext uri="{0D108BD9-81ED-4DB2-BD59-A6C34878D82A}">
                    <a16:rowId xmlns:a16="http://schemas.microsoft.com/office/drawing/2014/main" val="2250837835"/>
                  </a:ext>
                </a:extLst>
              </a:tr>
              <a:tr h="439423">
                <a:tc>
                  <a:txBody>
                    <a:bodyPr/>
                    <a:lstStyle/>
                    <a:p>
                      <a:pPr lvl="0">
                        <a:buNone/>
                      </a:pPr>
                      <a:r>
                        <a:rPr lang="en-US" sz="1300">
                          <a:solidFill>
                            <a:schemeClr val="tx1">
                              <a:lumMod val="76000"/>
                              <a:lumOff val="24000"/>
                            </a:schemeClr>
                          </a:solidFill>
                        </a:rPr>
                        <a:t>隨時隨地監控</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extLst>
                  <a:ext uri="{0D108BD9-81ED-4DB2-BD59-A6C34878D82A}">
                    <a16:rowId xmlns:a16="http://schemas.microsoft.com/office/drawing/2014/main" val="2091576229"/>
                  </a:ext>
                </a:extLst>
              </a:tr>
              <a:tr h="267644">
                <a:tc>
                  <a:txBody>
                    <a:bodyPr/>
                    <a:lstStyle/>
                    <a:p>
                      <a:pPr lvl="0">
                        <a:buNone/>
                      </a:pPr>
                      <a:r>
                        <a:rPr lang="en-US" sz="1300">
                          <a:solidFill>
                            <a:schemeClr val="tx1">
                              <a:lumMod val="76000"/>
                              <a:lumOff val="24000"/>
                            </a:schemeClr>
                          </a:solidFill>
                        </a:rPr>
                        <a:t>安全保障</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extLst>
                  <a:ext uri="{0D108BD9-81ED-4DB2-BD59-A6C34878D82A}">
                    <a16:rowId xmlns:a16="http://schemas.microsoft.com/office/drawing/2014/main" val="2188733179"/>
                  </a:ext>
                </a:extLst>
              </a:tr>
              <a:tr h="450769">
                <a:tc>
                  <a:txBody>
                    <a:bodyPr/>
                    <a:lstStyle/>
                    <a:p>
                      <a:pPr lvl="0">
                        <a:buNone/>
                      </a:pPr>
                      <a:r>
                        <a:rPr lang="en-US" sz="1300">
                          <a:solidFill>
                            <a:schemeClr val="tx1">
                              <a:lumMod val="76000"/>
                              <a:lumOff val="24000"/>
                            </a:schemeClr>
                          </a:solidFill>
                        </a:rPr>
                        <a:t>擅自闖入檢測</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endParaRPr lang="en-US" sz="130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火車站：應用</a:t>
            </a:r>
          </a:p>
        </p:txBody>
      </p:sp>
      <p:pic>
        <p:nvPicPr>
          <p:cNvPr id="4" name="Picture 3">
            <a:extLst>
              <a:ext uri="{FF2B5EF4-FFF2-40B4-BE49-F238E27FC236}">
                <a16:creationId xmlns:a16="http://schemas.microsoft.com/office/drawing/2014/main" id="{7CCA0A90-F14D-2A74-0D86-1DCDF6361D6A}"/>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5" name="Picture 4">
            <a:extLst>
              <a:ext uri="{FF2B5EF4-FFF2-40B4-BE49-F238E27FC236}">
                <a16:creationId xmlns:a16="http://schemas.microsoft.com/office/drawing/2014/main" id="{EFEE3A28-5C6B-29C3-896C-2B34D7583122}"/>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2A63145B-748A-1897-326C-B8380D36E64C}"/>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E96DC9FD-E991-B3AD-B588-54CFDD5FB249}"/>
              </a:ext>
            </a:extLst>
          </p:cNvPr>
          <p:cNvPicPr>
            <a:picLocks noChangeAspect="1"/>
          </p:cNvPicPr>
          <p:nvPr/>
        </p:nvPicPr>
        <p:blipFill>
          <a:blip r:embed="rId6" cstate="print">
            <a:extLst>
              <a:ext uri="{28A0092B-C50C-407E-A947-70E740481C1C}">
                <a14:useLocalDpi xmlns:a14="http://schemas.microsoft.com/office/drawing/2010/main" val="0"/>
              </a:ext>
            </a:extLst>
          </a:blip>
          <a:srcRect l="934" r="934"/>
          <a:stretch/>
        </p:blipFill>
        <p:spPr>
          <a:xfrm>
            <a:off x="7255547" y="2224233"/>
            <a:ext cx="1460438" cy="1016609"/>
          </a:xfrm>
          <a:prstGeom prst="rect">
            <a:avLst/>
          </a:prstGeom>
        </p:spPr>
      </p:pic>
      <p:pic>
        <p:nvPicPr>
          <p:cNvPr id="11" name="Picture 10">
            <a:extLst>
              <a:ext uri="{FF2B5EF4-FFF2-40B4-BE49-F238E27FC236}">
                <a16:creationId xmlns:a16="http://schemas.microsoft.com/office/drawing/2014/main" id="{9D501C61-8089-0478-1888-B0DD7228FABF}"/>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506AE02-7050-ADC1-4CDB-92F15477B70F}"/>
              </a:ext>
            </a:extLst>
          </p:cNvPr>
          <p:cNvSpPr txBox="1"/>
          <p:nvPr/>
        </p:nvSpPr>
        <p:spPr>
          <a:xfrm>
            <a:off x="240748" y="3332922"/>
            <a:ext cx="1716158" cy="830997"/>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未經授權的進入檢測</a:t>
            </a:r>
            <a:endParaRPr lang="en-US" sz="1200" b="1" dirty="0">
              <a:solidFill>
                <a:srgbClr val="535353"/>
              </a:solidFill>
              <a:latin typeface="Open Sans"/>
              <a:ea typeface="Open Sans"/>
              <a:cs typeface="Open Sans"/>
            </a:endParaRPr>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分析檢測入侵企圖並通知安全人員</a:t>
            </a:r>
            <a:r>
              <a:rPr lang="en-US" sz="1200" dirty="0">
                <a:solidFill>
                  <a:srgbClr val="535353"/>
                </a:solidFill>
                <a:latin typeface="Open Sans"/>
                <a:ea typeface="Open Sans"/>
                <a:cs typeface="Open Sans"/>
              </a:rPr>
              <a:t>。</a:t>
            </a:r>
          </a:p>
        </p:txBody>
      </p:sp>
      <p:sp>
        <p:nvSpPr>
          <p:cNvPr id="13" name="TextBox 12">
            <a:extLst>
              <a:ext uri="{FF2B5EF4-FFF2-40B4-BE49-F238E27FC236}">
                <a16:creationId xmlns:a16="http://schemas.microsoft.com/office/drawing/2014/main" id="{2A59FBD7-C2D8-3F47-356F-A9452E86AC3A}"/>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尾隨檢測</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通過比較檢測到的人數與呈現的進入憑證數量來檢測受限區域入口的尾隨行為。</a:t>
            </a:r>
            <a:endParaRPr lang="en-US">
              <a:cs typeface="Calibri"/>
            </a:endParaRPr>
          </a:p>
          <a:p>
            <a:endParaRPr lang="en-US" sz="120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EA1550B-2674-4CD0-0EA9-0091D778F798}"/>
              </a:ext>
            </a:extLst>
          </p:cNvPr>
          <p:cNvSpPr txBox="1"/>
          <p:nvPr/>
        </p:nvSpPr>
        <p:spPr>
          <a:xfrm>
            <a:off x="3730487"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即時嫌疑人追蹤</a:t>
            </a:r>
            <a:endParaRPr lang="en-US" dirty="0"/>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管理系統中的透明</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覆蓋按鈕無縫切換</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通道以追蹤嫌疑人</a:t>
            </a:r>
            <a:r>
              <a:rPr lang="en-US" sz="1200" dirty="0">
                <a:solidFill>
                  <a:srgbClr val="535353"/>
                </a:solidFill>
                <a:latin typeface="Open Sans"/>
                <a:ea typeface="Open Sans"/>
                <a:cs typeface="Open Sans"/>
              </a:rPr>
              <a:t>。</a:t>
            </a:r>
            <a:endParaRPr lang="en-US" dirty="0"/>
          </a:p>
          <a:p>
            <a:endParaRPr lang="en-US" sz="1200" b="1" dirty="0">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8D2726FD-76CE-52A1-9952-FF8955A5DC47}"/>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車輛進入控制</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在閘口的進入控制可以方便地使用自動車牌辨識技術進行。</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401CFE1D-BB01-C94D-E934-E1CC785301CC}"/>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鐵軌上人員檢測</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使用人工智慧技術自動警報當檢測到人員在鐵軌上。</a:t>
            </a:r>
            <a:endParaRPr lang="en-US">
              <a:cs typeface="Calibri"/>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火車站：應用</a:t>
            </a:r>
          </a:p>
        </p:txBody>
      </p:sp>
      <p:pic>
        <p:nvPicPr>
          <p:cNvPr id="2" name="Picture 1">
            <a:hlinkClick r:id="rId3" action="ppaction://hlinksldjump"/>
            <a:extLst>
              <a:ext uri="{FF2B5EF4-FFF2-40B4-BE49-F238E27FC236}">
                <a16:creationId xmlns:a16="http://schemas.microsoft.com/office/drawing/2014/main" id="{50294ED8-2AED-1FBC-F4D9-8CEED349D111}"/>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3" name="Picture 2">
            <a:extLst>
              <a:ext uri="{FF2B5EF4-FFF2-40B4-BE49-F238E27FC236}">
                <a16:creationId xmlns:a16="http://schemas.microsoft.com/office/drawing/2014/main" id="{46452409-0BAE-E4CA-38D8-B448F655BA49}"/>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11" name="Picture 10">
            <a:extLst>
              <a:ext uri="{FF2B5EF4-FFF2-40B4-BE49-F238E27FC236}">
                <a16:creationId xmlns:a16="http://schemas.microsoft.com/office/drawing/2014/main" id="{82B5103D-C889-F7A1-D33A-7F40F36678BA}"/>
              </a:ext>
            </a:extLst>
          </p:cNvPr>
          <p:cNvPicPr>
            <a:picLocks noChangeAspect="1"/>
          </p:cNvPicPr>
          <p:nvPr/>
        </p:nvPicPr>
        <p:blipFill>
          <a:blip r:embed="rId6"/>
          <a:stretch>
            <a:fillRect/>
          </a:stretch>
        </p:blipFill>
        <p:spPr>
          <a:xfrm>
            <a:off x="2010026" y="3363600"/>
            <a:ext cx="1786270" cy="1518723"/>
          </a:xfrm>
          <a:prstGeom prst="rect">
            <a:avLst/>
          </a:prstGeom>
        </p:spPr>
      </p:pic>
      <p:pic>
        <p:nvPicPr>
          <p:cNvPr id="12" name="Picture 11">
            <a:extLst>
              <a:ext uri="{FF2B5EF4-FFF2-40B4-BE49-F238E27FC236}">
                <a16:creationId xmlns:a16="http://schemas.microsoft.com/office/drawing/2014/main" id="{5DCACA61-8A85-85B7-EDED-DE5352492F42}"/>
              </a:ext>
            </a:extLst>
          </p:cNvPr>
          <p:cNvPicPr>
            <a:picLocks noChangeAspect="1"/>
          </p:cNvPicPr>
          <p:nvPr/>
        </p:nvPicPr>
        <p:blipFill>
          <a:blip r:embed="rId7"/>
          <a:stretch>
            <a:fillRect/>
          </a:stretch>
        </p:blipFill>
        <p:spPr>
          <a:xfrm>
            <a:off x="2086254" y="2207014"/>
            <a:ext cx="1569878" cy="1079394"/>
          </a:xfrm>
          <a:prstGeom prst="rect">
            <a:avLst/>
          </a:prstGeom>
        </p:spPr>
      </p:pic>
      <p:sp>
        <p:nvSpPr>
          <p:cNvPr id="14" name="TextBox 13">
            <a:extLst>
              <a:ext uri="{FF2B5EF4-FFF2-40B4-BE49-F238E27FC236}">
                <a16:creationId xmlns:a16="http://schemas.microsoft.com/office/drawing/2014/main" id="{472082F4-877A-A973-4BDA-4A5C6EBEC45D}"/>
              </a:ext>
            </a:extLst>
          </p:cNvPr>
          <p:cNvSpPr txBox="1"/>
          <p:nvPr/>
        </p:nvSpPr>
        <p:spPr>
          <a:xfrm>
            <a:off x="196574"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人體溫度檢測</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通過使用高精度熱成像攝像機和內建的人臉檢測人工智慧來檢測異常人體溫度。</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F90686BF-DBA3-16C2-36E5-1181F4E8825D}"/>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可疑物品檢測</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檢測未被看管的物品，以防止嚴重的安全和安全隱患。</a:t>
            </a:r>
            <a:endParaRPr lang="en-US">
              <a:cs typeface="Calibri"/>
            </a:endParaRPr>
          </a:p>
          <a:p>
            <a:endParaRPr lang="en-US" sz="120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565E7CD5-4656-326A-9E40-C68123B97652}"/>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隨時隨地監控</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在走動的同時，使用移動設備監控監視攝像頭的視圖，以便即時應對事件。</a:t>
            </a:r>
            <a:endParaRPr lang="en-US">
              <a:cs typeface="Calibri"/>
            </a:endParaRPr>
          </a:p>
          <a:p>
            <a:endParaRPr lang="en-US" sz="1200">
              <a:solidFill>
                <a:srgbClr val="535353"/>
              </a:solidFill>
              <a:latin typeface="Open Sans"/>
              <a:ea typeface="Open Sans"/>
              <a:cs typeface="Open Sans"/>
            </a:endParaRPr>
          </a:p>
        </p:txBody>
      </p:sp>
      <p:sp>
        <p:nvSpPr>
          <p:cNvPr id="19" name="TextBox 18">
            <a:extLst>
              <a:ext uri="{FF2B5EF4-FFF2-40B4-BE49-F238E27FC236}">
                <a16:creationId xmlns:a16="http://schemas.microsoft.com/office/drawing/2014/main" id="{38981228-36DE-7683-65FE-7EA17A299CFB}"/>
              </a:ext>
            </a:extLst>
          </p:cNvPr>
          <p:cNvSpPr txBox="1"/>
          <p:nvPr/>
        </p:nvSpPr>
        <p:spPr>
          <a:xfrm>
            <a:off x="5541616" y="3337388"/>
            <a:ext cx="1716158" cy="101566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安全保障</a:t>
            </a:r>
            <a:endParaRPr lang="en-US" dirty="0"/>
          </a:p>
          <a:p>
            <a:endParaRPr lang="en-US" sz="1200"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確保人員安全使用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監控系統</a:t>
            </a:r>
            <a:r>
              <a:rPr lang="en-US" sz="1200" dirty="0">
                <a:solidFill>
                  <a:srgbClr val="535353"/>
                </a:solidFill>
                <a:latin typeface="Open Sans"/>
                <a:ea typeface="Open Sans"/>
                <a:cs typeface="Open Sans"/>
              </a:rPr>
              <a:t>。</a:t>
            </a:r>
            <a:endParaRPr lang="en-US" dirty="0">
              <a:cs typeface="Calibri"/>
            </a:endParaRPr>
          </a:p>
          <a:p>
            <a:endParaRPr lang="en-US" sz="1200" dirty="0">
              <a:solidFill>
                <a:srgbClr val="535353"/>
              </a:solidFill>
              <a:latin typeface="Open Sans"/>
              <a:ea typeface="Open Sans"/>
              <a:cs typeface="Open Sans"/>
            </a:endParaRPr>
          </a:p>
        </p:txBody>
      </p:sp>
      <p:pic>
        <p:nvPicPr>
          <p:cNvPr id="5" name="Picture 4">
            <a:extLst>
              <a:ext uri="{FF2B5EF4-FFF2-40B4-BE49-F238E27FC236}">
                <a16:creationId xmlns:a16="http://schemas.microsoft.com/office/drawing/2014/main" id="{D56B4C7B-27F4-D6B5-C662-CDC0168C8F09}"/>
              </a:ext>
            </a:extLst>
          </p:cNvPr>
          <p:cNvPicPr>
            <a:picLocks noChangeAspect="1"/>
          </p:cNvPicPr>
          <p:nvPr/>
        </p:nvPicPr>
        <p:blipFill>
          <a:blip r:embed="rId8" cstate="print">
            <a:extLst>
              <a:ext uri="{28A0092B-C50C-407E-A947-70E740481C1C}">
                <a14:useLocalDpi xmlns:a14="http://schemas.microsoft.com/office/drawing/2010/main" val="0"/>
              </a:ext>
            </a:extLst>
          </a:blip>
          <a:srcRect t="4509" b="4509"/>
          <a:stretch/>
        </p:blipFill>
        <p:spPr>
          <a:xfrm>
            <a:off x="256369" y="2207014"/>
            <a:ext cx="1656363" cy="1065382"/>
          </a:xfrm>
          <a:prstGeom prst="rect">
            <a:avLst/>
          </a:prstGeom>
        </p:spPr>
      </p:pic>
      <p:sp>
        <p:nvSpPr>
          <p:cNvPr id="4" name="TextBox 3">
            <a:extLst>
              <a:ext uri="{FF2B5EF4-FFF2-40B4-BE49-F238E27FC236}">
                <a16:creationId xmlns:a16="http://schemas.microsoft.com/office/drawing/2014/main" id="{191E1B1E-B77D-0BD2-453D-8AFA26D47F6E}"/>
              </a:ext>
            </a:extLst>
          </p:cNvPr>
          <p:cNvSpPr txBox="1"/>
          <p:nvPr/>
        </p:nvSpPr>
        <p:spPr>
          <a:xfrm>
            <a:off x="7305000" y="3344776"/>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擅自闖入檢測</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檢測未經許可進入該區域的人。</a:t>
            </a:r>
            <a:endParaRPr lang="en-US">
              <a:cs typeface="Calibri"/>
            </a:endParaRPr>
          </a:p>
          <a:p>
            <a:endParaRPr lang="en-US" sz="1200">
              <a:solidFill>
                <a:srgbClr val="535353"/>
              </a:solidFill>
              <a:latin typeface="Open Sans"/>
              <a:ea typeface="Open Sans"/>
              <a:cs typeface="Open Sans"/>
            </a:endParaRPr>
          </a:p>
        </p:txBody>
      </p:sp>
      <p:pic>
        <p:nvPicPr>
          <p:cNvPr id="6" name="Picture 5">
            <a:hlinkClick r:id="rId9" action="ppaction://hlinksldjump"/>
            <a:extLst>
              <a:ext uri="{FF2B5EF4-FFF2-40B4-BE49-F238E27FC236}">
                <a16:creationId xmlns:a16="http://schemas.microsoft.com/office/drawing/2014/main" id="{F98A1D10-3E2B-3FAE-A293-B3DB636D0FF1}"/>
              </a:ext>
            </a:extLst>
          </p:cNvPr>
          <p:cNvPicPr>
            <a:picLocks noChangeAspect="1"/>
          </p:cNvPicPr>
          <p:nvPr/>
        </p:nvPicPr>
        <p:blipFill>
          <a:blip r:embed="rId10"/>
          <a:srcRect r="3128" b="47569"/>
          <a:stretch/>
        </p:blipFill>
        <p:spPr>
          <a:xfrm>
            <a:off x="7343912" y="2148120"/>
            <a:ext cx="1656867" cy="1145858"/>
          </a:xfrm>
          <a:prstGeom prst="rect">
            <a:avLst/>
          </a:prstGeom>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火車站：應用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未經授權的進入檢測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338554"/>
          </a:xfrm>
          <a:prstGeom prst="rect">
            <a:avLst/>
          </a:prstGeom>
          <a:noFill/>
        </p:spPr>
        <p:txBody>
          <a:bodyPr wrap="square">
            <a:spAutoFit/>
          </a:bodyPr>
          <a:lstStyle/>
          <a:p>
            <a:r>
              <a:rPr lang="en-US" sz="1600" dirty="0" err="1">
                <a:solidFill>
                  <a:schemeClr val="tx1">
                    <a:lumMod val="50000"/>
                    <a:lumOff val="50000"/>
                  </a:schemeClr>
                </a:solidFill>
                <a:latin typeface="Open Sans" panose="020B0606030504020204" pitchFamily="34" charset="0"/>
              </a:rPr>
              <a:t>使用</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分析檢測入侵企圖並通知安全人員</a:t>
            </a:r>
            <a:r>
              <a:rPr lang="en-US" sz="1600" dirty="0">
                <a:solidFill>
                  <a:schemeClr val="tx1">
                    <a:lumMod val="50000"/>
                    <a:lumOff val="50000"/>
                  </a:schemeClr>
                </a:solidFill>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a:spAutoFit/>
          </a:bodyPr>
          <a:lstStyle/>
          <a:p>
            <a:pPr algn="l"/>
            <a:r>
              <a:rPr lang="en-US" sz="1600" b="0" i="0" dirty="0" err="1">
                <a:solidFill>
                  <a:srgbClr val="535353"/>
                </a:solidFill>
                <a:effectLst/>
                <a:latin typeface="Open Sans" panose="020B0606030504020204" pitchFamily="34" charset="0"/>
              </a:rPr>
              <a:t>如果沒有監控</a:t>
            </a:r>
            <a:r>
              <a:rPr lang="zh-TW" altLang="en-US" sz="1600" b="0" i="0" dirty="0">
                <a:solidFill>
                  <a:srgbClr val="535353"/>
                </a:solidFill>
                <a:effectLst/>
                <a:latin typeface="Open Sans" panose="020B0606030504020204" pitchFamily="34" charset="0"/>
              </a:rPr>
              <a:t>影像</a:t>
            </a:r>
            <a:r>
              <a:rPr lang="en-US" sz="1600" b="0" i="0" dirty="0">
                <a:solidFill>
                  <a:srgbClr val="535353"/>
                </a:solidFill>
                <a:effectLst/>
                <a:latin typeface="Open Sans" panose="020B0606030504020204" pitchFamily="34" charset="0"/>
              </a:rPr>
              <a:t>，</a:t>
            </a:r>
            <a:r>
              <a:rPr lang="en-US" sz="1600" b="0" i="0" dirty="0" err="1">
                <a:solidFill>
                  <a:srgbClr val="535353"/>
                </a:solidFill>
                <a:effectLst/>
                <a:latin typeface="Open Sans" panose="020B0606030504020204" pitchFamily="34" charset="0"/>
              </a:rPr>
              <a:t>很難確定進入日誌中顯示的身份是否與實際進入的人相符</a:t>
            </a:r>
            <a:r>
              <a:rPr lang="en-US" sz="1600" b="0" i="0" dirty="0">
                <a:solidFill>
                  <a:srgbClr val="535353"/>
                </a:solidFill>
                <a:effectLst/>
                <a:latin typeface="Open Sans" panose="020B0606030504020204" pitchFamily="34" charset="0"/>
              </a:rPr>
              <a:t>。 </a:t>
            </a:r>
            <a:r>
              <a:rPr lang="en-US" sz="1600" b="0" i="0" dirty="0" err="1">
                <a:solidFill>
                  <a:srgbClr val="535353"/>
                </a:solidFill>
                <a:effectLst/>
                <a:latin typeface="Open Sans" panose="020B0606030504020204" pitchFamily="34" charset="0"/>
              </a:rPr>
              <a:t>與監控系統集成的訪問控制可以顯著防止由未經授權訪問所造成的危機和損失</a:t>
            </a:r>
            <a:r>
              <a:rPr lang="en-US" sz="1600" b="0" i="0" dirty="0">
                <a:solidFill>
                  <a:srgbClr val="535353"/>
                </a:solidFill>
                <a:effectLst/>
                <a:latin typeface="Open Sans" panose="020B0606030504020204" pitchFamily="34" charset="0"/>
              </a:rPr>
              <a:t>。</a:t>
            </a:r>
          </a:p>
          <a:p>
            <a:pPr algn="l"/>
            <a:endParaRPr lang="en-US" sz="1600" dirty="0">
              <a:solidFill>
                <a:srgbClr val="535353"/>
              </a:solidFill>
              <a:latin typeface="Open Sans" panose="020B0606030504020204" pitchFamily="34" charset="0"/>
            </a:endParaRPr>
          </a:p>
          <a:p>
            <a:pPr algn="l"/>
            <a:r>
              <a:rPr lang="en-US" sz="1600" b="0" i="0" dirty="0" err="1">
                <a:solidFill>
                  <a:srgbClr val="535353"/>
                </a:solidFill>
                <a:effectLst/>
                <a:latin typeface="Open Sans" panose="020B0606030504020204" pitchFamily="34" charset="0"/>
              </a:rPr>
              <a:t>這是基於ACTi的門禁系統中的</a:t>
            </a:r>
            <a:r>
              <a:rPr lang="en-US" sz="1600" b="1" i="0" dirty="0" err="1">
                <a:solidFill>
                  <a:srgbClr val="535353"/>
                </a:solidFill>
                <a:effectLst/>
                <a:latin typeface="Open Sans" panose="020B0606030504020204" pitchFamily="34" charset="0"/>
              </a:rPr>
              <a:t>人臉</a:t>
            </a:r>
            <a:r>
              <a:rPr lang="en-US" sz="1600" b="1" dirty="0" err="1">
                <a:solidFill>
                  <a:srgbClr val="535353"/>
                </a:solidFill>
                <a:latin typeface="Open Sans" panose="020B0606030504020204" pitchFamily="34" charset="0"/>
              </a:rPr>
              <a:t>識別</a:t>
            </a:r>
            <a:r>
              <a:rPr lang="en-US" sz="1600" b="0" i="0" dirty="0" err="1">
                <a:solidFill>
                  <a:srgbClr val="535353"/>
                </a:solidFill>
                <a:effectLst/>
                <a:latin typeface="Open Sans" panose="020B0606030504020204" pitchFamily="34" charset="0"/>
              </a:rPr>
              <a:t>分析</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閱讀</a:t>
            </a:r>
            <a:endParaRPr lang="en-US" sz="1200" i="1">
              <a:solidFill>
                <a:srgbClr val="0000FF"/>
              </a:solidFill>
            </a:endParaRPr>
          </a:p>
        </p:txBody>
      </p:sp>
      <p:pic>
        <p:nvPicPr>
          <p:cNvPr id="5" name="Picture 4" descr="A person and person standing in a doorway  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2379953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火車站：應用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尾隨檢測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通過比較檢測到的人數與呈現的進入憑證數量來檢測受限區域入口的尾隨行為。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err="1">
                <a:solidFill>
                  <a:srgbClr val="535353"/>
                </a:solidFill>
                <a:effectLst/>
                <a:latin typeface="Open Sans" panose="020B0606030504020204" pitchFamily="34" charset="0"/>
              </a:rPr>
              <a:t>每當刷卡時，系統將計算實際進入的次數</a:t>
            </a:r>
            <a:r>
              <a:rPr lang="en-US" sz="1600" b="0" i="0" dirty="0">
                <a:solidFill>
                  <a:srgbClr val="535353"/>
                </a:solidFill>
                <a:effectLst/>
                <a:latin typeface="Open Sans" panose="020B0606030504020204" pitchFamily="34" charset="0"/>
              </a:rPr>
              <a:t>。 </a:t>
            </a:r>
            <a:r>
              <a:rPr lang="en-US" sz="1600" b="0" i="0" dirty="0" err="1">
                <a:solidFill>
                  <a:srgbClr val="535353"/>
                </a:solidFill>
                <a:effectLst/>
                <a:latin typeface="Open Sans" panose="020B0606030504020204" pitchFamily="34" charset="0"/>
              </a:rPr>
              <a:t>當不匹配時，系統將發出警報</a:t>
            </a:r>
            <a:r>
              <a:rPr lang="en-US" sz="1600" b="0" i="0" dirty="0">
                <a:solidFill>
                  <a:srgbClr val="535353"/>
                </a:solidFill>
                <a:effectLst/>
                <a:latin typeface="Open Sans" panose="020B0606030504020204" pitchFamily="34" charset="0"/>
              </a:rPr>
              <a:t>。 </a:t>
            </a:r>
            <a:r>
              <a:rPr lang="en-US" sz="1600" b="0" i="0" dirty="0" err="1">
                <a:solidFill>
                  <a:srgbClr val="535353"/>
                </a:solidFill>
                <a:effectLst/>
                <a:latin typeface="Open Sans" panose="020B0606030504020204" pitchFamily="34" charset="0"/>
              </a:rPr>
              <a:t>這可以防止尾隨和搭便車</a:t>
            </a:r>
            <a:r>
              <a:rPr lang="en-US" sz="1600" b="0" i="0" dirty="0">
                <a:solidFill>
                  <a:srgbClr val="535353"/>
                </a:solidFill>
                <a:effectLst/>
                <a:latin typeface="Open Sans" panose="020B0606030504020204" pitchFamily="34" charset="0"/>
              </a:rPr>
              <a:t>。</a:t>
            </a:r>
          </a:p>
          <a:p>
            <a:pPr algn="l"/>
            <a:endParaRPr lang="en-US" sz="1600" dirty="0">
              <a:solidFill>
                <a:srgbClr val="535353"/>
              </a:solidFill>
              <a:latin typeface="Open Sans" panose="020B0606030504020204" pitchFamily="34" charset="0"/>
            </a:endParaRPr>
          </a:p>
          <a:p>
            <a:pPr algn="l"/>
            <a:r>
              <a:rPr lang="en-US" sz="1600" b="0" i="0" dirty="0" err="1">
                <a:solidFill>
                  <a:srgbClr val="535353"/>
                </a:solidFill>
                <a:effectLst/>
                <a:latin typeface="Open Sans" panose="020B0606030504020204" pitchFamily="34" charset="0"/>
              </a:rPr>
              <a:t>這是基於人數計算分析和RFID技術。閱讀更多</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閱讀</a:t>
            </a:r>
            <a:endParaRPr lang="en-US" sz="1200" i="1">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火車站：應用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實時嫌疑人追蹤</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584775"/>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使用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管理系統中的透明</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覆蓋按鈕無縫切換</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通道以追蹤嫌疑人</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透過</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管理系統介面追蹤嫌疑人，利用一鍵切換視圖的便利功能，開啟嫌疑人移動方向的下一個區域視圖。此方法適用於即時監控和回放</a:t>
            </a:r>
            <a:r>
              <a:rPr lang="en-US" sz="1600" dirty="0">
                <a:solidFill>
                  <a:schemeClr val="tx1">
                    <a:lumMod val="50000"/>
                    <a:lumOff val="50000"/>
                  </a:schemeClr>
                </a:solidFill>
                <a:latin typeface="Open Sans" panose="020B0606030504020204" pitchFamily="34" charset="0"/>
              </a:rPr>
              <a:t>。 </a:t>
            </a:r>
            <a:r>
              <a:rPr lang="en-US" sz="1600" dirty="0" err="1">
                <a:solidFill>
                  <a:schemeClr val="tx1">
                    <a:lumMod val="50000"/>
                    <a:lumOff val="50000"/>
                  </a:schemeClr>
                </a:solidFill>
                <a:latin typeface="Open Sans" panose="020B0606030504020204" pitchFamily="34" charset="0"/>
              </a:rPr>
              <a:t>透過此方法，可以立即得知嫌疑人的去向，並迅速派遣警員處理情況</a:t>
            </a:r>
            <a:r>
              <a:rPr lang="en-US" sz="1600" dirty="0">
                <a:solidFill>
                  <a:schemeClr val="tx1">
                    <a:lumMod val="50000"/>
                    <a:lumOff val="50000"/>
                  </a:schemeClr>
                </a:solidFill>
                <a:latin typeface="Open Sans" panose="020B0606030504020204" pitchFamily="34" charset="0"/>
              </a:rPr>
              <a:t>。</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這是基於ACTi的</a:t>
            </a:r>
            <a:r>
              <a:rPr lang="en-US" sz="1600" b="1" i="0">
                <a:solidFill>
                  <a:srgbClr val="535353"/>
                </a:solidFill>
                <a:effectLst/>
                <a:latin typeface="Open Sans" panose="020B0606030504020204" pitchFamily="34" charset="0"/>
              </a:rPr>
              <a:t>NVR 3和CMS 2</a:t>
            </a:r>
            <a:r>
              <a:rPr lang="en-US" sz="1600" b="0" i="0">
                <a:solidFill>
                  <a:srgbClr val="535353"/>
                </a:solidFill>
                <a:effectLst/>
                <a:latin typeface="Open Sans" panose="020B0606030504020204" pitchFamily="34" charset="0"/>
              </a:rPr>
              <a:t>的獨特</a:t>
            </a:r>
            <a:r>
              <a:rPr lang="en-US" sz="1600" b="1" i="0">
                <a:solidFill>
                  <a:srgbClr val="535353"/>
                </a:solidFill>
                <a:effectLst/>
                <a:latin typeface="Open Sans" panose="020B0606030504020204" pitchFamily="34" charset="0"/>
              </a:rPr>
              <a:t>視覺追蹤</a:t>
            </a:r>
            <a:r>
              <a:rPr lang="en-US" sz="1600" b="0" i="0">
                <a:solidFill>
                  <a:srgbClr val="535353"/>
                </a:solidFill>
                <a:effectLst/>
                <a:latin typeface="Open Sans" panose="020B0606030504020204" pitchFamily="34" charset="0"/>
              </a:rPr>
              <a:t>功能。</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2953278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火車站：應用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車輛進入控制</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在閘口的進入控制可以方便地使用自動車牌辨識技術進行。</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err="1">
                <a:solidFill>
                  <a:srgbClr val="535353"/>
                </a:solidFill>
                <a:latin typeface="Open Sans" panose="020B0606030504020204" pitchFamily="34" charset="0"/>
              </a:rPr>
              <a:t>除了最高安全設施外，大多數地點都可以受益於自動門控制，而不需要門衛隨時在場</a:t>
            </a:r>
            <a:r>
              <a:rPr lang="en-US" sz="1600" dirty="0">
                <a:solidFill>
                  <a:srgbClr val="535353"/>
                </a:solidFill>
                <a:latin typeface="Open Sans" panose="020B0606030504020204" pitchFamily="34" charset="0"/>
              </a:rPr>
              <a:t>。 </a:t>
            </a:r>
            <a:r>
              <a:rPr lang="en-US" sz="1600" dirty="0" err="1">
                <a:solidFill>
                  <a:srgbClr val="535353"/>
                </a:solidFill>
                <a:latin typeface="Open Sans" panose="020B0606030504020204" pitchFamily="34" charset="0"/>
              </a:rPr>
              <a:t>只有白名單上的車輛可以進入該區域</a:t>
            </a:r>
            <a:r>
              <a:rPr lang="en-US" sz="1600" dirty="0">
                <a:solidFill>
                  <a:srgbClr val="535353"/>
                </a:solidFill>
                <a:latin typeface="Open Sans" panose="020B0606030504020204" pitchFamily="34" charset="0"/>
              </a:rPr>
              <a:t>。 </a:t>
            </a:r>
            <a:r>
              <a:rPr lang="en-US" sz="1600" dirty="0" err="1">
                <a:solidFill>
                  <a:srgbClr val="535353"/>
                </a:solidFill>
                <a:latin typeface="Open Sans" panose="020B0606030504020204" pitchFamily="34" charset="0"/>
              </a:rPr>
              <a:t>此外，可以設置黑名單，當黑名單車輛出現時，立即提醒保安人員</a:t>
            </a:r>
            <a:r>
              <a:rPr lang="en-US" sz="1600" dirty="0">
                <a:solidFill>
                  <a:srgbClr val="535353"/>
                </a:solidFill>
                <a:latin typeface="Open Sans" panose="020B0606030504020204" pitchFamily="34" charset="0"/>
              </a:rPr>
              <a:t>。</a:t>
            </a:r>
          </a:p>
          <a:p>
            <a:pPr algn="l"/>
            <a:r>
              <a:rPr lang="en-US" sz="1600" b="0" i="0" dirty="0" err="1">
                <a:solidFill>
                  <a:srgbClr val="535353"/>
                </a:solidFill>
                <a:effectLst/>
                <a:latin typeface="Open Sans" panose="020B0606030504020204" pitchFamily="34" charset="0"/>
              </a:rPr>
              <a:t>這是基於ACTi攝影機內的</a:t>
            </a:r>
            <a:r>
              <a:rPr lang="en-US" sz="1600" b="1" i="0" dirty="0" err="1">
                <a:solidFill>
                  <a:srgbClr val="535353"/>
                </a:solidFill>
                <a:effectLst/>
                <a:latin typeface="Open Sans" panose="020B0606030504020204" pitchFamily="34" charset="0"/>
              </a:rPr>
              <a:t>自動車牌辨識</a:t>
            </a:r>
            <a:r>
              <a:rPr lang="en-US" sz="1600" b="0" i="0" dirty="0" err="1">
                <a:solidFill>
                  <a:srgbClr val="535353"/>
                </a:solidFill>
                <a:effectLst/>
                <a:latin typeface="Open Sans" panose="020B0606030504020204" pitchFamily="34" charset="0"/>
              </a:rPr>
              <a:t>分析技術。</a:t>
            </a:r>
            <a:r>
              <a:rPr lang="en-US" sz="1600" b="0" i="0" dirty="0" err="1">
                <a:solidFill>
                  <a:schemeClr val="tx2">
                    <a:lumMod val="60000"/>
                    <a:lumOff val="40000"/>
                  </a:schemeClr>
                </a:solidFill>
                <a:effectLst/>
                <a:latin typeface="Open Sans" panose="020B0606030504020204" pitchFamily="34" charset="0"/>
                <a:hlinkClick r:id="rId4" action="ppaction://hlinksldjump"/>
              </a:rPr>
              <a:t>閱讀更多</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spTree>
    <p:extLst>
      <p:ext uri="{BB962C8B-B14F-4D97-AF65-F5344CB8AC3E}">
        <p14:creationId xmlns:p14="http://schemas.microsoft.com/office/powerpoint/2010/main" val="2590145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火車站：應用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094615" y="1760128"/>
            <a:ext cx="5242192"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鐵軌上人員檢測</a:t>
            </a: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164743" y="2519907"/>
            <a:ext cx="5352675" cy="830997"/>
          </a:xfrm>
          <a:prstGeom prst="rect">
            <a:avLst/>
          </a:prstGeom>
          <a:noFill/>
        </p:spPr>
        <p:txBody>
          <a:bodyPr wrap="square" lIns="91440" tIns="45720" rIns="91440" bIns="45720" anchor="t">
            <a:spAutoFit/>
          </a:bodyPr>
          <a:lstStyle/>
          <a:p>
            <a:r>
              <a:rPr lang="en-US" sz="1600" b="0" i="0">
                <a:solidFill>
                  <a:schemeClr val="tx1">
                    <a:lumMod val="50000"/>
                    <a:lumOff val="50000"/>
                  </a:schemeClr>
                </a:solidFill>
                <a:effectLst/>
                <a:latin typeface="Open Sans"/>
                <a:ea typeface="Open Sans"/>
                <a:cs typeface="Open Sans"/>
              </a:rPr>
              <a:t>當人員在軌道上被檢測到時，自動發出警報，使用人員檢測相關的人工智慧技術。</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5415" y="3682860"/>
            <a:ext cx="9007772" cy="1077218"/>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a:ea typeface="Open Sans"/>
                <a:cs typeface="Open Sans"/>
              </a:rPr>
              <a:t>無論是非法闖入、意外跌落到鐵軌上、被犯罪分子推擠或自殺企圖，透過即時反應都能拯救生命。 內建人工智慧的攝影機有助於監控整個火車站的鐵軌區域。 PTZ型號甚至可以利用自動追蹤功能追蹤持續在鐵軌上行走的人。</a:t>
            </a:r>
          </a:p>
        </p:txBody>
      </p:sp>
      <p:sp>
        <p:nvSpPr>
          <p:cNvPr id="2" name="TextBox 1">
            <a:extLst>
              <a:ext uri="{FF2B5EF4-FFF2-40B4-BE49-F238E27FC236}">
                <a16:creationId xmlns:a16="http://schemas.microsoft.com/office/drawing/2014/main" id="{7FDBAC82-1375-FEDA-303C-F3357C49D712}"/>
              </a:ext>
            </a:extLst>
          </p:cNvPr>
          <p:cNvSpPr txBox="1">
            <a:spLocks noGrp="1" noRot="1" noMove="1" noResize="1" noEditPoints="1" noAdjustHandles="1" noChangeArrowheads="1" noChangeShapeType="1"/>
          </p:cNvSpPr>
          <p:nvPr/>
        </p:nvSpPr>
        <p:spPr>
          <a:xfrm>
            <a:off x="190076" y="4842134"/>
            <a:ext cx="9007772" cy="1077218"/>
          </a:xfrm>
          <a:prstGeom prst="rect">
            <a:avLst/>
          </a:prstGeom>
          <a:noFill/>
        </p:spPr>
        <p:txBody>
          <a:bodyPr wrap="square" lIns="91440" tIns="45720" rIns="91440" bIns="45720" anchor="t">
            <a:spAutoFit/>
          </a:bodyPr>
          <a:lstStyle/>
          <a:p>
            <a:r>
              <a:rPr lang="en-US" sz="1600" dirty="0" err="1">
                <a:solidFill>
                  <a:srgbClr val="535353"/>
                </a:solidFill>
                <a:latin typeface="Open Sans"/>
                <a:ea typeface="Open Sans"/>
                <a:cs typeface="Open Sans"/>
              </a:rPr>
              <a:t>攝影機列表</a:t>
            </a:r>
            <a:r>
              <a:rPr lang="en-US" sz="1600" b="0" i="0" dirty="0" err="1">
                <a:solidFill>
                  <a:srgbClr val="535353"/>
                </a:solidFill>
                <a:effectLst/>
                <a:latin typeface="Open Sans"/>
                <a:ea typeface="Open Sans"/>
                <a:cs typeface="Open Sans"/>
              </a:rPr>
              <a:t>具備</a:t>
            </a:r>
            <a:r>
              <a:rPr lang="en-US" sz="1600" b="1" i="0" dirty="0" err="1">
                <a:solidFill>
                  <a:srgbClr val="535353"/>
                </a:solidFill>
                <a:effectLst/>
                <a:latin typeface="Open Sans"/>
                <a:ea typeface="Open Sans"/>
                <a:cs typeface="Open Sans"/>
              </a:rPr>
              <a:t>人員越線檢測</a:t>
            </a:r>
            <a:r>
              <a:rPr lang="en-US" sz="1600" b="0" i="0" dirty="0" err="1">
                <a:solidFill>
                  <a:srgbClr val="535353"/>
                </a:solidFill>
                <a:effectLst/>
                <a:latin typeface="Open Sans"/>
                <a:ea typeface="Open Sans"/>
                <a:cs typeface="Open Sans"/>
              </a:rPr>
              <a:t>功能</a:t>
            </a:r>
            <a:r>
              <a:rPr lang="en-US" sz="1600" dirty="0">
                <a:solidFill>
                  <a:srgbClr val="535353"/>
                </a:solidFill>
                <a:latin typeface="Open Sans"/>
                <a:ea typeface="Open Sans"/>
                <a:cs typeface="Open Sans"/>
              </a:rPr>
              <a:t> - </a:t>
            </a:r>
            <a:r>
              <a:rPr lang="en-US" sz="1600" dirty="0">
                <a:solidFill>
                  <a:srgbClr val="535353"/>
                </a:solidFill>
                <a:latin typeface="Open Sans"/>
                <a:ea typeface="Open Sans"/>
                <a:cs typeface="Open Sans"/>
                <a:hlinkClick r:id="rId3"/>
              </a:rPr>
              <a:t>閱讀更多</a:t>
            </a:r>
            <a:r>
              <a:rPr lang="en-US" sz="1600" b="1" u="sng" dirty="0">
                <a:solidFill>
                  <a:srgbClr val="535353"/>
                </a:solidFill>
                <a:latin typeface="Open Sans"/>
                <a:ea typeface="Open Sans"/>
                <a:cs typeface="Open Sans"/>
              </a:rPr>
              <a:t>。</a:t>
            </a:r>
            <a:endParaRPr lang="en-US" b="1" u="sng" dirty="0"/>
          </a:p>
          <a:p>
            <a:r>
              <a:rPr lang="en-US" sz="1600" dirty="0" err="1">
                <a:solidFill>
                  <a:srgbClr val="535353"/>
                </a:solidFill>
                <a:latin typeface="Open Sans"/>
                <a:ea typeface="Open Sans"/>
                <a:cs typeface="Open Sans"/>
              </a:rPr>
              <a:t>攝影機列表具備</a:t>
            </a:r>
            <a:r>
              <a:rPr lang="en-US" sz="1600" b="1" dirty="0" err="1">
                <a:solidFill>
                  <a:srgbClr val="535353"/>
                </a:solidFill>
                <a:latin typeface="Open Sans"/>
                <a:ea typeface="Open Sans"/>
                <a:cs typeface="Open Sans"/>
              </a:rPr>
              <a:t>人員進入區域檢測</a:t>
            </a:r>
            <a:r>
              <a:rPr lang="en-US" sz="1600" dirty="0" err="1">
                <a:solidFill>
                  <a:srgbClr val="535353"/>
                </a:solidFill>
                <a:latin typeface="Open Sans"/>
                <a:ea typeface="Open Sans"/>
                <a:cs typeface="Open Sans"/>
              </a:rPr>
              <a:t>功能</a:t>
            </a:r>
            <a:r>
              <a:rPr lang="en-US" sz="1600" b="1" dirty="0">
                <a:solidFill>
                  <a:srgbClr val="535353"/>
                </a:solidFill>
                <a:latin typeface="Open Sans"/>
                <a:ea typeface="Open Sans"/>
                <a:cs typeface="Open Sans"/>
              </a:rPr>
              <a:t> - </a:t>
            </a:r>
            <a:r>
              <a:rPr lang="en-US" sz="1600" dirty="0">
                <a:solidFill>
                  <a:srgbClr val="535353"/>
                </a:solidFill>
                <a:latin typeface="Open Sans"/>
                <a:ea typeface="Open Sans"/>
                <a:cs typeface="Open Sans"/>
                <a:hlinkClick r:id="rId4"/>
              </a:rPr>
              <a:t>閱讀更多</a:t>
            </a:r>
            <a:r>
              <a:rPr lang="en-US" sz="1600" dirty="0">
                <a:solidFill>
                  <a:srgbClr val="535353"/>
                </a:solidFill>
                <a:latin typeface="Open Sans"/>
                <a:ea typeface="Open Sans"/>
                <a:cs typeface="Open Sans"/>
              </a:rPr>
              <a:t>。</a:t>
            </a:r>
            <a:endParaRPr lang="en-US" dirty="0">
              <a:hlinkClick r:id="rId4"/>
            </a:endParaRPr>
          </a:p>
          <a:p>
            <a:r>
              <a:rPr lang="en-US" sz="1600" dirty="0" err="1">
                <a:solidFill>
                  <a:srgbClr val="535353"/>
                </a:solidFill>
                <a:latin typeface="Open Sans"/>
                <a:ea typeface="Open Sans"/>
                <a:cs typeface="Open Sans"/>
              </a:rPr>
              <a:t>攝影機列表具備</a:t>
            </a:r>
            <a:r>
              <a:rPr lang="en-US" sz="1600" b="1" dirty="0" err="1">
                <a:solidFill>
                  <a:srgbClr val="535353"/>
                </a:solidFill>
                <a:latin typeface="Open Sans"/>
                <a:ea typeface="Open Sans"/>
                <a:cs typeface="Open Sans"/>
              </a:rPr>
              <a:t>人員檢測</a:t>
            </a:r>
            <a:r>
              <a:rPr lang="en-US" sz="1600" dirty="0" err="1">
                <a:solidFill>
                  <a:srgbClr val="535353"/>
                </a:solidFill>
                <a:latin typeface="Open Sans"/>
                <a:ea typeface="Open Sans"/>
                <a:cs typeface="Open Sans"/>
              </a:rPr>
              <a:t>功能</a:t>
            </a:r>
            <a:r>
              <a:rPr lang="en-US" sz="1600" dirty="0">
                <a:solidFill>
                  <a:srgbClr val="535353"/>
                </a:solidFill>
                <a:latin typeface="Open Sans"/>
                <a:ea typeface="Open Sans"/>
                <a:cs typeface="Open Sans"/>
              </a:rPr>
              <a:t> - </a:t>
            </a:r>
            <a:r>
              <a:rPr lang="en-US" sz="1600" dirty="0">
                <a:solidFill>
                  <a:srgbClr val="535353"/>
                </a:solidFill>
                <a:latin typeface="Open Sans"/>
                <a:ea typeface="Open Sans"/>
                <a:cs typeface="Open Sans"/>
                <a:hlinkClick r:id="rId5"/>
              </a:rPr>
              <a:t>閱讀更多</a:t>
            </a:r>
            <a:r>
              <a:rPr lang="en-US" sz="1600" dirty="0">
                <a:solidFill>
                  <a:srgbClr val="535353"/>
                </a:solidFill>
                <a:latin typeface="Open Sans"/>
                <a:ea typeface="Open Sans"/>
                <a:cs typeface="Open Sans"/>
              </a:rPr>
              <a:t>。</a:t>
            </a:r>
            <a:endParaRPr lang="en-US" sz="1600" dirty="0">
              <a:solidFill>
                <a:srgbClr val="000000"/>
              </a:solidFill>
              <a:latin typeface="Open Sans"/>
              <a:ea typeface="Open Sans"/>
              <a:cs typeface="Open Sans"/>
              <a:hlinkClick r:id="rId5"/>
            </a:endParaRPr>
          </a:p>
          <a:p>
            <a:endParaRPr lang="en-US" sz="1600" dirty="0">
              <a:solidFill>
                <a:srgbClr val="535353"/>
              </a:solidFill>
              <a:latin typeface="Open Sans"/>
              <a:ea typeface="Open Sans"/>
              <a:cs typeface="Open Sans"/>
            </a:endParaRP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6"/>
            <a:stretch>
              <a:fillRect/>
            </a:stretch>
          </p:blipFill>
          <p:spPr>
            <a:xfrm>
              <a:off x="228988" y="6093296"/>
              <a:ext cx="1819275" cy="581025"/>
            </a:xfrm>
            <a:prstGeom prst="rect">
              <a:avLst/>
            </a:prstGeom>
          </p:spPr>
        </p:pic>
        <p:sp>
          <p:nvSpPr>
            <p:cNvPr id="9" name="TextBox 8">
              <a:hlinkClick r:id="rId7"/>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8"/>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10"/>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BAF1160A-5368-E0C8-413E-A6F46E5B9D51}"/>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227244" y="1756141"/>
            <a:ext cx="2631128" cy="1812356"/>
          </a:xfrm>
          <a:prstGeom prst="rect">
            <a:avLst/>
          </a:prstGeom>
        </p:spPr>
      </p:pic>
    </p:spTree>
    <p:extLst>
      <p:ext uri="{BB962C8B-B14F-4D97-AF65-F5344CB8AC3E}">
        <p14:creationId xmlns:p14="http://schemas.microsoft.com/office/powerpoint/2010/main" val="2826734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火車站：應用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人體溫度檢測</a:t>
            </a: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通過使用高精度熱成像攝像機和內建的人臉檢測人工智慧來檢測異常人體溫度。</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16580"/>
            <a:ext cx="886974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為了防止疾病的傳播，有智能監控設備可以利用專門設計的高精度熱成像儀從遠處檢測高體溫。 這些攝影機首先會使用其深度學習人工智慧檢測人臉，然後利用熱成像分析每個人臉，獲得該人臉的精確體溫讀數。 超過閾值的體溫將觸發事件。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830997"/>
          </a:xfrm>
          <a:prstGeom prst="rect">
            <a:avLst/>
          </a:prstGeom>
          <a:noFill/>
        </p:spPr>
        <p:txBody>
          <a:bodyPr wrap="square">
            <a:spAutoFit/>
          </a:bodyPr>
          <a:lstStyle/>
          <a:p>
            <a:pPr algn="l"/>
            <a:endParaRPr lang="en-US" sz="1600">
              <a:solidFill>
                <a:schemeClr val="tx1">
                  <a:lumMod val="50000"/>
                  <a:lumOff val="50000"/>
                </a:schemeClr>
              </a:solidFill>
              <a:latin typeface="Open Sans" panose="020B0606030504020204" pitchFamily="34" charset="0"/>
            </a:endParaRPr>
          </a:p>
          <a:p>
            <a:pPr algn="l"/>
            <a:r>
              <a:rPr lang="en-US" sz="1600">
                <a:solidFill>
                  <a:schemeClr val="tx1">
                    <a:lumMod val="50000"/>
                    <a:lumOff val="50000"/>
                  </a:schemeClr>
                </a:solidFill>
                <a:latin typeface="Open Sans" panose="020B0606030504020204" pitchFamily="34" charset="0"/>
              </a:rPr>
              <a:t>這是基於 ACTi 熱成像攝影機內部的 </a:t>
            </a:r>
            <a:r>
              <a:rPr lang="en-US" sz="1600" b="1">
                <a:solidFill>
                  <a:schemeClr val="tx1">
                    <a:lumMod val="50000"/>
                    <a:lumOff val="50000"/>
                  </a:schemeClr>
                </a:solidFill>
                <a:latin typeface="Open Sans" panose="020B0606030504020204" pitchFamily="34" charset="0"/>
              </a:rPr>
              <a:t>溫度檢測 </a:t>
            </a:r>
            <a:r>
              <a:rPr lang="en-US" sz="1600">
                <a:solidFill>
                  <a:schemeClr val="tx1">
                    <a:lumMod val="50000"/>
                    <a:lumOff val="50000"/>
                  </a:schemeClr>
                </a:solidFill>
                <a:latin typeface="Open Sans" panose="020B0606030504020204" pitchFamily="34" charset="0"/>
              </a:rPr>
              <a:t>分析，例如 </a:t>
            </a:r>
            <a:r>
              <a:rPr lang="en-US" sz="1600" b="0" i="0">
                <a:solidFill>
                  <a:srgbClr val="535353"/>
                </a:solidFill>
                <a:effectLst/>
                <a:latin typeface="Open Sans" panose="020B0606030504020204" pitchFamily="34" charset="0"/>
                <a:hlinkClick r:id="rId3"/>
              </a:rPr>
              <a:t>VMGB-370</a:t>
            </a:r>
            <a:r>
              <a:rPr lang="en-US" sz="1600" b="0" i="0">
                <a:solidFill>
                  <a:srgbClr val="535353"/>
                </a:solidFill>
                <a:effectLst/>
                <a:latin typeface="Open Sans" panose="020B0606030504020204" pitchFamily="34" charset="0"/>
              </a:rPr>
              <a:t> 和 </a:t>
            </a:r>
            <a:r>
              <a:rPr lang="en-US" sz="1600" b="0" i="0">
                <a:solidFill>
                  <a:srgbClr val="535353"/>
                </a:solidFill>
                <a:effectLst/>
                <a:latin typeface="Open Sans" panose="020B0606030504020204" pitchFamily="34" charset="0"/>
                <a:hlinkClick r:id="rId4"/>
              </a:rPr>
              <a:t>VMGB-371</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pic>
        <p:nvPicPr>
          <p:cNvPr id="3" name="Picture 2">
            <a:extLst>
              <a:ext uri="{FF2B5EF4-FFF2-40B4-BE49-F238E27FC236}">
                <a16:creationId xmlns:a16="http://schemas.microsoft.com/office/drawing/2014/main" id="{08E425E2-6827-55B0-53BF-93A7D9E4703A}"/>
              </a:ext>
            </a:extLst>
          </p:cNvPr>
          <p:cNvPicPr>
            <a:picLocks noChangeAspect="1"/>
          </p:cNvPicPr>
          <p:nvPr/>
        </p:nvPicPr>
        <p:blipFill>
          <a:blip r:embed="rId15" cstate="print">
            <a:extLst>
              <a:ext uri="{28A0092B-C50C-407E-A947-70E740481C1C}">
                <a14:useLocalDpi xmlns:a14="http://schemas.microsoft.com/office/drawing/2010/main" val="0"/>
              </a:ext>
            </a:extLst>
          </a:blip>
          <a:srcRect t="4509" b="4509"/>
          <a:stretch/>
        </p:blipFill>
        <p:spPr>
          <a:xfrm>
            <a:off x="312233" y="1712043"/>
            <a:ext cx="2912256" cy="1873179"/>
          </a:xfrm>
          <a:prstGeom prst="rect">
            <a:avLst/>
          </a:prstGeom>
        </p:spPr>
      </p:pic>
    </p:spTree>
    <p:extLst>
      <p:ext uri="{BB962C8B-B14F-4D97-AF65-F5344CB8AC3E}">
        <p14:creationId xmlns:p14="http://schemas.microsoft.com/office/powerpoint/2010/main" val="26497044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323439"/>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未被看管的物品，如包包、箱子、行李推車、嬰兒車和手推車，被視為應該迅速處理的風險物品。 這些物品有時可能會被意外遺忘在那裡。 及早檢測可以防止它們被盜。 這些物品有時也可能構成惡意威脅。 它們可能偽裝成爆炸物或其他危險物質。</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火車站：應用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可疑物品檢測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檢測未被看管的物品，以防止嚴重的安全和安全隱患。</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err="1">
                <a:solidFill>
                  <a:schemeClr val="tx1">
                    <a:lumMod val="50000"/>
                    <a:lumOff val="50000"/>
                  </a:schemeClr>
                </a:solidFill>
                <a:effectLst/>
                <a:latin typeface="Open Sans" panose="020B0606030504020204" pitchFamily="34" charset="0"/>
              </a:rPr>
              <a:t>這是基於</a:t>
            </a:r>
            <a:r>
              <a:rPr lang="en-US" sz="1600" b="0" i="0" dirty="0">
                <a:solidFill>
                  <a:schemeClr val="tx1">
                    <a:lumMod val="50000"/>
                    <a:lumOff val="50000"/>
                  </a:schemeClr>
                </a:solidFill>
                <a:effectLst/>
                <a:latin typeface="Open Sans" panose="020B0606030504020204" pitchFamily="34" charset="0"/>
              </a:rPr>
              <a:t> ACTi </a:t>
            </a:r>
            <a:r>
              <a:rPr lang="en-US" sz="1600" b="0" i="0" dirty="0" err="1">
                <a:solidFill>
                  <a:schemeClr val="tx1">
                    <a:lumMod val="50000"/>
                    <a:lumOff val="50000"/>
                  </a:schemeClr>
                </a:solidFill>
                <a:effectLst/>
                <a:latin typeface="Open Sans" panose="020B0606030504020204" pitchFamily="34" charset="0"/>
              </a:rPr>
              <a:t>攝影機內部的</a:t>
            </a:r>
            <a:r>
              <a:rPr lang="en-US" sz="1600" b="0" i="0" dirty="0">
                <a:solidFill>
                  <a:schemeClr val="tx1">
                    <a:lumMod val="50000"/>
                    <a:lumOff val="50000"/>
                  </a:schemeClr>
                </a:solidFill>
                <a:effectLst/>
                <a:latin typeface="Open Sans" panose="020B0606030504020204" pitchFamily="34" charset="0"/>
              </a:rPr>
              <a:t> </a:t>
            </a:r>
            <a:r>
              <a:rPr lang="en-US" sz="1600" b="1" dirty="0" err="1">
                <a:solidFill>
                  <a:schemeClr val="tx1">
                    <a:lumMod val="50000"/>
                    <a:lumOff val="50000"/>
                  </a:schemeClr>
                </a:solidFill>
                <a:latin typeface="Open Sans" panose="020B0606030504020204" pitchFamily="34" charset="0"/>
              </a:rPr>
              <a:t>未被看管物品</a:t>
            </a:r>
            <a:r>
              <a:rPr lang="en-US" sz="1600" b="1" dirty="0">
                <a:solidFill>
                  <a:schemeClr val="tx1">
                    <a:lumMod val="50000"/>
                    <a:lumOff val="50000"/>
                  </a:schemeClr>
                </a:solidFill>
                <a:latin typeface="Open Sans" panose="020B0606030504020204" pitchFamily="34" charset="0"/>
              </a:rPr>
              <a:t> </a:t>
            </a:r>
            <a:r>
              <a:rPr lang="en-US" sz="1600" b="1" i="0" dirty="0" err="1">
                <a:solidFill>
                  <a:schemeClr val="tx1">
                    <a:lumMod val="50000"/>
                    <a:lumOff val="50000"/>
                  </a:schemeClr>
                </a:solidFill>
                <a:effectLst/>
                <a:latin typeface="Open Sans" panose="020B0606030504020204" pitchFamily="34" charset="0"/>
              </a:rPr>
              <a:t>檢測</a:t>
            </a:r>
            <a:r>
              <a:rPr lang="en-US" sz="1600" b="1" i="0" dirty="0">
                <a:solidFill>
                  <a:schemeClr val="tx1">
                    <a:lumMod val="50000"/>
                    <a:lumOff val="50000"/>
                  </a:schemeClr>
                </a:solidFill>
                <a:effectLst/>
                <a:latin typeface="Open Sans" panose="020B0606030504020204" pitchFamily="34" charset="0"/>
              </a:rPr>
              <a:t> </a:t>
            </a:r>
            <a:r>
              <a:rPr lang="en-US" sz="1600" b="0" i="0" dirty="0" err="1">
                <a:solidFill>
                  <a:schemeClr val="tx1">
                    <a:lumMod val="50000"/>
                    <a:lumOff val="50000"/>
                  </a:schemeClr>
                </a:solidFill>
                <a:effectLst/>
                <a:latin typeface="Open Sans" panose="020B0606030504020204" pitchFamily="34" charset="0"/>
              </a:rPr>
              <a:t>分析</a:t>
            </a:r>
            <a:r>
              <a:rPr lang="en-US" sz="1600" b="0" i="0" dirty="0">
                <a:solidFill>
                  <a:schemeClr val="tx1">
                    <a:lumMod val="50000"/>
                    <a:lumOff val="50000"/>
                  </a:schemeClr>
                </a:solidFill>
                <a:effectLst/>
                <a:latin typeface="Open Sans" panose="020B0606030504020204" pitchFamily="34" charset="0"/>
              </a:rPr>
              <a:t>。</a:t>
            </a:r>
            <a:r>
              <a:rPr lang="en-US" sz="1600" b="0" i="0" dirty="0">
                <a:solidFill>
                  <a:srgbClr val="535353"/>
                </a:solidFill>
                <a:effectLst/>
                <a:latin typeface="Open Sans" panose="020B0606030504020204" pitchFamily="34" charset="0"/>
              </a:rPr>
              <a:t> </a:t>
            </a:r>
            <a:r>
              <a:rPr lang="en-US" sz="1600" b="0" i="0" dirty="0">
                <a:solidFill>
                  <a:schemeClr val="tx2">
                    <a:lumMod val="60000"/>
                    <a:lumOff val="40000"/>
                  </a:schemeClr>
                </a:solidFill>
                <a:effectLst/>
                <a:latin typeface="Open Sans" panose="020B0606030504020204" pitchFamily="34" charset="0"/>
                <a:hlinkClick r:id="rId12" action="ppaction://hlinksldjump"/>
              </a:rPr>
              <a:t>閱讀更多</a:t>
            </a:r>
            <a:r>
              <a:rPr lang="en-US" sz="1600" b="0" i="0" dirty="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1813564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通用行動應用程式，設計用於遠端訪問</a:t>
            </a:r>
            <a:r>
              <a:rPr lang="en-US" sz="1600" dirty="0">
                <a:solidFill>
                  <a:schemeClr val="tx1">
                    <a:lumMod val="50000"/>
                    <a:lumOff val="50000"/>
                  </a:schemeClr>
                </a:solidFill>
                <a:latin typeface="Open Sans" panose="020B0606030504020204" pitchFamily="34" charset="0"/>
              </a:rPr>
              <a:t> NVR、CMS </a:t>
            </a:r>
            <a:r>
              <a:rPr lang="en-US" sz="1600" dirty="0" err="1">
                <a:solidFill>
                  <a:schemeClr val="tx1">
                    <a:lumMod val="50000"/>
                    <a:lumOff val="50000"/>
                  </a:schemeClr>
                </a:solidFill>
                <a:latin typeface="Open Sans" panose="020B0606030504020204" pitchFamily="34" charset="0"/>
              </a:rPr>
              <a:t>或攝影機以進行</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回放和管理</a:t>
            </a:r>
            <a:r>
              <a:rPr lang="en-US" sz="1600" dirty="0">
                <a:solidFill>
                  <a:schemeClr val="tx1">
                    <a:lumMod val="50000"/>
                    <a:lumOff val="50000"/>
                  </a:schemeClr>
                </a:solidFill>
                <a:latin typeface="Open Sans" panose="020B0606030504020204" pitchFamily="34" charset="0"/>
              </a:rPr>
              <a:t>。 </a:t>
            </a:r>
          </a:p>
          <a:p>
            <a:pPr algn="l"/>
            <a:r>
              <a:rPr lang="en-US" sz="1600" dirty="0" err="1">
                <a:solidFill>
                  <a:schemeClr val="tx1">
                    <a:lumMod val="50000"/>
                    <a:lumOff val="50000"/>
                  </a:schemeClr>
                </a:solidFill>
                <a:latin typeface="Open Sans" panose="020B0606030504020204" pitchFamily="34" charset="0"/>
              </a:rPr>
              <a:t>功能：即時查看和回放、按事件搜尋</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錄影、PTZ</a:t>
            </a:r>
            <a:r>
              <a:rPr lang="en-US" sz="1600" dirty="0">
                <a:solidFill>
                  <a:schemeClr val="tx1">
                    <a:lumMod val="50000"/>
                    <a:lumOff val="50000"/>
                  </a:schemeClr>
                </a:solidFill>
                <a:latin typeface="Open Sans" panose="020B0606030504020204" pitchFamily="34" charset="0"/>
              </a:rPr>
              <a:t> </a:t>
            </a:r>
            <a:r>
              <a:rPr lang="en-US" sz="1600" dirty="0" err="1">
                <a:solidFill>
                  <a:schemeClr val="tx1">
                    <a:lumMod val="50000"/>
                    <a:lumOff val="50000"/>
                  </a:schemeClr>
                </a:solidFill>
                <a:latin typeface="Open Sans" panose="020B0606030504020204" pitchFamily="34" charset="0"/>
              </a:rPr>
              <a:t>控制、Google</a:t>
            </a:r>
            <a:r>
              <a:rPr lang="en-US" sz="1600" dirty="0">
                <a:solidFill>
                  <a:schemeClr val="tx1">
                    <a:lumMod val="50000"/>
                    <a:lumOff val="50000"/>
                  </a:schemeClr>
                </a:solidFill>
                <a:latin typeface="Open Sans" panose="020B0606030504020204" pitchFamily="34" charset="0"/>
              </a:rPr>
              <a:t> </a:t>
            </a:r>
            <a:r>
              <a:rPr lang="en-US" sz="1600" dirty="0" err="1">
                <a:solidFill>
                  <a:schemeClr val="tx1">
                    <a:lumMod val="50000"/>
                    <a:lumOff val="50000"/>
                  </a:schemeClr>
                </a:solidFill>
                <a:latin typeface="Open Sans" panose="020B0606030504020204" pitchFamily="34" charset="0"/>
              </a:rPr>
              <a:t>地圖、啟用數位輸出、從攝影機的記憶卡回放</a:t>
            </a:r>
            <a:endParaRPr lang="en-US" sz="1600" dirty="0">
              <a:solidFill>
                <a:schemeClr val="tx1">
                  <a:lumMod val="50000"/>
                  <a:lumOff val="50000"/>
                </a:schemeClr>
              </a:solidFill>
              <a:latin typeface="Open Sans" panose="020B0606030504020204" pitchFamily="34" charset="0"/>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火車站：應用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隨時隨地監控</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在場地內走動時，使用行動裝置監控監視攝影機的視角，以便即時回應事件。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ACTi行動客戶端，</a:t>
            </a:r>
            <a:r>
              <a:rPr lang="en-US" sz="1600" b="0" i="0">
                <a:solidFill>
                  <a:srgbClr val="535353"/>
                </a:solidFill>
                <a:effectLst/>
                <a:latin typeface="Open Sans" panose="020B0606030504020204" pitchFamily="34" charset="0"/>
              </a:rPr>
              <a:t>適用於Android和iOS。它是免費的。</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603722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ACTi提供監控解決方案，以確保安全，並進行全景和細節監控。 通過在房間的中心或角落安裝具有寬視角的攝像頭，可以完美覆蓋整個區域。 同時，進入場地的人臉可以通過隱蔽安裝在入口高度條的隱蔽攝像頭被捕捉。</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對於大型項目，ACTi TV牆可以在不同的顯示器上同時顯示多個視圖。 獲得完整的概覽以提高情境意識和操作效率。</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火車站：應用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安全保障</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338554"/>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確保人員安全使用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監控系統</a:t>
            </a:r>
            <a:r>
              <a:rPr lang="en-US" sz="1600" b="0" i="0" dirty="0">
                <a:solidFill>
                  <a:schemeClr val="tx1">
                    <a:lumMod val="50000"/>
                    <a:lumOff val="50000"/>
                  </a:schemeClr>
                </a:solidFill>
                <a:effectLst/>
                <a:latin typeface="Open Sans" panose="020B0606030504020204" pitchFamily="34" charset="0"/>
              </a:rPr>
              <a:t>。</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1420174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8A63271-3B9D-D454-3971-5FAD140A93B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火車站：應用</a:t>
            </a:r>
          </a:p>
        </p:txBody>
      </p:sp>
      <p:sp>
        <p:nvSpPr>
          <p:cNvPr id="20" name="TextBox 19">
            <a:extLst>
              <a:ext uri="{FF2B5EF4-FFF2-40B4-BE49-F238E27FC236}">
                <a16:creationId xmlns:a16="http://schemas.microsoft.com/office/drawing/2014/main" id="{A0EDF160-7AA7-993D-B506-4F8A0A11C0CD}"/>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擅自闖入檢測</a:t>
            </a:r>
          </a:p>
          <a:p>
            <a:br>
              <a:rPr lang="en-US" b="0" i="0">
                <a:solidFill>
                  <a:srgbClr val="FFFFFF"/>
                </a:solidFill>
                <a:effectLst/>
                <a:latin typeface="Open Sans" panose="020B0606030504020204" pitchFamily="34" charset="0"/>
              </a:rPr>
            </a:br>
            <a:endParaRPr lang="en-US"/>
          </a:p>
        </p:txBody>
      </p:sp>
      <p:sp>
        <p:nvSpPr>
          <p:cNvPr id="22" name="TextBox 21">
            <a:extLst>
              <a:ext uri="{FF2B5EF4-FFF2-40B4-BE49-F238E27FC236}">
                <a16:creationId xmlns:a16="http://schemas.microsoft.com/office/drawing/2014/main" id="{7E3BC18B-ADA6-3B48-3D3B-5AE13E87CB14}"/>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檢測未經許可進入該區域的人。</a:t>
            </a:r>
          </a:p>
        </p:txBody>
      </p:sp>
      <p:sp>
        <p:nvSpPr>
          <p:cNvPr id="24" name="TextBox 23">
            <a:extLst>
              <a:ext uri="{FF2B5EF4-FFF2-40B4-BE49-F238E27FC236}">
                <a16:creationId xmlns:a16="http://schemas.microsoft.com/office/drawing/2014/main" id="{E2693EFF-7E03-8ACC-ABA3-4DF8AC6D6D86}"/>
              </a:ext>
            </a:extLst>
          </p:cNvPr>
          <p:cNvSpPr txBox="1"/>
          <p:nvPr/>
        </p:nvSpPr>
        <p:spPr>
          <a:xfrm>
            <a:off x="179512" y="3789040"/>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當一個人未經許可進入他人的土地或財產時，這被視為擅闖，並且是非法的。有些地方幾乎總是對陌生人限制進入，例如火車軌道區域或維護區域。 在夜間進入這些區域將被視為擅闖。</a:t>
            </a:r>
          </a:p>
        </p:txBody>
      </p:sp>
      <p:sp>
        <p:nvSpPr>
          <p:cNvPr id="31" name="TextBox 30">
            <a:extLst>
              <a:ext uri="{FF2B5EF4-FFF2-40B4-BE49-F238E27FC236}">
                <a16:creationId xmlns:a16="http://schemas.microsoft.com/office/drawing/2014/main" id="{7EAE768C-570D-9B7C-F30A-43C17A46ED74}"/>
              </a:ext>
            </a:extLst>
          </p:cNvPr>
          <p:cNvSpPr txBox="1"/>
          <p:nvPr/>
        </p:nvSpPr>
        <p:spPr>
          <a:xfrm>
            <a:off x="179512" y="4932457"/>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err="1">
                <a:solidFill>
                  <a:srgbClr val="535353"/>
                </a:solidFill>
                <a:effectLst/>
                <a:latin typeface="Open Sans" panose="020B0606030504020204" pitchFamily="34" charset="0"/>
              </a:rPr>
              <a:t>這是基於</a:t>
            </a:r>
            <a:r>
              <a:rPr lang="en-US" sz="1600" b="1" dirty="0" err="1">
                <a:solidFill>
                  <a:srgbClr val="535353"/>
                </a:solidFill>
                <a:latin typeface="Open Sans" panose="020B0606030504020204" pitchFamily="34" charset="0"/>
              </a:rPr>
              <a:t>人員進入區域</a:t>
            </a:r>
            <a:r>
              <a:rPr lang="en-US" sz="1600" b="1" i="0" dirty="0" err="1">
                <a:solidFill>
                  <a:srgbClr val="535353"/>
                </a:solidFill>
                <a:effectLst/>
                <a:latin typeface="Open Sans" panose="020B0606030504020204" pitchFamily="34" charset="0"/>
              </a:rPr>
              <a:t>檢測</a:t>
            </a:r>
            <a:r>
              <a:rPr lang="en-US" sz="1600" b="0" i="0" dirty="0" err="1">
                <a:solidFill>
                  <a:srgbClr val="535353"/>
                </a:solidFill>
                <a:effectLst/>
                <a:latin typeface="Open Sans" panose="020B0606030504020204" pitchFamily="34" charset="0"/>
              </a:rPr>
              <a:t>分析，內置於ACTi攝像頭中。</a:t>
            </a:r>
            <a:r>
              <a:rPr lang="en-US" sz="1600" b="0" i="0" dirty="0" err="1">
                <a:solidFill>
                  <a:schemeClr val="tx2">
                    <a:lumMod val="60000"/>
                    <a:lumOff val="40000"/>
                  </a:schemeClr>
                </a:solidFill>
                <a:effectLst/>
                <a:latin typeface="Open Sans" panose="020B0606030504020204" pitchFamily="34" charset="0"/>
                <a:hlinkClick r:id="rId3" action="ppaction://hlinksldjump"/>
              </a:rPr>
              <a:t>閱讀更多</a:t>
            </a:r>
            <a:r>
              <a:rPr lang="en-US" sz="1600" b="0" i="0" dirty="0">
                <a:solidFill>
                  <a:srgbClr val="535353"/>
                </a:solidFill>
                <a:effectLst/>
                <a:latin typeface="Open Sans" panose="020B0606030504020204" pitchFamily="34" charset="0"/>
              </a:rPr>
              <a:t>。</a:t>
            </a:r>
          </a:p>
        </p:txBody>
      </p:sp>
      <p:pic>
        <p:nvPicPr>
          <p:cNvPr id="32" name="Picture 2">
            <a:extLst>
              <a:ext uri="{FF2B5EF4-FFF2-40B4-BE49-F238E27FC236}">
                <a16:creationId xmlns:a16="http://schemas.microsoft.com/office/drawing/2014/main" id="{D8B5F533-25E4-C64B-9E97-5ED417FCC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FD99C9E4-CA91-5CB3-74A1-1D50B1D631B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6F39081-6B23-B59F-38C0-0FAA7467F6F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35" name="Group 34">
            <a:extLst>
              <a:ext uri="{FF2B5EF4-FFF2-40B4-BE49-F238E27FC236}">
                <a16:creationId xmlns:a16="http://schemas.microsoft.com/office/drawing/2014/main" id="{99E481F8-57CD-B938-05C5-B14403F6F1A2}"/>
              </a:ext>
            </a:extLst>
          </p:cNvPr>
          <p:cNvGrpSpPr/>
          <p:nvPr/>
        </p:nvGrpSpPr>
        <p:grpSpPr>
          <a:xfrm>
            <a:off x="228988" y="6093296"/>
            <a:ext cx="1901340" cy="581025"/>
            <a:chOff x="228988" y="6093296"/>
            <a:chExt cx="1901340" cy="581025"/>
          </a:xfrm>
        </p:grpSpPr>
        <p:pic>
          <p:nvPicPr>
            <p:cNvPr id="36" name="Picture 35">
              <a:extLst>
                <a:ext uri="{FF2B5EF4-FFF2-40B4-BE49-F238E27FC236}">
                  <a16:creationId xmlns:a16="http://schemas.microsoft.com/office/drawing/2014/main" id="{6312BA58-6932-8C78-3E81-DF4B03B4F6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7" name="TextBox 36">
              <a:hlinkClick r:id="rId6"/>
              <a:extLst>
                <a:ext uri="{FF2B5EF4-FFF2-40B4-BE49-F238E27FC236}">
                  <a16:creationId xmlns:a16="http://schemas.microsoft.com/office/drawing/2014/main" id="{D2519ADC-8566-4280-0AB2-1E525D1FFBD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38" name="Group 37">
            <a:extLst>
              <a:ext uri="{FF2B5EF4-FFF2-40B4-BE49-F238E27FC236}">
                <a16:creationId xmlns:a16="http://schemas.microsoft.com/office/drawing/2014/main" id="{AE374D22-C98A-813B-5184-CCC892445B30}"/>
              </a:ext>
            </a:extLst>
          </p:cNvPr>
          <p:cNvGrpSpPr/>
          <p:nvPr/>
        </p:nvGrpSpPr>
        <p:grpSpPr>
          <a:xfrm>
            <a:off x="2162445" y="6055196"/>
            <a:ext cx="1704857" cy="625400"/>
            <a:chOff x="2162445" y="6055196"/>
            <a:chExt cx="1704857" cy="625400"/>
          </a:xfrm>
        </p:grpSpPr>
        <p:pic>
          <p:nvPicPr>
            <p:cNvPr id="39" name="Picture 38">
              <a:extLst>
                <a:ext uri="{FF2B5EF4-FFF2-40B4-BE49-F238E27FC236}">
                  <a16:creationId xmlns:a16="http://schemas.microsoft.com/office/drawing/2014/main" id="{3C02024C-3B5C-FA16-1934-8F17DB74498B}"/>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0" name="TextBox 39">
              <a:extLst>
                <a:ext uri="{FF2B5EF4-FFF2-40B4-BE49-F238E27FC236}">
                  <a16:creationId xmlns:a16="http://schemas.microsoft.com/office/drawing/2014/main" id="{AF2BEFA0-6DE6-1FB6-184D-592458F7E47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41" name="Group 40">
            <a:extLst>
              <a:ext uri="{FF2B5EF4-FFF2-40B4-BE49-F238E27FC236}">
                <a16:creationId xmlns:a16="http://schemas.microsoft.com/office/drawing/2014/main" id="{91DA1921-C7D6-5C59-20B0-A8C1CE6337EA}"/>
              </a:ext>
            </a:extLst>
          </p:cNvPr>
          <p:cNvGrpSpPr/>
          <p:nvPr/>
        </p:nvGrpSpPr>
        <p:grpSpPr>
          <a:xfrm>
            <a:off x="3884029" y="6102821"/>
            <a:ext cx="1606065" cy="573257"/>
            <a:chOff x="3884029" y="6102821"/>
            <a:chExt cx="1606065" cy="573257"/>
          </a:xfrm>
        </p:grpSpPr>
        <p:pic>
          <p:nvPicPr>
            <p:cNvPr id="42" name="Picture 41">
              <a:extLst>
                <a:ext uri="{FF2B5EF4-FFF2-40B4-BE49-F238E27FC236}">
                  <a16:creationId xmlns:a16="http://schemas.microsoft.com/office/drawing/2014/main" id="{290F4FD5-BE2F-A6E5-B872-19705D067A4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43" name="TextBox 42">
              <a:extLst>
                <a:ext uri="{FF2B5EF4-FFF2-40B4-BE49-F238E27FC236}">
                  <a16:creationId xmlns:a16="http://schemas.microsoft.com/office/drawing/2014/main" id="{087AD67F-CF12-6B9C-A9A7-F2F597EFC3A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44" name="Group 43">
            <a:extLst>
              <a:ext uri="{FF2B5EF4-FFF2-40B4-BE49-F238E27FC236}">
                <a16:creationId xmlns:a16="http://schemas.microsoft.com/office/drawing/2014/main" id="{AA5A8FB5-D81D-34A6-210D-6816EA170D83}"/>
              </a:ext>
            </a:extLst>
          </p:cNvPr>
          <p:cNvGrpSpPr/>
          <p:nvPr/>
        </p:nvGrpSpPr>
        <p:grpSpPr>
          <a:xfrm>
            <a:off x="5500838" y="6030580"/>
            <a:ext cx="1694229" cy="642229"/>
            <a:chOff x="5500838" y="6030580"/>
            <a:chExt cx="1694229" cy="642229"/>
          </a:xfrm>
        </p:grpSpPr>
        <p:pic>
          <p:nvPicPr>
            <p:cNvPr id="45" name="Picture 44">
              <a:extLst>
                <a:ext uri="{FF2B5EF4-FFF2-40B4-BE49-F238E27FC236}">
                  <a16:creationId xmlns:a16="http://schemas.microsoft.com/office/drawing/2014/main" id="{452EC70C-BA12-7212-63E7-62C50F9EE09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6" name="TextBox 45">
              <a:extLst>
                <a:ext uri="{FF2B5EF4-FFF2-40B4-BE49-F238E27FC236}">
                  <a16:creationId xmlns:a16="http://schemas.microsoft.com/office/drawing/2014/main" id="{EC0550A2-FD7A-C9B7-82D0-27247B5CC16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47" name="Group 46">
            <a:extLst>
              <a:ext uri="{FF2B5EF4-FFF2-40B4-BE49-F238E27FC236}">
                <a16:creationId xmlns:a16="http://schemas.microsoft.com/office/drawing/2014/main" id="{263DC993-679C-23B7-9749-F1A921EEFDC0}"/>
              </a:ext>
            </a:extLst>
          </p:cNvPr>
          <p:cNvGrpSpPr/>
          <p:nvPr/>
        </p:nvGrpSpPr>
        <p:grpSpPr>
          <a:xfrm>
            <a:off x="7260522" y="6019647"/>
            <a:ext cx="1541830" cy="657225"/>
            <a:chOff x="7260522" y="6019647"/>
            <a:chExt cx="1541830" cy="657225"/>
          </a:xfrm>
        </p:grpSpPr>
        <p:pic>
          <p:nvPicPr>
            <p:cNvPr id="48" name="Picture 47">
              <a:extLst>
                <a:ext uri="{FF2B5EF4-FFF2-40B4-BE49-F238E27FC236}">
                  <a16:creationId xmlns:a16="http://schemas.microsoft.com/office/drawing/2014/main" id="{223535B6-D1FC-F747-D107-B0A425C8EF9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9" name="TextBox 48">
              <a:extLst>
                <a:ext uri="{FF2B5EF4-FFF2-40B4-BE49-F238E27FC236}">
                  <a16:creationId xmlns:a16="http://schemas.microsoft.com/office/drawing/2014/main" id="{14BB669D-DFCF-5399-DE27-350E0CEE56B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推薦產品與位置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135731219"/>
              </p:ext>
            </p:extLst>
          </p:nvPr>
        </p:nvGraphicFramePr>
        <p:xfrm>
          <a:off x="83507" y="1680577"/>
          <a:ext cx="8939881" cy="4949432"/>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790610">
                  <a:extLst>
                    <a:ext uri="{9D8B030D-6E8A-4147-A177-3AD203B41FA5}">
                      <a16:colId xmlns:a16="http://schemas.microsoft.com/office/drawing/2014/main" val="2565856468"/>
                    </a:ext>
                  </a:extLst>
                </a:gridCol>
                <a:gridCol w="758757">
                  <a:extLst>
                    <a:ext uri="{9D8B030D-6E8A-4147-A177-3AD203B41FA5}">
                      <a16:colId xmlns:a16="http://schemas.microsoft.com/office/drawing/2014/main" val="3900648050"/>
                    </a:ext>
                  </a:extLst>
                </a:gridCol>
                <a:gridCol w="680937">
                  <a:extLst>
                    <a:ext uri="{9D8B030D-6E8A-4147-A177-3AD203B41FA5}">
                      <a16:colId xmlns:a16="http://schemas.microsoft.com/office/drawing/2014/main" val="2122113404"/>
                    </a:ext>
                  </a:extLst>
                </a:gridCol>
                <a:gridCol w="1225685">
                  <a:extLst>
                    <a:ext uri="{9D8B030D-6E8A-4147-A177-3AD203B41FA5}">
                      <a16:colId xmlns:a16="http://schemas.microsoft.com/office/drawing/2014/main" val="905671876"/>
                    </a:ext>
                  </a:extLst>
                </a:gridCol>
                <a:gridCol w="768485">
                  <a:extLst>
                    <a:ext uri="{9D8B030D-6E8A-4147-A177-3AD203B41FA5}">
                      <a16:colId xmlns:a16="http://schemas.microsoft.com/office/drawing/2014/main" val="3155535811"/>
                    </a:ext>
                  </a:extLst>
                </a:gridCol>
                <a:gridCol w="963038">
                  <a:extLst>
                    <a:ext uri="{9D8B030D-6E8A-4147-A177-3AD203B41FA5}">
                      <a16:colId xmlns:a16="http://schemas.microsoft.com/office/drawing/2014/main" val="2748578960"/>
                    </a:ext>
                  </a:extLst>
                </a:gridCol>
                <a:gridCol w="826851">
                  <a:extLst>
                    <a:ext uri="{9D8B030D-6E8A-4147-A177-3AD203B41FA5}">
                      <a16:colId xmlns:a16="http://schemas.microsoft.com/office/drawing/2014/main" val="2393102404"/>
                    </a:ext>
                  </a:extLst>
                </a:gridCol>
                <a:gridCol w="968886">
                  <a:extLst>
                    <a:ext uri="{9D8B030D-6E8A-4147-A177-3AD203B41FA5}">
                      <a16:colId xmlns:a16="http://schemas.microsoft.com/office/drawing/2014/main" val="3567203134"/>
                    </a:ext>
                  </a:extLst>
                </a:gridCol>
              </a:tblGrid>
              <a:tr h="441838">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入口</a:t>
                      </a:r>
                    </a:p>
                  </a:txBody>
                  <a:tcPr/>
                </a:tc>
                <a:tc>
                  <a:txBody>
                    <a:bodyPr/>
                    <a:lstStyle/>
                    <a:p>
                      <a:r>
                        <a:rPr lang="en-US" sz="1300">
                          <a:solidFill>
                            <a:schemeClr val="bg1"/>
                          </a:solidFill>
                        </a:rPr>
                        <a:t>閘門</a:t>
                      </a:r>
                    </a:p>
                  </a:txBody>
                  <a:tcPr/>
                </a:tc>
                <a:tc>
                  <a:txBody>
                    <a:bodyPr/>
                    <a:lstStyle/>
                    <a:p>
                      <a:r>
                        <a:rPr lang="en-US" sz="1300">
                          <a:solidFill>
                            <a:schemeClr val="bg1"/>
                          </a:solidFill>
                        </a:rPr>
                        <a:t>辦公室</a:t>
                      </a:r>
                    </a:p>
                  </a:txBody>
                  <a:tcPr/>
                </a:tc>
                <a:tc>
                  <a:txBody>
                    <a:bodyPr/>
                    <a:lstStyle/>
                    <a:p>
                      <a:r>
                        <a:rPr lang="en-US" sz="1300">
                          <a:solidFill>
                            <a:schemeClr val="bg1"/>
                          </a:solidFill>
                        </a:rPr>
                        <a:t>票務/安全閘門</a:t>
                      </a:r>
                    </a:p>
                  </a:txBody>
                  <a:tcPr/>
                </a:tc>
                <a:tc>
                  <a:txBody>
                    <a:bodyPr/>
                    <a:lstStyle/>
                    <a:p>
                      <a:r>
                        <a:rPr lang="en-US" sz="1300">
                          <a:solidFill>
                            <a:schemeClr val="bg1"/>
                          </a:solidFill>
                        </a:rPr>
                        <a:t>控制室</a:t>
                      </a:r>
                    </a:p>
                  </a:txBody>
                  <a:tcPr/>
                </a:tc>
                <a:tc>
                  <a:txBody>
                    <a:bodyPr/>
                    <a:lstStyle/>
                    <a:p>
                      <a:r>
                        <a:rPr lang="en-US" sz="1300">
                          <a:solidFill>
                            <a:schemeClr val="bg1"/>
                          </a:solidFill>
                        </a:rPr>
                        <a:t>大廳</a:t>
                      </a:r>
                    </a:p>
                  </a:txBody>
                  <a:tcPr/>
                </a:tc>
                <a:tc>
                  <a:txBody>
                    <a:bodyPr/>
                    <a:lstStyle/>
                    <a:p>
                      <a:r>
                        <a:rPr lang="en-US" sz="1200">
                          <a:solidFill>
                            <a:schemeClr val="bg1"/>
                          </a:solidFill>
                        </a:rPr>
                        <a:t>月臺</a:t>
                      </a:r>
                    </a:p>
                  </a:txBody>
                  <a:tcPr/>
                </a:tc>
                <a:tc>
                  <a:txBody>
                    <a:bodyPr/>
                    <a:lstStyle/>
                    <a:p>
                      <a:r>
                        <a:rPr lang="en-US" sz="1200">
                          <a:solidFill>
                            <a:schemeClr val="bg1"/>
                          </a:solidFill>
                        </a:rPr>
                        <a:t>停車場</a:t>
                      </a:r>
                    </a:p>
                  </a:txBody>
                  <a:tcPr/>
                </a:tc>
                <a:extLst>
                  <a:ext uri="{0D108BD9-81ED-4DB2-BD59-A6C34878D82A}">
                    <a16:rowId xmlns:a16="http://schemas.microsoft.com/office/drawing/2014/main" val="2090737549"/>
                  </a:ext>
                </a:extLst>
              </a:tr>
              <a:tr h="441838">
                <a:tc>
                  <a:txBody>
                    <a:bodyPr/>
                    <a:lstStyle/>
                    <a:p>
                      <a:r>
                        <a:rPr lang="en-US" sz="1300">
                          <a:solidFill>
                            <a:schemeClr val="tx1">
                              <a:lumMod val="76000"/>
                              <a:lumOff val="24000"/>
                            </a:schemeClr>
                          </a:solidFill>
                        </a:rPr>
                        <a:t>熱成像攝影機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319390">
                <a:tc>
                  <a:txBody>
                    <a:bodyPr/>
                    <a:lstStyle/>
                    <a:p>
                      <a:r>
                        <a:rPr lang="en-US" sz="1300">
                          <a:solidFill>
                            <a:schemeClr val="tx1">
                              <a:lumMod val="76000"/>
                              <a:lumOff val="24000"/>
                            </a:schemeClr>
                          </a:solidFill>
                        </a:rPr>
                        <a:t>對講機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461784252"/>
                  </a:ext>
                </a:extLst>
              </a:tr>
              <a:tr h="441838">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自動車牌辨識子彈攝影機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10431295"/>
                  </a:ext>
                </a:extLst>
              </a:tr>
              <a:tr h="621335">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門禁控制門口站 (</a:t>
                      </a:r>
                      <a:r>
                        <a:rPr lang="en-US" sz="1300">
                          <a:solidFill>
                            <a:schemeClr val="tx1">
                              <a:lumMod val="76000"/>
                              <a:lumOff val="24000"/>
                            </a:schemeClr>
                          </a:solidFill>
                          <a:hlinkClick r:id="rId7"/>
                        </a:rPr>
                        <a:t>R1- R7- 系列讀取器/控制器</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674638168"/>
                  </a:ext>
                </a:extLst>
              </a:tr>
              <a:tr h="621335">
                <a:tc>
                  <a:txBody>
                    <a:bodyPr/>
                    <a:lstStyle/>
                    <a:p>
                      <a:r>
                        <a:rPr lang="en-US" sz="1300">
                          <a:solidFill>
                            <a:schemeClr val="tx1">
                              <a:lumMod val="76000"/>
                              <a:lumOff val="24000"/>
                            </a:schemeClr>
                          </a:solidFill>
                        </a:rPr>
                        <a:t>防尾隨人數計數器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53065483"/>
                  </a:ext>
                </a:extLst>
              </a:tr>
              <a:tr h="327637">
                <a:tc>
                  <a:txBody>
                    <a:bodyPr/>
                    <a:lstStyle/>
                    <a:p>
                      <a:r>
                        <a:rPr lang="en-US" sz="1300">
                          <a:solidFill>
                            <a:schemeClr val="tx1">
                              <a:lumMod val="76000"/>
                              <a:lumOff val="24000"/>
                            </a:schemeClr>
                          </a:solidFill>
                          <a:hlinkClick r:id="rId9"/>
                        </a:rPr>
                        <a:t>高倍變焦攝影機</a:t>
                      </a: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3126927578"/>
                  </a:ext>
                </a:extLst>
              </a:tr>
              <a:tr h="441838">
                <a:tc>
                  <a:txBody>
                    <a:bodyPr/>
                    <a:lstStyle/>
                    <a:p>
                      <a:r>
                        <a:rPr lang="en-US" sz="1300">
                          <a:solidFill>
                            <a:schemeClr val="tx1">
                              <a:lumMod val="76000"/>
                              <a:lumOff val="24000"/>
                            </a:schemeClr>
                          </a:solidFill>
                        </a:rPr>
                        <a:t>一般監控子彈 (</a:t>
                      </a:r>
                      <a:r>
                        <a:rPr lang="en-US" sz="1300">
                          <a:solidFill>
                            <a:schemeClr val="tx1">
                              <a:lumMod val="76000"/>
                              <a:lumOff val="24000"/>
                            </a:schemeClr>
                          </a:solidFill>
                          <a:hlinkClick r:id="rId10"/>
                        </a:rPr>
                        <a:t>3xx, 4xx 系列</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621335">
                <a:tc>
                  <a:txBody>
                    <a:bodyPr/>
                    <a:lstStyle/>
                    <a:p>
                      <a:r>
                        <a:rPr lang="en-US" sz="1300">
                          <a:solidFill>
                            <a:schemeClr val="tx1">
                              <a:lumMod val="76000"/>
                              <a:lumOff val="24000"/>
                            </a:schemeClr>
                          </a:solidFill>
                        </a:rPr>
                        <a:t>一般監控圓頂 (</a:t>
                      </a:r>
                      <a:r>
                        <a:rPr lang="en-US" sz="1300">
                          <a:solidFill>
                            <a:schemeClr val="tx1">
                              <a:lumMod val="76000"/>
                              <a:lumOff val="24000"/>
                            </a:schemeClr>
                          </a:solidFill>
                          <a:hlinkClick r:id="rId11"/>
                        </a:rPr>
                        <a:t>91x, 7xx, 8xx 系列</a:t>
                      </a:r>
                      <a:r>
                        <a:rPr lang="en-US" sz="1300">
                          <a:solidFill>
                            <a:schemeClr val="tx1">
                              <a:lumMod val="76000"/>
                              <a:lumOff val="24000"/>
                            </a:schemeClr>
                          </a:solidFill>
                        </a:rPr>
                        <a:t>) </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41838">
                <a:tc>
                  <a:txBody>
                    <a:bodyPr/>
                    <a:lstStyle/>
                    <a:p>
                      <a:r>
                        <a:rPr lang="en-US" sz="1300">
                          <a:solidFill>
                            <a:schemeClr val="tx1">
                              <a:lumMod val="76000"/>
                              <a:lumOff val="24000"/>
                            </a:schemeClr>
                          </a:solidFill>
                        </a:rPr>
                        <a:t>監控PTZ (</a:t>
                      </a:r>
                      <a:r>
                        <a:rPr lang="en-US" sz="1300">
                          <a:solidFill>
                            <a:schemeClr val="tx1">
                              <a:lumMod val="76000"/>
                              <a:lumOff val="24000"/>
                            </a:schemeClr>
                          </a:solidFill>
                          <a:hlinkClick r:id="rId12"/>
                        </a:rPr>
                        <a:t>95x/96x/97x 系列</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3070030457"/>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95286223"/>
              </p:ext>
            </p:extLst>
          </p:nvPr>
        </p:nvGraphicFramePr>
        <p:xfrm>
          <a:off x="463752" y="1670371"/>
          <a:ext cx="8028398" cy="4473652"/>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a:solidFill>
                          <a:schemeClr val="bg1"/>
                        </a:solidFill>
                        <a:latin typeface="+mn-lt"/>
                        <a:ea typeface="+mn-ea"/>
                        <a:cs typeface="+mn-cs"/>
                      </a:endParaRPr>
                    </a:p>
                  </a:txBody>
                  <a:tcPr/>
                </a:tc>
                <a:tc>
                  <a:txBody>
                    <a:bodyPr/>
                    <a:lstStyle/>
                    <a:p>
                      <a:r>
                        <a:rPr lang="en-US" sz="1300">
                          <a:solidFill>
                            <a:schemeClr val="bg1"/>
                          </a:solidFill>
                        </a:rPr>
                        <a:t>Windows NVR (NVR 3)</a:t>
                      </a:r>
                    </a:p>
                  </a:txBody>
                  <a:tcPr/>
                </a:tc>
                <a:tc>
                  <a:txBody>
                    <a:bodyPr/>
                    <a:lstStyle/>
                    <a:p>
                      <a:r>
                        <a:rPr lang="en-US" sz="1300">
                          <a:solidFill>
                            <a:schemeClr val="bg1"/>
                          </a:solidFill>
                        </a:rPr>
                        <a:t>門禁控制智慧伺服器</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熱成像攝影機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對講機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自動車牌辨識子彈攝影機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門禁控制門口站 (</a:t>
                      </a:r>
                      <a:r>
                        <a:rPr lang="en-US" sz="1300">
                          <a:solidFill>
                            <a:schemeClr val="tx1">
                              <a:lumMod val="76000"/>
                              <a:lumOff val="24000"/>
                            </a:schemeClr>
                          </a:solidFill>
                          <a:hlinkClick r:id="rId7"/>
                        </a:rPr>
                        <a:t>R1- R7- 系列讀取器/控制器</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防尾隨人數計數器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253065483"/>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hlinkClick r:id="rId9"/>
                        </a:rPr>
                        <a:t>高倍變焦攝影機</a:t>
                      </a: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306183717"/>
                  </a:ext>
                </a:extLst>
              </a:tr>
              <a:tr h="450769">
                <a:tc>
                  <a:txBody>
                    <a:bodyPr/>
                    <a:lstStyle/>
                    <a:p>
                      <a:r>
                        <a:rPr lang="en-US" sz="1300">
                          <a:solidFill>
                            <a:schemeClr val="tx1">
                              <a:lumMod val="76000"/>
                              <a:lumOff val="24000"/>
                            </a:schemeClr>
                          </a:solidFill>
                        </a:rPr>
                        <a:t>一般監控子彈 (</a:t>
                      </a:r>
                      <a:r>
                        <a:rPr lang="en-US" sz="1300">
                          <a:solidFill>
                            <a:schemeClr val="tx1">
                              <a:lumMod val="76000"/>
                              <a:lumOff val="24000"/>
                            </a:schemeClr>
                          </a:solidFill>
                          <a:hlinkClick r:id="rId10"/>
                        </a:rPr>
                        <a:t>3xx, 4xx 系列</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一般監控圓頂 (</a:t>
                      </a:r>
                      <a:r>
                        <a:rPr lang="en-US" sz="1300">
                          <a:solidFill>
                            <a:schemeClr val="tx1">
                              <a:lumMod val="76000"/>
                              <a:lumOff val="24000"/>
                            </a:schemeClr>
                          </a:solidFill>
                          <a:hlinkClick r:id="rId11"/>
                        </a:rPr>
                        <a:t>91x, 7xx, 8xx 系列</a:t>
                      </a:r>
                      <a:r>
                        <a:rPr lang="en-US" sz="1300">
                          <a:solidFill>
                            <a:schemeClr val="tx1">
                              <a:lumMod val="76000"/>
                              <a:lumOff val="24000"/>
                            </a:schemeClr>
                          </a:solidFill>
                        </a:rPr>
                        <a:t>) </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監控PTZ (</a:t>
                      </a:r>
                      <a:r>
                        <a:rPr lang="en-US" sz="1300">
                          <a:solidFill>
                            <a:schemeClr val="tx1">
                              <a:lumMod val="76000"/>
                              <a:lumOff val="24000"/>
                            </a:schemeClr>
                          </a:solidFill>
                          <a:hlinkClick r:id="rId12"/>
                        </a:rPr>
                        <a:t>95x/96x/97x 系列</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3913490209"/>
                  </a:ext>
                </a:extLst>
              </a:tr>
            </a:tbl>
          </a:graphicData>
        </a:graphic>
      </p:graphicFrame>
      <p:sp>
        <p:nvSpPr>
          <p:cNvPr id="3" name="TextBox 2">
            <a:extLst>
              <a:ext uri="{FF2B5EF4-FFF2-40B4-BE49-F238E27FC236}">
                <a16:creationId xmlns:a16="http://schemas.microsoft.com/office/drawing/2014/main" id="{C73BB352-91EC-8676-D2C5-78047485C045}"/>
              </a:ext>
            </a:extLst>
          </p:cNvPr>
          <p:cNvSpPr txBox="1"/>
          <p:nvPr/>
        </p:nvSpPr>
        <p:spPr>
          <a:xfrm>
            <a:off x="376202" y="6305859"/>
            <a:ext cx="4468171" cy="523220"/>
          </a:xfrm>
          <a:prstGeom prst="rect">
            <a:avLst/>
          </a:prstGeom>
          <a:noFill/>
        </p:spPr>
        <p:txBody>
          <a:bodyPr wrap="square" rtlCol="0">
            <a:spAutoFit/>
          </a:bodyPr>
          <a:lstStyle/>
          <a:p>
            <a:r>
              <a:rPr lang="en-US" sz="1400" dirty="0"/>
              <a:t>PTZ </a:t>
            </a:r>
            <a:r>
              <a:rPr lang="en-US" sz="1400" dirty="0" err="1"/>
              <a:t>控制可透過</a:t>
            </a:r>
            <a:r>
              <a:rPr lang="en-US" sz="1400" dirty="0"/>
              <a:t> NVR </a:t>
            </a:r>
            <a:r>
              <a:rPr lang="en-US" sz="1400" dirty="0" err="1"/>
              <a:t>介面使用</a:t>
            </a:r>
            <a:r>
              <a:rPr lang="en-US" sz="1400" dirty="0"/>
              <a:t>。</a:t>
            </a:r>
          </a:p>
          <a:p>
            <a:r>
              <a:rPr lang="en-US" sz="1400" dirty="0"/>
              <a:t>** </a:t>
            </a:r>
            <a:r>
              <a:rPr lang="en-US" sz="1400" dirty="0" err="1"/>
              <a:t>僅限</a:t>
            </a:r>
            <a:r>
              <a:rPr lang="zh-TW" altLang="en-US" sz="1400" dirty="0"/>
              <a:t>影像</a:t>
            </a:r>
            <a:r>
              <a:rPr lang="en-US" sz="1400" dirty="0" err="1"/>
              <a:t>串流</a:t>
            </a:r>
            <a:endParaRPr lang="en-US" sz="1400" dirty="0"/>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t>功能</a:t>
                      </a:r>
                    </a:p>
                  </a:txBody>
                  <a:tcPr>
                    <a:solidFill>
                      <a:schemeClr val="bg1">
                        <a:lumMod val="95000"/>
                      </a:schemeClr>
                    </a:solidFill>
                  </a:tcPr>
                </a:tc>
                <a:tc>
                  <a:txBody>
                    <a:bodyPr/>
                    <a:lstStyle/>
                    <a:p>
                      <a:r>
                        <a:rPr lang="en-US" sz="1200" b="1"/>
                        <a:t>網路錄影機 3 商業版</a:t>
                      </a:r>
                    </a:p>
                  </a:txBody>
                  <a:tcPr>
                    <a:solidFill>
                      <a:schemeClr val="bg1">
                        <a:lumMod val="95000"/>
                      </a:schemeClr>
                    </a:solidFill>
                  </a:tcPr>
                </a:tc>
                <a:tc>
                  <a:txBody>
                    <a:bodyPr/>
                    <a:lstStyle/>
                    <a:p>
                      <a:r>
                        <a:rPr lang="en-US" sz="1200" b="1"/>
                        <a:t>網路錄影機 3 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a:t>最大通道數</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(獨立網路錄影機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a:t>免費 ACTi 攝影機通道包含</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en-US" sz="1400"/>
                        <a:t>免費 3</a:t>
                      </a:r>
                      <a:r>
                        <a:rPr lang="en-US" sz="1400" baseline="30000"/>
                        <a:t>rd</a:t>
                      </a:r>
                      <a:r>
                        <a:rPr lang="en-US" sz="1400"/>
                        <a:t> 方攝影機通道包含</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en-US" sz="1100"/>
                        <a:t>中央管理系統支援</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1080548930"/>
                  </a:ext>
                </a:extLst>
              </a:tr>
              <a:tr h="273647">
                <a:tc>
                  <a:txBody>
                    <a:bodyPr/>
                    <a:lstStyle/>
                    <a:p>
                      <a:r>
                        <a:rPr lang="en-US" sz="1400"/>
                        <a:t>POS、存取控制、網路 IO 支援</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10003"/>
                  </a:ext>
                </a:extLst>
              </a:tr>
              <a:tr h="273647">
                <a:tc>
                  <a:txBody>
                    <a:bodyPr/>
                    <a:lstStyle/>
                    <a:p>
                      <a:r>
                        <a:rPr lang="en-US" sz="1000" err="1"/>
                        <a:t>電子地圖</a:t>
                      </a:r>
                      <a:endParaRPr lang="en-US" sz="1400"/>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10004"/>
                  </a:ext>
                </a:extLst>
              </a:tr>
              <a:tr h="273647">
                <a:tc>
                  <a:txBody>
                    <a:bodyPr/>
                    <a:lstStyle/>
                    <a:p>
                      <a:r>
                        <a:rPr lang="en-US" sz="1400"/>
                        <a:t>Google 地圖</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420238445"/>
                  </a:ext>
                </a:extLst>
              </a:tr>
              <a:tr h="273647">
                <a:tc>
                  <a:txBody>
                    <a:bodyPr/>
                    <a:lstStyle/>
                    <a:p>
                      <a:r>
                        <a:rPr lang="en-US" sz="1400"/>
                        <a:t>顯示內嵌網站</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3112262903"/>
                  </a:ext>
                </a:extLst>
              </a:tr>
              <a:tr h="273647">
                <a:tc>
                  <a:txBody>
                    <a:bodyPr/>
                    <a:lstStyle/>
                    <a:p>
                      <a:r>
                        <a:rPr lang="en-US" sz="1400"/>
                        <a:t>PTZ 控制</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284105931"/>
                  </a:ext>
                </a:extLst>
              </a:tr>
              <a:tr h="273647">
                <a:tc>
                  <a:txBody>
                    <a:bodyPr/>
                    <a:lstStyle/>
                    <a:p>
                      <a:r>
                        <a:rPr lang="en-US" sz="1400"/>
                        <a:t>冗餘支援 (N+1, N-to-N)</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510118436"/>
                  </a:ext>
                </a:extLst>
              </a:tr>
              <a:tr h="273647">
                <a:tc>
                  <a:txBody>
                    <a:bodyPr/>
                    <a:lstStyle/>
                    <a:p>
                      <a:r>
                        <a:rPr lang="en-US" sz="1400"/>
                        <a:t>工作站、網頁客戶端、行動客戶端</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1761452278"/>
                  </a:ext>
                </a:extLst>
              </a:tr>
              <a:tr h="273647">
                <a:tc>
                  <a:txBody>
                    <a:bodyPr/>
                    <a:lstStyle/>
                    <a:p>
                      <a:r>
                        <a:rPr lang="en-US" sz="1400"/>
                        <a:t>顯示佈局（最大網格大小）</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err="1"/>
              <a:t>網路錄影機</a:t>
            </a:r>
            <a:r>
              <a:rPr lang="en-US" sz="1600" b="1" dirty="0"/>
              <a:t> 3 </a:t>
            </a:r>
            <a:r>
              <a:rPr lang="en-US" sz="1600" dirty="0" err="1"/>
              <a:t>是最著名的</a:t>
            </a:r>
            <a:r>
              <a:rPr lang="en-US" sz="1600" dirty="0"/>
              <a:t> ACTi </a:t>
            </a:r>
            <a:r>
              <a:rPr lang="en-US" sz="1600" dirty="0" err="1"/>
              <a:t>產品之一</a:t>
            </a:r>
            <a:r>
              <a:rPr lang="en-US" sz="1600" dirty="0"/>
              <a:t> – </a:t>
            </a:r>
            <a:r>
              <a:rPr lang="en-US" sz="1600" dirty="0" err="1"/>
              <a:t>它是一個專業且優雅的網路錄影機平臺，擁有廣泛的功能和極其可靠的性能，提供兩個版本（</a:t>
            </a:r>
            <a:r>
              <a:rPr lang="en-US" sz="1600" dirty="0" err="1">
                <a:hlinkClick r:id="rId3"/>
              </a:rPr>
              <a:t>閱讀更多</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915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門禁控制智慧伺服器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err="1"/>
              <a:t>訪問控制智能伺服器</a:t>
            </a:r>
            <a:r>
              <a:rPr lang="en-US" sz="1400" dirty="0"/>
              <a:t> (ACSS) </a:t>
            </a:r>
            <a:r>
              <a:rPr lang="en-US" sz="1400" dirty="0" err="1"/>
              <a:t>是一款易於使用的訪問控制軟體，用於管理</a:t>
            </a:r>
            <a:r>
              <a:rPr lang="en-US" sz="1400" dirty="0"/>
              <a:t> </a:t>
            </a:r>
            <a:r>
              <a:rPr lang="en-US" sz="1400" b="1" dirty="0" err="1"/>
              <a:t>員工和訪客的進出</a:t>
            </a:r>
            <a:r>
              <a:rPr lang="en-US" sz="1400" b="1" dirty="0"/>
              <a:t> </a:t>
            </a:r>
            <a:r>
              <a:rPr lang="en-US" sz="1400" dirty="0" err="1"/>
              <a:t>通過門和閘門，以及管理</a:t>
            </a:r>
            <a:r>
              <a:rPr lang="en-US" sz="1400" dirty="0"/>
              <a:t> </a:t>
            </a:r>
            <a:r>
              <a:rPr lang="en-US" sz="1400" b="1" dirty="0" err="1"/>
              <a:t>員工考勤</a:t>
            </a:r>
            <a:r>
              <a:rPr lang="en-US" sz="1400" dirty="0"/>
              <a:t>。 (</a:t>
            </a:r>
            <a:r>
              <a:rPr lang="en-US" sz="1400" dirty="0">
                <a:hlinkClick r:id="rId4"/>
              </a:rPr>
              <a:t>閱讀更多</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核心功能</a:t>
                      </a:r>
                    </a:p>
                  </a:txBody>
                  <a:tcPr anchor="ctr"/>
                </a:tc>
                <a:extLst>
                  <a:ext uri="{0D108BD9-81ED-4DB2-BD59-A6C34878D82A}">
                    <a16:rowId xmlns:a16="http://schemas.microsoft.com/office/drawing/2014/main" val="4120460234"/>
                  </a:ext>
                </a:extLst>
              </a:tr>
              <a:tr h="600747">
                <a:tc>
                  <a:txBody>
                    <a:bodyPr/>
                    <a:lstStyle/>
                    <a:p>
                      <a:r>
                        <a:rPr lang="en-US" sz="1600" b="1"/>
                        <a:t>訪問控制管理</a:t>
                      </a:r>
                    </a:p>
                    <a:p>
                      <a:r>
                        <a:rPr kumimoji="0" lang="en-US" altLang="en-US" sz="1100" b="0" i="0" u="none" strike="noStrike" cap="none" normalizeH="0" baseline="0">
                          <a:ln>
                            <a:noFill/>
                          </a:ln>
                          <a:solidFill>
                            <a:srgbClr val="202124"/>
                          </a:solidFill>
                          <a:effectLst/>
                          <a:latin typeface="Arial Unicode MS"/>
                          <a:ea typeface="inherit"/>
                        </a:rPr>
                        <a:t>門、閘門、鎖、面部識別*、卡片、自動車牌辨識*、尾隨*檢測</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訪客登記以獲得臨時訪問</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臨時場地管理</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食品訂購管理</a:t>
                      </a:r>
                    </a:p>
                    <a:p>
                      <a:r>
                        <a:rPr kumimoji="0" lang="en-US" sz="1100" b="0" i="0" u="none" strike="noStrike" kern="1200" cap="none" normalizeH="0" baseline="0">
                          <a:ln>
                            <a:noFill/>
                          </a:ln>
                          <a:solidFill>
                            <a:srgbClr val="202124"/>
                          </a:solidFill>
                          <a:effectLst/>
                          <a:latin typeface="Arial Unicode MS"/>
                          <a:ea typeface="+mn-ea"/>
                          <a:cs typeface="+mn-cs"/>
                        </a:rPr>
                        <a:t>方便地管理員工服務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追蹤客戶到達約會的時間</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036944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深度學習人工智慧攝影機產品線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22616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型號</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400"/>
                        <a:t>變焦子彈</a:t>
                      </a:r>
                    </a:p>
                  </a:txBody>
                  <a:tcPr anchor="ctr"/>
                </a:tc>
                <a:tc>
                  <a:txBody>
                    <a:bodyPr/>
                    <a:lstStyle/>
                    <a:p>
                      <a:pPr algn="ctr"/>
                      <a:r>
                        <a:rPr lang="en-US" sz="1400"/>
                        <a:t>變焦圓頂</a:t>
                      </a:r>
                    </a:p>
                  </a:txBody>
                  <a:tcPr anchor="ctr"/>
                </a:tc>
                <a:tc>
                  <a:txBody>
                    <a:bodyPr/>
                    <a:lstStyle/>
                    <a:p>
                      <a:pPr algn="ctr"/>
                      <a:r>
                        <a:rPr lang="en-US" sz="1400"/>
                        <a:t>高速圓頂</a:t>
                      </a:r>
                    </a:p>
                  </a:txBody>
                  <a:tcPr anchor="ctr"/>
                </a:tc>
                <a:tc>
                  <a:txBody>
                    <a:bodyPr/>
                    <a:lstStyle/>
                    <a:p>
                      <a:pPr algn="ctr"/>
                      <a:r>
                        <a:rPr lang="en-US" sz="1400"/>
                        <a:t>高速圓頂</a:t>
                      </a:r>
                    </a:p>
                  </a:txBody>
                  <a:tcPr anchor="ctr"/>
                </a:tc>
                <a:tc>
                  <a:txBody>
                    <a:bodyPr/>
                    <a:lstStyle/>
                    <a:p>
                      <a:pPr algn="ctr"/>
                      <a:r>
                        <a:rPr lang="en-US" sz="1400"/>
                        <a:t>多影像器</a:t>
                      </a:r>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a:t>車輛計數、車輛越線檢測、車輛進入區域檢測、車輛錯誤方向檢測、車輛逗留檢測、車輛追蹤、停車檢測、車牌檢測、自動車牌辨識</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0" i="0">
                <a:solidFill>
                  <a:srgbClr val="202124"/>
                </a:solidFill>
                <a:effectLst/>
                <a:latin typeface="Google Sans"/>
              </a:rPr>
              <a:t>深度學習是一種人工智慧（AI）中的方法，教導電腦以受人類大腦啟發的方式處理數據。 深度學習模型能夠識別圖片、文本、聲音及其他數據中的複雜模式，以產生準確的見解和預測。</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A426火車站安裝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支架安裝，配有接線盒，支援3.25"至7.0"的支柱</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5MP變焦子彈型攝影機，具備日夜功能、自適應紅外線、極端寬動態範圍、SLLS、4.4倍變焦鏡頭、</a:t>
            </a:r>
            <a:r>
              <a:rPr lang="en-US" sz="1600" b="1"/>
              <a:t>深度學習人工智慧</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1600" b="1"/>
                <a:t>自動車牌辨識攝影機（A426）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該AI攝影機能夠同時識別多條車道上的多個車牌。</a:t>
              </a:r>
            </a:p>
            <a:p>
              <a:endParaRPr lang="en-US">
                <a:solidFill>
                  <a:schemeClr val="tx1"/>
                </a:solidFill>
              </a:endParaRPr>
            </a:p>
            <a:p>
              <a:r>
                <a:rPr lang="en-US">
                  <a:solidFill>
                    <a:schemeClr val="tx1"/>
                  </a:solidFill>
                  <a:hlinkClick r:id="rId2"/>
                </a:rPr>
                <a:t>觀看影片</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1500" b="1"/>
                <a:t>自動車牌辨識攝影機 + 網路錄影機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網路錄影機 3 支援深度學習人工智慧事件和元數據。 當黑名單車輛被檢測到時，網路錄影機將顯示即時警報。</a:t>
              </a:r>
            </a:p>
            <a:p>
              <a:endParaRPr lang="en-US">
                <a:solidFill>
                  <a:schemeClr val="tx1"/>
                </a:solidFill>
              </a:endParaRPr>
            </a:p>
            <a:p>
              <a:r>
                <a:rPr lang="en-US">
                  <a:solidFill>
                    <a:schemeClr val="tx1"/>
                  </a:solidFill>
                  <a:hlinkClick r:id="rId3"/>
                </a:rPr>
                <a:t>觀看影片</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人工智慧解決方案架構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zh-TW" altLang="en-US" sz="1400" dirty="0"/>
              <a:t>影像</a:t>
            </a:r>
            <a:endParaRPr lang="en-US" sz="1400" dirty="0"/>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即時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即時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zh-TW" altLang="en-US" sz="1400" dirty="0"/>
              <a:t>影像</a:t>
            </a:r>
            <a:endParaRPr lang="en-US" sz="1400" dirty="0"/>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100" b="1"/>
              <a:t>人工智慧攝影機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100" b="1"/>
              <a:t>網路錄影機伺服器</a:t>
            </a:r>
          </a:p>
          <a:p>
            <a:endParaRPr lang="en-US" sz="1400" b="1"/>
          </a:p>
          <a:p>
            <a:r>
              <a:rPr lang="en-US" sz="1400" b="1"/>
              <a:t>(ACTi 網路錄影機 3 企業版)</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100" b="1"/>
              <a:t>網路錄影機客戶端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行動客戶端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相較於伺服器基礎人工智慧提供商的優勢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3970318"/>
          </a:xfrm>
          <a:prstGeom prst="rect">
            <a:avLst/>
          </a:prstGeom>
          <a:noFill/>
        </p:spPr>
        <p:txBody>
          <a:bodyPr wrap="square" rtlCol="0">
            <a:spAutoFit/>
          </a:bodyPr>
          <a:lstStyle/>
          <a:p>
            <a:pPr marL="285750" indent="-285750">
              <a:buFont typeface="Arial" panose="020B0604020202020204" pitchFamily="34" charset="0"/>
              <a:buChar char="•"/>
            </a:pPr>
            <a:r>
              <a:rPr lang="en-US" dirty="0" err="1"/>
              <a:t>單一</a:t>
            </a:r>
            <a:r>
              <a:rPr lang="en-US" dirty="0"/>
              <a:t> VMS </a:t>
            </a:r>
            <a:r>
              <a:rPr lang="en-US" dirty="0" err="1"/>
              <a:t>伺服器可以管理數百個通道的深度學習分析，只需使用一般的伺服器硬體配置</a:t>
            </a:r>
            <a:r>
              <a:rPr lang="en-US" dirty="0"/>
              <a:t>。 </a:t>
            </a:r>
            <a:r>
              <a:rPr lang="en-US" dirty="0" err="1"/>
              <a:t>基於伺服器的人工智慧解決方案通道數量有限，並且需要非常昂貴的硬體</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當VMS不需要承擔運行可能消耗伺服器資源至極限的分析時，VMS的錄影功能會更加安全</a:t>
            </a:r>
            <a:r>
              <a:rPr lang="en-US" dirty="0"/>
              <a:t>。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對事件的快速反應</a:t>
            </a:r>
            <a:r>
              <a:rPr lang="en-US" dirty="0"/>
              <a:t> - </a:t>
            </a:r>
            <a:r>
              <a:rPr lang="en-US" dirty="0" err="1"/>
              <a:t>人工智慧攝影機可以控制附近的PTZ攝影機以實現即時反應，以獲得更好的場景</a:t>
            </a:r>
            <a:r>
              <a:rPr lang="zh-TW" altLang="en-US" dirty="0"/>
              <a:t>影像</a:t>
            </a:r>
            <a:r>
              <a:rPr lang="en-US" dirty="0" err="1"/>
              <a:t>覆蓋</a:t>
            </a:r>
            <a:r>
              <a:rPr lang="en-US" dirty="0"/>
              <a:t>。 </a:t>
            </a:r>
            <a:r>
              <a:rPr lang="en-US" dirty="0" err="1"/>
              <a:t>在VMS端處理的分析將對於適當的反應來說過於緩慢</a:t>
            </a:r>
            <a:r>
              <a:rPr lang="en-US" dirty="0"/>
              <a:t>。</a:t>
            </a:r>
          </a:p>
          <a:p>
            <a:endParaRPr lang="en-US" dirty="0"/>
          </a:p>
          <a:p>
            <a:pPr marL="285750" indent="-285750">
              <a:buFont typeface="Arial" panose="020B0604020202020204" pitchFamily="34" charset="0"/>
              <a:buChar char="•"/>
            </a:pPr>
            <a:r>
              <a:rPr lang="en-US" dirty="0" err="1"/>
              <a:t>由於人工智慧功能內建於攝影機，因此伺服器端不需要任何與分析相關的許可證</a:t>
            </a:r>
            <a:r>
              <a:rPr lang="en-US" dirty="0"/>
              <a:t>。 因此，在某些情況下，VMS的成本比伺服器端的人工智慧解決方案低達10倍。</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NVR和CMS功能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2862322"/>
          </a:xfrm>
          <a:prstGeom prst="rect">
            <a:avLst/>
          </a:prstGeom>
          <a:noFill/>
        </p:spPr>
        <p:txBody>
          <a:bodyPr wrap="square" rtlCol="0">
            <a:spAutoFit/>
          </a:bodyPr>
          <a:lstStyle/>
          <a:p>
            <a:r>
              <a:rPr lang="en-US" dirty="0"/>
              <a:t>ACTi NVR 3 </a:t>
            </a:r>
            <a:r>
              <a:rPr lang="en-US" dirty="0" err="1"/>
              <a:t>Corporate（及CMS</a:t>
            </a:r>
            <a:r>
              <a:rPr lang="en-US" dirty="0"/>
              <a:t> 2）管理來自攝影機的分析事件如下：</a:t>
            </a:r>
          </a:p>
          <a:p>
            <a:endParaRPr lang="en-US" dirty="0"/>
          </a:p>
          <a:p>
            <a:pPr marL="342900" indent="-342900">
              <a:buAutoNum type="arabicPeriod"/>
            </a:pPr>
            <a:r>
              <a:rPr lang="en-US" dirty="0" err="1"/>
              <a:t>設置分析規則和閾值</a:t>
            </a:r>
            <a:r>
              <a:rPr lang="en-US" dirty="0"/>
              <a:t> - </a:t>
            </a:r>
            <a:r>
              <a:rPr lang="en-US" dirty="0" err="1"/>
              <a:t>例如，群眾有多大，多久被視為徘徊</a:t>
            </a:r>
            <a:r>
              <a:rPr lang="en-US" dirty="0"/>
              <a:t>。</a:t>
            </a:r>
          </a:p>
          <a:p>
            <a:pPr marL="342900" indent="-342900">
              <a:buAutoNum type="arabicPeriod"/>
            </a:pPr>
            <a:endParaRPr lang="en-US" dirty="0"/>
          </a:p>
          <a:p>
            <a:pPr marL="342900" indent="-342900">
              <a:buAutoNum type="arabicPeriod"/>
            </a:pPr>
            <a:r>
              <a:rPr lang="en-US" dirty="0" err="1"/>
              <a:t>接收來自所有攝影機的即時分析事件，並根據預定義的行動作出回應，例如發送電子郵件、在VMS螢幕上即時彈出</a:t>
            </a:r>
            <a:r>
              <a:rPr lang="zh-TW" altLang="en-US" dirty="0"/>
              <a:t>影像</a:t>
            </a:r>
            <a:r>
              <a:rPr lang="en-US" dirty="0" err="1"/>
              <a:t>通道等</a:t>
            </a:r>
            <a:r>
              <a:rPr lang="en-US" dirty="0"/>
              <a:t>。</a:t>
            </a:r>
          </a:p>
          <a:p>
            <a:pPr marL="342900" indent="-342900">
              <a:buAutoNum type="arabicPeriod"/>
            </a:pPr>
            <a:endParaRPr lang="en-US" dirty="0"/>
          </a:p>
          <a:p>
            <a:pPr marL="342900" indent="-342900">
              <a:buAutoNum type="arabicPeriod"/>
            </a:pPr>
            <a:r>
              <a:rPr lang="en-US" dirty="0" err="1"/>
              <a:t>自動將</a:t>
            </a:r>
            <a:r>
              <a:rPr lang="zh-TW" altLang="en-US" dirty="0"/>
              <a:t>影像</a:t>
            </a:r>
            <a:r>
              <a:rPr lang="en-US" dirty="0" err="1"/>
              <a:t>推送到巡邏保安的移動應用程式中</a:t>
            </a:r>
            <a:r>
              <a:rPr lang="en-US" dirty="0"/>
              <a:t>。</a:t>
            </a:r>
          </a:p>
          <a:p>
            <a:pPr marL="342900" indent="-342900">
              <a:buAutoNum type="arabicPeriod"/>
            </a:pPr>
            <a:endParaRPr lang="en-US" dirty="0"/>
          </a:p>
          <a:p>
            <a:pPr marL="342900" indent="-342900">
              <a:buAutoNum type="arabicPeriod"/>
            </a:pPr>
            <a:r>
              <a:rPr lang="en-US" dirty="0" err="1"/>
              <a:t>依據特定的篩選規則、書籤、縮圖進行搜索</a:t>
            </a:r>
            <a:r>
              <a:rPr lang="en-US" dirty="0"/>
              <a:t>。</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透過授權經銷商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 ACTi 公司購買</a:t>
            </a:r>
          </a:p>
          <a:p>
            <a:pPr>
              <a:lnSpc>
                <a:spcPct val="150000"/>
              </a:lnSpc>
            </a:pPr>
            <a:r>
              <a:rPr lang="en-US"/>
              <a:t>電子郵件：</a:t>
            </a:r>
            <a:r>
              <a:rPr lang="en-US">
                <a:hlinkClick r:id="rId5"/>
              </a:rPr>
              <a:t>sales@acti.com</a:t>
            </a:r>
            <a:endParaRPr lang="en-US"/>
          </a:p>
          <a:p>
            <a:pPr>
              <a:lnSpc>
                <a:spcPct val="150000"/>
              </a:lnSpc>
            </a:pPr>
            <a:r>
              <a:rPr lang="en-US"/>
              <a:t>電話（美國）： +1-866-410-2284（免付費）</a:t>
            </a:r>
          </a:p>
          <a:p>
            <a:pPr>
              <a:lnSpc>
                <a:spcPct val="150000"/>
              </a:lnSpc>
            </a:pPr>
            <a:r>
              <a:rPr lang="en-US"/>
              <a:t>電話（非美國）：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在線客戶幫助臺 - https://www.acti.com/chd</a:t>
            </a:r>
          </a:p>
          <a:p>
            <a:pPr>
              <a:lnSpc>
                <a:spcPct val="150000"/>
              </a:lnSpc>
            </a:pPr>
            <a:r>
              <a:rPr lang="en-US"/>
              <a:t>- 電話支援</a:t>
            </a:r>
          </a:p>
          <a:p>
            <a:pPr>
              <a:lnSpc>
                <a:spcPct val="150000"/>
              </a:lnSpc>
            </a:pPr>
            <a:r>
              <a:rPr lang="en-US"/>
              <a:t>美國： +1-866-410-2284（免付費）</a:t>
            </a:r>
          </a:p>
          <a:p>
            <a:pPr>
              <a:lnSpc>
                <a:spcPct val="150000"/>
              </a:lnSpc>
            </a:pPr>
            <a:r>
              <a:rPr lang="en-US"/>
              <a:t>其他地區： +886-2-2656-5200</a:t>
            </a:r>
          </a:p>
          <a:p>
            <a:pPr>
              <a:lnSpc>
                <a:spcPct val="150000"/>
              </a:lnSpc>
            </a:pPr>
            <a:r>
              <a:rPr lang="en-US" b="1"/>
              <a:t>RMA 服務</a:t>
            </a:r>
          </a:p>
          <a:p>
            <a:pPr>
              <a:lnSpc>
                <a:spcPct val="150000"/>
              </a:lnSpc>
            </a:pPr>
            <a:r>
              <a:rPr lang="en-US">
                <a:hlinkClick r:id="rId3"/>
              </a:rPr>
              <a:t>- 保固</a:t>
            </a:r>
            <a:endParaRPr lang="en-US"/>
          </a:p>
          <a:p>
            <a:pPr>
              <a:lnSpc>
                <a:spcPct val="150000"/>
              </a:lnSpc>
            </a:pPr>
            <a:r>
              <a:rPr lang="en-US">
                <a:hlinkClick r:id="rId4"/>
              </a:rPr>
              <a:t>- 維修服務</a:t>
            </a:r>
            <a:endParaRPr lang="en-US"/>
          </a:p>
          <a:p>
            <a:pPr>
              <a:lnSpc>
                <a:spcPct val="150000"/>
              </a:lnSpc>
            </a:pPr>
            <a:r>
              <a:rPr lang="en-US" b="1"/>
              <a:t>訓練</a:t>
            </a:r>
          </a:p>
          <a:p>
            <a:pPr>
              <a:lnSpc>
                <a:spcPct val="150000"/>
              </a:lnSpc>
            </a:pPr>
            <a:r>
              <a:rPr lang="en-US">
                <a:hlinkClick r:id="rId5"/>
              </a:rPr>
              <a:t>- 自我學習</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9CDBA6B-0526-41A5-B6DF-5BD35C17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1242</Words>
  <Application>Microsoft Office PowerPoint</Application>
  <PresentationFormat>如螢幕大小 (4:3)</PresentationFormat>
  <Paragraphs>500</Paragraphs>
  <Slides>28</Slides>
  <Notes>24</Notes>
  <HiddenSlides>0</HiddenSlides>
  <MMClips>0</MMClips>
  <ScaleCrop>false</ScaleCrop>
  <HeadingPairs>
    <vt:vector size="6" baseType="variant">
      <vt:variant>
        <vt:lpstr>使用字型</vt:lpstr>
      </vt:variant>
      <vt:variant>
        <vt:i4>6</vt:i4>
      </vt:variant>
      <vt:variant>
        <vt:lpstr>佈景主題</vt:lpstr>
      </vt:variant>
      <vt:variant>
        <vt:i4>2</vt:i4>
      </vt:variant>
      <vt:variant>
        <vt:lpstr>投影片標題</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Bella.Liu (劉家瑀)</cp:lastModifiedBy>
  <cp:revision>2</cp:revision>
  <dcterms:created xsi:type="dcterms:W3CDTF">2015-08-31T10:30:03Z</dcterms:created>
  <dcterms:modified xsi:type="dcterms:W3CDTF">2025-01-24T02:03:59Z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