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microsoft.com/office/2020/02/relationships/classificationlabels" Target="docMetadata/LabelInfo.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11"/>
  </p:notesMasterIdLst>
  <p:sldIdLst>
    <p:sldId id="279" r:id="rId3"/>
    <p:sldId id="376" r:id="rId4"/>
    <p:sldId id="419" r:id="rId5"/>
    <p:sldId id="420" r:id="rId6"/>
    <p:sldId id="421" r:id="rId7"/>
    <p:sldId id="418" r:id="rId8"/>
    <p:sldId id="416" r:id="rId9"/>
    <p:sldId id="415" r:id="rId10"/>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C9ED56F-B1CA-45E0-8670-AC343922295A}" v="2" dt="2025-07-24T01:50:30.783"/>
    <p1510:client id="{8208E4C5-1FB8-8310-D63B-6B96222BCBDE}" v="104" dt="2025-07-24T08:26:51.223"/>
    <p1510:client id="{D0B20E1E-3EC1-209B-8F0C-6B195B0CB310}" v="130" dt="2025-07-25T05:04:24.308"/>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Master" Target="slideMasters/slideMaster2.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o.Meritee" userId="S::ando.meritee@acti.com::16748e08-7dbb-430e-baa8-a2f638470044" providerId="AD" clId="Web-{8208E4C5-1FB8-8310-D63B-6B96222BCBDE}"/>
    <pc:docChg chg="modSld">
      <pc:chgData name="Ando.Meritee" userId="S::ando.meritee@acti.com::16748e08-7dbb-430e-baa8-a2f638470044" providerId="AD" clId="Web-{8208E4C5-1FB8-8310-D63B-6B96222BCBDE}" dt="2025-07-24T08:26:46.973" v="51" actId="20577"/>
      <pc:docMkLst>
        <pc:docMk/>
      </pc:docMkLst>
      <pc:sldChg chg="modSp">
        <pc:chgData name="Ando.Meritee" userId="S::ando.meritee@acti.com::16748e08-7dbb-430e-baa8-a2f638470044" providerId="AD" clId="Web-{8208E4C5-1FB8-8310-D63B-6B96222BCBDE}" dt="2025-07-24T08:20:52.741" v="35" actId="20577"/>
        <pc:sldMkLst>
          <pc:docMk/>
          <pc:sldMk cId="3017838668" sldId="279"/>
        </pc:sldMkLst>
        <pc:spChg chg="mod">
          <ac:chgData name="Ando.Meritee" userId="S::ando.meritee@acti.com::16748e08-7dbb-430e-baa8-a2f638470044" providerId="AD" clId="Web-{8208E4C5-1FB8-8310-D63B-6B96222BCBDE}" dt="2025-07-24T08:20:52.741" v="35" actId="20577"/>
          <ac:spMkLst>
            <pc:docMk/>
            <pc:sldMk cId="3017838668" sldId="279"/>
            <ac:spMk id="2" creationId="{84520D2B-BD0F-CD7E-DF57-60087BAA6878}"/>
          </ac:spMkLst>
        </pc:spChg>
      </pc:sldChg>
      <pc:sldChg chg="modSp">
        <pc:chgData name="Ando.Meritee" userId="S::ando.meritee@acti.com::16748e08-7dbb-430e-baa8-a2f638470044" providerId="AD" clId="Web-{8208E4C5-1FB8-8310-D63B-6B96222BCBDE}" dt="2025-07-24T08:26:46.973" v="51" actId="20577"/>
        <pc:sldMkLst>
          <pc:docMk/>
          <pc:sldMk cId="2878030038" sldId="376"/>
        </pc:sldMkLst>
        <pc:spChg chg="mod">
          <ac:chgData name="Ando.Meritee" userId="S::ando.meritee@acti.com::16748e08-7dbb-430e-baa8-a2f638470044" providerId="AD" clId="Web-{8208E4C5-1FB8-8310-D63B-6B96222BCBDE}" dt="2025-07-24T08:11:14.345" v="5" actId="1076"/>
          <ac:spMkLst>
            <pc:docMk/>
            <pc:sldMk cId="2878030038" sldId="376"/>
            <ac:spMk id="2" creationId="{E4D6202A-EE1C-C46A-99A0-BDFA4E9E74C3}"/>
          </ac:spMkLst>
        </pc:spChg>
        <pc:spChg chg="mod">
          <ac:chgData name="Ando.Meritee" userId="S::ando.meritee@acti.com::16748e08-7dbb-430e-baa8-a2f638470044" providerId="AD" clId="Web-{8208E4C5-1FB8-8310-D63B-6B96222BCBDE}" dt="2025-07-24T08:26:46.973" v="51" actId="20577"/>
          <ac:spMkLst>
            <pc:docMk/>
            <pc:sldMk cId="2878030038" sldId="376"/>
            <ac:spMk id="10" creationId="{077076A1-3E68-8254-8DD9-D0A9EB5415B5}"/>
          </ac:spMkLst>
        </pc:spChg>
      </pc:sldChg>
      <pc:sldChg chg="addSp delSp modSp">
        <pc:chgData name="Ando.Meritee" userId="S::ando.meritee@acti.com::16748e08-7dbb-430e-baa8-a2f638470044" providerId="AD" clId="Web-{8208E4C5-1FB8-8310-D63B-6B96222BCBDE}" dt="2025-07-24T08:10:15.562" v="4" actId="1076"/>
        <pc:sldMkLst>
          <pc:docMk/>
          <pc:sldMk cId="2375291782" sldId="421"/>
        </pc:sldMkLst>
        <pc:picChg chg="add mod">
          <ac:chgData name="Ando.Meritee" userId="S::ando.meritee@acti.com::16748e08-7dbb-430e-baa8-a2f638470044" providerId="AD" clId="Web-{8208E4C5-1FB8-8310-D63B-6B96222BCBDE}" dt="2025-07-24T08:10:15.562" v="4" actId="1076"/>
          <ac:picMkLst>
            <pc:docMk/>
            <pc:sldMk cId="2375291782" sldId="421"/>
            <ac:picMk id="2" creationId="{FA81496F-0F9D-F792-B23F-E45561227E4D}"/>
          </ac:picMkLst>
        </pc:picChg>
        <pc:picChg chg="del mod">
          <ac:chgData name="Ando.Meritee" userId="S::ando.meritee@acti.com::16748e08-7dbb-430e-baa8-a2f638470044" providerId="AD" clId="Web-{8208E4C5-1FB8-8310-D63B-6B96222BCBDE}" dt="2025-07-24T08:10:12.046" v="3"/>
          <ac:picMkLst>
            <pc:docMk/>
            <pc:sldMk cId="2375291782" sldId="421"/>
            <ac:picMk id="4" creationId="{FF9E9C55-DADC-3F3B-1C13-D22CA751F24C}"/>
          </ac:picMkLst>
        </pc:picChg>
      </pc:sldChg>
    </pc:docChg>
  </pc:docChgLst>
  <pc:docChgLst>
    <pc:chgData name="Ando.Meritee" userId="S::ando.meritee@acti.com::16748e08-7dbb-430e-baa8-a2f638470044" providerId="AD" clId="Web-{D0B20E1E-3EC1-209B-8F0C-6B195B0CB310}"/>
    <pc:docChg chg="modSld">
      <pc:chgData name="Ando.Meritee" userId="S::ando.meritee@acti.com::16748e08-7dbb-430e-baa8-a2f638470044" providerId="AD" clId="Web-{D0B20E1E-3EC1-209B-8F0C-6B195B0CB310}" dt="2025-07-25T05:04:20.651" v="80"/>
      <pc:docMkLst>
        <pc:docMk/>
      </pc:docMkLst>
      <pc:sldChg chg="modSp">
        <pc:chgData name="Ando.Meritee" userId="S::ando.meritee@acti.com::16748e08-7dbb-430e-baa8-a2f638470044" providerId="AD" clId="Web-{D0B20E1E-3EC1-209B-8F0C-6B195B0CB310}" dt="2025-07-25T05:01:41.145" v="7" actId="20577"/>
        <pc:sldMkLst>
          <pc:docMk/>
          <pc:sldMk cId="2878030038" sldId="376"/>
        </pc:sldMkLst>
        <pc:spChg chg="mod">
          <ac:chgData name="Ando.Meritee" userId="S::ando.meritee@acti.com::16748e08-7dbb-430e-baa8-a2f638470044" providerId="AD" clId="Web-{D0B20E1E-3EC1-209B-8F0C-6B195B0CB310}" dt="2025-07-25T05:01:41.145" v="7" actId="20577"/>
          <ac:spMkLst>
            <pc:docMk/>
            <pc:sldMk cId="2878030038" sldId="376"/>
            <ac:spMk id="10" creationId="{077076A1-3E68-8254-8DD9-D0A9EB5415B5}"/>
          </ac:spMkLst>
        </pc:spChg>
      </pc:sldChg>
      <pc:sldChg chg="modSp">
        <pc:chgData name="Ando.Meritee" userId="S::ando.meritee@acti.com::16748e08-7dbb-430e-baa8-a2f638470044" providerId="AD" clId="Web-{D0B20E1E-3EC1-209B-8F0C-6B195B0CB310}" dt="2025-07-25T05:04:20.651" v="80"/>
        <pc:sldMkLst>
          <pc:docMk/>
          <pc:sldMk cId="2998669500" sldId="418"/>
        </pc:sldMkLst>
        <pc:graphicFrameChg chg="mod modGraphic">
          <ac:chgData name="Ando.Meritee" userId="S::ando.meritee@acti.com::16748e08-7dbb-430e-baa8-a2f638470044" providerId="AD" clId="Web-{D0B20E1E-3EC1-209B-8F0C-6B195B0CB310}" dt="2025-07-25T05:04:20.651" v="80"/>
          <ac:graphicFrameMkLst>
            <pc:docMk/>
            <pc:sldMk cId="2998669500" sldId="418"/>
            <ac:graphicFrameMk id="2" creationId="{CA4E805D-71C0-7FF6-B52B-9B1AB48FF76A}"/>
          </ac:graphicFrameMkLst>
        </pc:graphicFrameChg>
      </pc:sldChg>
      <pc:sldChg chg="addSp delSp modSp">
        <pc:chgData name="Ando.Meritee" userId="S::ando.meritee@acti.com::16748e08-7dbb-430e-baa8-a2f638470044" providerId="AD" clId="Web-{D0B20E1E-3EC1-209B-8F0C-6B195B0CB310}" dt="2025-07-25T05:03:17.165" v="11" actId="1076"/>
        <pc:sldMkLst>
          <pc:docMk/>
          <pc:sldMk cId="2375291782" sldId="421"/>
        </pc:sldMkLst>
        <pc:spChg chg="mod">
          <ac:chgData name="Ando.Meritee" userId="S::ando.meritee@acti.com::16748e08-7dbb-430e-baa8-a2f638470044" providerId="AD" clId="Web-{D0B20E1E-3EC1-209B-8F0C-6B195B0CB310}" dt="2025-07-25T05:03:17.165" v="11" actId="1076"/>
          <ac:spMkLst>
            <pc:docMk/>
            <pc:sldMk cId="2375291782" sldId="421"/>
            <ac:spMk id="6" creationId="{1A3D3B8C-9DEF-8040-EEFF-7D83012FA82F}"/>
          </ac:spMkLst>
        </pc:spChg>
        <pc:picChg chg="del">
          <ac:chgData name="Ando.Meritee" userId="S::ando.meritee@acti.com::16748e08-7dbb-430e-baa8-a2f638470044" providerId="AD" clId="Web-{D0B20E1E-3EC1-209B-8F0C-6B195B0CB310}" dt="2025-07-25T05:03:08.399" v="8"/>
          <ac:picMkLst>
            <pc:docMk/>
            <pc:sldMk cId="2375291782" sldId="421"/>
            <ac:picMk id="2" creationId="{FA81496F-0F9D-F792-B23F-E45561227E4D}"/>
          </ac:picMkLst>
        </pc:picChg>
        <pc:picChg chg="add mod">
          <ac:chgData name="Ando.Meritee" userId="S::ando.meritee@acti.com::16748e08-7dbb-430e-baa8-a2f638470044" providerId="AD" clId="Web-{D0B20E1E-3EC1-209B-8F0C-6B195B0CB310}" dt="2025-07-25T05:03:12.242" v="10" actId="1076"/>
          <ac:picMkLst>
            <pc:docMk/>
            <pc:sldMk cId="2375291782" sldId="421"/>
            <ac:picMk id="3" creationId="{B5267086-D983-F44E-A1C8-9D4CD70A2B78}"/>
          </ac:picMkLst>
        </pc:picChg>
      </pc:sldChg>
    </pc:docChg>
  </pc:docChgLst>
  <pc:docChgLst>
    <pc:chgData name="Bella.Liu (劉家瑀)" userId="6122b3cf-428f-4cd4-a3fb-11ae43be01db" providerId="ADAL" clId="{6C9ED56F-B1CA-45E0-8670-AC343922295A}"/>
    <pc:docChg chg="modSld">
      <pc:chgData name="Bella.Liu (劉家瑀)" userId="6122b3cf-428f-4cd4-a3fb-11ae43be01db" providerId="ADAL" clId="{6C9ED56F-B1CA-45E0-8670-AC343922295A}" dt="2025-07-24T01:50:48.099" v="37" actId="1036"/>
      <pc:docMkLst>
        <pc:docMk/>
      </pc:docMkLst>
      <pc:sldChg chg="modSp mod">
        <pc:chgData name="Bella.Liu (劉家瑀)" userId="6122b3cf-428f-4cd4-a3fb-11ae43be01db" providerId="ADAL" clId="{6C9ED56F-B1CA-45E0-8670-AC343922295A}" dt="2025-07-23T07:38:36.263" v="13" actId="20577"/>
        <pc:sldMkLst>
          <pc:docMk/>
          <pc:sldMk cId="2878030038" sldId="376"/>
        </pc:sldMkLst>
        <pc:spChg chg="mod">
          <ac:chgData name="Bella.Liu (劉家瑀)" userId="6122b3cf-428f-4cd4-a3fb-11ae43be01db" providerId="ADAL" clId="{6C9ED56F-B1CA-45E0-8670-AC343922295A}" dt="2025-07-23T07:38:36.263" v="13" actId="20577"/>
          <ac:spMkLst>
            <pc:docMk/>
            <pc:sldMk cId="2878030038" sldId="376"/>
            <ac:spMk id="11" creationId="{F65804F2-B124-5590-BE37-73CA85377D3C}"/>
          </ac:spMkLst>
        </pc:spChg>
      </pc:sldChg>
      <pc:sldChg chg="addSp modSp mod">
        <pc:chgData name="Bella.Liu (劉家瑀)" userId="6122b3cf-428f-4cd4-a3fb-11ae43be01db" providerId="ADAL" clId="{6C9ED56F-B1CA-45E0-8670-AC343922295A}" dt="2025-07-24T01:50:48.099" v="37" actId="1036"/>
        <pc:sldMkLst>
          <pc:docMk/>
          <pc:sldMk cId="309961038" sldId="420"/>
        </pc:sldMkLst>
        <pc:spChg chg="add mod">
          <ac:chgData name="Bella.Liu (劉家瑀)" userId="6122b3cf-428f-4cd4-a3fb-11ae43be01db" providerId="ADAL" clId="{6C9ED56F-B1CA-45E0-8670-AC343922295A}" dt="2025-07-24T01:50:38.373" v="36" actId="1076"/>
          <ac:spMkLst>
            <pc:docMk/>
            <pc:sldMk cId="309961038" sldId="420"/>
            <ac:spMk id="2" creationId="{D0DE9E5B-AFB2-2829-A392-93CD9A88D864}"/>
          </ac:spMkLst>
        </pc:spChg>
        <pc:spChg chg="mod">
          <ac:chgData name="Bella.Liu (劉家瑀)" userId="6122b3cf-428f-4cd4-a3fb-11ae43be01db" providerId="ADAL" clId="{6C9ED56F-B1CA-45E0-8670-AC343922295A}" dt="2025-07-24T01:49:42.563" v="21" actId="1035"/>
          <ac:spMkLst>
            <pc:docMk/>
            <pc:sldMk cId="309961038" sldId="420"/>
            <ac:spMk id="3" creationId="{25A0282A-06BF-53A6-84A8-14274A328A02}"/>
          </ac:spMkLst>
        </pc:spChg>
        <pc:spChg chg="mod">
          <ac:chgData name="Bella.Liu (劉家瑀)" userId="6122b3cf-428f-4cd4-a3fb-11ae43be01db" providerId="ADAL" clId="{6C9ED56F-B1CA-45E0-8670-AC343922295A}" dt="2025-07-24T01:50:48.099" v="37" actId="1036"/>
          <ac:spMkLst>
            <pc:docMk/>
            <pc:sldMk cId="309961038" sldId="420"/>
            <ac:spMk id="9" creationId="{790BAAB9-4D45-A691-36AE-6D68841E78AE}"/>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2025/7/24</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a:t>
            </a:fld>
            <a:endParaRPr lang="zh-TW" altLang="en-US"/>
          </a:p>
        </p:txBody>
      </p:sp>
    </p:spTree>
    <p:extLst>
      <p:ext uri="{BB962C8B-B14F-4D97-AF65-F5344CB8AC3E}">
        <p14:creationId xmlns:p14="http://schemas.microsoft.com/office/powerpoint/2010/main" val="12245026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2D17CE-1B83-5429-3F71-527630B46C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F0D9266-C8E7-F308-AE05-1FC96ED361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23748FE-34BD-C49C-B392-F73360E5F3E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BB28323-B78F-4FF4-8F2C-294E443E17A0}"/>
              </a:ext>
            </a:extLst>
          </p:cNvPr>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37200978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12B768-9923-23E4-B8E4-E995C80DDC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3AA056-65BD-9D1D-5909-1BD5738937B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7CB3EE-92BE-1E5A-3F27-5F4216ED9D6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6447254-5D0A-5D77-C725-C0949D16F2D7}"/>
              </a:ext>
            </a:extLst>
          </p:cNvPr>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20930079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EC6E6C-A710-3145-2AC4-9F92EB0500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9F4575-75ED-8F51-45D2-3D83040299A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3393326-803B-5AD7-057D-B7089FFE934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44B0A18-B32C-CED0-9690-69019B7B538A}"/>
              </a:ext>
            </a:extLst>
          </p:cNvPr>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27214912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3437707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24554525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170996857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2025/7/24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2025/7/24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2025/7/24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2025/7/24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2025/7/24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2025/7/24</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2025/7/24</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2025/7/24</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2025/7/24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2025/7/24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2025/7/24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2025/7/24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2025/7/24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2025/7/24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2025/7/24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2025/7/24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2025/7/24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2025/7/24</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2025/7/24</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2025/7/24</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2025/7/24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2025/7/24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2025/7/24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2025/7/24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2025/7/24</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2025/7/24</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hyperlink" Target="https://www.acti.com/technologies/lightguard" TargetMode="External"/><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8" Type="http://schemas.openxmlformats.org/officeDocument/2006/relationships/hyperlink" Target="https://www.acti.com/solutions/windows-based-NVR-and-CMS-solution?sid=S122" TargetMode="External"/><Relationship Id="rId3" Type="http://schemas.openxmlformats.org/officeDocument/2006/relationships/hyperlink" Target="https://www.acti.com/solutions/windows-based-NVR-solution?sid=S110" TargetMode="External"/><Relationship Id="rId7" Type="http://schemas.openxmlformats.org/officeDocument/2006/relationships/hyperlink" Target="https://www.acti.com/solutions/windows-based-NVR-and-CMS-solution?sid=S121" TargetMode="External"/><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hyperlink" Target="https://www.acti.com/solutions/windows-based-NVR-solution?sid=S112" TargetMode="External"/><Relationship Id="rId10" Type="http://schemas.openxmlformats.org/officeDocument/2006/relationships/hyperlink" Target="https://www.acti.com/solutions/linux-based-NVR-and-CMS-solution?sid=S72" TargetMode="External"/><Relationship Id="rId4" Type="http://schemas.openxmlformats.org/officeDocument/2006/relationships/hyperlink" Target="https://www.acti.com/solutions/windows-based-NVR-solution?sid=S111" TargetMode="External"/><Relationship Id="rId9" Type="http://schemas.openxmlformats.org/officeDocument/2006/relationships/hyperlink" Target="https://www.acti.com/solutions/linux-based-NVR-solution?sid=S60"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460375" y="1844824"/>
            <a:ext cx="8568952" cy="1934773"/>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150000"/>
              </a:lnSpc>
            </a:pPr>
            <a:r>
              <a:rPr lang="et-EE" sz="5400" b="1">
                <a:solidFill>
                  <a:schemeClr val="tx1">
                    <a:lumMod val="50000"/>
                    <a:lumOff val="50000"/>
                  </a:schemeClr>
                </a:solidFill>
                <a:ea typeface="新細明體" pitchFamily="18" charset="-120"/>
              </a:rPr>
              <a:t>Q711</a:t>
            </a:r>
            <a:endParaRPr lang="en-US" sz="5400" b="1">
              <a:solidFill>
                <a:schemeClr val="tx1">
                  <a:lumMod val="50000"/>
                  <a:lumOff val="50000"/>
                </a:schemeClr>
              </a:solidFill>
              <a:ea typeface="新細明體" pitchFamily="18" charset="-120"/>
            </a:endParaRPr>
          </a:p>
          <a:p>
            <a:pPr algn="l">
              <a:lnSpc>
                <a:spcPct val="150000"/>
              </a:lnSpc>
            </a:pPr>
            <a:r>
              <a:rPr lang="en-US" sz="3200">
                <a:solidFill>
                  <a:schemeClr val="tx1">
                    <a:lumMod val="50000"/>
                    <a:lumOff val="50000"/>
                  </a:schemeClr>
                </a:solidFill>
                <a:ea typeface="新細明體" pitchFamily="18" charset="-120"/>
              </a:rPr>
              <a:t>New Product Introduction</a:t>
            </a:r>
          </a:p>
        </p:txBody>
      </p:sp>
      <p:sp>
        <p:nvSpPr>
          <p:cNvPr id="2" name="TextBox 1">
            <a:extLst>
              <a:ext uri="{FF2B5EF4-FFF2-40B4-BE49-F238E27FC236}">
                <a16:creationId xmlns:a16="http://schemas.microsoft.com/office/drawing/2014/main" id="{84520D2B-BD0F-CD7E-DF57-60087BAA6878}"/>
              </a:ext>
            </a:extLst>
          </p:cNvPr>
          <p:cNvSpPr txBox="1"/>
          <p:nvPr/>
        </p:nvSpPr>
        <p:spPr>
          <a:xfrm>
            <a:off x="460375" y="4556294"/>
            <a:ext cx="3528392" cy="646331"/>
          </a:xfrm>
          <a:prstGeom prst="rect">
            <a:avLst/>
          </a:prstGeom>
          <a:noFill/>
        </p:spPr>
        <p:txBody>
          <a:bodyPr wrap="square" lIns="91440" tIns="45720" rIns="91440" bIns="45720" rtlCol="0" anchor="t">
            <a:spAutoFit/>
          </a:bodyPr>
          <a:lstStyle/>
          <a:p>
            <a:r>
              <a:rPr lang="et-EE" b="1">
                <a:solidFill>
                  <a:srgbClr val="FF0000"/>
                </a:solidFill>
              </a:rPr>
              <a:t>2-Sensor </a:t>
            </a:r>
            <a:r>
              <a:rPr lang="et-EE" b="1" err="1">
                <a:solidFill>
                  <a:srgbClr val="FF0000"/>
                </a:solidFill>
              </a:rPr>
              <a:t>Dome</a:t>
            </a:r>
            <a:r>
              <a:rPr lang="et-EE" b="1">
                <a:solidFill>
                  <a:srgbClr val="FF0000"/>
                </a:solidFill>
              </a:rPr>
              <a:t> </a:t>
            </a:r>
            <a:r>
              <a:rPr lang="et-EE">
                <a:solidFill>
                  <a:srgbClr val="FF0000"/>
                </a:solidFill>
              </a:rPr>
              <a:t>– </a:t>
            </a:r>
            <a:r>
              <a:rPr lang="et-EE" err="1">
                <a:solidFill>
                  <a:srgbClr val="FF0000"/>
                </a:solidFill>
              </a:rPr>
              <a:t>two</a:t>
            </a:r>
            <a:r>
              <a:rPr lang="et-EE">
                <a:solidFill>
                  <a:srgbClr val="FF0000"/>
                </a:solidFill>
              </a:rPr>
              <a:t> </a:t>
            </a:r>
            <a:r>
              <a:rPr lang="et-EE" err="1">
                <a:solidFill>
                  <a:srgbClr val="FF0000"/>
                </a:solidFill>
              </a:rPr>
              <a:t>dome</a:t>
            </a:r>
            <a:r>
              <a:rPr lang="et-EE">
                <a:solidFill>
                  <a:srgbClr val="FF0000"/>
                </a:solidFill>
              </a:rPr>
              <a:t> </a:t>
            </a:r>
            <a:r>
              <a:rPr lang="et-EE" err="1">
                <a:solidFill>
                  <a:srgbClr val="FF0000"/>
                </a:solidFill>
              </a:rPr>
              <a:t>cameras</a:t>
            </a:r>
            <a:r>
              <a:rPr lang="et-EE">
                <a:solidFill>
                  <a:srgbClr val="FF0000"/>
                </a:solidFill>
              </a:rPr>
              <a:t> in </a:t>
            </a:r>
            <a:r>
              <a:rPr lang="et-EE" err="1">
                <a:solidFill>
                  <a:srgbClr val="FF0000"/>
                </a:solidFill>
              </a:rPr>
              <a:t>one</a:t>
            </a:r>
            <a:r>
              <a:rPr lang="et-EE">
                <a:solidFill>
                  <a:srgbClr val="FF0000"/>
                </a:solidFill>
              </a:rPr>
              <a:t> </a:t>
            </a:r>
            <a:r>
              <a:rPr lang="et-EE" err="1">
                <a:solidFill>
                  <a:srgbClr val="FF0000"/>
                </a:solidFill>
              </a:rPr>
              <a:t>body</a:t>
            </a:r>
            <a:r>
              <a:rPr lang="et-EE">
                <a:solidFill>
                  <a:srgbClr val="FF0000"/>
                </a:solidFill>
              </a:rPr>
              <a:t>.</a:t>
            </a:r>
            <a:endParaRPr lang="en-US">
              <a:solidFill>
                <a:srgbClr val="FF0000"/>
              </a:solidFill>
            </a:endParaRPr>
          </a:p>
        </p:txBody>
      </p:sp>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4D6202A-EE1C-C46A-99A0-BDFA4E9E74C3}"/>
              </a:ext>
            </a:extLst>
          </p:cNvPr>
          <p:cNvSpPr txBox="1"/>
          <p:nvPr/>
        </p:nvSpPr>
        <p:spPr>
          <a:xfrm>
            <a:off x="514307" y="1361774"/>
            <a:ext cx="6120680" cy="369332"/>
          </a:xfrm>
          <a:prstGeom prst="rect">
            <a:avLst/>
          </a:prstGeom>
          <a:noFill/>
        </p:spPr>
        <p:txBody>
          <a:bodyPr wrap="square" rtlCol="0">
            <a:spAutoFit/>
          </a:bodyPr>
          <a:lstStyle/>
          <a:p>
            <a:r>
              <a:rPr lang="en-US"/>
              <a:t>ACTi is introducing the newest product:</a:t>
            </a:r>
          </a:p>
        </p:txBody>
      </p:sp>
      <p:grpSp>
        <p:nvGrpSpPr>
          <p:cNvPr id="3" name="Group 2">
            <a:extLst>
              <a:ext uri="{FF2B5EF4-FFF2-40B4-BE49-F238E27FC236}">
                <a16:creationId xmlns:a16="http://schemas.microsoft.com/office/drawing/2014/main" id="{E116D351-0137-F4BF-2BEB-F06BE549887A}"/>
              </a:ext>
            </a:extLst>
          </p:cNvPr>
          <p:cNvGrpSpPr/>
          <p:nvPr/>
        </p:nvGrpSpPr>
        <p:grpSpPr>
          <a:xfrm>
            <a:off x="611560" y="1844824"/>
            <a:ext cx="8067364" cy="2073052"/>
            <a:chOff x="611560" y="1844824"/>
            <a:chExt cx="8067364" cy="2073052"/>
          </a:xfrm>
        </p:grpSpPr>
        <p:sp>
          <p:nvSpPr>
            <p:cNvPr id="9" name="Rectangle 8">
              <a:extLst>
                <a:ext uri="{FF2B5EF4-FFF2-40B4-BE49-F238E27FC236}">
                  <a16:creationId xmlns:a16="http://schemas.microsoft.com/office/drawing/2014/main" id="{805201C7-6296-D446-CF61-228AC5763923}"/>
                </a:ext>
              </a:extLst>
            </p:cNvPr>
            <p:cNvSpPr/>
            <p:nvPr/>
          </p:nvSpPr>
          <p:spPr>
            <a:xfrm>
              <a:off x="611560" y="1844824"/>
              <a:ext cx="8064896" cy="2073052"/>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077076A1-3E68-8254-8DD9-D0A9EB5415B5}"/>
                </a:ext>
              </a:extLst>
            </p:cNvPr>
            <p:cNvSpPr txBox="1"/>
            <p:nvPr/>
          </p:nvSpPr>
          <p:spPr>
            <a:xfrm>
              <a:off x="3275856" y="2481526"/>
              <a:ext cx="5403068" cy="707886"/>
            </a:xfrm>
            <a:prstGeom prst="rect">
              <a:avLst/>
            </a:prstGeom>
            <a:solidFill>
              <a:schemeClr val="bg1">
                <a:lumMod val="95000"/>
              </a:schemeClr>
            </a:solidFill>
          </p:spPr>
          <p:txBody>
            <a:bodyPr wrap="square" lIns="91440" tIns="45720" rIns="91440" bIns="45720" anchor="t">
              <a:spAutoFit/>
            </a:bodyPr>
            <a:lstStyle/>
            <a:p>
              <a:r>
                <a:rPr lang="en-US" sz="2000" b="1" dirty="0">
                  <a:solidFill>
                    <a:srgbClr val="FF0000"/>
                  </a:solidFill>
                </a:rPr>
                <a:t>8MP (2x4MP) </a:t>
              </a:r>
              <a:r>
                <a:rPr lang="en-US" sz="2000" b="1" dirty="0" err="1">
                  <a:solidFill>
                    <a:srgbClr val="FF0000"/>
                  </a:solidFill>
                </a:rPr>
                <a:t>LightGuard</a:t>
              </a:r>
              <a:r>
                <a:rPr lang="en-US" sz="2000" b="1" dirty="0">
                  <a:solidFill>
                    <a:srgbClr val="FF0000"/>
                  </a:solidFill>
                </a:rPr>
                <a:t> </a:t>
              </a:r>
              <a:r>
                <a:rPr lang="en-US" sz="2000" b="1" dirty="0"/>
                <a:t>f2.8mm x2 Outdoor </a:t>
              </a:r>
              <a:r>
                <a:rPr lang="en-US" sz="2000" b="1" dirty="0">
                  <a:solidFill>
                    <a:srgbClr val="FF0000"/>
                  </a:solidFill>
                </a:rPr>
                <a:t>2-Sensor Dome </a:t>
              </a:r>
              <a:r>
                <a:rPr lang="en-US" sz="2000" b="1" dirty="0"/>
                <a:t>with IR LED 50m, WDR 120dB</a:t>
              </a:r>
            </a:p>
          </p:txBody>
        </p:sp>
        <p:sp>
          <p:nvSpPr>
            <p:cNvPr id="11" name="TextBox 10">
              <a:extLst>
                <a:ext uri="{FF2B5EF4-FFF2-40B4-BE49-F238E27FC236}">
                  <a16:creationId xmlns:a16="http://schemas.microsoft.com/office/drawing/2014/main" id="{F65804F2-B124-5590-BE37-73CA85377D3C}"/>
                </a:ext>
              </a:extLst>
            </p:cNvPr>
            <p:cNvSpPr txBox="1"/>
            <p:nvPr/>
          </p:nvSpPr>
          <p:spPr>
            <a:xfrm>
              <a:off x="3275856" y="1901652"/>
              <a:ext cx="1368152" cy="584775"/>
            </a:xfrm>
            <a:prstGeom prst="rect">
              <a:avLst/>
            </a:prstGeom>
            <a:noFill/>
          </p:spPr>
          <p:txBody>
            <a:bodyPr wrap="square" rtlCol="0">
              <a:spAutoFit/>
            </a:bodyPr>
            <a:lstStyle/>
            <a:p>
              <a:r>
                <a:rPr lang="en-US" sz="3200" b="1">
                  <a:solidFill>
                    <a:srgbClr val="00B050"/>
                  </a:solidFill>
                </a:rPr>
                <a:t>Q711</a:t>
              </a:r>
            </a:p>
          </p:txBody>
        </p:sp>
      </p:grpSp>
      <p:pic>
        <p:nvPicPr>
          <p:cNvPr id="1026" name="Picture 2">
            <a:extLst>
              <a:ext uri="{FF2B5EF4-FFF2-40B4-BE49-F238E27FC236}">
                <a16:creationId xmlns:a16="http://schemas.microsoft.com/office/drawing/2014/main" id="{FD06509E-2760-9A42-5C49-F0B7A48FB18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9636" y="1536490"/>
            <a:ext cx="2332665" cy="23326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80300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80C998-1C98-10CC-0B70-024BBFA0AF6E}"/>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3C8F13A-61B2-1E0C-2841-BD666A4E8EF5}"/>
              </a:ext>
            </a:extLst>
          </p:cNvPr>
          <p:cNvSpPr txBox="1"/>
          <p:nvPr/>
        </p:nvSpPr>
        <p:spPr>
          <a:xfrm>
            <a:off x="179512" y="1203105"/>
            <a:ext cx="6120680" cy="461665"/>
          </a:xfrm>
          <a:prstGeom prst="rect">
            <a:avLst/>
          </a:prstGeom>
          <a:noFill/>
        </p:spPr>
        <p:txBody>
          <a:bodyPr wrap="square" rtlCol="0">
            <a:spAutoFit/>
          </a:bodyPr>
          <a:lstStyle/>
          <a:p>
            <a:r>
              <a:rPr lang="en-US" sz="2400" b="1" err="1"/>
              <a:t>LightGuard</a:t>
            </a:r>
            <a:r>
              <a:rPr lang="en-US" sz="2400" b="1"/>
              <a:t> Technology</a:t>
            </a:r>
          </a:p>
        </p:txBody>
      </p:sp>
      <p:sp>
        <p:nvSpPr>
          <p:cNvPr id="9" name="TextBox 8">
            <a:extLst>
              <a:ext uri="{FF2B5EF4-FFF2-40B4-BE49-F238E27FC236}">
                <a16:creationId xmlns:a16="http://schemas.microsoft.com/office/drawing/2014/main" id="{270617AC-4E52-D4B1-0AE2-B94A5487C4EC}"/>
              </a:ext>
            </a:extLst>
          </p:cNvPr>
          <p:cNvSpPr txBox="1"/>
          <p:nvPr/>
        </p:nvSpPr>
        <p:spPr>
          <a:xfrm>
            <a:off x="251520" y="2132856"/>
            <a:ext cx="8406680" cy="3785652"/>
          </a:xfrm>
          <a:prstGeom prst="rect">
            <a:avLst/>
          </a:prstGeom>
          <a:noFill/>
        </p:spPr>
        <p:txBody>
          <a:bodyPr wrap="square">
            <a:spAutoFit/>
          </a:bodyPr>
          <a:lstStyle/>
          <a:p>
            <a:r>
              <a:rPr lang="en-US" sz="1600" b="1"/>
              <a:t>What is </a:t>
            </a:r>
            <a:r>
              <a:rPr lang="en-US" sz="1600" b="1" err="1"/>
              <a:t>LightGuard</a:t>
            </a:r>
            <a:r>
              <a:rPr lang="en-US" sz="1600" b="1"/>
              <a:t>?</a:t>
            </a:r>
          </a:p>
          <a:p>
            <a:r>
              <a:rPr lang="en-US" sz="1600" err="1"/>
              <a:t>LightGuard</a:t>
            </a:r>
            <a:r>
              <a:rPr lang="en-US" sz="1600"/>
              <a:t> is the low light image processing technology that combines a large sensor with fast shutter speed and large aperture lens together with AI-based image enhancement, in order to provide undisputable evidence and identity of the moving targets. The moving objects at night are the challenge for most surveillance cameras in the world. </a:t>
            </a:r>
          </a:p>
          <a:p>
            <a:endParaRPr lang="en-US" sz="1600"/>
          </a:p>
          <a:p>
            <a:r>
              <a:rPr lang="en-US" sz="1600"/>
              <a:t>When there is not enough light, the conventional camera would gain more light by using slower shutter speed. That however will make the moving objects appear as blurred. When the moving object is blur then it is impossible to identify it. </a:t>
            </a:r>
          </a:p>
          <a:p>
            <a:endParaRPr lang="en-US" sz="1600"/>
          </a:p>
          <a:p>
            <a:r>
              <a:rPr lang="en-US" sz="1600"/>
              <a:t>It is extremely important to have clearly identifiable images, so that the faces or the license plates of the vehicles can clearly be identified even when they are moving fast in the darkness. The </a:t>
            </a:r>
            <a:r>
              <a:rPr lang="en-US" sz="1600" err="1"/>
              <a:t>LightGuard</a:t>
            </a:r>
            <a:r>
              <a:rPr lang="en-US" sz="1600"/>
              <a:t> technology is able to produce the clear evidence even in the darkness. The license plate of the vehicle will be clearly enhanced with the help of the sensor, lens and AI, so that it is possible to read it even when the vehicles is driving very fast at night.</a:t>
            </a:r>
          </a:p>
        </p:txBody>
      </p:sp>
    </p:spTree>
    <p:extLst>
      <p:ext uri="{BB962C8B-B14F-4D97-AF65-F5344CB8AC3E}">
        <p14:creationId xmlns:p14="http://schemas.microsoft.com/office/powerpoint/2010/main" val="32134454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07774A-FA47-0475-3E86-F0E640C31AD6}"/>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719B1780-6459-5D96-79BE-903B3AE88ED5}"/>
              </a:ext>
            </a:extLst>
          </p:cNvPr>
          <p:cNvSpPr txBox="1"/>
          <p:nvPr/>
        </p:nvSpPr>
        <p:spPr>
          <a:xfrm>
            <a:off x="179512" y="1203105"/>
            <a:ext cx="6120680" cy="461665"/>
          </a:xfrm>
          <a:prstGeom prst="rect">
            <a:avLst/>
          </a:prstGeom>
          <a:noFill/>
        </p:spPr>
        <p:txBody>
          <a:bodyPr wrap="square" rtlCol="0">
            <a:spAutoFit/>
          </a:bodyPr>
          <a:lstStyle/>
          <a:p>
            <a:r>
              <a:rPr lang="en-US" sz="2400" b="1" err="1"/>
              <a:t>LightGuard</a:t>
            </a:r>
            <a:r>
              <a:rPr lang="en-US" sz="2400" b="1"/>
              <a:t> Technology</a:t>
            </a:r>
          </a:p>
        </p:txBody>
      </p:sp>
      <p:sp>
        <p:nvSpPr>
          <p:cNvPr id="9" name="TextBox 8">
            <a:extLst>
              <a:ext uri="{FF2B5EF4-FFF2-40B4-BE49-F238E27FC236}">
                <a16:creationId xmlns:a16="http://schemas.microsoft.com/office/drawing/2014/main" id="{790BAAB9-4D45-A691-36AE-6D68841E78AE}"/>
              </a:ext>
            </a:extLst>
          </p:cNvPr>
          <p:cNvSpPr txBox="1"/>
          <p:nvPr/>
        </p:nvSpPr>
        <p:spPr>
          <a:xfrm>
            <a:off x="368660" y="1810559"/>
            <a:ext cx="8406680" cy="2554545"/>
          </a:xfrm>
          <a:prstGeom prst="rect">
            <a:avLst/>
          </a:prstGeom>
          <a:noFill/>
        </p:spPr>
        <p:txBody>
          <a:bodyPr wrap="square">
            <a:spAutoFit/>
          </a:bodyPr>
          <a:lstStyle/>
          <a:p>
            <a:r>
              <a:rPr lang="en-US" sz="1600"/>
              <a:t>The </a:t>
            </a:r>
            <a:r>
              <a:rPr lang="en-US" sz="1600" err="1"/>
              <a:t>LightGuard</a:t>
            </a:r>
            <a:r>
              <a:rPr lang="en-US" sz="1600"/>
              <a:t> camera prioritizes the identity of the targets rather than the overall appearance of the image.</a:t>
            </a:r>
          </a:p>
          <a:p>
            <a:endParaRPr lang="en-US" sz="1600"/>
          </a:p>
          <a:p>
            <a:r>
              <a:rPr lang="en-US" sz="1600"/>
              <a:t>Its newest algorithm is capable of efficiently reducing any noise or blur while increasing the sharpness of the objects. As a result, any license plate, facial details or other smaller but important objects become much more distinguishable. </a:t>
            </a:r>
          </a:p>
          <a:p>
            <a:endParaRPr lang="en-US" sz="1600"/>
          </a:p>
          <a:p>
            <a:r>
              <a:rPr lang="en-US" sz="1600"/>
              <a:t>You can evaluate the lack of noise by checking the Signal-to-Noise ration (S/N ratio) of the camera. ACTi offers a wide range of </a:t>
            </a:r>
            <a:r>
              <a:rPr lang="en-US" sz="1600" err="1"/>
              <a:t>Lightguard</a:t>
            </a:r>
            <a:r>
              <a:rPr lang="en-US" sz="1600"/>
              <a:t> cameras, including fixed and zoom bullets, fixed domes and turrets, PTZ and multi-imagers.</a:t>
            </a:r>
          </a:p>
        </p:txBody>
      </p:sp>
      <p:sp>
        <p:nvSpPr>
          <p:cNvPr id="3" name="TextBox 2">
            <a:extLst>
              <a:ext uri="{FF2B5EF4-FFF2-40B4-BE49-F238E27FC236}">
                <a16:creationId xmlns:a16="http://schemas.microsoft.com/office/drawing/2014/main" id="{25A0282A-06BF-53A6-84A8-14274A328A02}"/>
              </a:ext>
            </a:extLst>
          </p:cNvPr>
          <p:cNvSpPr txBox="1"/>
          <p:nvPr/>
        </p:nvSpPr>
        <p:spPr>
          <a:xfrm>
            <a:off x="368660" y="4365104"/>
            <a:ext cx="8575900" cy="1569660"/>
          </a:xfrm>
          <a:prstGeom prst="rect">
            <a:avLst/>
          </a:prstGeom>
          <a:noFill/>
        </p:spPr>
        <p:txBody>
          <a:bodyPr wrap="square">
            <a:spAutoFit/>
          </a:bodyPr>
          <a:lstStyle/>
          <a:p>
            <a:pPr algn="l">
              <a:buNone/>
            </a:pPr>
            <a:r>
              <a:rPr lang="en-US" sz="1600" b="1" i="0">
                <a:solidFill>
                  <a:srgbClr val="000000"/>
                </a:solidFill>
                <a:effectLst/>
                <a:latin typeface="Calibri" panose="020F0502020204030204" pitchFamily="34" charset="0"/>
              </a:rPr>
              <a:t>Applications</a:t>
            </a:r>
          </a:p>
          <a:p>
            <a:pPr algn="l">
              <a:buNone/>
            </a:pPr>
            <a:r>
              <a:rPr lang="en-US" sz="1600" b="0" i="0">
                <a:solidFill>
                  <a:srgbClr val="000000"/>
                </a:solidFill>
                <a:effectLst/>
                <a:latin typeface="Calibri" panose="020F0502020204030204" pitchFamily="34" charset="0"/>
              </a:rPr>
              <a:t>The most typical application is the monitoring of the night-time traffic. Every moving vehicle can clearly be identified. Especially, the license plate of each vehicle will be clearly readable even in the darkness.</a:t>
            </a:r>
          </a:p>
          <a:p>
            <a:pPr algn="l">
              <a:buNone/>
            </a:pPr>
            <a:r>
              <a:rPr lang="en-US" sz="1600" b="0" i="0">
                <a:solidFill>
                  <a:srgbClr val="000000"/>
                </a:solidFill>
                <a:effectLst/>
                <a:latin typeface="Calibri" panose="020F0502020204030204" pitchFamily="34" charset="0"/>
              </a:rPr>
              <a:t>The </a:t>
            </a:r>
            <a:r>
              <a:rPr lang="en-US" sz="1600" b="0" i="0" err="1">
                <a:solidFill>
                  <a:srgbClr val="000000"/>
                </a:solidFill>
                <a:effectLst/>
                <a:latin typeface="Calibri" panose="020F0502020204030204" pitchFamily="34" charset="0"/>
              </a:rPr>
              <a:t>LightGuard</a:t>
            </a:r>
            <a:r>
              <a:rPr lang="en-US" sz="1600" b="0" i="0">
                <a:solidFill>
                  <a:srgbClr val="000000"/>
                </a:solidFill>
                <a:effectLst/>
                <a:latin typeface="Calibri" panose="020F0502020204030204" pitchFamily="34" charset="0"/>
              </a:rPr>
              <a:t> cameras can be used in the wide range of night-time monitoring applications, including city surveillance, parking lots, retail stores, schools and others.</a:t>
            </a:r>
          </a:p>
        </p:txBody>
      </p:sp>
      <p:sp>
        <p:nvSpPr>
          <p:cNvPr id="2" name="文字方塊 1">
            <a:extLst>
              <a:ext uri="{FF2B5EF4-FFF2-40B4-BE49-F238E27FC236}">
                <a16:creationId xmlns:a16="http://schemas.microsoft.com/office/drawing/2014/main" id="{D0DE9E5B-AFB2-2829-A392-93CD9A88D864}"/>
              </a:ext>
            </a:extLst>
          </p:cNvPr>
          <p:cNvSpPr txBox="1"/>
          <p:nvPr/>
        </p:nvSpPr>
        <p:spPr>
          <a:xfrm>
            <a:off x="368660" y="6093296"/>
            <a:ext cx="1217962" cy="369332"/>
          </a:xfrm>
          <a:prstGeom prst="rect">
            <a:avLst/>
          </a:prstGeom>
          <a:noFill/>
        </p:spPr>
        <p:txBody>
          <a:bodyPr wrap="none" rtlCol="0">
            <a:spAutoFit/>
          </a:bodyPr>
          <a:lstStyle/>
          <a:p>
            <a:r>
              <a:rPr lang="en-US" altLang="zh-TW">
                <a:hlinkClick r:id="rId3"/>
              </a:rPr>
              <a:t>Read More</a:t>
            </a:r>
            <a:endParaRPr lang="zh-TW" altLang="en-US"/>
          </a:p>
        </p:txBody>
      </p:sp>
    </p:spTree>
    <p:extLst>
      <p:ext uri="{BB962C8B-B14F-4D97-AF65-F5344CB8AC3E}">
        <p14:creationId xmlns:p14="http://schemas.microsoft.com/office/powerpoint/2010/main" val="3099610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0C1A4C-21F5-63A8-D5FE-9F3F65DBA95F}"/>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EC7065EF-AEE2-2324-4A92-3A1A52D91B91}"/>
              </a:ext>
            </a:extLst>
          </p:cNvPr>
          <p:cNvSpPr txBox="1"/>
          <p:nvPr/>
        </p:nvSpPr>
        <p:spPr>
          <a:xfrm>
            <a:off x="179512" y="1203105"/>
            <a:ext cx="6120680" cy="461665"/>
          </a:xfrm>
          <a:prstGeom prst="rect">
            <a:avLst/>
          </a:prstGeom>
          <a:noFill/>
        </p:spPr>
        <p:txBody>
          <a:bodyPr wrap="square" rtlCol="0">
            <a:spAutoFit/>
          </a:bodyPr>
          <a:lstStyle/>
          <a:p>
            <a:r>
              <a:rPr lang="en-US" sz="2400" b="1" err="1"/>
              <a:t>LightGuard</a:t>
            </a:r>
            <a:r>
              <a:rPr lang="en-US" sz="2400" b="1"/>
              <a:t> Product Offering</a:t>
            </a:r>
          </a:p>
        </p:txBody>
      </p:sp>
      <p:sp>
        <p:nvSpPr>
          <p:cNvPr id="6" name="TextBox 5">
            <a:extLst>
              <a:ext uri="{FF2B5EF4-FFF2-40B4-BE49-F238E27FC236}">
                <a16:creationId xmlns:a16="http://schemas.microsoft.com/office/drawing/2014/main" id="{1A3D3B8C-9DEF-8040-EEFF-7D83012FA82F}"/>
              </a:ext>
            </a:extLst>
          </p:cNvPr>
          <p:cNvSpPr txBox="1"/>
          <p:nvPr/>
        </p:nvSpPr>
        <p:spPr>
          <a:xfrm>
            <a:off x="180686" y="2492896"/>
            <a:ext cx="8496944" cy="369332"/>
          </a:xfrm>
          <a:prstGeom prst="rect">
            <a:avLst/>
          </a:prstGeom>
          <a:noFill/>
        </p:spPr>
        <p:txBody>
          <a:bodyPr wrap="square" rtlCol="0">
            <a:spAutoFit/>
          </a:bodyPr>
          <a:lstStyle/>
          <a:p>
            <a:r>
              <a:rPr lang="en-US"/>
              <a:t>In addition to dual dome Q711, ACTi also offers a wide range of </a:t>
            </a:r>
            <a:r>
              <a:rPr lang="en-US" err="1"/>
              <a:t>LightGuard</a:t>
            </a:r>
            <a:r>
              <a:rPr lang="en-US"/>
              <a:t> models:</a:t>
            </a:r>
          </a:p>
        </p:txBody>
      </p:sp>
      <p:pic>
        <p:nvPicPr>
          <p:cNvPr id="3" name="Picture 2">
            <a:extLst>
              <a:ext uri="{FF2B5EF4-FFF2-40B4-BE49-F238E27FC236}">
                <a16:creationId xmlns:a16="http://schemas.microsoft.com/office/drawing/2014/main" id="{B5267086-D983-F44E-A1C8-9D4CD70A2B78}"/>
              </a:ext>
            </a:extLst>
          </p:cNvPr>
          <p:cNvPicPr>
            <a:picLocks noChangeAspect="1"/>
          </p:cNvPicPr>
          <p:nvPr/>
        </p:nvPicPr>
        <p:blipFill>
          <a:blip r:embed="rId3"/>
          <a:stretch>
            <a:fillRect/>
          </a:stretch>
        </p:blipFill>
        <p:spPr>
          <a:xfrm>
            <a:off x="0" y="2858505"/>
            <a:ext cx="9144000" cy="3359755"/>
          </a:xfrm>
          <a:prstGeom prst="rect">
            <a:avLst/>
          </a:prstGeom>
        </p:spPr>
      </p:pic>
    </p:spTree>
    <p:extLst>
      <p:ext uri="{BB962C8B-B14F-4D97-AF65-F5344CB8AC3E}">
        <p14:creationId xmlns:p14="http://schemas.microsoft.com/office/powerpoint/2010/main" val="23752917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CCA6FD-FB28-3C9A-E58F-722EF4043EE2}"/>
              </a:ext>
            </a:extLst>
          </p:cNvPr>
          <p:cNvSpPr txBox="1"/>
          <p:nvPr/>
        </p:nvSpPr>
        <p:spPr>
          <a:xfrm>
            <a:off x="179512" y="1052736"/>
            <a:ext cx="6120680" cy="461665"/>
          </a:xfrm>
          <a:prstGeom prst="rect">
            <a:avLst/>
          </a:prstGeom>
          <a:noFill/>
        </p:spPr>
        <p:txBody>
          <a:bodyPr wrap="square" rtlCol="0">
            <a:spAutoFit/>
          </a:bodyPr>
          <a:lstStyle/>
          <a:p>
            <a:r>
              <a:rPr lang="en-US" sz="2400" b="1"/>
              <a:t>Spec Comparison:</a:t>
            </a:r>
          </a:p>
        </p:txBody>
      </p:sp>
      <p:graphicFrame>
        <p:nvGraphicFramePr>
          <p:cNvPr id="2" name="Table 1">
            <a:extLst>
              <a:ext uri="{FF2B5EF4-FFF2-40B4-BE49-F238E27FC236}">
                <a16:creationId xmlns:a16="http://schemas.microsoft.com/office/drawing/2014/main" id="{CA4E805D-71C0-7FF6-B52B-9B1AB48FF76A}"/>
              </a:ext>
            </a:extLst>
          </p:cNvPr>
          <p:cNvGraphicFramePr>
            <a:graphicFrameLocks noGrp="1"/>
          </p:cNvGraphicFramePr>
          <p:nvPr>
            <p:extLst>
              <p:ext uri="{D42A27DB-BD31-4B8C-83A1-F6EECF244321}">
                <p14:modId xmlns:p14="http://schemas.microsoft.com/office/powerpoint/2010/main" val="2136308279"/>
              </p:ext>
            </p:extLst>
          </p:nvPr>
        </p:nvGraphicFramePr>
        <p:xfrm>
          <a:off x="467544" y="1700808"/>
          <a:ext cx="8424936" cy="4208512"/>
        </p:xfrm>
        <a:graphic>
          <a:graphicData uri="http://schemas.openxmlformats.org/drawingml/2006/table">
            <a:tbl>
              <a:tblPr firstRow="1" bandRow="1">
                <a:tableStyleId>{5940675A-B579-460E-94D1-54222C63F5DA}</a:tableStyleId>
              </a:tblPr>
              <a:tblGrid>
                <a:gridCol w="2106234">
                  <a:extLst>
                    <a:ext uri="{9D8B030D-6E8A-4147-A177-3AD203B41FA5}">
                      <a16:colId xmlns:a16="http://schemas.microsoft.com/office/drawing/2014/main" val="1674525478"/>
                    </a:ext>
                  </a:extLst>
                </a:gridCol>
                <a:gridCol w="2106234">
                  <a:extLst>
                    <a:ext uri="{9D8B030D-6E8A-4147-A177-3AD203B41FA5}">
                      <a16:colId xmlns:a16="http://schemas.microsoft.com/office/drawing/2014/main" val="1729072205"/>
                    </a:ext>
                  </a:extLst>
                </a:gridCol>
                <a:gridCol w="2106234">
                  <a:extLst>
                    <a:ext uri="{9D8B030D-6E8A-4147-A177-3AD203B41FA5}">
                      <a16:colId xmlns:a16="http://schemas.microsoft.com/office/drawing/2014/main" val="4000711029"/>
                    </a:ext>
                  </a:extLst>
                </a:gridCol>
                <a:gridCol w="2106234">
                  <a:extLst>
                    <a:ext uri="{9D8B030D-6E8A-4147-A177-3AD203B41FA5}">
                      <a16:colId xmlns:a16="http://schemas.microsoft.com/office/drawing/2014/main" val="4292778239"/>
                    </a:ext>
                  </a:extLst>
                </a:gridCol>
              </a:tblGrid>
              <a:tr h="339000">
                <a:tc>
                  <a:txBody>
                    <a:bodyPr/>
                    <a:lstStyle/>
                    <a:p>
                      <a:r>
                        <a:rPr lang="en-US" dirty="0"/>
                        <a:t>Model</a:t>
                      </a:r>
                    </a:p>
                  </a:txBody>
                  <a:tcPr>
                    <a:solidFill>
                      <a:schemeClr val="bg1">
                        <a:lumMod val="95000"/>
                      </a:schemeClr>
                    </a:solidFill>
                  </a:tcPr>
                </a:tc>
                <a:tc>
                  <a:txBody>
                    <a:bodyPr/>
                    <a:lstStyle/>
                    <a:p>
                      <a:r>
                        <a:rPr lang="en-US" dirty="0"/>
                        <a:t>Z721</a:t>
                      </a:r>
                      <a:endParaRPr lang="en-US" dirty="0">
                        <a:solidFill>
                          <a:schemeClr val="tx1">
                            <a:lumMod val="50000"/>
                            <a:lumOff val="50000"/>
                          </a:schemeClr>
                        </a:solidFill>
                      </a:endParaRPr>
                    </a:p>
                  </a:txBody>
                  <a:tcPr>
                    <a:solidFill>
                      <a:schemeClr val="bg1">
                        <a:lumMod val="95000"/>
                      </a:schemeClr>
                    </a:solidFill>
                  </a:tcPr>
                </a:tc>
                <a:tc>
                  <a:txBody>
                    <a:bodyPr/>
                    <a:lstStyle/>
                    <a:p>
                      <a:r>
                        <a:rPr lang="en-US" sz="1800" kern="1200" dirty="0">
                          <a:solidFill>
                            <a:schemeClr val="tx1"/>
                          </a:solidFill>
                          <a:latin typeface="+mn-lt"/>
                          <a:ea typeface="+mn-ea"/>
                          <a:cs typeface="+mn-cs"/>
                        </a:rPr>
                        <a:t>Z72</a:t>
                      </a:r>
                      <a:endParaRPr lang="en-US" sz="1800" kern="1200" dirty="0">
                        <a:solidFill>
                          <a:schemeClr val="tx1">
                            <a:lumMod val="50000"/>
                            <a:lumOff val="50000"/>
                          </a:schemeClr>
                        </a:solidFill>
                        <a:latin typeface="+mn-lt"/>
                        <a:ea typeface="+mn-ea"/>
                        <a:cs typeface="+mn-cs"/>
                      </a:endParaRPr>
                    </a:p>
                  </a:txBody>
                  <a:tcPr>
                    <a:solidFill>
                      <a:schemeClr val="bg1">
                        <a:lumMod val="95000"/>
                      </a:schemeClr>
                    </a:solidFill>
                  </a:tcPr>
                </a:tc>
                <a:tc>
                  <a:txBody>
                    <a:bodyPr/>
                    <a:lstStyle/>
                    <a:p>
                      <a:r>
                        <a:rPr lang="en-US" b="1" dirty="0"/>
                        <a:t>Q711 (new)</a:t>
                      </a:r>
                      <a:endParaRPr lang="en-US" b="1" dirty="0">
                        <a:solidFill>
                          <a:schemeClr val="tx1">
                            <a:lumMod val="50000"/>
                            <a:lumOff val="50000"/>
                          </a:schemeClr>
                        </a:solidFill>
                      </a:endParaRPr>
                    </a:p>
                  </a:txBody>
                  <a:tcPr>
                    <a:solidFill>
                      <a:schemeClr val="accent3">
                        <a:lumMod val="20000"/>
                        <a:lumOff val="80000"/>
                      </a:schemeClr>
                    </a:solidFill>
                  </a:tcPr>
                </a:tc>
                <a:extLst>
                  <a:ext uri="{0D108BD9-81ED-4DB2-BD59-A6C34878D82A}">
                    <a16:rowId xmlns:a16="http://schemas.microsoft.com/office/drawing/2014/main" val="2842435519"/>
                  </a:ext>
                </a:extLst>
              </a:tr>
              <a:tr h="642352">
                <a:tc>
                  <a:txBody>
                    <a:bodyPr/>
                    <a:lstStyle/>
                    <a:p>
                      <a:r>
                        <a:rPr lang="en-US" dirty="0"/>
                        <a:t>Photo</a:t>
                      </a:r>
                    </a:p>
                  </a:txBody>
                  <a:tcPr/>
                </a:tc>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3709142187"/>
                  </a:ext>
                </a:extLst>
              </a:tr>
              <a:tr h="339000">
                <a:tc>
                  <a:txBody>
                    <a:bodyPr/>
                    <a:lstStyle/>
                    <a:p>
                      <a:r>
                        <a:rPr lang="en-US" dirty="0"/>
                        <a:t>Product type</a:t>
                      </a:r>
                    </a:p>
                  </a:txBody>
                  <a:tcPr/>
                </a:tc>
                <a:tc>
                  <a:txBody>
                    <a:bodyPr/>
                    <a:lstStyle/>
                    <a:p>
                      <a:r>
                        <a:rPr lang="en-US" i="0" dirty="0"/>
                        <a:t>Fixed Dome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Fixed Turret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Dual Dome</a:t>
                      </a:r>
                    </a:p>
                  </a:txBody>
                  <a:tcPr/>
                </a:tc>
                <a:extLst>
                  <a:ext uri="{0D108BD9-81ED-4DB2-BD59-A6C34878D82A}">
                    <a16:rowId xmlns:a16="http://schemas.microsoft.com/office/drawing/2014/main" val="411042822"/>
                  </a:ext>
                </a:extLst>
              </a:tr>
              <a:tr h="339000">
                <a:tc>
                  <a:txBody>
                    <a:bodyPr/>
                    <a:lstStyle/>
                    <a:p>
                      <a:r>
                        <a:rPr lang="en-US" dirty="0"/>
                        <a:t>In/Outdoor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Outdoor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Outdoor</a:t>
                      </a:r>
                    </a:p>
                  </a:txBody>
                  <a:tcPr/>
                </a:tc>
                <a:tc>
                  <a:txBody>
                    <a:bodyPr/>
                    <a:lstStyle/>
                    <a:p>
                      <a:r>
                        <a:rPr lang="en-US" dirty="0"/>
                        <a:t>Outdoor</a:t>
                      </a:r>
                    </a:p>
                  </a:txBody>
                  <a:tcPr/>
                </a:tc>
                <a:extLst>
                  <a:ext uri="{0D108BD9-81ED-4DB2-BD59-A6C34878D82A}">
                    <a16:rowId xmlns:a16="http://schemas.microsoft.com/office/drawing/2014/main" val="2171450330"/>
                  </a:ext>
                </a:extLst>
              </a:tr>
              <a:tr h="339000">
                <a:tc>
                  <a:txBody>
                    <a:bodyPr/>
                    <a:lstStyle/>
                    <a:p>
                      <a:pPr lvl="0">
                        <a:buNone/>
                      </a:pPr>
                      <a:r>
                        <a:rPr lang="en-US" dirty="0"/>
                        <a:t>Resolution</a:t>
                      </a:r>
                    </a:p>
                  </a:txBody>
                  <a:tcPr/>
                </a:tc>
                <a:tc>
                  <a:txBody>
                    <a:bodyPr/>
                    <a:lstStyle/>
                    <a:p>
                      <a:pPr lvl="0">
                        <a:buNone/>
                      </a:pPr>
                      <a:r>
                        <a:rPr lang="en-US" dirty="0"/>
                        <a:t>4MP</a:t>
                      </a:r>
                    </a:p>
                  </a:txBody>
                  <a:tcPr/>
                </a:tc>
                <a:tc>
                  <a:txBody>
                    <a:bodyPr/>
                    <a:lstStyle/>
                    <a:p>
                      <a:pPr marL="0" lvl="0" indent="0" algn="l" defTabSz="914400">
                        <a:lnSpc>
                          <a:spcPct val="100000"/>
                        </a:lnSpc>
                        <a:spcBef>
                          <a:spcPts val="0"/>
                        </a:spcBef>
                        <a:spcAft>
                          <a:spcPts val="0"/>
                        </a:spcAft>
                        <a:buNone/>
                        <a:tabLst/>
                        <a:defRPr/>
                      </a:pPr>
                      <a:r>
                        <a:rPr lang="en-US" sz="1800" b="0" i="0" u="none" strike="noStrike" kern="1200" cap="none" spc="0" normalizeH="0" baseline="0" noProof="0" dirty="0">
                          <a:ln>
                            <a:noFill/>
                          </a:ln>
                          <a:solidFill>
                            <a:prstClr val="black"/>
                          </a:solidFill>
                          <a:effectLst/>
                          <a:uLnTx/>
                          <a:uFillTx/>
                          <a:latin typeface="Calibri"/>
                          <a:ea typeface="+mn-ea"/>
                          <a:cs typeface="+mn-cs"/>
                        </a:rPr>
                        <a:t>4MP</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pPr marL="0" lvl="0" indent="0" algn="l">
                        <a:lnSpc>
                          <a:spcPct val="100000"/>
                        </a:lnSpc>
                        <a:spcBef>
                          <a:spcPts val="0"/>
                        </a:spcBef>
                        <a:spcAft>
                          <a:spcPts val="0"/>
                        </a:spcAft>
                        <a:buNone/>
                      </a:pPr>
                      <a:r>
                        <a:rPr lang="en-US" sz="1800" b="0" i="0" u="none" strike="noStrike" kern="1200" cap="none" spc="0" normalizeH="0" baseline="0" noProof="0" dirty="0">
                          <a:ln>
                            <a:noFill/>
                          </a:ln>
                          <a:solidFill>
                            <a:prstClr val="black"/>
                          </a:solidFill>
                          <a:effectLst/>
                          <a:uLnTx/>
                          <a:uFillTx/>
                          <a:latin typeface="Calibri"/>
                          <a:ea typeface="+mn-ea"/>
                          <a:cs typeface="+mn-cs"/>
                        </a:rPr>
                        <a:t>8MP (2x4MP)</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extLst>
                  <a:ext uri="{0D108BD9-81ED-4DB2-BD59-A6C34878D82A}">
                    <a16:rowId xmlns:a16="http://schemas.microsoft.com/office/drawing/2014/main" val="4149910515"/>
                  </a:ext>
                </a:extLst>
              </a:tr>
              <a:tr h="339000">
                <a:tc>
                  <a:txBody>
                    <a:bodyPr/>
                    <a:lstStyle/>
                    <a:p>
                      <a:r>
                        <a:rPr lang="en-US" err="1"/>
                        <a:t>LightGuard</a:t>
                      </a:r>
                      <a:endParaRPr lang="en-US"/>
                    </a:p>
                  </a:txBody>
                  <a:tcPr/>
                </a:tc>
                <a:tc>
                  <a:txBody>
                    <a:bodyPr/>
                    <a:lstStyle/>
                    <a:p>
                      <a:r>
                        <a:rPr lang="en-US" dirty="0"/>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Yes</a:t>
                      </a:r>
                    </a:p>
                  </a:txBody>
                  <a:tcPr/>
                </a:tc>
                <a:extLst>
                  <a:ext uri="{0D108BD9-81ED-4DB2-BD59-A6C34878D82A}">
                    <a16:rowId xmlns:a16="http://schemas.microsoft.com/office/drawing/2014/main" val="1174545042"/>
                  </a:ext>
                </a:extLst>
              </a:tr>
              <a:tr h="339000">
                <a:tc>
                  <a:txBody>
                    <a:bodyPr/>
                    <a:lstStyle/>
                    <a:p>
                      <a:r>
                        <a:rPr lang="en-US" dirty="0"/>
                        <a:t>S/N Ratio</a:t>
                      </a:r>
                    </a:p>
                  </a:txBody>
                  <a:tcPr/>
                </a:tc>
                <a:tc>
                  <a:txBody>
                    <a:bodyPr/>
                    <a:lstStyle/>
                    <a:p>
                      <a:r>
                        <a:rPr lang="en-US" sz="1800" kern="1200" dirty="0">
                          <a:solidFill>
                            <a:schemeClr val="tx1"/>
                          </a:solidFill>
                          <a:latin typeface="+mn-lt"/>
                          <a:ea typeface="+mn-ea"/>
                          <a:cs typeface="+mn-cs"/>
                        </a:rPr>
                        <a:t>75 dB</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75 dB</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75 dB</a:t>
                      </a:r>
                    </a:p>
                  </a:txBody>
                  <a:tcPr/>
                </a:tc>
                <a:extLst>
                  <a:ext uri="{0D108BD9-81ED-4DB2-BD59-A6C34878D82A}">
                    <a16:rowId xmlns:a16="http://schemas.microsoft.com/office/drawing/2014/main" val="1522604302"/>
                  </a:ext>
                </a:extLst>
              </a:tr>
              <a:tr h="339000">
                <a:tc>
                  <a:txBody>
                    <a:bodyPr/>
                    <a:lstStyle/>
                    <a:p>
                      <a:r>
                        <a:rPr lang="en-US" dirty="0"/>
                        <a:t>Lens</a:t>
                      </a:r>
                    </a:p>
                  </a:txBody>
                  <a:tcPr/>
                </a:tc>
                <a:tc>
                  <a:txBody>
                    <a:bodyPr/>
                    <a:lstStyle/>
                    <a:p>
                      <a:r>
                        <a:rPr kumimoji="0" lang="en-US" sz="1800" b="0" i="0" u="none" strike="noStrike" kern="1200" cap="none" spc="0" normalizeH="0" baseline="0" noProof="0" dirty="0">
                          <a:ln>
                            <a:noFill/>
                          </a:ln>
                          <a:solidFill>
                            <a:prstClr val="black"/>
                          </a:solidFill>
                          <a:effectLst/>
                          <a:uLnTx/>
                          <a:uFillTx/>
                          <a:latin typeface="Calibri"/>
                          <a:ea typeface="+mn-ea"/>
                          <a:cs typeface="+mn-cs"/>
                        </a:rPr>
                        <a:t>f2.8mm</a:t>
                      </a:r>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f2.8mm</a:t>
                      </a: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f2.8mm x 2</a:t>
                      </a:r>
                    </a:p>
                  </a:txBody>
                  <a:tcPr/>
                </a:tc>
                <a:extLst>
                  <a:ext uri="{0D108BD9-81ED-4DB2-BD59-A6C34878D82A}">
                    <a16:rowId xmlns:a16="http://schemas.microsoft.com/office/drawing/2014/main" val="19717659"/>
                  </a:ext>
                </a:extLst>
              </a:tr>
              <a:tr h="339000">
                <a:tc>
                  <a:txBody>
                    <a:bodyPr/>
                    <a:lstStyle/>
                    <a:p>
                      <a:r>
                        <a:rPr lang="en-US" dirty="0"/>
                        <a:t>Horizontal Viewing Angle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mn-lt"/>
                          <a:ea typeface="+mn-ea"/>
                          <a:cs typeface="+mn-cs"/>
                        </a:rPr>
                        <a:t>101.1°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101.1°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97.68°</a:t>
                      </a:r>
                    </a:p>
                  </a:txBody>
                  <a:tcPr/>
                </a:tc>
                <a:extLst>
                  <a:ext uri="{0D108BD9-81ED-4DB2-BD59-A6C34878D82A}">
                    <a16:rowId xmlns:a16="http://schemas.microsoft.com/office/drawing/2014/main" val="663587587"/>
                  </a:ext>
                </a:extLst>
              </a:tr>
              <a:tr h="339000">
                <a:tc>
                  <a:txBody>
                    <a:bodyPr/>
                    <a:lstStyle/>
                    <a:p>
                      <a:r>
                        <a:rPr lang="en-US" dirty="0"/>
                        <a:t>NDAA</a:t>
                      </a:r>
                    </a:p>
                  </a:txBody>
                  <a:tcPr/>
                </a:tc>
                <a:tc>
                  <a:txBody>
                    <a:bodyPr/>
                    <a:lstStyle/>
                    <a:p>
                      <a:r>
                        <a:rPr lang="en-US" dirty="0"/>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chemeClr val="tx1"/>
                          </a:solidFill>
                          <a:effectLst/>
                          <a:uLnTx/>
                          <a:uFillTx/>
                          <a:latin typeface="Calibri"/>
                          <a:ea typeface="+mn-ea"/>
                          <a:cs typeface="+mn-cs"/>
                        </a:rPr>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Yes</a:t>
                      </a:r>
                    </a:p>
                  </a:txBody>
                  <a:tcPr/>
                </a:tc>
                <a:extLst>
                  <a:ext uri="{0D108BD9-81ED-4DB2-BD59-A6C34878D82A}">
                    <a16:rowId xmlns:a16="http://schemas.microsoft.com/office/drawing/2014/main" val="627504966"/>
                  </a:ext>
                </a:extLst>
              </a:tr>
            </a:tbl>
          </a:graphicData>
        </a:graphic>
      </p:graphicFrame>
      <p:pic>
        <p:nvPicPr>
          <p:cNvPr id="3074" name="Picture 2">
            <a:extLst>
              <a:ext uri="{FF2B5EF4-FFF2-40B4-BE49-F238E27FC236}">
                <a16:creationId xmlns:a16="http://schemas.microsoft.com/office/drawing/2014/main" id="{E87C410B-ADC0-82CF-0335-FC158CD8F3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08304" y="191683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a:extLst>
              <a:ext uri="{FF2B5EF4-FFF2-40B4-BE49-F238E27FC236}">
                <a16:creationId xmlns:a16="http://schemas.microsoft.com/office/drawing/2014/main" id="{EB457AB2-7231-DA21-6785-39CD1897CCB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35424" y="1902480"/>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a:extLst>
              <a:ext uri="{FF2B5EF4-FFF2-40B4-BE49-F238E27FC236}">
                <a16:creationId xmlns:a16="http://schemas.microsoft.com/office/drawing/2014/main" id="{0B4A985D-25A3-5E27-E561-300BF6A3E4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86266" y="2060848"/>
            <a:ext cx="597902" cy="5979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86695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DB029695-6493-CE69-8C7D-08DC0C7CC446}"/>
              </a:ext>
            </a:extLst>
          </p:cNvPr>
          <p:cNvGraphicFramePr>
            <a:graphicFrameLocks noGrp="1"/>
          </p:cNvGraphicFramePr>
          <p:nvPr>
            <p:extLst>
              <p:ext uri="{D42A27DB-BD31-4B8C-83A1-F6EECF244321}">
                <p14:modId xmlns:p14="http://schemas.microsoft.com/office/powerpoint/2010/main" val="639252367"/>
              </p:ext>
            </p:extLst>
          </p:nvPr>
        </p:nvGraphicFramePr>
        <p:xfrm>
          <a:off x="611560" y="2060848"/>
          <a:ext cx="8280920" cy="2225040"/>
        </p:xfrm>
        <a:graphic>
          <a:graphicData uri="http://schemas.openxmlformats.org/drawingml/2006/table">
            <a:tbl>
              <a:tblPr firstRow="1" bandRow="1">
                <a:tableStyleId>{5C22544A-7EE6-4342-B048-85BDC9FD1C3A}</a:tableStyleId>
              </a:tblPr>
              <a:tblGrid>
                <a:gridCol w="2070230">
                  <a:extLst>
                    <a:ext uri="{9D8B030D-6E8A-4147-A177-3AD203B41FA5}">
                      <a16:colId xmlns:a16="http://schemas.microsoft.com/office/drawing/2014/main" val="3232698814"/>
                    </a:ext>
                  </a:extLst>
                </a:gridCol>
                <a:gridCol w="2070230">
                  <a:extLst>
                    <a:ext uri="{9D8B030D-6E8A-4147-A177-3AD203B41FA5}">
                      <a16:colId xmlns:a16="http://schemas.microsoft.com/office/drawing/2014/main" val="80483492"/>
                    </a:ext>
                  </a:extLst>
                </a:gridCol>
                <a:gridCol w="1764196">
                  <a:extLst>
                    <a:ext uri="{9D8B030D-6E8A-4147-A177-3AD203B41FA5}">
                      <a16:colId xmlns:a16="http://schemas.microsoft.com/office/drawing/2014/main" val="2445103789"/>
                    </a:ext>
                  </a:extLst>
                </a:gridCol>
                <a:gridCol w="2376264">
                  <a:extLst>
                    <a:ext uri="{9D8B030D-6E8A-4147-A177-3AD203B41FA5}">
                      <a16:colId xmlns:a16="http://schemas.microsoft.com/office/drawing/2014/main" val="829847545"/>
                    </a:ext>
                  </a:extLst>
                </a:gridCol>
              </a:tblGrid>
              <a:tr h="370840">
                <a:tc>
                  <a:txBody>
                    <a:bodyPr/>
                    <a:lstStyle/>
                    <a:p>
                      <a:endParaRPr lang="en-US"/>
                    </a:p>
                  </a:txBody>
                  <a:tcPr/>
                </a:tc>
                <a:tc>
                  <a:txBody>
                    <a:bodyPr/>
                    <a:lstStyle/>
                    <a:p>
                      <a:r>
                        <a:rPr lang="en-US"/>
                        <a:t>Standard Features</a:t>
                      </a:r>
                    </a:p>
                  </a:txBody>
                  <a:tcPr/>
                </a:tc>
                <a:tc>
                  <a:txBody>
                    <a:bodyPr/>
                    <a:lstStyle/>
                    <a:p>
                      <a:r>
                        <a:rPr lang="en-US"/>
                        <a:t>AI Events/Meta</a:t>
                      </a:r>
                    </a:p>
                  </a:txBody>
                  <a:tcPr/>
                </a:tc>
                <a:tc>
                  <a:txBody>
                    <a:bodyPr/>
                    <a:lstStyle/>
                    <a:p>
                      <a:r>
                        <a:rPr lang="et-EE"/>
                        <a:t>Solutions</a:t>
                      </a:r>
                      <a:endParaRPr lang="en-US"/>
                    </a:p>
                  </a:txBody>
                  <a:tcPr/>
                </a:tc>
                <a:extLst>
                  <a:ext uri="{0D108BD9-81ED-4DB2-BD59-A6C34878D82A}">
                    <a16:rowId xmlns:a16="http://schemas.microsoft.com/office/drawing/2014/main" val="1948259271"/>
                  </a:ext>
                </a:extLst>
              </a:tr>
              <a:tr h="370840">
                <a:tc>
                  <a:txBody>
                    <a:bodyPr/>
                    <a:lstStyle/>
                    <a:p>
                      <a:r>
                        <a:rPr lang="en-US"/>
                        <a:t>NVR 3 Corporate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r>
                        <a:rPr lang="en-US"/>
                        <a:t>Yes</a:t>
                      </a:r>
                    </a:p>
                  </a:txBody>
                  <a:tcPr/>
                </a:tc>
                <a:tc>
                  <a:txBody>
                    <a:bodyPr/>
                    <a:lstStyle/>
                    <a:p>
                      <a:r>
                        <a:rPr lang="et-EE">
                          <a:hlinkClick r:id="rId3"/>
                        </a:rPr>
                        <a:t>S110</a:t>
                      </a:r>
                      <a:r>
                        <a:rPr lang="et-EE"/>
                        <a:t>, </a:t>
                      </a:r>
                      <a:r>
                        <a:rPr lang="et-EE">
                          <a:hlinkClick r:id="rId4"/>
                        </a:rPr>
                        <a:t>S111</a:t>
                      </a:r>
                      <a:r>
                        <a:rPr lang="et-EE"/>
                        <a:t>, </a:t>
                      </a:r>
                      <a:r>
                        <a:rPr lang="et-EE">
                          <a:hlinkClick r:id="rId5"/>
                        </a:rPr>
                        <a:t>S112</a:t>
                      </a:r>
                      <a:endParaRPr lang="en-US"/>
                    </a:p>
                  </a:txBody>
                  <a:tcPr/>
                </a:tc>
                <a:extLst>
                  <a:ext uri="{0D108BD9-81ED-4DB2-BD59-A6C34878D82A}">
                    <a16:rowId xmlns:a16="http://schemas.microsoft.com/office/drawing/2014/main" val="4012422756"/>
                  </a:ext>
                </a:extLst>
              </a:tr>
              <a:tr h="370840">
                <a:tc>
                  <a:txBody>
                    <a:bodyPr/>
                    <a:lstStyle/>
                    <a:p>
                      <a:r>
                        <a:rPr lang="en-US"/>
                        <a:t>NVR 3 Business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r>
                        <a:rPr lang="en-US"/>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t-EE">
                          <a:hlinkClick r:id="rId3"/>
                        </a:rPr>
                        <a:t>S110</a:t>
                      </a:r>
                      <a:r>
                        <a:rPr lang="et-EE"/>
                        <a:t>, </a:t>
                      </a:r>
                      <a:r>
                        <a:rPr lang="et-EE">
                          <a:hlinkClick r:id="rId4"/>
                        </a:rPr>
                        <a:t>S111</a:t>
                      </a:r>
                      <a:r>
                        <a:rPr lang="et-EE"/>
                        <a:t>, </a:t>
                      </a:r>
                      <a:r>
                        <a:rPr lang="et-EE">
                          <a:hlinkClick r:id="rId5"/>
                        </a:rPr>
                        <a:t>S112</a:t>
                      </a:r>
                      <a:endParaRPr lang="en-US"/>
                    </a:p>
                  </a:txBody>
                  <a:tcPr/>
                </a:tc>
                <a:extLst>
                  <a:ext uri="{0D108BD9-81ED-4DB2-BD59-A6C34878D82A}">
                    <a16:rowId xmlns:a16="http://schemas.microsoft.com/office/drawing/2014/main" val="2522832999"/>
                  </a:ext>
                </a:extLst>
              </a:tr>
              <a:tr h="370840">
                <a:tc>
                  <a:txBody>
                    <a:bodyPr/>
                    <a:lstStyle/>
                    <a:p>
                      <a:r>
                        <a:rPr lang="en-US"/>
                        <a:t>CMS 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r>
                        <a:rPr lang="en-US"/>
                        <a:t>Yes</a:t>
                      </a:r>
                    </a:p>
                  </a:txBody>
                  <a:tcPr/>
                </a:tc>
                <a:tc>
                  <a:txBody>
                    <a:bodyPr/>
                    <a:lstStyle/>
                    <a:p>
                      <a:r>
                        <a:rPr lang="et-EE">
                          <a:hlinkClick r:id="rId6"/>
                        </a:rPr>
                        <a:t>S120</a:t>
                      </a:r>
                      <a:r>
                        <a:rPr lang="et-EE"/>
                        <a:t>, </a:t>
                      </a:r>
                      <a:r>
                        <a:rPr lang="et-EE">
                          <a:hlinkClick r:id="rId7"/>
                        </a:rPr>
                        <a:t>S121</a:t>
                      </a:r>
                      <a:r>
                        <a:rPr lang="et-EE"/>
                        <a:t>, </a:t>
                      </a:r>
                      <a:r>
                        <a:rPr lang="et-EE">
                          <a:hlinkClick r:id="rId8"/>
                        </a:rPr>
                        <a:t>S122</a:t>
                      </a:r>
                      <a:endParaRPr lang="et-EE"/>
                    </a:p>
                  </a:txBody>
                  <a:tcPr/>
                </a:tc>
                <a:extLst>
                  <a:ext uri="{0D108BD9-81ED-4DB2-BD59-A6C34878D82A}">
                    <a16:rowId xmlns:a16="http://schemas.microsoft.com/office/drawing/2014/main" val="3004745136"/>
                  </a:ext>
                </a:extLst>
              </a:tr>
              <a:tr h="370840">
                <a:tc>
                  <a:txBody>
                    <a:bodyPr/>
                    <a:lstStyle/>
                    <a:p>
                      <a:r>
                        <a:rPr lang="en-US"/>
                        <a:t>ZNR-Series NVR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r>
                        <a:rPr lang="en-US"/>
                        <a:t>Yes</a:t>
                      </a:r>
                    </a:p>
                  </a:txBody>
                  <a:tcPr/>
                </a:tc>
                <a:tc>
                  <a:txBody>
                    <a:bodyPr/>
                    <a:lstStyle/>
                    <a:p>
                      <a:r>
                        <a:rPr lang="et-EE">
                          <a:hlinkClick r:id="rId9"/>
                        </a:rPr>
                        <a:t>S60</a:t>
                      </a:r>
                      <a:endParaRPr lang="et-EE"/>
                    </a:p>
                  </a:txBody>
                  <a:tcPr/>
                </a:tc>
                <a:extLst>
                  <a:ext uri="{0D108BD9-81ED-4DB2-BD59-A6C34878D82A}">
                    <a16:rowId xmlns:a16="http://schemas.microsoft.com/office/drawing/2014/main" val="4162967179"/>
                  </a:ext>
                </a:extLst>
              </a:tr>
              <a:tr h="370840">
                <a:tc>
                  <a:txBody>
                    <a:bodyPr/>
                    <a:lstStyle/>
                    <a:p>
                      <a:r>
                        <a:rPr lang="en-US"/>
                        <a:t>ENR-Series NVR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endParaRPr lang="en-US"/>
                    </a:p>
                  </a:txBody>
                  <a:tcPr/>
                </a:tc>
                <a:tc>
                  <a:txBody>
                    <a:bodyPr/>
                    <a:lstStyle/>
                    <a:p>
                      <a:r>
                        <a:rPr lang="et-EE">
                          <a:hlinkClick r:id="rId10"/>
                        </a:rPr>
                        <a:t>S72</a:t>
                      </a:r>
                      <a:endParaRPr lang="en-US"/>
                    </a:p>
                  </a:txBody>
                  <a:tcPr/>
                </a:tc>
                <a:extLst>
                  <a:ext uri="{0D108BD9-81ED-4DB2-BD59-A6C34878D82A}">
                    <a16:rowId xmlns:a16="http://schemas.microsoft.com/office/drawing/2014/main" val="4118223823"/>
                  </a:ext>
                </a:extLst>
              </a:tr>
            </a:tbl>
          </a:graphicData>
        </a:graphic>
      </p:graphicFrame>
      <p:sp>
        <p:nvSpPr>
          <p:cNvPr id="7" name="TextBox 6">
            <a:extLst>
              <a:ext uri="{FF2B5EF4-FFF2-40B4-BE49-F238E27FC236}">
                <a16:creationId xmlns:a16="http://schemas.microsoft.com/office/drawing/2014/main" id="{DB8FBEA1-40E3-CB9B-6401-F1AF19540165}"/>
              </a:ext>
            </a:extLst>
          </p:cNvPr>
          <p:cNvSpPr txBox="1"/>
          <p:nvPr/>
        </p:nvSpPr>
        <p:spPr>
          <a:xfrm>
            <a:off x="179512" y="1203105"/>
            <a:ext cx="6120680" cy="461665"/>
          </a:xfrm>
          <a:prstGeom prst="rect">
            <a:avLst/>
          </a:prstGeom>
          <a:noFill/>
        </p:spPr>
        <p:txBody>
          <a:bodyPr wrap="square" rtlCol="0">
            <a:spAutoFit/>
          </a:bodyPr>
          <a:lstStyle/>
          <a:p>
            <a:r>
              <a:rPr lang="en-US" sz="2400" b="1"/>
              <a:t>Supported VMS</a:t>
            </a:r>
            <a:r>
              <a:rPr lang="et-EE" sz="2400" b="1"/>
              <a:t> and Solutions</a:t>
            </a:r>
            <a:endParaRPr lang="en-US" sz="2400" b="1"/>
          </a:p>
        </p:txBody>
      </p:sp>
    </p:spTree>
    <p:extLst>
      <p:ext uri="{BB962C8B-B14F-4D97-AF65-F5344CB8AC3E}">
        <p14:creationId xmlns:p14="http://schemas.microsoft.com/office/powerpoint/2010/main" val="41116921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0F5A19AE-FC78-ADD3-D559-800A6DE38225}"/>
              </a:ext>
            </a:extLst>
          </p:cNvPr>
          <p:cNvSpPr txBox="1"/>
          <p:nvPr/>
        </p:nvSpPr>
        <p:spPr>
          <a:xfrm>
            <a:off x="179512" y="1203105"/>
            <a:ext cx="6120680" cy="461665"/>
          </a:xfrm>
          <a:prstGeom prst="rect">
            <a:avLst/>
          </a:prstGeom>
          <a:noFill/>
        </p:spPr>
        <p:txBody>
          <a:bodyPr wrap="square" rtlCol="0">
            <a:spAutoFit/>
          </a:bodyPr>
          <a:lstStyle/>
          <a:p>
            <a:r>
              <a:rPr lang="en-US" sz="2400" b="1"/>
              <a:t>Applications</a:t>
            </a:r>
          </a:p>
        </p:txBody>
      </p:sp>
      <p:sp>
        <p:nvSpPr>
          <p:cNvPr id="9" name="TextBox 8">
            <a:extLst>
              <a:ext uri="{FF2B5EF4-FFF2-40B4-BE49-F238E27FC236}">
                <a16:creationId xmlns:a16="http://schemas.microsoft.com/office/drawing/2014/main" id="{42FF0B5F-3F82-99C2-9310-33351BAEAFD2}"/>
              </a:ext>
            </a:extLst>
          </p:cNvPr>
          <p:cNvSpPr txBox="1"/>
          <p:nvPr/>
        </p:nvSpPr>
        <p:spPr>
          <a:xfrm>
            <a:off x="251520" y="1753213"/>
            <a:ext cx="6336704" cy="369332"/>
          </a:xfrm>
          <a:prstGeom prst="rect">
            <a:avLst/>
          </a:prstGeom>
          <a:noFill/>
        </p:spPr>
        <p:txBody>
          <a:bodyPr wrap="square" rtlCol="0">
            <a:spAutoFit/>
          </a:bodyPr>
          <a:lstStyle/>
          <a:p>
            <a:r>
              <a:rPr lang="en-US"/>
              <a:t>Dual Domes are used usually in one of the two ways:</a:t>
            </a:r>
          </a:p>
        </p:txBody>
      </p:sp>
      <p:pic>
        <p:nvPicPr>
          <p:cNvPr id="2" name="Picture 2">
            <a:extLst>
              <a:ext uri="{FF2B5EF4-FFF2-40B4-BE49-F238E27FC236}">
                <a16:creationId xmlns:a16="http://schemas.microsoft.com/office/drawing/2014/main" id="{BE913CF8-3D2D-86C7-506A-9FCFDEF1275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75656" y="2328332"/>
            <a:ext cx="1477328" cy="1477328"/>
          </a:xfrm>
          <a:prstGeom prst="rect">
            <a:avLst/>
          </a:prstGeom>
          <a:noFill/>
          <a:extLst>
            <a:ext uri="{909E8E84-426E-40DD-AFC4-6F175D3DCCD1}">
              <a14:hiddenFill xmlns:a14="http://schemas.microsoft.com/office/drawing/2010/main">
                <a:solidFill>
                  <a:srgbClr val="FFFFFF"/>
                </a:solidFill>
              </a14:hiddenFill>
            </a:ext>
          </a:extLst>
        </p:spPr>
      </p:pic>
      <p:sp>
        <p:nvSpPr>
          <p:cNvPr id="3" name="Isosceles Triangle 2">
            <a:extLst>
              <a:ext uri="{FF2B5EF4-FFF2-40B4-BE49-F238E27FC236}">
                <a16:creationId xmlns:a16="http://schemas.microsoft.com/office/drawing/2014/main" id="{6CE7AB1B-67B5-0E4A-75C8-C45FD93E6228}"/>
              </a:ext>
            </a:extLst>
          </p:cNvPr>
          <p:cNvSpPr/>
          <p:nvPr/>
        </p:nvSpPr>
        <p:spPr>
          <a:xfrm rot="3726036">
            <a:off x="442832" y="2572637"/>
            <a:ext cx="1354849" cy="1758561"/>
          </a:xfrm>
          <a:prstGeom prst="triangle">
            <a:avLst/>
          </a:prstGeom>
          <a:solidFill>
            <a:schemeClr val="accent1">
              <a:lumMod val="20000"/>
              <a:lumOff val="80000"/>
            </a:schemeClr>
          </a:solidFill>
          <a:ln>
            <a:solidFill>
              <a:schemeClr val="tx2">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Isosceles Triangle 3">
            <a:extLst>
              <a:ext uri="{FF2B5EF4-FFF2-40B4-BE49-F238E27FC236}">
                <a16:creationId xmlns:a16="http://schemas.microsoft.com/office/drawing/2014/main" id="{7FF89BBC-B85E-ECEF-63CD-2C9BA76AAA0B}"/>
              </a:ext>
            </a:extLst>
          </p:cNvPr>
          <p:cNvSpPr/>
          <p:nvPr/>
        </p:nvSpPr>
        <p:spPr>
          <a:xfrm rot="17359122">
            <a:off x="2705237" y="2414183"/>
            <a:ext cx="1345190" cy="1701852"/>
          </a:xfrm>
          <a:prstGeom prst="triangle">
            <a:avLst/>
          </a:prstGeom>
          <a:solidFill>
            <a:schemeClr val="accent1">
              <a:lumMod val="20000"/>
              <a:lumOff val="80000"/>
            </a:schemeClr>
          </a:solidFill>
          <a:ln>
            <a:solidFill>
              <a:schemeClr val="tx2">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4B6C5AC6-0C39-4BE6-C906-62CBF0F9F9BC}"/>
              </a:ext>
            </a:extLst>
          </p:cNvPr>
          <p:cNvSpPr txBox="1"/>
          <p:nvPr/>
        </p:nvSpPr>
        <p:spPr>
          <a:xfrm>
            <a:off x="4742631" y="2874604"/>
            <a:ext cx="4248472" cy="923330"/>
          </a:xfrm>
          <a:prstGeom prst="rect">
            <a:avLst/>
          </a:prstGeom>
          <a:noFill/>
        </p:spPr>
        <p:txBody>
          <a:bodyPr wrap="square" rtlCol="0">
            <a:spAutoFit/>
          </a:bodyPr>
          <a:lstStyle/>
          <a:p>
            <a:r>
              <a:rPr lang="en-US"/>
              <a:t>Lenses are turned towards the opposite direction.</a:t>
            </a:r>
          </a:p>
          <a:p>
            <a:r>
              <a:rPr lang="en-US"/>
              <a:t>Typical application:</a:t>
            </a:r>
            <a:r>
              <a:rPr lang="en-US" b="1"/>
              <a:t> Corridor Surveillance</a:t>
            </a:r>
          </a:p>
        </p:txBody>
      </p:sp>
      <p:pic>
        <p:nvPicPr>
          <p:cNvPr id="6" name="Picture 2">
            <a:extLst>
              <a:ext uri="{FF2B5EF4-FFF2-40B4-BE49-F238E27FC236}">
                <a16:creationId xmlns:a16="http://schemas.microsoft.com/office/drawing/2014/main" id="{FDA1A44B-537E-B885-7552-1B26DF24ADC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75656" y="4170631"/>
            <a:ext cx="1477328" cy="1477328"/>
          </a:xfrm>
          <a:prstGeom prst="rect">
            <a:avLst/>
          </a:prstGeom>
          <a:noFill/>
          <a:extLst>
            <a:ext uri="{909E8E84-426E-40DD-AFC4-6F175D3DCCD1}">
              <a14:hiddenFill xmlns:a14="http://schemas.microsoft.com/office/drawing/2010/main">
                <a:solidFill>
                  <a:srgbClr val="FFFFFF"/>
                </a:solidFill>
              </a14:hiddenFill>
            </a:ext>
          </a:extLst>
        </p:spPr>
      </p:pic>
      <p:sp>
        <p:nvSpPr>
          <p:cNvPr id="7" name="Isosceles Triangle 6">
            <a:extLst>
              <a:ext uri="{FF2B5EF4-FFF2-40B4-BE49-F238E27FC236}">
                <a16:creationId xmlns:a16="http://schemas.microsoft.com/office/drawing/2014/main" id="{063BB230-3DFF-2E61-2A7E-D4D04D3940FD}"/>
              </a:ext>
            </a:extLst>
          </p:cNvPr>
          <p:cNvSpPr/>
          <p:nvPr/>
        </p:nvSpPr>
        <p:spPr>
          <a:xfrm rot="2594321">
            <a:off x="574760" y="5015032"/>
            <a:ext cx="2135167" cy="986354"/>
          </a:xfrm>
          <a:prstGeom prst="triangle">
            <a:avLst/>
          </a:prstGeom>
          <a:solidFill>
            <a:schemeClr val="accent1">
              <a:lumMod val="20000"/>
              <a:lumOff val="80000"/>
            </a:schemeClr>
          </a:solidFill>
          <a:ln>
            <a:solidFill>
              <a:schemeClr val="tx2">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Isosceles Triangle 10">
            <a:extLst>
              <a:ext uri="{FF2B5EF4-FFF2-40B4-BE49-F238E27FC236}">
                <a16:creationId xmlns:a16="http://schemas.microsoft.com/office/drawing/2014/main" id="{3F9DC8B6-B21A-074D-5AF8-3009E0F89025}"/>
              </a:ext>
            </a:extLst>
          </p:cNvPr>
          <p:cNvSpPr/>
          <p:nvPr/>
        </p:nvSpPr>
        <p:spPr>
          <a:xfrm rot="19312048">
            <a:off x="1583052" y="5050910"/>
            <a:ext cx="2272025" cy="986354"/>
          </a:xfrm>
          <a:prstGeom prst="triangle">
            <a:avLst/>
          </a:prstGeom>
          <a:solidFill>
            <a:schemeClr val="accent1">
              <a:lumMod val="20000"/>
              <a:lumOff val="80000"/>
            </a:schemeClr>
          </a:solidFill>
          <a:ln>
            <a:solidFill>
              <a:schemeClr val="tx2">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9CD15D20-9199-C279-7280-A4D3D74BF816}"/>
              </a:ext>
            </a:extLst>
          </p:cNvPr>
          <p:cNvSpPr txBox="1"/>
          <p:nvPr/>
        </p:nvSpPr>
        <p:spPr>
          <a:xfrm>
            <a:off x="4067944" y="4730904"/>
            <a:ext cx="4248472" cy="923330"/>
          </a:xfrm>
          <a:prstGeom prst="rect">
            <a:avLst/>
          </a:prstGeom>
          <a:noFill/>
        </p:spPr>
        <p:txBody>
          <a:bodyPr wrap="square" rtlCol="0">
            <a:spAutoFit/>
          </a:bodyPr>
          <a:lstStyle/>
          <a:p>
            <a:r>
              <a:rPr lang="en-US"/>
              <a:t>Lenses are turned so that they fully cover one side.</a:t>
            </a:r>
          </a:p>
          <a:p>
            <a:r>
              <a:rPr lang="en-US"/>
              <a:t>Typical application:</a:t>
            </a:r>
            <a:r>
              <a:rPr lang="en-US" b="1"/>
              <a:t> Perimeter Surveillance</a:t>
            </a:r>
          </a:p>
        </p:txBody>
      </p:sp>
    </p:spTree>
    <p:extLst>
      <p:ext uri="{BB962C8B-B14F-4D97-AF65-F5344CB8AC3E}">
        <p14:creationId xmlns:p14="http://schemas.microsoft.com/office/powerpoint/2010/main" val="78354337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Metadata/LabelInfo.xml><?xml version="1.0" encoding="utf-8"?>
<clbl:labelList xmlns:clbl="http://schemas.microsoft.com/office/2020/mipLabelMetadata">
  <clbl:label id="{63c674fb-6442-432f-a235-afe2e7eea23f}" enabled="0" method="" siteId="{63c674fb-6442-432f-a235-afe2e7eea23f}" removed="1"/>
</clbl:labelList>
</file>

<file path=docProps/app.xml><?xml version="1.0" encoding="utf-8"?>
<Properties xmlns="http://schemas.openxmlformats.org/officeDocument/2006/extended-properties" xmlns:vt="http://schemas.openxmlformats.org/officeDocument/2006/docPropsVTypes">
  <Application>Microsoft Office PowerPoint</Application>
  <PresentationFormat>On-screen Show (4:3)</PresentationFormat>
  <Slides>8</Slides>
  <Notes>8</Notes>
  <HiddenSlides>0</HiddenSlides>
  <ScaleCrop>false</ScaleCrop>
  <HeadingPairs>
    <vt:vector size="4" baseType="variant">
      <vt:variant>
        <vt:lpstr>Theme</vt:lpstr>
      </vt:variant>
      <vt:variant>
        <vt:i4>2</vt:i4>
      </vt:variant>
      <vt:variant>
        <vt:lpstr>Slide Titles</vt:lpstr>
      </vt:variant>
      <vt:variant>
        <vt:i4>8</vt:i4>
      </vt:variant>
    </vt:vector>
  </HeadingPairs>
  <TitlesOfParts>
    <vt:vector size="10" baseType="lpstr">
      <vt:lpstr>自訂設計</vt:lpstr>
      <vt:lpstr>1_自訂設計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ACTi Covert Cameras</dc:title>
  <dc:creator>Ando.Meritee</dc:creator>
  <cp:revision>11</cp:revision>
  <dcterms:created xsi:type="dcterms:W3CDTF">2015-08-31T10:30:03Z</dcterms:created>
  <dcterms:modified xsi:type="dcterms:W3CDTF">2025-07-25T05:04:30Z</dcterms:modified>
</cp:coreProperties>
</file>