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512"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60"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ine.Hsu (許蕙茹)" userId="1503da04-cd1a-4a3c-b9af-b8516761f7ef" providerId="ADAL" clId="{7537739F-D3E8-429F-8E80-BA3D7D0CB76D}"/>
    <pc:docChg chg="modSld">
      <pc:chgData name="Corine.Hsu (許蕙茹)" userId="1503da04-cd1a-4a3c-b9af-b8516761f7ef" providerId="ADAL" clId="{7537739F-D3E8-429F-8E80-BA3D7D0CB76D}" dt="2025-02-26T05:02:13.102" v="0" actId="14100"/>
      <pc:docMkLst>
        <pc:docMk/>
      </pc:docMkLst>
      <pc:sldChg chg="modSp mod">
        <pc:chgData name="Corine.Hsu (許蕙茹)" userId="1503da04-cd1a-4a3c-b9af-b8516761f7ef" providerId="ADAL" clId="{7537739F-D3E8-429F-8E80-BA3D7D0CB76D}" dt="2025-02-26T05:02:13.102" v="0" actId="14100"/>
        <pc:sldMkLst>
          <pc:docMk/>
          <pc:sldMk cId="3017838668" sldId="279"/>
        </pc:sldMkLst>
        <pc:spChg chg="mod">
          <ac:chgData name="Corine.Hsu (許蕙茹)" userId="1503da04-cd1a-4a3c-b9af-b8516761f7ef" providerId="ADAL" clId="{7537739F-D3E8-429F-8E80-BA3D7D0CB76D}" dt="2025-02-26T05:02:13.102" v="0" actId="14100"/>
          <ac:spMkLst>
            <pc:docMk/>
            <pc:sldMk cId="3017838668" sldId="279"/>
            <ac:spMk id="8" creationId="{07683C5B-C2DB-B8FB-702D-41EC6A5F69F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2025/2/26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slide" Target="slide27.xml"/><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slide" Target="slide21.xm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0.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16.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7148853"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體育場監控解決方案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1438" y="3876841"/>
            <a:ext cx="3016884" cy="1725760"/>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679051"/>
            <a:ext cx="6120680" cy="1569660"/>
          </a:xfrm>
          <a:prstGeom prst="rect">
            <a:avLst/>
          </a:prstGeom>
          <a:noFill/>
        </p:spPr>
        <p:txBody>
          <a:bodyPr wrap="square">
            <a:spAutoFit/>
          </a:bodyPr>
          <a:lstStyle/>
          <a:p>
            <a:r>
              <a:rPr lang="en-US" sz="1600" dirty="0">
                <a:solidFill>
                  <a:srgbClr val="535353"/>
                </a:solidFill>
                <a:latin typeface="Open Sans" panose="020B0606030504020204" pitchFamily="34" charset="0"/>
              </a:rPr>
              <a:t>ACTi 的端到端體育場解決方案旨在確保人群的安全以及保護設施和設備。 這些解決方案由各種類型的攝影機組成，具備遠距變焦能力、視頻分析、VMS，以及警報、對講機和數位標示系統的整合。</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286402"/>
            <a:ext cx="8708542" cy="3539430"/>
          </a:xfrm>
          <a:prstGeom prst="rect">
            <a:avLst/>
          </a:prstGeom>
          <a:noFill/>
        </p:spPr>
        <p:txBody>
          <a:bodyPr wrap="square">
            <a:spAutoFit/>
          </a:bodyPr>
          <a:lstStyle/>
          <a:p>
            <a:r>
              <a:rPr lang="en-US" sz="1600" dirty="0">
                <a:solidFill>
                  <a:srgbClr val="535353"/>
                </a:solidFill>
                <a:latin typeface="Open Sans" panose="020B0606030504020204" pitchFamily="34" charset="0"/>
              </a:rPr>
              <a:t>由於數百甚至數千人將在體育場內聚集參加音樂會或比賽，主要的安全相關挑戰包括扒竊、搶劫、打鬥、訪客之間的衝突以及其他犯罪活動，如破壞公物。</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對於這樣的大型空間，ACTi 提供各種高變焦攝影機，包括子彈型、盒型和 PTZ，具備高達 40 倍的光學變焦和即時自動對焦功能。 所有這些攝影機都可以手動或自動進行變焦。</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對於全景視圖解決方案，ACTi 提供多影像攝影機，配備變焦或固定鏡頭，以及配備魚眼鏡頭的半球形攝影機。</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攝影機還配備內建的分析功能，無需任何 AI 許可證。 人工智慧可以執行各種任務，例如臉部識別。 當PTZ攝影機掃描整個體育場並識別出黑名單上的人時，將立即發出警報。</a:t>
            </a: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p:blipFill>
        <p:spPr bwMode="auto">
          <a:xfrm>
            <a:off x="465228" y="1834198"/>
            <a:ext cx="2147907" cy="1228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ECDFDC-666F-9AFF-1F14-8B5D0311C2D1}"/>
              </a:ext>
            </a:extLst>
          </p:cNvPr>
          <p:cNvPicPr>
            <a:picLocks noChangeAspect="1"/>
          </p:cNvPicPr>
          <p:nvPr/>
        </p:nvPicPr>
        <p:blipFill>
          <a:blip r:embed="rId3"/>
          <a:stretch>
            <a:fillRect/>
          </a:stretch>
        </p:blipFill>
        <p:spPr>
          <a:xfrm>
            <a:off x="615124" y="1921448"/>
            <a:ext cx="8089964" cy="4477138"/>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398236" y="4631659"/>
            <a:ext cx="1572835" cy="307777"/>
          </a:xfrm>
          <a:prstGeom prst="rect">
            <a:avLst/>
          </a:prstGeom>
          <a:solidFill>
            <a:schemeClr val="bg1"/>
          </a:solidFill>
        </p:spPr>
        <p:txBody>
          <a:bodyPr wrap="square" rtlCol="0">
            <a:spAutoFit/>
          </a:bodyPr>
          <a:lstStyle/>
          <a:p>
            <a:r>
              <a:rPr lang="en-US" sz="1400" dirty="0"/>
              <a:t>販賣區</a:t>
            </a:r>
          </a:p>
        </p:txBody>
      </p:sp>
      <p:sp>
        <p:nvSpPr>
          <p:cNvPr id="16" name="TextBox 15">
            <a:extLst>
              <a:ext uri="{FF2B5EF4-FFF2-40B4-BE49-F238E27FC236}">
                <a16:creationId xmlns:a16="http://schemas.microsoft.com/office/drawing/2014/main" id="{458E1A64-B217-E2B6-09D4-DE910F0DB6DE}"/>
              </a:ext>
            </a:extLst>
          </p:cNvPr>
          <p:cNvSpPr txBox="1"/>
          <p:nvPr/>
        </p:nvSpPr>
        <p:spPr>
          <a:xfrm>
            <a:off x="2633642" y="3393487"/>
            <a:ext cx="1344837" cy="307777"/>
          </a:xfrm>
          <a:prstGeom prst="rect">
            <a:avLst/>
          </a:prstGeom>
          <a:solidFill>
            <a:schemeClr val="bg1"/>
          </a:solidFill>
        </p:spPr>
        <p:txBody>
          <a:bodyPr wrap="square" rtlCol="0">
            <a:spAutoFit/>
          </a:bodyPr>
          <a:lstStyle/>
          <a:p>
            <a:r>
              <a:rPr lang="en-US" sz="1400" dirty="0"/>
              <a:t>控制室</a:t>
            </a:r>
          </a:p>
        </p:txBody>
      </p:sp>
      <p:sp>
        <p:nvSpPr>
          <p:cNvPr id="17" name="TextBox 16">
            <a:extLst>
              <a:ext uri="{FF2B5EF4-FFF2-40B4-BE49-F238E27FC236}">
                <a16:creationId xmlns:a16="http://schemas.microsoft.com/office/drawing/2014/main" id="{C4C7C13B-B360-52A6-7E51-4B41408DD60C}"/>
              </a:ext>
            </a:extLst>
          </p:cNvPr>
          <p:cNvSpPr txBox="1"/>
          <p:nvPr/>
        </p:nvSpPr>
        <p:spPr>
          <a:xfrm>
            <a:off x="7592257" y="4144153"/>
            <a:ext cx="1217941" cy="307777"/>
          </a:xfrm>
          <a:prstGeom prst="rect">
            <a:avLst/>
          </a:prstGeom>
          <a:solidFill>
            <a:schemeClr val="bg1"/>
          </a:solidFill>
        </p:spPr>
        <p:txBody>
          <a:bodyPr wrap="square" rtlCol="0">
            <a:spAutoFit/>
          </a:bodyPr>
          <a:lstStyle/>
          <a:p>
            <a:r>
              <a:rPr lang="en-US" sz="1400" dirty="0"/>
              <a:t>周邊</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504889" y="3748126"/>
            <a:ext cx="696702" cy="307777"/>
          </a:xfrm>
          <a:prstGeom prst="rect">
            <a:avLst/>
          </a:prstGeom>
          <a:solidFill>
            <a:schemeClr val="bg1"/>
          </a:solidFill>
        </p:spPr>
        <p:txBody>
          <a:bodyPr wrap="square" rtlCol="0">
            <a:spAutoFit/>
          </a:bodyPr>
          <a:lstStyle/>
          <a:p>
            <a:r>
              <a:rPr lang="en-US" sz="1400" dirty="0"/>
              <a:t>場地</a:t>
            </a:r>
          </a:p>
        </p:txBody>
      </p:sp>
      <p:sp>
        <p:nvSpPr>
          <p:cNvPr id="22" name="TextBox 21">
            <a:extLst>
              <a:ext uri="{FF2B5EF4-FFF2-40B4-BE49-F238E27FC236}">
                <a16:creationId xmlns:a16="http://schemas.microsoft.com/office/drawing/2014/main" id="{4E01FA23-7489-21D5-ECCB-6458583EFFB9}"/>
              </a:ext>
            </a:extLst>
          </p:cNvPr>
          <p:cNvSpPr txBox="1"/>
          <p:nvPr/>
        </p:nvSpPr>
        <p:spPr>
          <a:xfrm>
            <a:off x="1926590" y="5019414"/>
            <a:ext cx="829463" cy="307777"/>
          </a:xfrm>
          <a:prstGeom prst="rect">
            <a:avLst/>
          </a:prstGeom>
          <a:solidFill>
            <a:schemeClr val="bg1"/>
          </a:solidFill>
        </p:spPr>
        <p:txBody>
          <a:bodyPr wrap="square" rtlCol="0">
            <a:spAutoFit/>
          </a:bodyPr>
          <a:lstStyle/>
          <a:p>
            <a:r>
              <a:rPr lang="en-US" sz="1400" dirty="0"/>
              <a:t>入口</a:t>
            </a:r>
          </a:p>
        </p:txBody>
      </p:sp>
      <p:sp>
        <p:nvSpPr>
          <p:cNvPr id="7" name="TextBox 6">
            <a:extLst>
              <a:ext uri="{FF2B5EF4-FFF2-40B4-BE49-F238E27FC236}">
                <a16:creationId xmlns:a16="http://schemas.microsoft.com/office/drawing/2014/main" id="{6024A30D-933D-874D-3350-1C279B6AA7E7}"/>
              </a:ext>
            </a:extLst>
          </p:cNvPr>
          <p:cNvSpPr txBox="1"/>
          <p:nvPr/>
        </p:nvSpPr>
        <p:spPr>
          <a:xfrm>
            <a:off x="1658734" y="4044090"/>
            <a:ext cx="1344837" cy="307777"/>
          </a:xfrm>
          <a:prstGeom prst="rect">
            <a:avLst/>
          </a:prstGeom>
          <a:solidFill>
            <a:schemeClr val="bg1"/>
          </a:solidFill>
        </p:spPr>
        <p:txBody>
          <a:bodyPr wrap="square" rtlCol="0">
            <a:spAutoFit/>
          </a:bodyPr>
          <a:lstStyle/>
          <a:p>
            <a:r>
              <a:rPr lang="en-US" sz="1400" dirty="0"/>
              <a:t>裝卸區</a:t>
            </a:r>
          </a:p>
        </p:txBody>
      </p:sp>
      <p:sp>
        <p:nvSpPr>
          <p:cNvPr id="8" name="TextBox 7">
            <a:extLst>
              <a:ext uri="{FF2B5EF4-FFF2-40B4-BE49-F238E27FC236}">
                <a16:creationId xmlns:a16="http://schemas.microsoft.com/office/drawing/2014/main" id="{B412F287-7A9C-F44C-AF15-A3A8BCA321B8}"/>
              </a:ext>
            </a:extLst>
          </p:cNvPr>
          <p:cNvSpPr txBox="1"/>
          <p:nvPr/>
        </p:nvSpPr>
        <p:spPr>
          <a:xfrm>
            <a:off x="3875060" y="2740531"/>
            <a:ext cx="1127040" cy="307777"/>
          </a:xfrm>
          <a:prstGeom prst="rect">
            <a:avLst/>
          </a:prstGeom>
          <a:solidFill>
            <a:schemeClr val="bg1"/>
          </a:solidFill>
        </p:spPr>
        <p:txBody>
          <a:bodyPr wrap="square" rtlCol="0">
            <a:spAutoFit/>
          </a:bodyPr>
          <a:lstStyle/>
          <a:p>
            <a:r>
              <a:rPr lang="en-US" sz="1400" dirty="0"/>
              <a:t>座位區</a:t>
            </a:r>
          </a:p>
        </p:txBody>
      </p:sp>
      <p:grpSp>
        <p:nvGrpSpPr>
          <p:cNvPr id="10" name="Group 9">
            <a:extLst>
              <a:ext uri="{FF2B5EF4-FFF2-40B4-BE49-F238E27FC236}">
                <a16:creationId xmlns:a16="http://schemas.microsoft.com/office/drawing/2014/main" id="{1B870C61-8DBE-39C1-48A9-688BDB0848E9}"/>
              </a:ext>
            </a:extLst>
          </p:cNvPr>
          <p:cNvGrpSpPr/>
          <p:nvPr/>
        </p:nvGrpSpPr>
        <p:grpSpPr>
          <a:xfrm>
            <a:off x="3502145" y="2706036"/>
            <a:ext cx="389106" cy="398834"/>
            <a:chOff x="4737370" y="287435"/>
            <a:chExt cx="389106" cy="398834"/>
          </a:xfrm>
        </p:grpSpPr>
        <p:sp>
          <p:nvSpPr>
            <p:cNvPr id="9" name="Oval 8">
              <a:extLst>
                <a:ext uri="{FF2B5EF4-FFF2-40B4-BE49-F238E27FC236}">
                  <a16:creationId xmlns:a16="http://schemas.microsoft.com/office/drawing/2014/main" id="{9E3CBCBA-33E4-0632-8A38-71E6D5A48AFD}"/>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0DBC7BA-BB63-617B-1A86-D9340935FE71}"/>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11" name="TextBox 10">
            <a:extLst>
              <a:ext uri="{FF2B5EF4-FFF2-40B4-BE49-F238E27FC236}">
                <a16:creationId xmlns:a16="http://schemas.microsoft.com/office/drawing/2014/main" id="{430A2201-EE9F-DBDA-42C2-FFD5498545D8}"/>
              </a:ext>
            </a:extLst>
          </p:cNvPr>
          <p:cNvSpPr txBox="1"/>
          <p:nvPr/>
        </p:nvSpPr>
        <p:spPr>
          <a:xfrm>
            <a:off x="1095214" y="5290176"/>
            <a:ext cx="1127040" cy="307777"/>
          </a:xfrm>
          <a:prstGeom prst="rect">
            <a:avLst/>
          </a:prstGeom>
          <a:solidFill>
            <a:schemeClr val="bg1"/>
          </a:solidFill>
        </p:spPr>
        <p:txBody>
          <a:bodyPr wrap="square" rtlCol="0">
            <a:spAutoFit/>
          </a:bodyPr>
          <a:lstStyle/>
          <a:p>
            <a:r>
              <a:rPr lang="en-US" sz="1400" dirty="0"/>
              <a:t>閘門</a:t>
            </a:r>
          </a:p>
        </p:txBody>
      </p:sp>
      <p:grpSp>
        <p:nvGrpSpPr>
          <p:cNvPr id="12" name="Group 11">
            <a:extLst>
              <a:ext uri="{FF2B5EF4-FFF2-40B4-BE49-F238E27FC236}">
                <a16:creationId xmlns:a16="http://schemas.microsoft.com/office/drawing/2014/main" id="{211D8B95-E978-E8CC-0AC7-6D3E84AE0884}"/>
              </a:ext>
            </a:extLst>
          </p:cNvPr>
          <p:cNvGrpSpPr/>
          <p:nvPr/>
        </p:nvGrpSpPr>
        <p:grpSpPr>
          <a:xfrm>
            <a:off x="2916954" y="5127774"/>
            <a:ext cx="389106" cy="398834"/>
            <a:chOff x="4737370" y="287435"/>
            <a:chExt cx="389106" cy="398834"/>
          </a:xfrm>
        </p:grpSpPr>
        <p:sp>
          <p:nvSpPr>
            <p:cNvPr id="13" name="Oval 12">
              <a:extLst>
                <a:ext uri="{FF2B5EF4-FFF2-40B4-BE49-F238E27FC236}">
                  <a16:creationId xmlns:a16="http://schemas.microsoft.com/office/drawing/2014/main" id="{626C278F-09CF-CC4F-F45E-13816343A359}"/>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E27B950-7524-2F74-6D74-50E6C95F3D2C}"/>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5" name="TextBox 4">
            <a:extLst>
              <a:ext uri="{FF2B5EF4-FFF2-40B4-BE49-F238E27FC236}">
                <a16:creationId xmlns:a16="http://schemas.microsoft.com/office/drawing/2014/main" id="{AC505A76-E4E4-F22F-AD13-6F724CD03F6F}"/>
              </a:ext>
            </a:extLst>
          </p:cNvPr>
          <p:cNvSpPr txBox="1"/>
          <p:nvPr/>
        </p:nvSpPr>
        <p:spPr>
          <a:xfrm>
            <a:off x="1841715" y="3013646"/>
            <a:ext cx="1344837" cy="307777"/>
          </a:xfrm>
          <a:prstGeom prst="rect">
            <a:avLst/>
          </a:prstGeom>
          <a:solidFill>
            <a:schemeClr val="bg1"/>
          </a:solidFill>
        </p:spPr>
        <p:txBody>
          <a:bodyPr wrap="square" rtlCol="0">
            <a:spAutoFit/>
          </a:bodyPr>
          <a:lstStyle/>
          <a:p>
            <a:r>
              <a:rPr lang="en-US" sz="1400" dirty="0"/>
              <a:t>儲藏室</a:t>
            </a:r>
          </a:p>
        </p:txBody>
      </p:sp>
      <p:sp>
        <p:nvSpPr>
          <p:cNvPr id="19" name="TextBox 18">
            <a:extLst>
              <a:ext uri="{FF2B5EF4-FFF2-40B4-BE49-F238E27FC236}">
                <a16:creationId xmlns:a16="http://schemas.microsoft.com/office/drawing/2014/main" id="{72342D3B-744F-2571-C0D5-B788CB82092C}"/>
              </a:ext>
            </a:extLst>
          </p:cNvPr>
          <p:cNvSpPr txBox="1"/>
          <p:nvPr/>
        </p:nvSpPr>
        <p:spPr>
          <a:xfrm>
            <a:off x="3280406" y="5186977"/>
            <a:ext cx="1127040" cy="307777"/>
          </a:xfrm>
          <a:prstGeom prst="rect">
            <a:avLst/>
          </a:prstGeom>
          <a:solidFill>
            <a:schemeClr val="bg1"/>
          </a:solidFill>
        </p:spPr>
        <p:txBody>
          <a:bodyPr wrap="square" rtlCol="0">
            <a:spAutoFit/>
          </a:bodyPr>
          <a:lstStyle/>
          <a:p>
            <a:r>
              <a:rPr lang="en-US" sz="1400" dirty="0"/>
              <a:t>運動場</a:t>
            </a:r>
          </a:p>
        </p:txBody>
      </p:sp>
      <p:sp>
        <p:nvSpPr>
          <p:cNvPr id="20" name="TextBox 19">
            <a:extLst>
              <a:ext uri="{FF2B5EF4-FFF2-40B4-BE49-F238E27FC236}">
                <a16:creationId xmlns:a16="http://schemas.microsoft.com/office/drawing/2014/main" id="{E884C5D8-659F-9FDC-6CFA-0FCF3C954F9E}"/>
              </a:ext>
            </a:extLst>
          </p:cNvPr>
          <p:cNvSpPr txBox="1"/>
          <p:nvPr/>
        </p:nvSpPr>
        <p:spPr>
          <a:xfrm>
            <a:off x="5308872" y="5339377"/>
            <a:ext cx="696702" cy="307777"/>
          </a:xfrm>
          <a:prstGeom prst="rect">
            <a:avLst/>
          </a:prstGeom>
          <a:solidFill>
            <a:schemeClr val="bg1"/>
          </a:solidFill>
        </p:spPr>
        <p:txBody>
          <a:bodyPr wrap="square" rtlCol="0">
            <a:spAutoFit/>
          </a:bodyPr>
          <a:lstStyle/>
          <a:p>
            <a:r>
              <a:rPr lang="en-US" sz="1000" dirty="0"/>
              <a:t>健身房</a:t>
            </a:r>
          </a:p>
        </p:txBody>
      </p:sp>
      <p:sp>
        <p:nvSpPr>
          <p:cNvPr id="26" name="TextBox 25">
            <a:extLst>
              <a:ext uri="{FF2B5EF4-FFF2-40B4-BE49-F238E27FC236}">
                <a16:creationId xmlns:a16="http://schemas.microsoft.com/office/drawing/2014/main" id="{145E6521-4A44-37C1-9CA2-4BCEFE42C6EF}"/>
              </a:ext>
            </a:extLst>
          </p:cNvPr>
          <p:cNvSpPr txBox="1"/>
          <p:nvPr/>
        </p:nvSpPr>
        <p:spPr>
          <a:xfrm>
            <a:off x="6103322" y="3736313"/>
            <a:ext cx="696702" cy="307777"/>
          </a:xfrm>
          <a:prstGeom prst="rect">
            <a:avLst/>
          </a:prstGeom>
          <a:solidFill>
            <a:schemeClr val="bg1"/>
          </a:solidFill>
        </p:spPr>
        <p:txBody>
          <a:bodyPr wrap="square" rtlCol="0">
            <a:spAutoFit/>
          </a:bodyPr>
          <a:lstStyle/>
          <a:p>
            <a:r>
              <a:rPr lang="en-US" sz="800" dirty="0"/>
              <a:t>自動提款機</a:t>
            </a:r>
          </a:p>
        </p:txBody>
      </p:sp>
      <p:sp>
        <p:nvSpPr>
          <p:cNvPr id="27" name="TextBox 26">
            <a:extLst>
              <a:ext uri="{FF2B5EF4-FFF2-40B4-BE49-F238E27FC236}">
                <a16:creationId xmlns:a16="http://schemas.microsoft.com/office/drawing/2014/main" id="{F6A80B8D-09E8-C2E1-2B10-F538836A9698}"/>
              </a:ext>
            </a:extLst>
          </p:cNvPr>
          <p:cNvSpPr txBox="1"/>
          <p:nvPr/>
        </p:nvSpPr>
        <p:spPr>
          <a:xfrm>
            <a:off x="5752279" y="3128734"/>
            <a:ext cx="1344837" cy="307777"/>
          </a:xfrm>
          <a:prstGeom prst="rect">
            <a:avLst/>
          </a:prstGeom>
          <a:solidFill>
            <a:schemeClr val="bg1"/>
          </a:solidFill>
        </p:spPr>
        <p:txBody>
          <a:bodyPr wrap="square" rtlCol="0">
            <a:spAutoFit/>
          </a:bodyPr>
          <a:lstStyle/>
          <a:p>
            <a:r>
              <a:rPr lang="en-US" sz="1400" dirty="0"/>
              <a:t>游泳池</a:t>
            </a:r>
          </a:p>
        </p:txBody>
      </p:sp>
      <p:sp>
        <p:nvSpPr>
          <p:cNvPr id="28" name="TextBox 27">
            <a:extLst>
              <a:ext uri="{FF2B5EF4-FFF2-40B4-BE49-F238E27FC236}">
                <a16:creationId xmlns:a16="http://schemas.microsoft.com/office/drawing/2014/main" id="{83757459-DAEF-849E-AEC3-3BCF0EDD1675}"/>
              </a:ext>
            </a:extLst>
          </p:cNvPr>
          <p:cNvSpPr txBox="1"/>
          <p:nvPr/>
        </p:nvSpPr>
        <p:spPr>
          <a:xfrm>
            <a:off x="6971071" y="3493390"/>
            <a:ext cx="1217941" cy="307777"/>
          </a:xfrm>
          <a:prstGeom prst="rect">
            <a:avLst/>
          </a:prstGeom>
          <a:solidFill>
            <a:schemeClr val="bg1"/>
          </a:solidFill>
        </p:spPr>
        <p:txBody>
          <a:bodyPr wrap="square" rtlCol="0">
            <a:spAutoFit/>
          </a:bodyPr>
          <a:lstStyle/>
          <a:p>
            <a:r>
              <a:rPr lang="en-US" sz="1400" dirty="0"/>
              <a:t>新聞室</a:t>
            </a:r>
          </a:p>
        </p:txBody>
      </p:sp>
      <p:grpSp>
        <p:nvGrpSpPr>
          <p:cNvPr id="29" name="Group 28">
            <a:extLst>
              <a:ext uri="{FF2B5EF4-FFF2-40B4-BE49-F238E27FC236}">
                <a16:creationId xmlns:a16="http://schemas.microsoft.com/office/drawing/2014/main" id="{22D6CFB6-1DB7-8988-0572-33F1B7266A3E}"/>
              </a:ext>
            </a:extLst>
          </p:cNvPr>
          <p:cNvGrpSpPr/>
          <p:nvPr/>
        </p:nvGrpSpPr>
        <p:grpSpPr>
          <a:xfrm>
            <a:off x="6495823" y="5026146"/>
            <a:ext cx="389106" cy="398834"/>
            <a:chOff x="4737370" y="287435"/>
            <a:chExt cx="389106" cy="398834"/>
          </a:xfrm>
        </p:grpSpPr>
        <p:sp>
          <p:nvSpPr>
            <p:cNvPr id="30" name="Oval 29">
              <a:extLst>
                <a:ext uri="{FF2B5EF4-FFF2-40B4-BE49-F238E27FC236}">
                  <a16:creationId xmlns:a16="http://schemas.microsoft.com/office/drawing/2014/main" id="{0F091D8C-BABC-5CC2-A77D-AA6D0E25FF8D}"/>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a:extLst>
                <a:ext uri="{FF2B5EF4-FFF2-40B4-BE49-F238E27FC236}">
                  <a16:creationId xmlns:a16="http://schemas.microsoft.com/office/drawing/2014/main" id="{D904B16D-54A0-2ED8-A840-01D79A444DBB}"/>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32" name="TextBox 31">
            <a:extLst>
              <a:ext uri="{FF2B5EF4-FFF2-40B4-BE49-F238E27FC236}">
                <a16:creationId xmlns:a16="http://schemas.microsoft.com/office/drawing/2014/main" id="{00507E0D-0A57-2A7D-2934-4330384BAB3B}"/>
              </a:ext>
            </a:extLst>
          </p:cNvPr>
          <p:cNvSpPr txBox="1"/>
          <p:nvPr/>
        </p:nvSpPr>
        <p:spPr>
          <a:xfrm>
            <a:off x="6859275" y="5085350"/>
            <a:ext cx="732982" cy="307777"/>
          </a:xfrm>
          <a:prstGeom prst="rect">
            <a:avLst/>
          </a:prstGeom>
          <a:solidFill>
            <a:schemeClr val="bg1"/>
          </a:solidFill>
        </p:spPr>
        <p:txBody>
          <a:bodyPr wrap="square" rtlCol="0">
            <a:spAutoFit/>
          </a:bodyPr>
          <a:lstStyle/>
          <a:p>
            <a:r>
              <a:rPr lang="en-US" sz="1400" dirty="0"/>
              <a:t>停車場</a:t>
            </a:r>
          </a:p>
        </p:txBody>
      </p:sp>
      <p:sp>
        <p:nvSpPr>
          <p:cNvPr id="33" name="TextBox 32">
            <a:extLst>
              <a:ext uri="{FF2B5EF4-FFF2-40B4-BE49-F238E27FC236}">
                <a16:creationId xmlns:a16="http://schemas.microsoft.com/office/drawing/2014/main" id="{C46C085F-7E32-4530-8113-E4C4EADFAC2E}"/>
              </a:ext>
            </a:extLst>
          </p:cNvPr>
          <p:cNvSpPr txBox="1"/>
          <p:nvPr/>
        </p:nvSpPr>
        <p:spPr>
          <a:xfrm>
            <a:off x="3115950" y="4510119"/>
            <a:ext cx="696702" cy="307777"/>
          </a:xfrm>
          <a:prstGeom prst="rect">
            <a:avLst/>
          </a:prstGeom>
          <a:solidFill>
            <a:schemeClr val="bg1"/>
          </a:solidFill>
        </p:spPr>
        <p:txBody>
          <a:bodyPr wrap="square" rtlCol="0">
            <a:spAutoFit/>
          </a:bodyPr>
          <a:lstStyle/>
          <a:p>
            <a:r>
              <a:rPr lang="en-US" sz="1400" dirty="0"/>
              <a:t>大廳</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210067284"/>
              </p:ext>
            </p:extLst>
          </p:nvPr>
        </p:nvGraphicFramePr>
        <p:xfrm>
          <a:off x="83507" y="1680575"/>
          <a:ext cx="8939881" cy="4751866"/>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78213">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688049">
                  <a:extLst>
                    <a:ext uri="{9D8B030D-6E8A-4147-A177-3AD203B41FA5}">
                      <a16:colId xmlns:a16="http://schemas.microsoft.com/office/drawing/2014/main" val="2748578960"/>
                    </a:ext>
                  </a:extLst>
                </a:gridCol>
                <a:gridCol w="1121295">
                  <a:extLst>
                    <a:ext uri="{9D8B030D-6E8A-4147-A177-3AD203B41FA5}">
                      <a16:colId xmlns:a16="http://schemas.microsoft.com/office/drawing/2014/main" val="2393102404"/>
                    </a:ext>
                  </a:extLst>
                </a:gridCol>
                <a:gridCol w="832699">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閘門</a:t>
                      </a:r>
                    </a:p>
                  </a:txBody>
                  <a:tcPr/>
                </a:tc>
                <a:tc>
                  <a:txBody>
                    <a:bodyPr/>
                    <a:lstStyle/>
                    <a:p>
                      <a:r>
                        <a:rPr lang="en-US" sz="1300" dirty="0">
                          <a:solidFill>
                            <a:schemeClr val="bg1"/>
                          </a:solidFill>
                        </a:rPr>
                        <a:t>場地</a:t>
                      </a:r>
                    </a:p>
                  </a:txBody>
                  <a:tcPr/>
                </a:tc>
                <a:tc>
                  <a:txBody>
                    <a:bodyPr/>
                    <a:lstStyle/>
                    <a:p>
                      <a:r>
                        <a:rPr lang="en-US" sz="1300" dirty="0">
                          <a:solidFill>
                            <a:schemeClr val="bg1"/>
                          </a:solidFill>
                        </a:rPr>
                        <a:t>座位區</a:t>
                      </a:r>
                    </a:p>
                  </a:txBody>
                  <a:tcPr/>
                </a:tc>
                <a:tc>
                  <a:txBody>
                    <a:bodyPr/>
                    <a:lstStyle/>
                    <a:p>
                      <a:r>
                        <a:rPr lang="en-US" sz="1300" dirty="0">
                          <a:solidFill>
                            <a:schemeClr val="bg1"/>
                          </a:solidFill>
                        </a:rPr>
                        <a:t>控制室</a:t>
                      </a:r>
                    </a:p>
                  </a:txBody>
                  <a:tcPr/>
                </a:tc>
                <a:tc>
                  <a:txBody>
                    <a:bodyPr/>
                    <a:lstStyle/>
                    <a:p>
                      <a:r>
                        <a:rPr lang="en-US" sz="900" dirty="0">
                          <a:solidFill>
                            <a:schemeClr val="bg1"/>
                          </a:solidFill>
                        </a:rPr>
                        <a:t>健身房</a:t>
                      </a:r>
                    </a:p>
                  </a:txBody>
                  <a:tcPr/>
                </a:tc>
                <a:tc>
                  <a:txBody>
                    <a:bodyPr/>
                    <a:lstStyle/>
                    <a:p>
                      <a:r>
                        <a:rPr lang="en-US" sz="1300" dirty="0">
                          <a:solidFill>
                            <a:schemeClr val="bg1"/>
                          </a:solidFill>
                        </a:rPr>
                        <a:t>周邊</a:t>
                      </a:r>
                    </a:p>
                  </a:txBody>
                  <a:tcPr/>
                </a:tc>
                <a:tc>
                  <a:txBody>
                    <a:bodyPr/>
                    <a:lstStyle/>
                    <a:p>
                      <a:r>
                        <a:rPr lang="en-US" sz="1300" dirty="0">
                          <a:solidFill>
                            <a:schemeClr val="bg1"/>
                          </a:solidFill>
                        </a:rPr>
                        <a:t>停車場</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未經授權的訪問檢測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尾隨檢測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實時嫌疑人追蹤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車輛進入控制</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對講服務</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擅自闖入檢測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可疑物品檢測</a:t>
                      </a:r>
                    </a:p>
                  </a:txBody>
                  <a:tcPr/>
                </a:tc>
                <a:tc>
                  <a:txBody>
                    <a:bodyPr/>
                    <a:lstStyle/>
                    <a:p>
                      <a:pPr algn="ctr"/>
                      <a:r>
                        <a:rPr lang="en-US" sz="1000">
                          <a:solidFill>
                            <a:schemeClr val="tx1">
                              <a:lumMod val="76000"/>
                              <a:lumOff val="24000"/>
                            </a:schemeClr>
                          </a:solidFill>
                        </a:rPr>
                        <a:t>是</a:t>
                      </a:r>
                      <a:endParaRPr lang="en-US" sz="1300" dirty="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黑名單人員識別</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未經授權的訪問檢測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使用視頻分析檢測入侵嘗試並通知保安人員。</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尾隨檢測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通過比較檢測到的人數與呈現的訪問憑證數量來檢測限制區域入口的尾隨行為。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實時嫌疑人追蹤</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通過在視頻管理系統中使用透明視頻覆蓋按鈕在視頻通道之間無縫切換來追蹤嫌疑人。</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在大門的進入控制可以方便地使用ALPR技術。</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通過本地語音通信系統與其他人互動。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擅自闖入檢測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檢測未經許可進入該區域的人。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在場地內行走時，使用移動設備監控監控攝像頭的視圖，以便即時應對事件。</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使用視頻監控系統確保人員安全。</a:t>
            </a:r>
            <a:endParaRPr lang="en-US" dirty="0">
              <a:cs typeface="Calibri"/>
            </a:endParaRPr>
          </a:p>
          <a:p>
            <a:endParaRPr lang="en-US" sz="1200" dirty="0">
              <a:solidFill>
                <a:srgbClr val="535353"/>
              </a:solidFill>
              <a:latin typeface="Open Sans"/>
              <a:ea typeface="Open Sans"/>
              <a:cs typeface="Open Sans"/>
            </a:endParaRPr>
          </a:p>
        </p:txBody>
      </p:sp>
      <p:pic>
        <p:nvPicPr>
          <p:cNvPr id="3" name="Picture 2">
            <a:hlinkClick r:id="rId6"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7"/>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a:extLst>
              <a:ext uri="{FF2B5EF4-FFF2-40B4-BE49-F238E27FC236}">
                <a16:creationId xmlns:a16="http://schemas.microsoft.com/office/drawing/2014/main" id="{35F63C8E-622B-1212-1915-638BA1421F3B}"/>
              </a:ext>
            </a:extLst>
          </p:cNvPr>
          <p:cNvPicPr>
            <a:picLocks noChangeAspect="1"/>
          </p:cNvPicPr>
          <p:nvPr/>
        </p:nvPicPr>
        <p:blipFill>
          <a:blip r:embed="rId8"/>
          <a:stretch>
            <a:fillRect/>
          </a:stretch>
        </p:blipFill>
        <p:spPr>
          <a:xfrm>
            <a:off x="2086254" y="2207014"/>
            <a:ext cx="1569878" cy="1079394"/>
          </a:xfrm>
          <a:prstGeom prst="rect">
            <a:avLst/>
          </a:prstGeom>
        </p:spPr>
      </p:pic>
      <p:sp>
        <p:nvSpPr>
          <p:cNvPr id="8" name="TextBox 7">
            <a:extLst>
              <a:ext uri="{FF2B5EF4-FFF2-40B4-BE49-F238E27FC236}">
                <a16:creationId xmlns:a16="http://schemas.microsoft.com/office/drawing/2014/main" id="{A5A5C47A-93C4-9D16-DA99-E8AFD8F1524F}"/>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檢測未被看管的物品，以防止嚴重的安全和安全隱患。</a:t>
            </a:r>
            <a:endParaRPr lang="en-US" dirty="0">
              <a:cs typeface="Calibri"/>
            </a:endParaRPr>
          </a:p>
          <a:p>
            <a:endParaRPr lang="en-US" sz="1200" dirty="0">
              <a:solidFill>
                <a:srgbClr val="535353"/>
              </a:solidFill>
              <a:latin typeface="Open Sans"/>
              <a:ea typeface="Open Sans"/>
              <a:cs typeface="Open Sans"/>
            </a:endParaRPr>
          </a:p>
        </p:txBody>
      </p:sp>
      <p:sp>
        <p:nvSpPr>
          <p:cNvPr id="10" name="TextBox 9">
            <a:extLst>
              <a:ext uri="{FF2B5EF4-FFF2-40B4-BE49-F238E27FC236}">
                <a16:creationId xmlns:a16="http://schemas.microsoft.com/office/drawing/2014/main" id="{C5869237-1E91-804B-D959-5CB669065883}"/>
              </a:ext>
            </a:extLst>
          </p:cNvPr>
          <p:cNvSpPr txBox="1"/>
          <p:nvPr/>
        </p:nvSpPr>
        <p:spPr>
          <a:xfrm>
            <a:off x="7286485"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黑名單人員識別</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通過自動識別他們的面孔來識別黑名單人員。</a:t>
            </a:r>
          </a:p>
        </p:txBody>
      </p:sp>
      <p:pic>
        <p:nvPicPr>
          <p:cNvPr id="11" name="Picture 10">
            <a:extLst>
              <a:ext uri="{FF2B5EF4-FFF2-40B4-BE49-F238E27FC236}">
                <a16:creationId xmlns:a16="http://schemas.microsoft.com/office/drawing/2014/main" id="{9479AB6B-847D-9E22-F9E5-A4FCE2103253}"/>
              </a:ext>
            </a:extLst>
          </p:cNvPr>
          <p:cNvPicPr>
            <a:picLocks noChangeAspect="1"/>
          </p:cNvPicPr>
          <p:nvPr/>
        </p:nvPicPr>
        <p:blipFill>
          <a:blip r:embed="rId9">
            <a:extLst>
              <a:ext uri="{28A0092B-C50C-407E-A947-70E740481C1C}">
                <a14:useLocalDpi xmlns:a14="http://schemas.microsoft.com/office/drawing/2010/main" val="0"/>
              </a:ext>
            </a:extLst>
          </a:blip>
          <a:srcRect t="2102" b="2102"/>
          <a:stretch/>
        </p:blipFill>
        <p:spPr>
          <a:xfrm>
            <a:off x="7346280" y="2207014"/>
            <a:ext cx="1656363" cy="1065382"/>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未經授權的訪問檢測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使用視頻分析檢測入侵嘗試並通知保安人員。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如果沒有監控視頻，很難確定進入日誌中顯示的身份是否與進入的人匹配。 與監控系統集成的訪問控制可以顯著防止由未經授權訪問引起的危機和損失。</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這基於ACTi的門禁系統中的</a:t>
            </a:r>
            <a:r>
              <a:rPr lang="en-US" sz="1600" b="1" i="0" dirty="0">
                <a:solidFill>
                  <a:srgbClr val="535353"/>
                </a:solidFill>
                <a:effectLst/>
                <a:latin typeface="Open Sans" panose="020B0606030504020204" pitchFamily="34" charset="0"/>
              </a:rPr>
              <a:t>面部</a:t>
            </a:r>
            <a:r>
              <a:rPr lang="en-US" sz="1600" b="1" dirty="0">
                <a:solidFill>
                  <a:srgbClr val="535353"/>
                </a:solidFill>
                <a:latin typeface="Open Sans" panose="020B0606030504020204" pitchFamily="34" charset="0"/>
              </a:rPr>
              <a:t>識別</a:t>
            </a:r>
            <a:r>
              <a:rPr lang="en-US" sz="1600" b="0" i="0" dirty="0">
                <a:solidFill>
                  <a:srgbClr val="535353"/>
                </a:solidFill>
                <a:effectLst/>
                <a:latin typeface="Open Sans" panose="020B0606030504020204" pitchFamily="34" charset="0"/>
              </a:rPr>
              <a:t>分析。</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通過比較檢測到的人數與呈現的訪問憑證數量來檢測限制區域入口的尾隨行為。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每當刷卡時，系統將計算實際進入的次數。 當不匹配時，系統將發出警報。 這可以防止尾隨和搭便車。</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這基於人數統計分析和RFID技術。閱讀更多。</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即時嫌疑人追蹤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通過在視頻管理系統中使用透明視頻覆蓋按鈕在視頻通道之間無縫切換來追蹤嫌疑人。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透過視頻管理系統介面追蹤嫌疑人，利用一鍵切換視圖的便利功能，打開嫌疑人移動方向的下一個區域視圖。此方法適用於實時視圖和回放。 透過此方法，可以立即找出嫌疑人的去向，並派遣警員立即處理情況。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這基於ACTi的</a:t>
            </a:r>
            <a:r>
              <a:rPr lang="en-US" sz="1600" b="1" i="0" dirty="0">
                <a:solidFill>
                  <a:srgbClr val="535353"/>
                </a:solidFill>
                <a:effectLst/>
                <a:latin typeface="Open Sans" panose="020B0606030504020204" pitchFamily="34" charset="0"/>
              </a:rPr>
              <a:t>NVR 3和CMS 2</a:t>
            </a:r>
            <a:r>
              <a:rPr lang="en-US" sz="1600" b="0" i="0" dirty="0">
                <a:solidFill>
                  <a:srgbClr val="535353"/>
                </a:solidFill>
                <a:effectLst/>
                <a:latin typeface="Open Sans" panose="020B0606030504020204" pitchFamily="34" charset="0"/>
              </a:rPr>
              <a:t>的獨特</a:t>
            </a:r>
            <a:r>
              <a:rPr lang="en-US" sz="1600" b="1" i="0" dirty="0">
                <a:solidFill>
                  <a:srgbClr val="535353"/>
                </a:solidFill>
                <a:effectLst/>
                <a:latin typeface="Open Sans" panose="020B0606030504020204" pitchFamily="34" charset="0"/>
              </a:rPr>
              <a:t>視覺追蹤</a:t>
            </a:r>
            <a:r>
              <a:rPr lang="en-US" sz="1600" b="0" i="0" dirty="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車輛進入控制</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在大門的進入控制可以方便地使用ALPR技術。</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除了最高安全設施外，大多數地點都可以受益於自動門控制，而不需要門衛隨時在場。 只有白名單上的車輛可以進入場地。 此外，可以設置黑名單，當黑名單上的車輛出現時，立即提醒保安人員。</a:t>
            </a:r>
          </a:p>
          <a:p>
            <a:pPr algn="l"/>
            <a:r>
              <a:rPr lang="en-US" sz="1600" b="0" i="0" dirty="0">
                <a:solidFill>
                  <a:srgbClr val="535353"/>
                </a:solidFill>
                <a:effectLst/>
                <a:latin typeface="Open Sans" panose="020B0606030504020204" pitchFamily="34" charset="0"/>
              </a:rPr>
              <a:t>這基於ACTi攝像頭內的</a:t>
            </a:r>
            <a:r>
              <a:rPr lang="en-US" sz="1600" b="1" i="0" dirty="0">
                <a:solidFill>
                  <a:srgbClr val="535353"/>
                </a:solidFill>
                <a:effectLst/>
                <a:latin typeface="Open Sans" panose="020B0606030504020204" pitchFamily="34" charset="0"/>
              </a:rPr>
              <a:t>ALPR</a:t>
            </a:r>
            <a:r>
              <a:rPr lang="en-US" sz="1600" b="0" i="0" dirty="0">
                <a:solidFill>
                  <a:srgbClr val="535353"/>
                </a:solidFill>
                <a:effectLst/>
                <a:latin typeface="Open Sans" panose="020B0606030504020204" pitchFamily="34" charset="0"/>
              </a:rPr>
              <a:t>分析。</a:t>
            </a:r>
            <a:r>
              <a:rPr lang="en-US" sz="1600" b="0" i="0" dirty="0">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通過本地語音通信系統與其他人互動。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在體育場的各個位置，如大門和入口、裝卸區、停車場等，將設置語音接入點作為對講機。 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或CMS 2</a:t>
            </a:r>
            <a:r>
              <a:rPr lang="en-US" sz="1600" b="0" i="0" dirty="0">
                <a:solidFill>
                  <a:srgbClr val="535353"/>
                </a:solidFill>
                <a:effectLst/>
                <a:latin typeface="Open Sans" panose="020B0606030504020204" pitchFamily="34" charset="0"/>
              </a:rPr>
              <a:t>以及像</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這樣的對講設備。</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當一個人未經許可進入他人的土地或財產時，這被視為擅闖，並且是非法的。有些地方幾乎總是對陌生人限制進入，例如整個體育場的區域。 白天對任何人開放的地方，晚上因安全原因會關閉。 在晚上進入這些區域將被視為擅闖。</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人員進入區域</a:t>
            </a:r>
            <a:r>
              <a:rPr lang="en-US" sz="1600" b="1" i="0">
                <a:solidFill>
                  <a:srgbClr val="535353"/>
                </a:solidFill>
                <a:effectLst/>
                <a:latin typeface="Open Sans" panose="020B0606030504020204" pitchFamily="34" charset="0"/>
              </a:rPr>
              <a:t>檢測</a:t>
            </a:r>
            <a:r>
              <a:rPr lang="en-US" sz="1600" b="0" i="0">
                <a:solidFill>
                  <a:srgbClr val="535353"/>
                </a:solidFill>
                <a:effectLst/>
                <a:latin typeface="Open Sans" panose="020B0606030504020204" pitchFamily="34" charset="0"/>
              </a:rPr>
              <a:t>分析，內置於ACTi攝像頭中。</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無人看管的物品，如包包、盒子、行李或可疑設備，被視為風險物品，應迅速處理。 這些物品有時可能會被意外遺忘在那裡。 很少情況下，這些物品也可能構成惡意威脅。 他們可能會偽裝炸藥或其他危險物質。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394034" y="180126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可疑物品檢測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399180" y="2275959"/>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768576"/>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這是基於</a:t>
            </a:r>
            <a:r>
              <a:rPr lang="en-US" sz="1600" b="1" dirty="0">
                <a:solidFill>
                  <a:schemeClr val="tx1">
                    <a:lumMod val="50000"/>
                    <a:lumOff val="50000"/>
                  </a:schemeClr>
                </a:solidFill>
                <a:latin typeface="Open Sans" panose="020B0606030504020204" pitchFamily="34" charset="0"/>
              </a:rPr>
              <a:t>未監控物體</a:t>
            </a:r>
            <a:r>
              <a:rPr lang="en-US" sz="1600" b="1" i="0" dirty="0">
                <a:solidFill>
                  <a:schemeClr val="tx1">
                    <a:lumMod val="50000"/>
                    <a:lumOff val="50000"/>
                  </a:schemeClr>
                </a:solidFill>
                <a:effectLst/>
                <a:latin typeface="Open Sans" panose="020B0606030504020204" pitchFamily="34" charset="0"/>
              </a:rPr>
              <a:t>檢測</a:t>
            </a:r>
            <a:r>
              <a:rPr lang="en-US" sz="1600" b="0" i="0" dirty="0">
                <a:solidFill>
                  <a:schemeClr val="tx1">
                    <a:lumMod val="50000"/>
                    <a:lumOff val="50000"/>
                  </a:schemeClr>
                </a:solidFill>
                <a:effectLst/>
                <a:latin typeface="Open Sans" panose="020B0606030504020204" pitchFamily="34" charset="0"/>
              </a:rPr>
              <a:t>分析，內建於ACTi攝影機中。</a:t>
            </a:r>
            <a:r>
              <a:rPr lang="en-US" sz="1600" b="0" i="0" dirty="0">
                <a:solidFill>
                  <a:schemeClr val="tx2">
                    <a:lumMod val="60000"/>
                    <a:lumOff val="40000"/>
                  </a:schemeClr>
                </a:solidFill>
                <a:effectLst/>
                <a:latin typeface="Open Sans" panose="020B0606030504020204" pitchFamily="34" charset="0"/>
                <a:hlinkClick r:id="rId11" action="ppaction://hlinksldjump"/>
              </a:rPr>
              <a:t>閱讀更多</a:t>
            </a:r>
            <a:r>
              <a:rPr lang="en-US" sz="1600" b="0" i="0" dirty="0">
                <a:solidFill>
                  <a:srgbClr val="535353"/>
                </a:solidFill>
                <a:effectLst/>
                <a:latin typeface="Open Sans" panose="020B0606030504020204" pitchFamily="34" charset="0"/>
              </a:rPr>
              <a:t>。</a:t>
            </a:r>
          </a:p>
        </p:txBody>
      </p:sp>
      <p:pic>
        <p:nvPicPr>
          <p:cNvPr id="3" name="Picture 2">
            <a:extLst>
              <a:ext uri="{FF2B5EF4-FFF2-40B4-BE49-F238E27FC236}">
                <a16:creationId xmlns:a16="http://schemas.microsoft.com/office/drawing/2014/main" id="{BEFF66D7-14A7-4E44-66D3-EECB27884892}"/>
              </a:ext>
            </a:extLst>
          </p:cNvPr>
          <p:cNvPicPr>
            <a:picLocks noChangeAspect="1"/>
          </p:cNvPicPr>
          <p:nvPr/>
        </p:nvPicPr>
        <p:blipFill>
          <a:blip r:embed="rId12"/>
          <a:srcRect l="11206" b="8390"/>
          <a:stretch/>
        </p:blipFill>
        <p:spPr>
          <a:xfrm>
            <a:off x="371733" y="1758994"/>
            <a:ext cx="2850471" cy="1682843"/>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通用行動應用程式，設計用於遠端訪問NVR、CMS或攝影機以進行視頻播放和管理。 </a:t>
            </a:r>
          </a:p>
          <a:p>
            <a:pPr algn="l"/>
            <a:r>
              <a:rPr lang="en-US" sz="1600" dirty="0">
                <a:solidFill>
                  <a:schemeClr val="tx1">
                    <a:lumMod val="50000"/>
                    <a:lumOff val="50000"/>
                  </a:schemeClr>
                </a:solidFill>
                <a:latin typeface="Open Sans" panose="020B0606030504020204" pitchFamily="34" charset="0"/>
              </a:rPr>
              <a:t>功能：即時查看和播放、按事件搜尋視頻錄影、PTZ控制、Google地圖、啟用數位輸出、從攝影機的記憶卡播放</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隨時隨地監控</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在走動的同時，使用行動裝置監控監視攝影機的視角，以便即時回應事件。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ACTi行動客戶端，</a:t>
            </a:r>
            <a:r>
              <a:rPr lang="en-US" sz="1600" b="0" i="0" dirty="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ACTi提供監控解決方案，以確保安全，並進行全景和細節監控。 通過在商店的中心或角落安裝具有寬視角的攝影機，可以完美覆蓋整個區域。 同時，進入場地的人臉可以被隱蔽安裝在入口高度條上的隱蔽攝影機捕捉。</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對於大型項目，ACTi 電視牆能夠在不同的顯示器上同時顯示多個視圖。 獲得完整的概覽以提高情境意識和操作效率。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使用視頻監控系統確保人員安全。</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體育場：應用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黑名單人員識別</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551531"/>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通過自動識別他們的面孔來識別黑名單人員。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體育場可能會有一份潛在風險個體的名單，這些人可能對人群構成威脅。 提前通知黑名單人士的到來有助於工作人員做好準備。</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人臉識別</a:t>
            </a:r>
            <a:r>
              <a:rPr lang="en-US" sz="1600" i="0" dirty="0">
                <a:solidFill>
                  <a:srgbClr val="535353"/>
                </a:solidFill>
                <a:effectLst/>
                <a:latin typeface="Open Sans" panose="020B0606030504020204" pitchFamily="34" charset="0"/>
              </a:rPr>
              <a:t>支持的監控攝影機。</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25606" y="1786067"/>
            <a:ext cx="3049511" cy="2047529"/>
          </a:xfrm>
          <a:prstGeom prst="rect">
            <a:avLst/>
          </a:prstGeom>
        </p:spPr>
      </p:pic>
    </p:spTree>
    <p:extLst>
      <p:ext uri="{BB962C8B-B14F-4D97-AF65-F5344CB8AC3E}">
        <p14:creationId xmlns:p14="http://schemas.microsoft.com/office/powerpoint/2010/main" val="2437870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4093735190"/>
              </p:ext>
            </p:extLst>
          </p:nvPr>
        </p:nvGraphicFramePr>
        <p:xfrm>
          <a:off x="83507" y="1680575"/>
          <a:ext cx="8939881" cy="426704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846306">
                  <a:extLst>
                    <a:ext uri="{9D8B030D-6E8A-4147-A177-3AD203B41FA5}">
                      <a16:colId xmlns:a16="http://schemas.microsoft.com/office/drawing/2014/main" val="2748578960"/>
                    </a:ext>
                  </a:extLst>
                </a:gridCol>
                <a:gridCol w="1050587">
                  <a:extLst>
                    <a:ext uri="{9D8B030D-6E8A-4147-A177-3AD203B41FA5}">
                      <a16:colId xmlns:a16="http://schemas.microsoft.com/office/drawing/2014/main" val="2393102404"/>
                    </a:ext>
                  </a:extLst>
                </a:gridCol>
                <a:gridCol w="745150">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閘門</a:t>
                      </a:r>
                    </a:p>
                  </a:txBody>
                  <a:tcPr/>
                </a:tc>
                <a:tc>
                  <a:txBody>
                    <a:bodyPr/>
                    <a:lstStyle/>
                    <a:p>
                      <a:r>
                        <a:rPr lang="en-US" sz="1300" dirty="0">
                          <a:solidFill>
                            <a:schemeClr val="bg1"/>
                          </a:solidFill>
                        </a:rPr>
                        <a:t>場地</a:t>
                      </a:r>
                    </a:p>
                  </a:txBody>
                  <a:tcPr/>
                </a:tc>
                <a:tc>
                  <a:txBody>
                    <a:bodyPr/>
                    <a:lstStyle/>
                    <a:p>
                      <a:r>
                        <a:rPr lang="en-US" sz="1300" dirty="0">
                          <a:solidFill>
                            <a:schemeClr val="bg1"/>
                          </a:solidFill>
                        </a:rPr>
                        <a:t>座位區</a:t>
                      </a:r>
                    </a:p>
                  </a:txBody>
                  <a:tcPr/>
                </a:tc>
                <a:tc>
                  <a:txBody>
                    <a:bodyPr/>
                    <a:lstStyle/>
                    <a:p>
                      <a:r>
                        <a:rPr lang="en-US" sz="1300" dirty="0">
                          <a:solidFill>
                            <a:schemeClr val="bg1"/>
                          </a:solidFill>
                        </a:rPr>
                        <a:t>控制室</a:t>
                      </a:r>
                    </a:p>
                  </a:txBody>
                  <a:tcPr/>
                </a:tc>
                <a:tc>
                  <a:txBody>
                    <a:bodyPr/>
                    <a:lstStyle/>
                    <a:p>
                      <a:r>
                        <a:rPr lang="en-US" sz="900" dirty="0">
                          <a:solidFill>
                            <a:schemeClr val="bg1"/>
                          </a:solidFill>
                        </a:rPr>
                        <a:t>健身房</a:t>
                      </a:r>
                    </a:p>
                  </a:txBody>
                  <a:tcPr/>
                </a:tc>
                <a:tc>
                  <a:txBody>
                    <a:bodyPr/>
                    <a:lstStyle/>
                    <a:p>
                      <a:r>
                        <a:rPr lang="en-US" sz="1300" dirty="0">
                          <a:solidFill>
                            <a:schemeClr val="bg1"/>
                          </a:solidFill>
                        </a:rPr>
                        <a:t>周邊</a:t>
                      </a:r>
                    </a:p>
                  </a:txBody>
                  <a:tcPr/>
                </a:tc>
                <a:tc>
                  <a:txBody>
                    <a:bodyPr/>
                    <a:lstStyle/>
                    <a:p>
                      <a:r>
                        <a:rPr lang="en-US" sz="1300" dirty="0">
                          <a:solidFill>
                            <a:schemeClr val="bg1"/>
                          </a:solidFill>
                        </a:rPr>
                        <a:t>停車場</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熱感應攝影機</a:t>
                      </a:r>
                      <a:r>
                        <a:rPr lang="en-US" sz="1300" dirty="0">
                          <a:solidFill>
                            <a:schemeClr val="tx1">
                              <a:lumMod val="76000"/>
                              <a:lumOff val="24000"/>
                            </a:schemeClr>
                          </a:solidFill>
                          <a:hlinkClick r:id="rId3"/>
                        </a:rPr>
                        <a:t>(A系列, VMGB系列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a:t>
                      </a:r>
                      <a:r>
                        <a:rPr lang="en-US" sz="1300" dirty="0">
                          <a:solidFill>
                            <a:schemeClr val="tx1">
                              <a:lumMod val="76000"/>
                              <a:lumOff val="24000"/>
                            </a:schemeClr>
                          </a:solidFill>
                          <a:hlinkClick r:id="rId6"/>
                        </a:rPr>
                        <a:t>R1-R7系列讀取器/控制器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防止尾隨的計數器(</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a:t>
                      </a:r>
                      <a:r>
                        <a:rPr lang="en-US" sz="1300" dirty="0">
                          <a:solidFill>
                            <a:schemeClr val="tx1">
                              <a:lumMod val="76000"/>
                              <a:lumOff val="24000"/>
                            </a:schemeClr>
                          </a:solidFill>
                          <a:hlinkClick r:id="rId8"/>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一般監控圓頂攝影機</a:t>
                      </a:r>
                      <a:r>
                        <a:rPr lang="en-US" sz="1300" dirty="0">
                          <a:solidFill>
                            <a:schemeClr val="tx1">
                              <a:lumMod val="76000"/>
                              <a:lumOff val="24000"/>
                            </a:schemeClr>
                          </a:solidFill>
                          <a:hlinkClick r:id="rId9"/>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監控PTZ攝影機</a:t>
                      </a:r>
                      <a:r>
                        <a:rPr lang="en-US" sz="1300" dirty="0">
                          <a:solidFill>
                            <a:schemeClr val="tx1">
                              <a:lumMod val="76000"/>
                              <a:lumOff val="24000"/>
                            </a:schemeClr>
                          </a:solidFill>
                          <a:hlinkClick r:id="rId10"/>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531807734"/>
              </p:ext>
            </p:extLst>
          </p:nvPr>
        </p:nvGraphicFramePr>
        <p:xfrm>
          <a:off x="463752" y="2078928"/>
          <a:ext cx="8028398" cy="4022883"/>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存取控制智慧伺服器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熱感應攝影機</a:t>
                      </a:r>
                      <a:r>
                        <a:rPr lang="en-US" sz="1300" dirty="0">
                          <a:solidFill>
                            <a:schemeClr val="tx1">
                              <a:lumMod val="76000"/>
                              <a:lumOff val="24000"/>
                            </a:schemeClr>
                          </a:solidFill>
                          <a:hlinkClick r:id="rId3"/>
                        </a:rPr>
                        <a:t>(A系列, VMGB系列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a:t>
                      </a:r>
                      <a:r>
                        <a:rPr lang="en-US" sz="1300" dirty="0">
                          <a:solidFill>
                            <a:schemeClr val="tx1">
                              <a:lumMod val="76000"/>
                              <a:lumOff val="24000"/>
                            </a:schemeClr>
                          </a:solidFill>
                          <a:hlinkClick r:id="rId6"/>
                        </a:rPr>
                        <a:t>R1-R7系列讀取器/控制器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防止尾隨的計數器(</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a:t>
                      </a:r>
                      <a:r>
                        <a:rPr lang="en-US" sz="1300" dirty="0">
                          <a:solidFill>
                            <a:schemeClr val="tx1">
                              <a:lumMod val="76000"/>
                              <a:lumOff val="24000"/>
                            </a:schemeClr>
                          </a:solidFill>
                          <a:hlinkClick r:id="rId8"/>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一般監控圓頂攝影機</a:t>
                      </a:r>
                      <a:r>
                        <a:rPr lang="en-US" sz="1300" dirty="0">
                          <a:solidFill>
                            <a:schemeClr val="tx1">
                              <a:lumMod val="76000"/>
                              <a:lumOff val="24000"/>
                            </a:schemeClr>
                          </a:solidFill>
                          <a:hlinkClick r:id="rId9"/>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監控PTZ攝影機</a:t>
                      </a:r>
                      <a:r>
                        <a:rPr lang="en-US" sz="1300" dirty="0">
                          <a:solidFill>
                            <a:schemeClr val="tx1">
                              <a:lumMod val="76000"/>
                              <a:lumOff val="24000"/>
                            </a:schemeClr>
                          </a:solidFill>
                          <a:hlinkClick r:id="rId10"/>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透過 NVR 介面可用的 PTZ 控制。</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 商業版</a:t>
                      </a:r>
                    </a:p>
                  </a:txBody>
                  <a:tcPr>
                    <a:solidFill>
                      <a:schemeClr val="bg1">
                        <a:lumMod val="95000"/>
                      </a:schemeClr>
                    </a:solidFill>
                  </a:tcPr>
                </a:tc>
                <a:tc>
                  <a:txBody>
                    <a:bodyPr/>
                    <a:lstStyle/>
                    <a:p>
                      <a:r>
                        <a:rPr lang="en-US" sz="1400" b="1" dirty="0"/>
                        <a:t>NVR 3 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免費的 ACTi 攝影機通道包含</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免費的 3</a:t>
                      </a:r>
                      <a:r>
                        <a:rPr lang="en-US" sz="1400" baseline="30000" dirty="0"/>
                        <a:t>rd</a:t>
                      </a:r>
                      <a:r>
                        <a:rPr lang="en-US" sz="1400" dirty="0"/>
                        <a:t> 方攝影機通道包含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3647">
                <a:tc>
                  <a:txBody>
                    <a:bodyPr/>
                    <a:lstStyle/>
                    <a:p>
                      <a:r>
                        <a:rPr lang="en-US" sz="1400" dirty="0"/>
                        <a:t>POS、存取控制、網路 IO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3647">
                <a:tc>
                  <a:txBody>
                    <a:bodyPr/>
                    <a:lstStyle/>
                    <a:p>
                      <a:r>
                        <a:rPr lang="en-US" sz="1000" dirty="0" err="1"/>
                        <a:t>電子地圖</a:t>
                      </a:r>
                      <a:endParaRPr lang="en-US" sz="1400" dirty="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3647">
                <a:tc>
                  <a:txBody>
                    <a:bodyPr/>
                    <a:lstStyle/>
                    <a:p>
                      <a:r>
                        <a:rPr lang="en-US" sz="1400" dirty="0"/>
                        <a:t>Google 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3647">
                <a:tc>
                  <a:txBody>
                    <a:bodyPr/>
                    <a:lstStyle/>
                    <a:p>
                      <a:r>
                        <a:rPr lang="en-US" sz="1400" dirty="0"/>
                        <a:t>顯示器內嵌網站</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3647">
                <a:tc>
                  <a:txBody>
                    <a:bodyPr/>
                    <a:lstStyle/>
                    <a:p>
                      <a:r>
                        <a:rPr lang="en-US" sz="1400" dirty="0"/>
                        <a:t>PTZ 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3647">
                <a:tc>
                  <a:txBody>
                    <a:bodyPr/>
                    <a:lstStyle/>
                    <a:p>
                      <a:r>
                        <a:rPr lang="en-US" sz="1400" dirty="0"/>
                        <a:t>冗餘支持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3647">
                <a:tc>
                  <a:txBody>
                    <a:bodyPr/>
                    <a:lstStyle/>
                    <a:p>
                      <a:r>
                        <a:rPr lang="en-US" sz="1400" dirty="0"/>
                        <a:t>工作站、網頁客戶端、移動客戶端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3647">
                <a:tc>
                  <a:txBody>
                    <a:bodyPr/>
                    <a:lstStyle/>
                    <a:p>
                      <a:r>
                        <a:rPr lang="en-US" sz="1400" dirty="0"/>
                        <a:t>顯示佈局 (最大網格大小)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是最著名的 ACTi 產品之一 – 它是一個專業且優雅的網絡視頻錄像平臺，擁有廣泛的功能和極其可靠的性能，提供兩個版本 (</a:t>
            </a:r>
            <a:r>
              <a:rPr lang="en-US" sz="1600" dirty="0">
                <a:hlinkClick r:id="rId3"/>
              </a:rPr>
              <a:t>瞭解更多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存取控制智慧伺服器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訪問控制智能伺服器 (ACSS) 是一款易於使用的訪問控制軟體，用於管理 </a:t>
            </a:r>
            <a:r>
              <a:rPr lang="en-US" sz="1400" b="1" dirty="0"/>
              <a:t>員工和訪客的進出 </a:t>
            </a:r>
            <a:r>
              <a:rPr lang="en-US" sz="1400" dirty="0"/>
              <a:t>通過門和閘門，以及管理 </a:t>
            </a:r>
            <a:r>
              <a:rPr lang="en-US" sz="1400" b="1" dirty="0"/>
              <a:t>員工考勤</a:t>
            </a:r>
            <a:r>
              <a:rPr lang="en-US" sz="1400" dirty="0"/>
              <a:t>。 (</a:t>
            </a:r>
            <a:r>
              <a:rPr lang="en-US" sz="1400" dirty="0">
                <a:hlinkClick r:id="rId4"/>
              </a:rPr>
              <a:t>瞭解更多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訪問控制管理</a:t>
                      </a:r>
                    </a:p>
                    <a:p>
                      <a:r>
                        <a:rPr kumimoji="0" lang="en-US" altLang="en-US" sz="1100" b="0" i="0" u="none" strike="noStrike" cap="none" normalizeH="0" baseline="0" dirty="0">
                          <a:ln>
                            <a:noFill/>
                          </a:ln>
                          <a:solidFill>
                            <a:srgbClr val="202124"/>
                          </a:solidFill>
                          <a:effectLst/>
                          <a:latin typeface="Arial Unicode MS"/>
                          <a:ea typeface="inherit"/>
                        </a:rPr>
                        <a:t>門、閘門、鎖、面部識別*、卡片、ALPR*、尾隨*檢測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訪客登記以獲得臨時訪問</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臨時場地管理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食品訂購管理</a:t>
                      </a:r>
                    </a:p>
                    <a:p>
                      <a:r>
                        <a:rPr kumimoji="0" lang="en-US" sz="1100" b="0" i="0" u="none" strike="noStrike" kern="1200" cap="none" normalizeH="0" baseline="0" dirty="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預訂您公司內可用的會議室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追蹤客戶何時到達約會</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深度學習是一種人工智慧（AI）中的方法，教導電腦以類似人類大腦的方式處理數據。 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體育場安裝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帶接線盒的桿安裝，支持3.25"到7.0"的桿</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5MP變焦子彈型攝影機，具備日夜功能、自適應紅外線、極端寬動態範圍、SLLS、4.4倍變焦鏡頭、</a:t>
            </a:r>
            <a:r>
              <a:rPr lang="en-US" sz="1600" b="1"/>
              <a:t>深度學習AI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相機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AI 相機可以同時識別多條車道上的多個車牌。</a:t>
              </a:r>
            </a:p>
            <a:p>
              <a:endParaRPr lang="en-US">
                <a:solidFill>
                  <a:schemeClr val="tx1"/>
                </a:solidFill>
              </a:endParaRPr>
            </a:p>
            <a:p>
              <a:r>
                <a:rPr lang="en-US">
                  <a:solidFill>
                    <a:schemeClr val="tx1"/>
                  </a:solidFill>
                  <a:hlinkClick r:id="rId2"/>
                </a:rPr>
                <a:t>觀看視頻</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相機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支援深度學習 AI 事件和元數據。 當檢測到黑名單車輛時，NVR 將顯示即時警報。</a:t>
              </a:r>
            </a:p>
            <a:p>
              <a:endParaRPr lang="en-US">
                <a:solidFill>
                  <a:schemeClr val="tx1"/>
                </a:solidFill>
              </a:endParaRPr>
            </a:p>
            <a:p>
              <a:r>
                <a:rPr lang="en-US">
                  <a:solidFill>
                    <a:schemeClr val="tx1"/>
                  </a:solidFill>
                  <a:hlinkClick r:id="rId3"/>
                </a:rPr>
                <a:t>觀看視頻</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視頻</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視頻</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相機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移動客戶端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與伺服器基礎的 AI 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數百個通道的深度學習分析可以由單一的 VMS 伺服器管理，僅需使用一般的伺服器硬體配置。 伺服器基礎的 AI 解決方案通道數量有限，並且需要非常昂貴的硬體。</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當 VMS 不必承擔運行可能消耗伺服器資源至極限的分析時，視頻錄製功能的安全性會更好。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對事件的反應更快——AI 攝像頭可以控制附近的 PTZ 攝像頭以便即時反應，從而獲得更好的場景視頻覆蓋。 在 VMS 端處理的分析將過於緩慢，無法進行適當的反應。</a:t>
            </a:r>
          </a:p>
          <a:p>
            <a:endParaRPr lang="en-US"/>
          </a:p>
          <a:p>
            <a:pPr marL="285750" indent="-285750">
              <a:buFont typeface="Arial" panose="020B0604020202020204" pitchFamily="34" charset="0"/>
              <a:buChar char="•"/>
            </a:pPr>
            <a:r>
              <a:rPr lang="en-US"/>
              <a:t>由於 AI 功能內建於攝像頭，因此伺服器端不需要任何與分析相關的許可證。 因此，在某些情況下，VMS 的成本比伺服器端的 AI 解決方案低至 10 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Corporate（及 CMS 2）管理來自攝像頭的分析事件如下：</a:t>
            </a:r>
          </a:p>
          <a:p>
            <a:endParaRPr lang="en-US"/>
          </a:p>
          <a:p>
            <a:pPr marL="342900" indent="-342900">
              <a:buAutoNum type="arabicPeriod"/>
            </a:pPr>
            <a:r>
              <a:rPr lang="en-US"/>
              <a:t>設置分析規則和閾值 - 例如，群眾有多大，多久被視為徘徊。</a:t>
            </a:r>
          </a:p>
          <a:p>
            <a:pPr marL="342900" indent="-342900">
              <a:buAutoNum type="arabicPeriod"/>
            </a:pPr>
            <a:endParaRPr lang="en-US"/>
          </a:p>
          <a:p>
            <a:pPr marL="342900" indent="-342900">
              <a:buAutoNum type="arabicPeriod"/>
            </a:pPr>
            <a:r>
              <a:rPr lang="en-US"/>
              <a:t>從所有攝像頭接收實時分析事件，並根據預定義的行動做出回應，例如發送電子郵件、在VMS螢幕上即時彈出視頻通道等。</a:t>
            </a:r>
          </a:p>
          <a:p>
            <a:pPr marL="342900" indent="-342900">
              <a:buAutoNum type="arabicPeriod"/>
            </a:pPr>
            <a:endParaRPr lang="en-US"/>
          </a:p>
          <a:p>
            <a:pPr marL="342900" indent="-342900">
              <a:buAutoNum type="arabicPeriod"/>
            </a:pPr>
            <a:r>
              <a:rPr lang="en-US"/>
              <a:t>自動將視頻推送到巡邏保安的移動應用程序。</a:t>
            </a:r>
          </a:p>
          <a:p>
            <a:pPr marL="342900" indent="-342900">
              <a:buAutoNum type="arabicPeriod"/>
            </a:pPr>
            <a:endParaRPr lang="en-US"/>
          </a:p>
          <a:p>
            <a:pPr marL="342900" indent="-342900">
              <a:buAutoNum type="arabicPeriod"/>
            </a:pPr>
            <a:r>
              <a:rPr lang="en-US"/>
              <a:t>按特定過濾規則、書籤、縮略圖進行搜索。</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直接從ACTi公司購買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+1-866-410-2284（免費）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http://schemas.microsoft.com/office/infopath/2007/PartnerControls"/>
    <ds:schemaRef ds:uri="http://schemas.microsoft.com/office/2006/documentManagement/types"/>
    <ds:schemaRef ds:uri="4d3a89d7-38cc-4995-998c-0b0b8fa3c8d8"/>
    <ds:schemaRef ds:uri="http://schemas.microsoft.com/office/2006/metadata/properties"/>
    <ds:schemaRef ds:uri="http://purl.org/dc/elements/1.1/"/>
    <ds:schemaRef ds:uri="http://schemas.openxmlformats.org/package/2006/metadata/core-properties"/>
    <ds:schemaRef ds:uri="http://purl.org/dc/terms/"/>
    <ds:schemaRef ds:uri="ac087e28-3f76-4647-895f-aa0c543fee8a"/>
    <ds:schemaRef ds:uri="http://www.w3.org/XML/1998/namespace"/>
    <ds:schemaRef ds:uri="http://purl.org/dc/dcmitype/"/>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8121</TotalTime>
  <Words>1244</Words>
  <Application>Microsoft Office PowerPoint</Application>
  <PresentationFormat>如螢幕大小 (4:3)</PresentationFormat>
  <Paragraphs>509</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Corine.Hsu (許蕙茹)</cp:lastModifiedBy>
  <cp:revision>28</cp:revision>
  <dcterms:created xsi:type="dcterms:W3CDTF">2015-08-31T10:30:03Z</dcterms:created>
  <dcterms:modified xsi:type="dcterms:W3CDTF">2025-02-26T05:02:20Z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