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4"/>
  </p:notesMasterIdLst>
  <p:sldIdLst>
    <p:sldId id="279" r:id="rId6"/>
    <p:sldId id="465" r:id="rId7"/>
    <p:sldId id="500" r:id="rId8"/>
    <p:sldId id="501" r:id="rId9"/>
    <p:sldId id="437" r:id="rId10"/>
    <p:sldId id="467" r:id="rId11"/>
    <p:sldId id="507" r:id="rId12"/>
    <p:sldId id="525" r:id="rId13"/>
    <p:sldId id="513" r:id="rId14"/>
    <p:sldId id="515" r:id="rId15"/>
    <p:sldId id="516" r:id="rId16"/>
    <p:sldId id="512" r:id="rId17"/>
    <p:sldId id="517" r:id="rId18"/>
    <p:sldId id="518" r:id="rId19"/>
    <p:sldId id="519" r:id="rId20"/>
    <p:sldId id="514" r:id="rId21"/>
    <p:sldId id="521" r:id="rId22"/>
    <p:sldId id="522" r:id="rId23"/>
    <p:sldId id="523" r:id="rId24"/>
    <p:sldId id="524" r:id="rId25"/>
    <p:sldId id="461" r:id="rId26"/>
    <p:sldId id="462" r:id="rId27"/>
    <p:sldId id="458" r:id="rId28"/>
    <p:sldId id="434" r:id="rId29"/>
    <p:sldId id="440" r:id="rId30"/>
    <p:sldId id="441" r:id="rId31"/>
    <p:sldId id="388" r:id="rId32"/>
    <p:sldId id="387" r:id="rId33"/>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1570" y="67"/>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microsoft.com/office/2016/11/relationships/changesInfo" Target="changesInfos/changesInfo1.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lla.Liu (劉家瑀)" userId="6122b3cf-428f-4cd4-a3fb-11ae43be01db" providerId="ADAL" clId="{F1FCB92B-924E-40C6-8D1F-2465753F18BC}"/>
    <pc:docChg chg="modSld">
      <pc:chgData name="Bella.Liu (劉家瑀)" userId="6122b3cf-428f-4cd4-a3fb-11ae43be01db" providerId="ADAL" clId="{F1FCB92B-924E-40C6-8D1F-2465753F18BC}" dt="2025-02-07T06:26:17.987" v="3" actId="20577"/>
      <pc:docMkLst>
        <pc:docMk/>
      </pc:docMkLst>
      <pc:sldChg chg="modSp mod">
        <pc:chgData name="Bella.Liu (劉家瑀)" userId="6122b3cf-428f-4cd4-a3fb-11ae43be01db" providerId="ADAL" clId="{F1FCB92B-924E-40C6-8D1F-2465753F18BC}" dt="2025-02-07T06:26:17.987" v="3" actId="20577"/>
        <pc:sldMkLst>
          <pc:docMk/>
          <pc:sldMk cId="2683411327" sldId="507"/>
        </pc:sldMkLst>
        <pc:spChg chg="mod">
          <ac:chgData name="Bella.Liu (劉家瑀)" userId="6122b3cf-428f-4cd4-a3fb-11ae43be01db" providerId="ADAL" clId="{F1FCB92B-924E-40C6-8D1F-2465753F18BC}" dt="2025-02-07T06:26:17.987" v="3" actId="20577"/>
          <ac:spMkLst>
            <pc:docMk/>
            <pc:sldMk cId="2683411327" sldId="507"/>
            <ac:spMk id="13" creationId="{20ED597C-FC3B-5D45-BC71-559832266FE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2025/2/7</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84EE56-E4DD-6578-5901-3F0D1AB0AE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C5AAEC-94F5-7B86-ACBD-D33499A9EB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7E3286-3B72-147A-B91E-C162D5F87D9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74D1356-E526-067E-02C2-013EC2C6D44E}"/>
              </a:ext>
            </a:extLst>
          </p:cNvPr>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21224072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27</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2025/2/7</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2025/2/7</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2025/2/7</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2025/2/7</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2025/2/7</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2025/2/7</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2025/2/7</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2025/2/7</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slide" Target="slide16.xml"/><Relationship Id="rId7"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15.png"/></Relationships>
</file>

<file path=ppt/slides/_rels/slide7.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16.jpe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8.xml"/><Relationship Id="rId6" Type="http://schemas.openxmlformats.org/officeDocument/2006/relationships/image" Target="../media/image18.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0.png"/><Relationship Id="rId4" Type="http://schemas.openxmlformats.org/officeDocument/2006/relationships/image" Target="../media/image17.png"/><Relationship Id="rId9" Type="http://schemas.openxmlformats.org/officeDocument/2006/relationships/hyperlink" Target="https://www.acti.com/solutions/cloud-based-NVR-solution?sid=S130" TargetMode="External"/></Relationships>
</file>

<file path=ppt/slides/_rels/slide8.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21.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2.jpe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7.png"/><Relationship Id="rId7"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8.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3.jpeg"/></Relationships>
</file>

<file path=ppt/slides/_rels/slide10.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7.png"/><Relationship Id="rId7"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8.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4.png"/></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7.png"/><Relationship Id="rId7"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8.png"/><Relationship Id="rId10" Type="http://schemas.openxmlformats.org/officeDocument/2006/relationships/hyperlink" Target="https://www.acti.com/solutions/digital-signage-solution?sid=S21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1.xml"/><Relationship Id="rId1" Type="http://schemas.openxmlformats.org/officeDocument/2006/relationships/slideLayout" Target="../slideLayouts/slideLayout8.xml"/><Relationship Id="rId5" Type="http://schemas.openxmlformats.org/officeDocument/2006/relationships/image" Target="../media/image26.png"/><Relationship Id="rId4" Type="http://schemas.openxmlformats.org/officeDocument/2006/relationships/hyperlink" Target="https://www.acti.com/solutions/access-control-solution?sid=S20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7.png"/><Relationship Id="rId7" Type="http://schemas.openxmlformats.org/officeDocument/2006/relationships/image" Target="../media/image19.png"/><Relationship Id="rId12" Type="http://schemas.openxmlformats.org/officeDocument/2006/relationships/slide" Target="slide21.xml"/><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image" Target="../media/image13.png"/><Relationship Id="rId5" Type="http://schemas.openxmlformats.org/officeDocument/2006/relationships/image" Target="../media/image18.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0.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7.png"/><Relationship Id="rId7"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8.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7.png"/></Relationships>
</file>

<file path=ppt/slides/_rels/slide15.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28.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1.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18.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0.png"/><Relationship Id="rId4" Type="http://schemas.openxmlformats.org/officeDocument/2006/relationships/image" Target="../media/image17.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25.png"/><Relationship Id="rId4" Type="http://schemas.openxmlformats.org/officeDocument/2006/relationships/slide" Target="slide21.xml"/></Relationships>
</file>

<file path=ppt/slides/_rels/slide17.xml.rels><?xml version="1.0" encoding="UTF-8" standalone="yes"?>
<Relationships xmlns="http://schemas.openxmlformats.org/package/2006/relationships"><Relationship Id="rId8" Type="http://schemas.openxmlformats.org/officeDocument/2006/relationships/hyperlink" Target="https://www.acti.com/productmatrix/share/10466" TargetMode="External"/><Relationship Id="rId3" Type="http://schemas.openxmlformats.org/officeDocument/2006/relationships/hyperlink" Target="https://www.acti.com/product/A426" TargetMode="External"/><Relationship Id="rId7" Type="http://schemas.openxmlformats.org/officeDocument/2006/relationships/hyperlink" Target="https://www.acti.com/productmatrix/share/10374" TargetMode="External"/><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hyperlink" Target="https://www.acti.com/productmatrix/share/10375" TargetMode="External"/><Relationship Id="rId5" Type="http://schemas.openxmlformats.org/officeDocument/2006/relationships/hyperlink" Target="https://www.acti.com/products/decoders" TargetMode="External"/><Relationship Id="rId4" Type="http://schemas.openxmlformats.org/officeDocument/2006/relationships/hyperlink" Target="https://www.acti.com/accesscontrolmatrix"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acti.com/productmatrix/share/10466" TargetMode="External"/><Relationship Id="rId3" Type="http://schemas.openxmlformats.org/officeDocument/2006/relationships/hyperlink" Target="https://www.acti.com/product/A426" TargetMode="External"/><Relationship Id="rId7" Type="http://schemas.openxmlformats.org/officeDocument/2006/relationships/hyperlink" Target="https://www.acti.com/productmatrix/share/10374"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productmatrix/share/10375" TargetMode="External"/><Relationship Id="rId5" Type="http://schemas.openxmlformats.org/officeDocument/2006/relationships/hyperlink" Target="https://www.acti.com/products/decoders" TargetMode="External"/><Relationship Id="rId4" Type="http://schemas.openxmlformats.org/officeDocument/2006/relationships/hyperlink" Target="https://www.acti.com/accesscontrolmatrix"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30.png"/></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9.xml"/><Relationship Id="rId1" Type="http://schemas.openxmlformats.org/officeDocument/2006/relationships/slideLayout" Target="../slideLayouts/slideLayout8.xml"/><Relationship Id="rId5" Type="http://schemas.openxmlformats.org/officeDocument/2006/relationships/image" Target="../media/image32.png"/><Relationship Id="rId4" Type="http://schemas.openxmlformats.org/officeDocument/2006/relationships/hyperlink" Target="https://www.acti.com/products/access-control-server" TargetMode="External"/></Relationships>
</file>

<file path=ppt/slides/_rels/slide21.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37.png"/><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36.png"/><Relationship Id="rId5" Type="http://schemas.openxmlformats.org/officeDocument/2006/relationships/hyperlink" Target="https://www.acti.com/product/A952" TargetMode="External"/><Relationship Id="rId10" Type="http://schemas.openxmlformats.org/officeDocument/2006/relationships/image" Target="../media/image35.png"/><Relationship Id="rId4" Type="http://schemas.openxmlformats.org/officeDocument/2006/relationships/hyperlink" Target="https://www.acti.com/product/8426" TargetMode="External"/><Relationship Id="rId9" Type="http://schemas.openxmlformats.org/officeDocument/2006/relationships/image" Target="../media/image34.png"/></Relationships>
</file>

<file path=ppt/slides/_rels/slide2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image" Target="../media/image39.png"/></Relationships>
</file>

<file path=ppt/slides/_rels/slide23.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1.png"/><Relationship Id="rId4" Type="http://schemas.openxmlformats.org/officeDocument/2006/relationships/image" Target="../media/image40.png"/></Relationships>
</file>

<file path=ppt/slides/_rels/slide24.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36.png"/><Relationship Id="rId7" Type="http://schemas.openxmlformats.org/officeDocument/2006/relationships/image" Target="../media/image45.png"/><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47.png"/></Relationships>
</file>

<file path=ppt/slides/_rels/slide28.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24.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1" y="1351434"/>
            <a:ext cx="6658799"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dirty="0">
                <a:solidFill>
                  <a:schemeClr val="tx1">
                    <a:lumMod val="50000"/>
                    <a:lumOff val="50000"/>
                  </a:schemeClr>
                </a:solidFill>
                <a:ea typeface="新細明體" pitchFamily="18" charset="-120"/>
              </a:rPr>
              <a:t>ACTi </a:t>
            </a:r>
          </a:p>
          <a:p>
            <a:pPr algn="l"/>
            <a:r>
              <a:rPr lang="en-US" sz="4800" b="1" dirty="0">
                <a:solidFill>
                  <a:schemeClr val="tx1">
                    <a:lumMod val="50000"/>
                    <a:lumOff val="50000"/>
                  </a:schemeClr>
                </a:solidFill>
                <a:ea typeface="新細明體" pitchFamily="18" charset="-120"/>
              </a:rPr>
              <a:t>Restaurant Surveillance Solutions</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3972" y="3868027"/>
            <a:ext cx="2530880" cy="1723933"/>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Restaurant: Overview</a:t>
            </a:r>
          </a:p>
        </p:txBody>
      </p:sp>
      <p:sp>
        <p:nvSpPr>
          <p:cNvPr id="8" name="TextBox 7">
            <a:extLst>
              <a:ext uri="{FF2B5EF4-FFF2-40B4-BE49-F238E27FC236}">
                <a16:creationId xmlns:a16="http://schemas.microsoft.com/office/drawing/2014/main" id="{DCBA5DF7-3777-89D3-2756-105E4C2E4B4B}"/>
              </a:ext>
            </a:extLst>
          </p:cNvPr>
          <p:cNvSpPr txBox="1"/>
          <p:nvPr/>
        </p:nvSpPr>
        <p:spPr>
          <a:xfrm>
            <a:off x="2386607" y="1807154"/>
            <a:ext cx="6383326" cy="1323439"/>
          </a:xfrm>
          <a:prstGeom prst="rect">
            <a:avLst/>
          </a:prstGeom>
          <a:noFill/>
        </p:spPr>
        <p:txBody>
          <a:bodyPr wrap="square">
            <a:spAutoFit/>
          </a:bodyPr>
          <a:lstStyle/>
          <a:p>
            <a:r>
              <a:rPr lang="en-US" sz="1600" dirty="0">
                <a:solidFill>
                  <a:srgbClr val="535353"/>
                </a:solidFill>
                <a:latin typeface="Open Sans" panose="020B0606030504020204" pitchFamily="34" charset="0"/>
              </a:rPr>
              <a:t>ACTi's end-to-end solutions are designed for maximizing customer and employee safety, and overall security of the restaurant. The solutions consist of elegant cameras that blend in well, video analytics, and the integration of access control, intercom, alarm, POS, and digital signage systems.</a:t>
            </a:r>
          </a:p>
        </p:txBody>
      </p:sp>
      <p:sp>
        <p:nvSpPr>
          <p:cNvPr id="10" name="TextBox 9">
            <a:extLst>
              <a:ext uri="{FF2B5EF4-FFF2-40B4-BE49-F238E27FC236}">
                <a16:creationId xmlns:a16="http://schemas.microsoft.com/office/drawing/2014/main" id="{60B4391B-8304-3719-A07B-BEE7D43097DE}"/>
              </a:ext>
            </a:extLst>
          </p:cNvPr>
          <p:cNvSpPr txBox="1"/>
          <p:nvPr/>
        </p:nvSpPr>
        <p:spPr>
          <a:xfrm>
            <a:off x="154499" y="3549997"/>
            <a:ext cx="8835001" cy="2554545"/>
          </a:xfrm>
          <a:prstGeom prst="rect">
            <a:avLst/>
          </a:prstGeom>
          <a:noFill/>
        </p:spPr>
        <p:txBody>
          <a:bodyPr wrap="square">
            <a:spAutoFit/>
          </a:bodyPr>
          <a:lstStyle/>
          <a:p>
            <a:r>
              <a:rPr lang="en-US" sz="1600" dirty="0">
                <a:solidFill>
                  <a:srgbClr val="535353"/>
                </a:solidFill>
                <a:effectLst/>
                <a:latin typeface="Open Sans" panose="020B0606030504020204" pitchFamily="34" charset="0"/>
              </a:rPr>
              <a:t>Restaurants offer customers not only food but relaxing places for family reunion or friend gathering. Thus, security management will be important here to ensure the safety of both people and asset.</a:t>
            </a:r>
          </a:p>
          <a:p>
            <a:endParaRPr lang="en-US" sz="1600" dirty="0">
              <a:solidFill>
                <a:srgbClr val="535353"/>
              </a:solidFill>
              <a:effectLst/>
              <a:latin typeface="Open Sans" panose="020B0606030504020204" pitchFamily="34" charset="0"/>
            </a:endParaRPr>
          </a:p>
          <a:p>
            <a:r>
              <a:rPr lang="en-US" sz="1600" dirty="0">
                <a:solidFill>
                  <a:srgbClr val="535353"/>
                </a:solidFill>
                <a:effectLst/>
                <a:latin typeface="Open Sans" panose="020B0606030504020204" pitchFamily="34" charset="0"/>
              </a:rPr>
              <a:t>The major security management related challenges include theft, conflicts, and other kinds of criminal activities.</a:t>
            </a:r>
          </a:p>
          <a:p>
            <a:endParaRPr lang="en-US" sz="1600" dirty="0">
              <a:solidFill>
                <a:srgbClr val="535353"/>
              </a:solidFill>
              <a:effectLst/>
              <a:latin typeface="Open Sans" panose="020B0606030504020204" pitchFamily="34" charset="0"/>
            </a:endParaRPr>
          </a:p>
          <a:p>
            <a:r>
              <a:rPr lang="en-US" sz="1600" dirty="0">
                <a:solidFill>
                  <a:srgbClr val="535353"/>
                </a:solidFill>
                <a:effectLst/>
                <a:latin typeface="Open Sans" panose="020B0606030504020204" pitchFamily="34" charset="0"/>
              </a:rPr>
              <a:t>To create a safer and more efficient environment, ACTi's end-to-end restaurant surveillance solution consists of IP cameras, video management system, video analytics, access control, alarm system, intercom and much more.</a:t>
            </a:r>
          </a:p>
        </p:txBody>
      </p:sp>
      <p:pic>
        <p:nvPicPr>
          <p:cNvPr id="1026" name="Picture 2">
            <a:extLst>
              <a:ext uri="{FF2B5EF4-FFF2-40B4-BE49-F238E27FC236}">
                <a16:creationId xmlns:a16="http://schemas.microsoft.com/office/drawing/2014/main" id="{AEB9D3F7-2F9F-D235-D18A-BD26E8122D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374492" y="1875248"/>
            <a:ext cx="1877785" cy="12790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22B6A50-7EDD-3915-97B9-EA6816D56B77}"/>
              </a:ext>
            </a:extLst>
          </p:cNvPr>
          <p:cNvPicPr>
            <a:picLocks noChangeAspect="1"/>
          </p:cNvPicPr>
          <p:nvPr/>
        </p:nvPicPr>
        <p:blipFill>
          <a:blip r:embed="rId3"/>
          <a:stretch>
            <a:fillRect/>
          </a:stretch>
        </p:blipFill>
        <p:spPr>
          <a:xfrm>
            <a:off x="1028700" y="1653977"/>
            <a:ext cx="7086600" cy="5057775"/>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Restaurant: Map</a:t>
            </a:r>
          </a:p>
        </p:txBody>
      </p:sp>
      <p:sp>
        <p:nvSpPr>
          <p:cNvPr id="17" name="TextBox 16">
            <a:extLst>
              <a:ext uri="{FF2B5EF4-FFF2-40B4-BE49-F238E27FC236}">
                <a16:creationId xmlns:a16="http://schemas.microsoft.com/office/drawing/2014/main" id="{C4C7C13B-B360-52A6-7E51-4B41408DD60C}"/>
              </a:ext>
            </a:extLst>
          </p:cNvPr>
          <p:cNvSpPr txBox="1"/>
          <p:nvPr/>
        </p:nvSpPr>
        <p:spPr>
          <a:xfrm>
            <a:off x="4598744" y="5537644"/>
            <a:ext cx="859412" cy="307777"/>
          </a:xfrm>
          <a:prstGeom prst="rect">
            <a:avLst/>
          </a:prstGeom>
          <a:solidFill>
            <a:schemeClr val="bg1"/>
          </a:solidFill>
        </p:spPr>
        <p:txBody>
          <a:bodyPr wrap="square" rtlCol="0">
            <a:spAutoFit/>
          </a:bodyPr>
          <a:lstStyle/>
          <a:p>
            <a:r>
              <a:rPr lang="en-US" sz="1400" dirty="0"/>
              <a:t>Parking</a:t>
            </a:r>
          </a:p>
        </p:txBody>
      </p:sp>
      <p:sp>
        <p:nvSpPr>
          <p:cNvPr id="19" name="TextBox 18">
            <a:extLst>
              <a:ext uri="{FF2B5EF4-FFF2-40B4-BE49-F238E27FC236}">
                <a16:creationId xmlns:a16="http://schemas.microsoft.com/office/drawing/2014/main" id="{98F2A1F6-0B97-C35A-B47A-DC4ADF34348F}"/>
              </a:ext>
            </a:extLst>
          </p:cNvPr>
          <p:cNvSpPr txBox="1"/>
          <p:nvPr/>
        </p:nvSpPr>
        <p:spPr>
          <a:xfrm>
            <a:off x="4860260" y="3808409"/>
            <a:ext cx="907125" cy="307777"/>
          </a:xfrm>
          <a:prstGeom prst="rect">
            <a:avLst/>
          </a:prstGeom>
          <a:solidFill>
            <a:schemeClr val="bg1"/>
          </a:solidFill>
        </p:spPr>
        <p:txBody>
          <a:bodyPr wrap="square" rtlCol="0">
            <a:spAutoFit/>
          </a:bodyPr>
          <a:lstStyle/>
          <a:p>
            <a:r>
              <a:rPr lang="en-US" sz="1400" dirty="0"/>
              <a:t>Entrance</a:t>
            </a:r>
          </a:p>
        </p:txBody>
      </p:sp>
      <p:sp>
        <p:nvSpPr>
          <p:cNvPr id="8" name="TextBox 7">
            <a:extLst>
              <a:ext uri="{FF2B5EF4-FFF2-40B4-BE49-F238E27FC236}">
                <a16:creationId xmlns:a16="http://schemas.microsoft.com/office/drawing/2014/main" id="{30E6AB11-2524-373D-75DC-2028D58B0EC3}"/>
              </a:ext>
            </a:extLst>
          </p:cNvPr>
          <p:cNvSpPr txBox="1"/>
          <p:nvPr/>
        </p:nvSpPr>
        <p:spPr>
          <a:xfrm>
            <a:off x="4860260" y="2130440"/>
            <a:ext cx="1209800" cy="307777"/>
          </a:xfrm>
          <a:prstGeom prst="rect">
            <a:avLst/>
          </a:prstGeom>
          <a:solidFill>
            <a:schemeClr val="bg1"/>
          </a:solidFill>
        </p:spPr>
        <p:txBody>
          <a:bodyPr wrap="square" rtlCol="0">
            <a:spAutoFit/>
          </a:bodyPr>
          <a:lstStyle/>
          <a:p>
            <a:r>
              <a:rPr lang="en-US" sz="1400" dirty="0"/>
              <a:t>Dining Area</a:t>
            </a:r>
          </a:p>
        </p:txBody>
      </p:sp>
      <p:sp>
        <p:nvSpPr>
          <p:cNvPr id="9" name="TextBox 8">
            <a:extLst>
              <a:ext uri="{FF2B5EF4-FFF2-40B4-BE49-F238E27FC236}">
                <a16:creationId xmlns:a16="http://schemas.microsoft.com/office/drawing/2014/main" id="{CA374F00-15B2-1032-3471-8A64CC1D1C2F}"/>
              </a:ext>
            </a:extLst>
          </p:cNvPr>
          <p:cNvSpPr txBox="1"/>
          <p:nvPr/>
        </p:nvSpPr>
        <p:spPr>
          <a:xfrm>
            <a:off x="4846252" y="4265895"/>
            <a:ext cx="1223808" cy="307777"/>
          </a:xfrm>
          <a:prstGeom prst="rect">
            <a:avLst/>
          </a:prstGeom>
          <a:solidFill>
            <a:schemeClr val="bg1"/>
          </a:solidFill>
        </p:spPr>
        <p:txBody>
          <a:bodyPr wrap="square" rtlCol="0">
            <a:spAutoFit/>
          </a:bodyPr>
          <a:lstStyle/>
          <a:p>
            <a:r>
              <a:rPr lang="en-US" sz="1400" dirty="0"/>
              <a:t>Cash Register</a:t>
            </a:r>
          </a:p>
        </p:txBody>
      </p:sp>
      <p:sp>
        <p:nvSpPr>
          <p:cNvPr id="6" name="TextBox 5">
            <a:extLst>
              <a:ext uri="{FF2B5EF4-FFF2-40B4-BE49-F238E27FC236}">
                <a16:creationId xmlns:a16="http://schemas.microsoft.com/office/drawing/2014/main" id="{640BA6C9-8CD3-C535-4538-9684E5E570A8}"/>
              </a:ext>
            </a:extLst>
          </p:cNvPr>
          <p:cNvSpPr txBox="1"/>
          <p:nvPr/>
        </p:nvSpPr>
        <p:spPr>
          <a:xfrm>
            <a:off x="6581365" y="3024740"/>
            <a:ext cx="1319206" cy="307777"/>
          </a:xfrm>
          <a:prstGeom prst="rect">
            <a:avLst/>
          </a:prstGeom>
          <a:solidFill>
            <a:schemeClr val="bg1"/>
          </a:solidFill>
        </p:spPr>
        <p:txBody>
          <a:bodyPr wrap="square" rtlCol="0">
            <a:spAutoFit/>
          </a:bodyPr>
          <a:lstStyle/>
          <a:p>
            <a:r>
              <a:rPr lang="en-US" sz="1400" dirty="0"/>
              <a:t>Storage Room</a:t>
            </a:r>
          </a:p>
        </p:txBody>
      </p:sp>
      <p:sp>
        <p:nvSpPr>
          <p:cNvPr id="10" name="TextBox 9">
            <a:extLst>
              <a:ext uri="{FF2B5EF4-FFF2-40B4-BE49-F238E27FC236}">
                <a16:creationId xmlns:a16="http://schemas.microsoft.com/office/drawing/2014/main" id="{27FC1C1C-3B8F-287C-1669-78865E3EAF49}"/>
              </a:ext>
            </a:extLst>
          </p:cNvPr>
          <p:cNvSpPr txBox="1"/>
          <p:nvPr/>
        </p:nvSpPr>
        <p:spPr>
          <a:xfrm>
            <a:off x="5073223" y="3162145"/>
            <a:ext cx="859412" cy="307777"/>
          </a:xfrm>
          <a:prstGeom prst="rect">
            <a:avLst/>
          </a:prstGeom>
          <a:solidFill>
            <a:schemeClr val="bg1"/>
          </a:solidFill>
        </p:spPr>
        <p:txBody>
          <a:bodyPr wrap="square" rtlCol="0">
            <a:spAutoFit/>
          </a:bodyPr>
          <a:lstStyle/>
          <a:p>
            <a:r>
              <a:rPr lang="en-US" sz="1400" dirty="0"/>
              <a:t>Elevator</a:t>
            </a:r>
          </a:p>
        </p:txBody>
      </p:sp>
      <p:sp>
        <p:nvSpPr>
          <p:cNvPr id="11" name="TextBox 10">
            <a:extLst>
              <a:ext uri="{FF2B5EF4-FFF2-40B4-BE49-F238E27FC236}">
                <a16:creationId xmlns:a16="http://schemas.microsoft.com/office/drawing/2014/main" id="{CFB54B56-A9BD-3068-54B2-7257CCF898A9}"/>
              </a:ext>
            </a:extLst>
          </p:cNvPr>
          <p:cNvSpPr txBox="1"/>
          <p:nvPr/>
        </p:nvSpPr>
        <p:spPr>
          <a:xfrm>
            <a:off x="5573254" y="4942244"/>
            <a:ext cx="1008111" cy="307777"/>
          </a:xfrm>
          <a:prstGeom prst="rect">
            <a:avLst/>
          </a:prstGeom>
          <a:solidFill>
            <a:schemeClr val="bg1"/>
          </a:solidFill>
        </p:spPr>
        <p:txBody>
          <a:bodyPr wrap="square" rtlCol="0">
            <a:spAutoFit/>
          </a:bodyPr>
          <a:lstStyle/>
          <a:p>
            <a:r>
              <a:rPr lang="en-US" sz="1400" dirty="0"/>
              <a:t>Gate</a:t>
            </a:r>
          </a:p>
        </p:txBody>
      </p:sp>
      <p:sp>
        <p:nvSpPr>
          <p:cNvPr id="14" name="TextBox 13">
            <a:extLst>
              <a:ext uri="{FF2B5EF4-FFF2-40B4-BE49-F238E27FC236}">
                <a16:creationId xmlns:a16="http://schemas.microsoft.com/office/drawing/2014/main" id="{019AE38D-C461-94F8-279A-6E8E7A36645C}"/>
              </a:ext>
            </a:extLst>
          </p:cNvPr>
          <p:cNvSpPr txBox="1"/>
          <p:nvPr/>
        </p:nvSpPr>
        <p:spPr>
          <a:xfrm>
            <a:off x="7039671" y="2683310"/>
            <a:ext cx="783847" cy="307777"/>
          </a:xfrm>
          <a:prstGeom prst="rect">
            <a:avLst/>
          </a:prstGeom>
          <a:solidFill>
            <a:schemeClr val="bg1"/>
          </a:solidFill>
        </p:spPr>
        <p:txBody>
          <a:bodyPr wrap="square" rtlCol="0">
            <a:spAutoFit/>
          </a:bodyPr>
          <a:lstStyle/>
          <a:p>
            <a:r>
              <a:rPr lang="en-US" sz="1400" dirty="0"/>
              <a:t>Kitchen</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Restaurant: Applications vs Locations</a:t>
            </a:r>
          </a:p>
        </p:txBody>
      </p:sp>
      <p:graphicFrame>
        <p:nvGraphicFramePr>
          <p:cNvPr id="3" name="Table 2">
            <a:extLst>
              <a:ext uri="{FF2B5EF4-FFF2-40B4-BE49-F238E27FC236}">
                <a16:creationId xmlns:a16="http://schemas.microsoft.com/office/drawing/2014/main" id="{B0B5AED9-17F4-263F-CD10-43469869C4D4}"/>
              </a:ext>
            </a:extLst>
          </p:cNvPr>
          <p:cNvGraphicFramePr>
            <a:graphicFrameLocks noGrp="1"/>
          </p:cNvGraphicFramePr>
          <p:nvPr>
            <p:extLst>
              <p:ext uri="{D42A27DB-BD31-4B8C-83A1-F6EECF244321}">
                <p14:modId xmlns:p14="http://schemas.microsoft.com/office/powerpoint/2010/main" val="71576599"/>
              </p:ext>
            </p:extLst>
          </p:nvPr>
        </p:nvGraphicFramePr>
        <p:xfrm>
          <a:off x="83507" y="1680575"/>
          <a:ext cx="8939881" cy="4862599"/>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810065">
                  <a:extLst>
                    <a:ext uri="{9D8B030D-6E8A-4147-A177-3AD203B41FA5}">
                      <a16:colId xmlns:a16="http://schemas.microsoft.com/office/drawing/2014/main" val="2565856468"/>
                    </a:ext>
                  </a:extLst>
                </a:gridCol>
                <a:gridCol w="554477">
                  <a:extLst>
                    <a:ext uri="{9D8B030D-6E8A-4147-A177-3AD203B41FA5}">
                      <a16:colId xmlns:a16="http://schemas.microsoft.com/office/drawing/2014/main" val="3900648050"/>
                    </a:ext>
                  </a:extLst>
                </a:gridCol>
                <a:gridCol w="1031132">
                  <a:extLst>
                    <a:ext uri="{9D8B030D-6E8A-4147-A177-3AD203B41FA5}">
                      <a16:colId xmlns:a16="http://schemas.microsoft.com/office/drawing/2014/main" val="2122113404"/>
                    </a:ext>
                  </a:extLst>
                </a:gridCol>
                <a:gridCol w="719847">
                  <a:extLst>
                    <a:ext uri="{9D8B030D-6E8A-4147-A177-3AD203B41FA5}">
                      <a16:colId xmlns:a16="http://schemas.microsoft.com/office/drawing/2014/main" val="905671876"/>
                    </a:ext>
                  </a:extLst>
                </a:gridCol>
                <a:gridCol w="1245140">
                  <a:extLst>
                    <a:ext uri="{9D8B030D-6E8A-4147-A177-3AD203B41FA5}">
                      <a16:colId xmlns:a16="http://schemas.microsoft.com/office/drawing/2014/main" val="3155535811"/>
                    </a:ext>
                  </a:extLst>
                </a:gridCol>
                <a:gridCol w="953311">
                  <a:extLst>
                    <a:ext uri="{9D8B030D-6E8A-4147-A177-3AD203B41FA5}">
                      <a16:colId xmlns:a16="http://schemas.microsoft.com/office/drawing/2014/main" val="2748578960"/>
                    </a:ext>
                  </a:extLst>
                </a:gridCol>
                <a:gridCol w="826851">
                  <a:extLst>
                    <a:ext uri="{9D8B030D-6E8A-4147-A177-3AD203B41FA5}">
                      <a16:colId xmlns:a16="http://schemas.microsoft.com/office/drawing/2014/main" val="2393102404"/>
                    </a:ext>
                  </a:extLst>
                </a:gridCol>
                <a:gridCol w="842426">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Entrance</a:t>
                      </a:r>
                    </a:p>
                  </a:txBody>
                  <a:tcPr/>
                </a:tc>
                <a:tc>
                  <a:txBody>
                    <a:bodyPr/>
                    <a:lstStyle/>
                    <a:p>
                      <a:r>
                        <a:rPr lang="en-US" sz="1300" dirty="0">
                          <a:solidFill>
                            <a:schemeClr val="bg1"/>
                          </a:solidFill>
                        </a:rPr>
                        <a:t>Gate</a:t>
                      </a:r>
                    </a:p>
                  </a:txBody>
                  <a:tcPr/>
                </a:tc>
                <a:tc>
                  <a:txBody>
                    <a:bodyPr/>
                    <a:lstStyle/>
                    <a:p>
                      <a:r>
                        <a:rPr lang="en-US" sz="1300" dirty="0">
                          <a:solidFill>
                            <a:schemeClr val="bg1"/>
                          </a:solidFill>
                        </a:rPr>
                        <a:t>Dining Area</a:t>
                      </a:r>
                    </a:p>
                  </a:txBody>
                  <a:tcPr/>
                </a:tc>
                <a:tc>
                  <a:txBody>
                    <a:bodyPr/>
                    <a:lstStyle/>
                    <a:p>
                      <a:r>
                        <a:rPr lang="en-US" sz="1300" dirty="0">
                          <a:solidFill>
                            <a:schemeClr val="bg1"/>
                          </a:solidFill>
                        </a:rPr>
                        <a:t>Kitchen</a:t>
                      </a:r>
                    </a:p>
                  </a:txBody>
                  <a:tcPr/>
                </a:tc>
                <a:tc>
                  <a:txBody>
                    <a:bodyPr/>
                    <a:lstStyle/>
                    <a:p>
                      <a:r>
                        <a:rPr lang="en-US" sz="1300" dirty="0">
                          <a:solidFill>
                            <a:schemeClr val="bg1"/>
                          </a:solidFill>
                        </a:rPr>
                        <a:t>Cash Register</a:t>
                      </a:r>
                    </a:p>
                  </a:txBody>
                  <a:tcPr/>
                </a:tc>
                <a:tc>
                  <a:txBody>
                    <a:bodyPr/>
                    <a:lstStyle/>
                    <a:p>
                      <a:r>
                        <a:rPr lang="en-US" sz="1300" dirty="0">
                          <a:solidFill>
                            <a:schemeClr val="bg1"/>
                          </a:solidFill>
                        </a:rPr>
                        <a:t>Elevator</a:t>
                      </a:r>
                    </a:p>
                  </a:txBody>
                  <a:tcPr/>
                </a:tc>
                <a:tc>
                  <a:txBody>
                    <a:bodyPr/>
                    <a:lstStyle/>
                    <a:p>
                      <a:r>
                        <a:rPr lang="en-US" sz="1200" dirty="0">
                          <a:solidFill>
                            <a:schemeClr val="bg1"/>
                          </a:solidFill>
                        </a:rPr>
                        <a:t>Storage</a:t>
                      </a:r>
                    </a:p>
                  </a:txBody>
                  <a:tcPr/>
                </a:tc>
                <a:tc>
                  <a:txBody>
                    <a:bodyPr/>
                    <a:lstStyle/>
                    <a:p>
                      <a:r>
                        <a:rPr lang="en-US" sz="1200" dirty="0">
                          <a:solidFill>
                            <a:schemeClr val="bg1"/>
                          </a:solidFill>
                        </a:rPr>
                        <a:t>Parking</a:t>
                      </a:r>
                    </a:p>
                  </a:txBody>
                  <a:tcPr/>
                </a:tc>
                <a:extLst>
                  <a:ext uri="{0D108BD9-81ED-4DB2-BD59-A6C34878D82A}">
                    <a16:rowId xmlns:a16="http://schemas.microsoft.com/office/drawing/2014/main" val="2090737549"/>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Theft Detection</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Trespassing Detection</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2461784252"/>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Real-time Suspect Tracking</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2210431295"/>
                  </a:ext>
                </a:extLst>
              </a:tr>
              <a:tr h="4394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Disputes Investigation</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Digital Signage</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253065483"/>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Unauthorized Access Detection</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Suspicious Items Detection</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2250837835"/>
                  </a:ext>
                </a:extLst>
              </a:tr>
              <a:tr h="439423">
                <a:tc>
                  <a:txBody>
                    <a:bodyPr/>
                    <a:lstStyle/>
                    <a:p>
                      <a:pPr lvl="0">
                        <a:buNone/>
                      </a:pPr>
                      <a:r>
                        <a:rPr lang="en-US" sz="1300" dirty="0">
                          <a:solidFill>
                            <a:schemeClr val="tx1">
                              <a:lumMod val="76000"/>
                              <a:lumOff val="24000"/>
                            </a:schemeClr>
                          </a:solidFill>
                        </a:rPr>
                        <a:t>On-the-Go Surveillance</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091576229"/>
                  </a:ext>
                </a:extLst>
              </a:tr>
              <a:tr h="267644">
                <a:tc>
                  <a:txBody>
                    <a:bodyPr/>
                    <a:lstStyle/>
                    <a:p>
                      <a:pPr lvl="0">
                        <a:buNone/>
                      </a:pPr>
                      <a:r>
                        <a:rPr lang="en-US" sz="1300" dirty="0">
                          <a:solidFill>
                            <a:schemeClr val="tx1">
                              <a:lumMod val="76000"/>
                              <a:lumOff val="24000"/>
                            </a:schemeClr>
                          </a:solidFill>
                        </a:rPr>
                        <a:t>Safety Assurance</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188733179"/>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Vehicle Access Control</a:t>
                      </a: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Restaurant: Applications</a:t>
            </a:r>
          </a:p>
        </p:txBody>
      </p:sp>
      <p:pic>
        <p:nvPicPr>
          <p:cNvPr id="4" name="Picture 3">
            <a:extLst>
              <a:ext uri="{FF2B5EF4-FFF2-40B4-BE49-F238E27FC236}">
                <a16:creationId xmlns:a16="http://schemas.microsoft.com/office/drawing/2014/main" id="{7CCA0A90-F14D-2A74-0D86-1DCDF6361D6A}"/>
              </a:ext>
            </a:extLst>
          </p:cNvPr>
          <p:cNvPicPr>
            <a:picLocks noChangeAspect="1"/>
          </p:cNvPicPr>
          <p:nvPr/>
        </p:nvPicPr>
        <p:blipFill>
          <a:blip r:embed="rId3" cstate="print">
            <a:extLst>
              <a:ext uri="{28A0092B-C50C-407E-A947-70E740481C1C}">
                <a14:useLocalDpi xmlns:a14="http://schemas.microsoft.com/office/drawing/2010/main" val="0"/>
              </a:ext>
            </a:extLst>
          </a:blip>
          <a:srcRect t="3526" b="3526"/>
          <a:stretch/>
        </p:blipFill>
        <p:spPr>
          <a:xfrm>
            <a:off x="350817" y="2198448"/>
            <a:ext cx="1473609" cy="1021407"/>
          </a:xfrm>
          <a:prstGeom prst="rect">
            <a:avLst/>
          </a:prstGeom>
        </p:spPr>
      </p:pic>
      <p:pic>
        <p:nvPicPr>
          <p:cNvPr id="5" name="Picture 4">
            <a:extLst>
              <a:ext uri="{FF2B5EF4-FFF2-40B4-BE49-F238E27FC236}">
                <a16:creationId xmlns:a16="http://schemas.microsoft.com/office/drawing/2014/main" id="{EFEE3A28-5C6B-29C3-896C-2B34D7583122}"/>
              </a:ext>
            </a:extLst>
          </p:cNvPr>
          <p:cNvPicPr>
            <a:picLocks noChangeAspect="1"/>
          </p:cNvPicPr>
          <p:nvPr/>
        </p:nvPicPr>
        <p:blipFill>
          <a:blip r:embed="rId4" cstate="print">
            <a:extLst>
              <a:ext uri="{28A0092B-C50C-407E-A947-70E740481C1C}">
                <a14:useLocalDpi xmlns:a14="http://schemas.microsoft.com/office/drawing/2010/main" val="0"/>
              </a:ext>
            </a:extLst>
          </a:blip>
          <a:srcRect t="715" b="715"/>
          <a:stretch/>
        </p:blipFill>
        <p:spPr>
          <a:xfrm>
            <a:off x="2071366" y="2199569"/>
            <a:ext cx="1473609" cy="1036005"/>
          </a:xfrm>
          <a:prstGeom prst="rect">
            <a:avLst/>
          </a:prstGeom>
        </p:spPr>
      </p:pic>
      <p:pic>
        <p:nvPicPr>
          <p:cNvPr id="6" name="Picture 5">
            <a:extLst>
              <a:ext uri="{FF2B5EF4-FFF2-40B4-BE49-F238E27FC236}">
                <a16:creationId xmlns:a16="http://schemas.microsoft.com/office/drawing/2014/main" id="{2A63145B-748A-1897-326C-B8380D36E64C}"/>
              </a:ext>
            </a:extLst>
          </p:cNvPr>
          <p:cNvPicPr>
            <a:picLocks noChangeAspect="1"/>
          </p:cNvPicPr>
          <p:nvPr/>
        </p:nvPicPr>
        <p:blipFill>
          <a:blip r:embed="rId5" cstate="print">
            <a:extLst>
              <a:ext uri="{28A0092B-C50C-407E-A947-70E740481C1C}">
                <a14:useLocalDpi xmlns:a14="http://schemas.microsoft.com/office/drawing/2010/main" val="0"/>
              </a:ext>
            </a:extLst>
          </a:blip>
          <a:srcRect l="5904" r="5904"/>
          <a:stretch/>
        </p:blipFill>
        <p:spPr>
          <a:xfrm>
            <a:off x="5549349" y="2198448"/>
            <a:ext cx="1503204" cy="1021407"/>
          </a:xfrm>
          <a:prstGeom prst="rect">
            <a:avLst/>
          </a:prstGeom>
        </p:spPr>
      </p:pic>
      <p:pic>
        <p:nvPicPr>
          <p:cNvPr id="8" name="Picture 7">
            <a:extLst>
              <a:ext uri="{FF2B5EF4-FFF2-40B4-BE49-F238E27FC236}">
                <a16:creationId xmlns:a16="http://schemas.microsoft.com/office/drawing/2014/main" id="{E96DC9FD-E991-B3AD-B588-54CFDD5FB249}"/>
              </a:ext>
            </a:extLst>
          </p:cNvPr>
          <p:cNvPicPr>
            <a:picLocks noChangeAspect="1"/>
          </p:cNvPicPr>
          <p:nvPr/>
        </p:nvPicPr>
        <p:blipFill>
          <a:blip r:embed="rId6">
            <a:extLst>
              <a:ext uri="{28A0092B-C50C-407E-A947-70E740481C1C}">
                <a14:useLocalDpi xmlns:a14="http://schemas.microsoft.com/office/drawing/2010/main" val="0"/>
              </a:ext>
            </a:extLst>
          </a:blip>
          <a:srcRect l="1772" r="1772"/>
          <a:stretch/>
        </p:blipFill>
        <p:spPr>
          <a:xfrm>
            <a:off x="7262209" y="2198447"/>
            <a:ext cx="1467331" cy="1021407"/>
          </a:xfrm>
          <a:prstGeom prst="rect">
            <a:avLst/>
          </a:prstGeom>
        </p:spPr>
      </p:pic>
      <p:pic>
        <p:nvPicPr>
          <p:cNvPr id="11" name="Picture 10">
            <a:extLst>
              <a:ext uri="{FF2B5EF4-FFF2-40B4-BE49-F238E27FC236}">
                <a16:creationId xmlns:a16="http://schemas.microsoft.com/office/drawing/2014/main" id="{9D501C61-8089-0478-1888-B0DD7228FABF}"/>
              </a:ext>
            </a:extLst>
          </p:cNvPr>
          <p:cNvPicPr>
            <a:picLocks noChangeAspect="1"/>
          </p:cNvPicPr>
          <p:nvPr/>
        </p:nvPicPr>
        <p:blipFill>
          <a:blip r:embed="rId7"/>
          <a:srcRect l="-823" t="-184" r="823" b="57714"/>
          <a:stretch/>
        </p:blipFill>
        <p:spPr>
          <a:xfrm>
            <a:off x="3732529" y="2147156"/>
            <a:ext cx="1714223" cy="1188770"/>
          </a:xfrm>
          <a:prstGeom prst="rect">
            <a:avLst/>
          </a:prstGeom>
        </p:spPr>
      </p:pic>
      <p:sp>
        <p:nvSpPr>
          <p:cNvPr id="12" name="TextBox 11">
            <a:extLst>
              <a:ext uri="{FF2B5EF4-FFF2-40B4-BE49-F238E27FC236}">
                <a16:creationId xmlns:a16="http://schemas.microsoft.com/office/drawing/2014/main" id="{1506AE02-7050-ADC1-4CDB-92F15477B70F}"/>
              </a:ext>
            </a:extLst>
          </p:cNvPr>
          <p:cNvSpPr txBox="1"/>
          <p:nvPr/>
        </p:nvSpPr>
        <p:spPr>
          <a:xfrm>
            <a:off x="240748" y="3332922"/>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Theft Detection</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the theft or the valuables of the unsuspecting visitors of the restaurant.</a:t>
            </a:r>
          </a:p>
        </p:txBody>
      </p:sp>
      <p:sp>
        <p:nvSpPr>
          <p:cNvPr id="13" name="TextBox 12">
            <a:extLst>
              <a:ext uri="{FF2B5EF4-FFF2-40B4-BE49-F238E27FC236}">
                <a16:creationId xmlns:a16="http://schemas.microsoft.com/office/drawing/2014/main" id="{2A59FBD7-C2D8-3F47-356F-A9452E86AC3A}"/>
              </a:ext>
            </a:extLst>
          </p:cNvPr>
          <p:cNvSpPr txBox="1"/>
          <p:nvPr/>
        </p:nvSpPr>
        <p:spPr>
          <a:xfrm>
            <a:off x="1952487"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Trespassing Detection</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Detecting the person entering the area without permission.</a:t>
            </a:r>
          </a:p>
          <a:p>
            <a:endParaRPr lang="en-US" sz="1200" dirty="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9EA1550B-2674-4CD0-0EA9-0091D778F798}"/>
              </a:ext>
            </a:extLst>
          </p:cNvPr>
          <p:cNvSpPr txBox="1"/>
          <p:nvPr/>
        </p:nvSpPr>
        <p:spPr>
          <a:xfrm>
            <a:off x="3730487" y="3332922"/>
            <a:ext cx="1716158" cy="230832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Real-time Suspect Tracking</a:t>
            </a:r>
            <a:endParaRPr lang="en-US"/>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Track the suspect seamlessly by switching between video channels using transparent video overlay buttons in video management system.</a:t>
            </a:r>
            <a:endParaRPr lang="en-US"/>
          </a:p>
          <a:p>
            <a:endParaRPr lang="en-US" sz="1200" b="1">
              <a:solidFill>
                <a:srgbClr val="535353"/>
              </a:solidFill>
              <a:latin typeface="Open Sans"/>
              <a:ea typeface="Open Sans"/>
              <a:cs typeface="Open Sans"/>
            </a:endParaRPr>
          </a:p>
        </p:txBody>
      </p:sp>
      <p:sp>
        <p:nvSpPr>
          <p:cNvPr id="15" name="TextBox 14">
            <a:extLst>
              <a:ext uri="{FF2B5EF4-FFF2-40B4-BE49-F238E27FC236}">
                <a16:creationId xmlns:a16="http://schemas.microsoft.com/office/drawing/2014/main" id="{8D2726FD-76CE-52A1-9952-FF8955A5DC47}"/>
              </a:ext>
            </a:extLst>
          </p:cNvPr>
          <p:cNvSpPr txBox="1"/>
          <p:nvPr/>
        </p:nvSpPr>
        <p:spPr>
          <a:xfrm>
            <a:off x="5475356"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Disputes Investigation</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Resolve the disputes by using the video and audio playback of the incidents.</a:t>
            </a:r>
          </a:p>
        </p:txBody>
      </p:sp>
      <p:sp>
        <p:nvSpPr>
          <p:cNvPr id="16" name="TextBox 15">
            <a:extLst>
              <a:ext uri="{FF2B5EF4-FFF2-40B4-BE49-F238E27FC236}">
                <a16:creationId xmlns:a16="http://schemas.microsoft.com/office/drawing/2014/main" id="{401CFE1D-BB01-C94D-E934-E1CC785301CC}"/>
              </a:ext>
            </a:extLst>
          </p:cNvPr>
          <p:cNvSpPr txBox="1"/>
          <p:nvPr/>
        </p:nvSpPr>
        <p:spPr>
          <a:xfrm>
            <a:off x="7187095" y="3332922"/>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Digital Signage</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Show predefined digital content on the public monitors with customized layout, based on predefined schedule or event rules.</a:t>
            </a:r>
          </a:p>
        </p:txBody>
      </p:sp>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Restaurant: Applications</a:t>
            </a:r>
          </a:p>
        </p:txBody>
      </p:sp>
      <p:pic>
        <p:nvPicPr>
          <p:cNvPr id="2" name="Picture 1">
            <a:hlinkClick r:id="rId3" action="ppaction://hlinksldjump"/>
            <a:extLst>
              <a:ext uri="{FF2B5EF4-FFF2-40B4-BE49-F238E27FC236}">
                <a16:creationId xmlns:a16="http://schemas.microsoft.com/office/drawing/2014/main" id="{50294ED8-2AED-1FBC-F4D9-8CEED349D111}"/>
              </a:ext>
            </a:extLst>
          </p:cNvPr>
          <p:cNvPicPr>
            <a:picLocks noChangeAspect="1"/>
          </p:cNvPicPr>
          <p:nvPr/>
        </p:nvPicPr>
        <p:blipFill>
          <a:blip r:embed="rId4"/>
          <a:srcRect l="-1662" t="-658" r="1048" b="44909"/>
          <a:stretch/>
        </p:blipFill>
        <p:spPr>
          <a:xfrm>
            <a:off x="5512582" y="2128581"/>
            <a:ext cx="1705858" cy="1194773"/>
          </a:xfrm>
          <a:prstGeom prst="rect">
            <a:avLst/>
          </a:prstGeom>
        </p:spPr>
      </p:pic>
      <p:pic>
        <p:nvPicPr>
          <p:cNvPr id="3" name="Picture 2">
            <a:extLst>
              <a:ext uri="{FF2B5EF4-FFF2-40B4-BE49-F238E27FC236}">
                <a16:creationId xmlns:a16="http://schemas.microsoft.com/office/drawing/2014/main" id="{46452409-0BAE-E4CA-38D8-B448F655BA49}"/>
              </a:ext>
            </a:extLst>
          </p:cNvPr>
          <p:cNvPicPr>
            <a:picLocks noChangeAspect="1"/>
          </p:cNvPicPr>
          <p:nvPr/>
        </p:nvPicPr>
        <p:blipFill>
          <a:blip r:embed="rId5"/>
          <a:srcRect l="730" t="-220" r="-648" b="59088"/>
          <a:stretch/>
        </p:blipFill>
        <p:spPr>
          <a:xfrm>
            <a:off x="3794937" y="2126538"/>
            <a:ext cx="1706916" cy="1209135"/>
          </a:xfrm>
          <a:prstGeom prst="rect">
            <a:avLst/>
          </a:prstGeom>
        </p:spPr>
      </p:pic>
      <p:pic>
        <p:nvPicPr>
          <p:cNvPr id="11" name="Picture 10">
            <a:extLst>
              <a:ext uri="{FF2B5EF4-FFF2-40B4-BE49-F238E27FC236}">
                <a16:creationId xmlns:a16="http://schemas.microsoft.com/office/drawing/2014/main" id="{82B5103D-C889-F7A1-D33A-7F40F36678BA}"/>
              </a:ext>
            </a:extLst>
          </p:cNvPr>
          <p:cNvPicPr>
            <a:picLocks noChangeAspect="1"/>
          </p:cNvPicPr>
          <p:nvPr/>
        </p:nvPicPr>
        <p:blipFill>
          <a:blip r:embed="rId6"/>
          <a:stretch>
            <a:fillRect/>
          </a:stretch>
        </p:blipFill>
        <p:spPr>
          <a:xfrm>
            <a:off x="2010026" y="3363600"/>
            <a:ext cx="1786270" cy="1518723"/>
          </a:xfrm>
          <a:prstGeom prst="rect">
            <a:avLst/>
          </a:prstGeom>
        </p:spPr>
      </p:pic>
      <p:pic>
        <p:nvPicPr>
          <p:cNvPr id="12" name="Picture 11">
            <a:extLst>
              <a:ext uri="{FF2B5EF4-FFF2-40B4-BE49-F238E27FC236}">
                <a16:creationId xmlns:a16="http://schemas.microsoft.com/office/drawing/2014/main" id="{5DCACA61-8A85-85B7-EDED-DE5352492F42}"/>
              </a:ext>
            </a:extLst>
          </p:cNvPr>
          <p:cNvPicPr>
            <a:picLocks noChangeAspect="1"/>
          </p:cNvPicPr>
          <p:nvPr/>
        </p:nvPicPr>
        <p:blipFill>
          <a:blip r:embed="rId7"/>
          <a:stretch>
            <a:fillRect/>
          </a:stretch>
        </p:blipFill>
        <p:spPr>
          <a:xfrm>
            <a:off x="2086254" y="2207014"/>
            <a:ext cx="1569878" cy="1079394"/>
          </a:xfrm>
          <a:prstGeom prst="rect">
            <a:avLst/>
          </a:prstGeom>
        </p:spPr>
      </p:pic>
      <p:sp>
        <p:nvSpPr>
          <p:cNvPr id="16" name="TextBox 15">
            <a:extLst>
              <a:ext uri="{FF2B5EF4-FFF2-40B4-BE49-F238E27FC236}">
                <a16:creationId xmlns:a16="http://schemas.microsoft.com/office/drawing/2014/main" id="{F90686BF-DBA3-16C2-36E5-1181F4E8825D}"/>
              </a:ext>
            </a:extLst>
          </p:cNvPr>
          <p:cNvSpPr txBox="1"/>
          <p:nvPr/>
        </p:nvSpPr>
        <p:spPr>
          <a:xfrm>
            <a:off x="2007704" y="3332922"/>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Suspicious Items Detection</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the items that are left unattended to prevent serious security and safety hazards.</a:t>
            </a:r>
            <a:endParaRPr lang="en-US" dirty="0">
              <a:cs typeface="Calibri"/>
            </a:endParaRPr>
          </a:p>
          <a:p>
            <a:endParaRPr lang="en-US" sz="1200" dirty="0">
              <a:solidFill>
                <a:srgbClr val="535353"/>
              </a:solidFill>
              <a:latin typeface="Open Sans"/>
              <a:ea typeface="Open Sans"/>
              <a:cs typeface="Open Sans"/>
            </a:endParaRPr>
          </a:p>
        </p:txBody>
      </p:sp>
      <p:sp>
        <p:nvSpPr>
          <p:cNvPr id="17" name="TextBox 16">
            <a:extLst>
              <a:ext uri="{FF2B5EF4-FFF2-40B4-BE49-F238E27FC236}">
                <a16:creationId xmlns:a16="http://schemas.microsoft.com/office/drawing/2014/main" id="{565E7CD5-4656-326A-9E40-C68123B97652}"/>
              </a:ext>
            </a:extLst>
          </p:cNvPr>
          <p:cNvSpPr txBox="1"/>
          <p:nvPr/>
        </p:nvSpPr>
        <p:spPr>
          <a:xfrm>
            <a:off x="379674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On-the-Go Surveillance</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Monitor the views from surveillance cameras using a mobile device while walking around the premises, to respond to incidents instantly.</a:t>
            </a:r>
            <a:endParaRPr lang="en-US">
              <a:cs typeface="Calibri"/>
            </a:endParaRPr>
          </a:p>
          <a:p>
            <a:endParaRPr lang="en-US" sz="1200">
              <a:solidFill>
                <a:srgbClr val="535353"/>
              </a:solidFill>
              <a:latin typeface="Open Sans"/>
              <a:ea typeface="Open Sans"/>
              <a:cs typeface="Open Sans"/>
            </a:endParaRPr>
          </a:p>
        </p:txBody>
      </p:sp>
      <p:sp>
        <p:nvSpPr>
          <p:cNvPr id="19" name="TextBox 18">
            <a:extLst>
              <a:ext uri="{FF2B5EF4-FFF2-40B4-BE49-F238E27FC236}">
                <a16:creationId xmlns:a16="http://schemas.microsoft.com/office/drawing/2014/main" id="{38981228-36DE-7683-65FE-7EA17A299CFB}"/>
              </a:ext>
            </a:extLst>
          </p:cNvPr>
          <p:cNvSpPr txBox="1"/>
          <p:nvPr/>
        </p:nvSpPr>
        <p:spPr>
          <a:xfrm>
            <a:off x="5541616" y="3337388"/>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Safety Assurance</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Ensure safety of people using video surveillance system.</a:t>
            </a:r>
            <a:endParaRPr lang="en-US" dirty="0">
              <a:cs typeface="Calibri"/>
            </a:endParaRPr>
          </a:p>
          <a:p>
            <a:endParaRPr lang="en-US" sz="1200" dirty="0">
              <a:solidFill>
                <a:srgbClr val="535353"/>
              </a:solidFill>
              <a:latin typeface="Open Sans"/>
              <a:ea typeface="Open Sans"/>
              <a:cs typeface="Open Sans"/>
            </a:endParaRPr>
          </a:p>
        </p:txBody>
      </p:sp>
      <p:pic>
        <p:nvPicPr>
          <p:cNvPr id="4" name="Picture 3">
            <a:extLst>
              <a:ext uri="{FF2B5EF4-FFF2-40B4-BE49-F238E27FC236}">
                <a16:creationId xmlns:a16="http://schemas.microsoft.com/office/drawing/2014/main" id="{C83F16A8-1553-A6A9-9F0B-1A7D8BA9F8DF}"/>
              </a:ext>
            </a:extLst>
          </p:cNvPr>
          <p:cNvPicPr>
            <a:picLocks noChangeAspect="1"/>
          </p:cNvPicPr>
          <p:nvPr/>
        </p:nvPicPr>
        <p:blipFill>
          <a:blip r:embed="rId8"/>
          <a:srcRect l="-1251" t="-183" r="-505" b="51738"/>
          <a:stretch/>
        </p:blipFill>
        <p:spPr>
          <a:xfrm>
            <a:off x="243810" y="2147809"/>
            <a:ext cx="1718610" cy="1191226"/>
          </a:xfrm>
          <a:prstGeom prst="rect">
            <a:avLst/>
          </a:prstGeom>
        </p:spPr>
      </p:pic>
      <p:sp>
        <p:nvSpPr>
          <p:cNvPr id="6" name="TextBox 5">
            <a:extLst>
              <a:ext uri="{FF2B5EF4-FFF2-40B4-BE49-F238E27FC236}">
                <a16:creationId xmlns:a16="http://schemas.microsoft.com/office/drawing/2014/main" id="{896B44FF-2A63-A945-CE0D-C70490D1723C}"/>
              </a:ext>
            </a:extLst>
          </p:cNvPr>
          <p:cNvSpPr txBox="1"/>
          <p:nvPr/>
        </p:nvSpPr>
        <p:spPr>
          <a:xfrm>
            <a:off x="240748"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Unauthorized Access Detection</a:t>
            </a:r>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Detect the intrusion attempts using video analytics and notify the security personnel.</a:t>
            </a:r>
          </a:p>
        </p:txBody>
      </p:sp>
      <p:pic>
        <p:nvPicPr>
          <p:cNvPr id="7" name="Picture 6">
            <a:extLst>
              <a:ext uri="{FF2B5EF4-FFF2-40B4-BE49-F238E27FC236}">
                <a16:creationId xmlns:a16="http://schemas.microsoft.com/office/drawing/2014/main" id="{3EA441B1-A529-EFC1-2B77-DA3FB7243A34}"/>
              </a:ext>
            </a:extLst>
          </p:cNvPr>
          <p:cNvPicPr>
            <a:picLocks noChangeAspect="1"/>
          </p:cNvPicPr>
          <p:nvPr/>
        </p:nvPicPr>
        <p:blipFill>
          <a:blip r:embed="rId9"/>
          <a:srcRect l="143" t="-163" r="680" b="49522"/>
          <a:stretch/>
        </p:blipFill>
        <p:spPr>
          <a:xfrm>
            <a:off x="7334370" y="2147809"/>
            <a:ext cx="1605260" cy="1194486"/>
          </a:xfrm>
          <a:prstGeom prst="rect">
            <a:avLst/>
          </a:prstGeom>
        </p:spPr>
      </p:pic>
      <p:sp>
        <p:nvSpPr>
          <p:cNvPr id="8" name="TextBox 7">
            <a:extLst>
              <a:ext uri="{FF2B5EF4-FFF2-40B4-BE49-F238E27FC236}">
                <a16:creationId xmlns:a16="http://schemas.microsoft.com/office/drawing/2014/main" id="{DA4ED9A6-1B6D-A6E1-8956-8F8665E201AB}"/>
              </a:ext>
            </a:extLst>
          </p:cNvPr>
          <p:cNvSpPr txBox="1"/>
          <p:nvPr/>
        </p:nvSpPr>
        <p:spPr>
          <a:xfrm>
            <a:off x="7334708" y="3337593"/>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Vehicle Access Control</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The access control at the gate can be done conveniently using ALPR technology.</a:t>
            </a:r>
            <a:endParaRPr lang="en-US">
              <a:cs typeface="Calibri"/>
            </a:endParaRPr>
          </a:p>
          <a:p>
            <a:endParaRPr lang="en-US" sz="1200">
              <a:solidFill>
                <a:srgbClr val="535353"/>
              </a:solidFill>
              <a:latin typeface="Open Sans"/>
              <a:ea typeface="Open Sans"/>
              <a:cs typeface="Open Sans"/>
            </a:endParaRPr>
          </a:p>
        </p:txBody>
      </p:sp>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Restaurant: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Theft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8119" y="2210504"/>
            <a:ext cx="5050053" cy="584775"/>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Detect the theft or the valuables of the unsuspecting visitors of the restaurant.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077218"/>
          </a:xfrm>
          <a:prstGeom prst="rect">
            <a:avLst/>
          </a:prstGeom>
          <a:noFill/>
        </p:spPr>
        <p:txBody>
          <a:bodyPr wrap="square">
            <a:spAutoFit/>
          </a:bodyPr>
          <a:lstStyle/>
          <a:p>
            <a:pPr algn="l"/>
            <a:r>
              <a:rPr lang="en-US" sz="1600" b="0" i="0" dirty="0">
                <a:solidFill>
                  <a:srgbClr val="535353"/>
                </a:solidFill>
                <a:effectLst/>
                <a:latin typeface="Open Sans" panose="020B0606030504020204" pitchFamily="34" charset="0"/>
              </a:rPr>
              <a:t>People at the restaurants are usually relaxed and not noticing the potential threats regarding pickpocketing. The bag left underneath the dining table can be stolen without noticing. The surveillance system will help prevent or successfully investigate such incidents.</a:t>
            </a: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364566" y="1722468"/>
            <a:ext cx="2942805" cy="2194513"/>
          </a:xfrm>
          <a:prstGeom prst="rect">
            <a:avLst/>
          </a:prstGeom>
        </p:spPr>
      </p:pic>
      <p:sp>
        <p:nvSpPr>
          <p:cNvPr id="3" name="Rectangle 2">
            <a:extLst>
              <a:ext uri="{FF2B5EF4-FFF2-40B4-BE49-F238E27FC236}">
                <a16:creationId xmlns:a16="http://schemas.microsoft.com/office/drawing/2014/main" id="{A85DD9C6-570D-6100-4ACD-727611AE5FE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30582E8-E189-892F-4804-2FBDC97F711D}"/>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F74EBAAC-D073-DF54-4349-6E36ED94A00A}"/>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93B8CE55-900C-6597-9D49-0AD723740AD3}"/>
                </a:ext>
              </a:extLst>
            </p:cNvPr>
            <p:cNvPicPr>
              <a:picLocks noChangeAspect="1"/>
            </p:cNvPicPr>
            <p:nvPr/>
          </p:nvPicPr>
          <p:blipFill>
            <a:blip r:embed="rId4"/>
            <a:stretch>
              <a:fillRect/>
            </a:stretch>
          </p:blipFill>
          <p:spPr>
            <a:xfrm>
              <a:off x="228988" y="6093296"/>
              <a:ext cx="1819275" cy="581025"/>
            </a:xfrm>
            <a:prstGeom prst="rect">
              <a:avLst/>
            </a:prstGeom>
          </p:spPr>
        </p:pic>
        <p:sp>
          <p:nvSpPr>
            <p:cNvPr id="9" name="TextBox 8">
              <a:hlinkClick r:id="rId5"/>
              <a:extLst>
                <a:ext uri="{FF2B5EF4-FFF2-40B4-BE49-F238E27FC236}">
                  <a16:creationId xmlns:a16="http://schemas.microsoft.com/office/drawing/2014/main" id="{81100205-4AE8-1DC5-8A06-137C2E05BFA0}"/>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C47BA953-E9B9-4357-2C2E-AFFF5ED19AB0}"/>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E835135B-5211-4C23-0633-C43E42677D9E}"/>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0BFD765-7B9F-9275-3D42-A2A2EAE8840E}"/>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grpSp>
        <p:nvGrpSpPr>
          <p:cNvPr id="15" name="Group 14">
            <a:extLst>
              <a:ext uri="{FF2B5EF4-FFF2-40B4-BE49-F238E27FC236}">
                <a16:creationId xmlns:a16="http://schemas.microsoft.com/office/drawing/2014/main" id="{4CCBEA0D-2FB5-D388-90D3-3E714F8E6F3E}"/>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A52B8953-2C6E-94B5-DD31-7514A1EC2F0F}"/>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0" name="TextBox 19">
              <a:extLst>
                <a:ext uri="{FF2B5EF4-FFF2-40B4-BE49-F238E27FC236}">
                  <a16:creationId xmlns:a16="http://schemas.microsoft.com/office/drawing/2014/main" id="{01E32BAB-5BAE-544D-930F-7564892F3CBD}"/>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Read</a:t>
              </a:r>
              <a:endParaRPr lang="en-US" sz="1200" i="1">
                <a:solidFill>
                  <a:srgbClr val="0000FF"/>
                </a:solidFill>
              </a:endParaRPr>
            </a:p>
          </p:txBody>
        </p:sp>
      </p:grpSp>
      <p:grpSp>
        <p:nvGrpSpPr>
          <p:cNvPr id="21" name="Group 20">
            <a:extLst>
              <a:ext uri="{FF2B5EF4-FFF2-40B4-BE49-F238E27FC236}">
                <a16:creationId xmlns:a16="http://schemas.microsoft.com/office/drawing/2014/main" id="{FC796E17-971E-2CF5-9390-76C150CC0069}"/>
              </a:ext>
            </a:extLst>
          </p:cNvPr>
          <p:cNvGrpSpPr/>
          <p:nvPr/>
        </p:nvGrpSpPr>
        <p:grpSpPr>
          <a:xfrm>
            <a:off x="5500838" y="6030580"/>
            <a:ext cx="1694229" cy="642229"/>
            <a:chOff x="5500838" y="6030580"/>
            <a:chExt cx="1694229" cy="642229"/>
          </a:xfrm>
        </p:grpSpPr>
        <p:pic>
          <p:nvPicPr>
            <p:cNvPr id="22" name="Picture 21">
              <a:extLst>
                <a:ext uri="{FF2B5EF4-FFF2-40B4-BE49-F238E27FC236}">
                  <a16:creationId xmlns:a16="http://schemas.microsoft.com/office/drawing/2014/main" id="{89FDF170-D1B3-6A27-FF8D-E619E5477BF1}"/>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3" name="TextBox 22">
              <a:extLst>
                <a:ext uri="{FF2B5EF4-FFF2-40B4-BE49-F238E27FC236}">
                  <a16:creationId xmlns:a16="http://schemas.microsoft.com/office/drawing/2014/main" id="{EA4B742D-2EEA-08E6-68A7-B622C15856F2}"/>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Read</a:t>
              </a:r>
              <a:endParaRPr lang="en-US" sz="1200" i="1">
                <a:solidFill>
                  <a:srgbClr val="0000FF"/>
                </a:solidFill>
              </a:endParaRPr>
            </a:p>
          </p:txBody>
        </p:sp>
      </p:grpSp>
      <p:grpSp>
        <p:nvGrpSpPr>
          <p:cNvPr id="24" name="Group 23">
            <a:extLst>
              <a:ext uri="{FF2B5EF4-FFF2-40B4-BE49-F238E27FC236}">
                <a16:creationId xmlns:a16="http://schemas.microsoft.com/office/drawing/2014/main" id="{DDABF8CE-400D-D321-1028-B6FE6B3E00F0}"/>
              </a:ext>
            </a:extLst>
          </p:cNvPr>
          <p:cNvGrpSpPr/>
          <p:nvPr/>
        </p:nvGrpSpPr>
        <p:grpSpPr>
          <a:xfrm>
            <a:off x="7260522" y="6019647"/>
            <a:ext cx="1541830" cy="657225"/>
            <a:chOff x="7260522" y="6019647"/>
            <a:chExt cx="1541830" cy="657225"/>
          </a:xfrm>
        </p:grpSpPr>
        <p:pic>
          <p:nvPicPr>
            <p:cNvPr id="25" name="Picture 24">
              <a:extLst>
                <a:ext uri="{FF2B5EF4-FFF2-40B4-BE49-F238E27FC236}">
                  <a16:creationId xmlns:a16="http://schemas.microsoft.com/office/drawing/2014/main" id="{390EB0E2-EB34-93DC-D022-D189258F05B7}"/>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6" name="TextBox 25">
              <a:extLst>
                <a:ext uri="{FF2B5EF4-FFF2-40B4-BE49-F238E27FC236}">
                  <a16:creationId xmlns:a16="http://schemas.microsoft.com/office/drawing/2014/main" id="{913815E6-16AF-F5EC-4438-D6FA0D5284C1}"/>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Read</a:t>
              </a:r>
              <a:endParaRPr lang="en-US" sz="1200" i="1">
                <a:solidFill>
                  <a:srgbClr val="0000FF"/>
                </a:solidFill>
              </a:endParaRPr>
            </a:p>
          </p:txBody>
        </p:sp>
      </p:grpSp>
    </p:spTree>
    <p:extLst>
      <p:ext uri="{BB962C8B-B14F-4D97-AF65-F5344CB8AC3E}">
        <p14:creationId xmlns:p14="http://schemas.microsoft.com/office/powerpoint/2010/main" val="26834113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DE7963-7664-729F-67FB-7C7CB1C7B2D1}"/>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D693D8C2-B1C9-B34C-FCF6-A277586CEBFC}"/>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Restaurant: Applications</a:t>
            </a:r>
          </a:p>
        </p:txBody>
      </p:sp>
      <p:sp>
        <p:nvSpPr>
          <p:cNvPr id="2" name="TextBox 1">
            <a:extLst>
              <a:ext uri="{FF2B5EF4-FFF2-40B4-BE49-F238E27FC236}">
                <a16:creationId xmlns:a16="http://schemas.microsoft.com/office/drawing/2014/main" id="{862E3CB2-8EDD-03F3-2439-AD89978E9BD6}"/>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Trespassing Detection</a:t>
            </a:r>
          </a:p>
          <a:p>
            <a:br>
              <a:rPr lang="en-US" b="0" i="0">
                <a:solidFill>
                  <a:srgbClr val="FFFFFF"/>
                </a:solidFill>
                <a:effectLst/>
                <a:latin typeface="Open Sans" panose="020B0606030504020204" pitchFamily="34" charset="0"/>
              </a:rPr>
            </a:br>
            <a:endParaRPr lang="en-US"/>
          </a:p>
        </p:txBody>
      </p:sp>
      <p:sp>
        <p:nvSpPr>
          <p:cNvPr id="16" name="TextBox 15">
            <a:extLst>
              <a:ext uri="{FF2B5EF4-FFF2-40B4-BE49-F238E27FC236}">
                <a16:creationId xmlns:a16="http://schemas.microsoft.com/office/drawing/2014/main" id="{A06BD8BC-20B0-1290-644B-F7924253A4FF}"/>
              </a:ext>
            </a:extLst>
          </p:cNvPr>
          <p:cNvSpPr txBox="1"/>
          <p:nvPr/>
        </p:nvSpPr>
        <p:spPr>
          <a:xfrm>
            <a:off x="3995838"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Detecting the person entering the area without permission.</a:t>
            </a:r>
          </a:p>
        </p:txBody>
      </p:sp>
      <p:sp>
        <p:nvSpPr>
          <p:cNvPr id="17" name="TextBox 16">
            <a:extLst>
              <a:ext uri="{FF2B5EF4-FFF2-40B4-BE49-F238E27FC236}">
                <a16:creationId xmlns:a16="http://schemas.microsoft.com/office/drawing/2014/main" id="{1C73969A-FB6A-2B13-5B43-4BAA91DF11A4}"/>
              </a:ext>
            </a:extLst>
          </p:cNvPr>
          <p:cNvSpPr txBox="1"/>
          <p:nvPr/>
        </p:nvSpPr>
        <p:spPr>
          <a:xfrm>
            <a:off x="179512" y="3789040"/>
            <a:ext cx="9007772" cy="1077218"/>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When a person enters someone's land or property without permission, it is considered trespassing, and it is illegal. An entry to the premises of the Restaurant during closed hours is always considered trespassing. In some cases, the trespassing also occurs during the open hours, by the blacklisted people. </a:t>
            </a:r>
          </a:p>
        </p:txBody>
      </p:sp>
      <p:sp>
        <p:nvSpPr>
          <p:cNvPr id="27" name="TextBox 26">
            <a:extLst>
              <a:ext uri="{FF2B5EF4-FFF2-40B4-BE49-F238E27FC236}">
                <a16:creationId xmlns:a16="http://schemas.microsoft.com/office/drawing/2014/main" id="{F16DC3E4-1A9A-47FE-4638-4DDD61E276AA}"/>
              </a:ext>
            </a:extLst>
          </p:cNvPr>
          <p:cNvSpPr txBox="1"/>
          <p:nvPr/>
        </p:nvSpPr>
        <p:spPr>
          <a:xfrm>
            <a:off x="179512" y="4932457"/>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People Enter Area</a:t>
            </a:r>
            <a:r>
              <a:rPr lang="en-US" sz="1600" b="1" i="0">
                <a:solidFill>
                  <a:srgbClr val="535353"/>
                </a:solidFill>
                <a:effectLst/>
                <a:latin typeface="Open Sans" panose="020B0606030504020204" pitchFamily="34" charset="0"/>
              </a:rPr>
              <a:t> Detection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3" action="ppaction://hlinksldjump"/>
              </a:rPr>
              <a:t>Read More</a:t>
            </a:r>
            <a:r>
              <a:rPr lang="en-US" sz="1600" b="0" i="0">
                <a:solidFill>
                  <a:srgbClr val="535353"/>
                </a:solidFill>
                <a:effectLst/>
                <a:latin typeface="Open Sans" panose="020B0606030504020204" pitchFamily="34" charset="0"/>
              </a:rPr>
              <a:t>.</a:t>
            </a:r>
          </a:p>
        </p:txBody>
      </p:sp>
      <p:pic>
        <p:nvPicPr>
          <p:cNvPr id="28" name="Picture 2">
            <a:extLst>
              <a:ext uri="{FF2B5EF4-FFF2-40B4-BE49-F238E27FC236}">
                <a16:creationId xmlns:a16="http://schemas.microsoft.com/office/drawing/2014/main" id="{F3FAEE20-EB5D-A340-27F7-013398D82EB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p:blipFill>
        <p:spPr bwMode="auto">
          <a:xfrm>
            <a:off x="283206" y="1706060"/>
            <a:ext cx="2827616" cy="2016781"/>
          </a:xfrm>
          <a:prstGeom prst="rect">
            <a:avLst/>
          </a:prstGeom>
          <a:noFill/>
          <a:extLst>
            <a:ext uri="{909E8E84-426E-40DD-AFC4-6F175D3DCCD1}">
              <a14:hiddenFill xmlns:a14="http://schemas.microsoft.com/office/drawing/2010/main">
                <a:solidFill>
                  <a:srgbClr val="FFFFFF"/>
                </a:solidFill>
              </a14:hiddenFill>
            </a:ext>
          </a:extLst>
        </p:spPr>
      </p:pic>
      <p:sp>
        <p:nvSpPr>
          <p:cNvPr id="29" name="Rectangle 28">
            <a:extLst>
              <a:ext uri="{FF2B5EF4-FFF2-40B4-BE49-F238E27FC236}">
                <a16:creationId xmlns:a16="http://schemas.microsoft.com/office/drawing/2014/main" id="{ABB311D3-823D-F684-32BD-35D5EB40C3A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C9D4B3EF-8424-F41B-3AC7-8AF7FB9C823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31" name="Group 30">
            <a:extLst>
              <a:ext uri="{FF2B5EF4-FFF2-40B4-BE49-F238E27FC236}">
                <a16:creationId xmlns:a16="http://schemas.microsoft.com/office/drawing/2014/main" id="{4C90C01F-F73B-7915-7DA9-92B0E7318BAC}"/>
              </a:ext>
            </a:extLst>
          </p:cNvPr>
          <p:cNvGrpSpPr/>
          <p:nvPr/>
        </p:nvGrpSpPr>
        <p:grpSpPr>
          <a:xfrm>
            <a:off x="228988" y="6093296"/>
            <a:ext cx="1901340" cy="581025"/>
            <a:chOff x="228988" y="6093296"/>
            <a:chExt cx="1901340" cy="581025"/>
          </a:xfrm>
        </p:grpSpPr>
        <p:pic>
          <p:nvPicPr>
            <p:cNvPr id="32" name="Picture 31">
              <a:extLst>
                <a:ext uri="{FF2B5EF4-FFF2-40B4-BE49-F238E27FC236}">
                  <a16:creationId xmlns:a16="http://schemas.microsoft.com/office/drawing/2014/main" id="{0339024A-5369-AB34-5C5D-5E593FACD766}"/>
                </a:ext>
              </a:extLst>
            </p:cNvPr>
            <p:cNvPicPr>
              <a:picLocks noChangeAspect="1"/>
            </p:cNvPicPr>
            <p:nvPr/>
          </p:nvPicPr>
          <p:blipFill>
            <a:blip r:embed="rId5"/>
            <a:stretch>
              <a:fillRect/>
            </a:stretch>
          </p:blipFill>
          <p:spPr>
            <a:xfrm>
              <a:off x="228988" y="6093296"/>
              <a:ext cx="1819275" cy="581025"/>
            </a:xfrm>
            <a:prstGeom prst="rect">
              <a:avLst/>
            </a:prstGeom>
          </p:spPr>
        </p:pic>
        <p:sp>
          <p:nvSpPr>
            <p:cNvPr id="33" name="TextBox 32">
              <a:hlinkClick r:id="rId6"/>
              <a:extLst>
                <a:ext uri="{FF2B5EF4-FFF2-40B4-BE49-F238E27FC236}">
                  <a16:creationId xmlns:a16="http://schemas.microsoft.com/office/drawing/2014/main" id="{CF012A19-157A-A650-0398-A8245FD9AAEE}"/>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34" name="Group 33">
            <a:extLst>
              <a:ext uri="{FF2B5EF4-FFF2-40B4-BE49-F238E27FC236}">
                <a16:creationId xmlns:a16="http://schemas.microsoft.com/office/drawing/2014/main" id="{A76BCC01-14E0-74F2-4538-BD36F59738D4}"/>
              </a:ext>
            </a:extLst>
          </p:cNvPr>
          <p:cNvGrpSpPr/>
          <p:nvPr/>
        </p:nvGrpSpPr>
        <p:grpSpPr>
          <a:xfrm>
            <a:off x="2162445" y="6055196"/>
            <a:ext cx="1704857" cy="625400"/>
            <a:chOff x="2162445" y="6055196"/>
            <a:chExt cx="1704857" cy="625400"/>
          </a:xfrm>
        </p:grpSpPr>
        <p:pic>
          <p:nvPicPr>
            <p:cNvPr id="35" name="Picture 34">
              <a:extLst>
                <a:ext uri="{FF2B5EF4-FFF2-40B4-BE49-F238E27FC236}">
                  <a16:creationId xmlns:a16="http://schemas.microsoft.com/office/drawing/2014/main" id="{E8167B73-CDFA-3B36-310D-F0B37CD0DE70}"/>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36" name="TextBox 35">
              <a:extLst>
                <a:ext uri="{FF2B5EF4-FFF2-40B4-BE49-F238E27FC236}">
                  <a16:creationId xmlns:a16="http://schemas.microsoft.com/office/drawing/2014/main" id="{2153F25C-0984-B690-998B-3B159914EA58}"/>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37" name="Group 36">
            <a:extLst>
              <a:ext uri="{FF2B5EF4-FFF2-40B4-BE49-F238E27FC236}">
                <a16:creationId xmlns:a16="http://schemas.microsoft.com/office/drawing/2014/main" id="{676C20A0-DA01-BED1-81D3-05E444590E5A}"/>
              </a:ext>
            </a:extLst>
          </p:cNvPr>
          <p:cNvGrpSpPr/>
          <p:nvPr/>
        </p:nvGrpSpPr>
        <p:grpSpPr>
          <a:xfrm>
            <a:off x="3884029" y="6102821"/>
            <a:ext cx="1606065" cy="573257"/>
            <a:chOff x="3884029" y="6102821"/>
            <a:chExt cx="1606065" cy="573257"/>
          </a:xfrm>
        </p:grpSpPr>
        <p:pic>
          <p:nvPicPr>
            <p:cNvPr id="38" name="Picture 37">
              <a:extLst>
                <a:ext uri="{FF2B5EF4-FFF2-40B4-BE49-F238E27FC236}">
                  <a16:creationId xmlns:a16="http://schemas.microsoft.com/office/drawing/2014/main" id="{369054E5-6E56-AA2D-9562-607DB7708915}"/>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39" name="TextBox 38">
              <a:extLst>
                <a:ext uri="{FF2B5EF4-FFF2-40B4-BE49-F238E27FC236}">
                  <a16:creationId xmlns:a16="http://schemas.microsoft.com/office/drawing/2014/main" id="{8978E5A6-5915-9E18-6F1C-D0B85A4333B4}"/>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40" name="Group 39">
            <a:extLst>
              <a:ext uri="{FF2B5EF4-FFF2-40B4-BE49-F238E27FC236}">
                <a16:creationId xmlns:a16="http://schemas.microsoft.com/office/drawing/2014/main" id="{1390E752-2428-32D0-5047-A0F8EFEE0301}"/>
              </a:ext>
            </a:extLst>
          </p:cNvPr>
          <p:cNvGrpSpPr/>
          <p:nvPr/>
        </p:nvGrpSpPr>
        <p:grpSpPr>
          <a:xfrm>
            <a:off x="5500838" y="6030580"/>
            <a:ext cx="1694229" cy="642229"/>
            <a:chOff x="5500838" y="6030580"/>
            <a:chExt cx="1694229" cy="642229"/>
          </a:xfrm>
        </p:grpSpPr>
        <p:pic>
          <p:nvPicPr>
            <p:cNvPr id="41" name="Picture 40">
              <a:extLst>
                <a:ext uri="{FF2B5EF4-FFF2-40B4-BE49-F238E27FC236}">
                  <a16:creationId xmlns:a16="http://schemas.microsoft.com/office/drawing/2014/main" id="{72DF900F-D2F8-06EA-C37C-F3AA03E21753}"/>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42" name="TextBox 41">
              <a:extLst>
                <a:ext uri="{FF2B5EF4-FFF2-40B4-BE49-F238E27FC236}">
                  <a16:creationId xmlns:a16="http://schemas.microsoft.com/office/drawing/2014/main" id="{63516E3A-AB43-A80E-712C-4E72E6940CA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43" name="Group 42">
            <a:extLst>
              <a:ext uri="{FF2B5EF4-FFF2-40B4-BE49-F238E27FC236}">
                <a16:creationId xmlns:a16="http://schemas.microsoft.com/office/drawing/2014/main" id="{04646228-9345-EAF1-9E65-3A4733361987}"/>
              </a:ext>
            </a:extLst>
          </p:cNvPr>
          <p:cNvGrpSpPr/>
          <p:nvPr/>
        </p:nvGrpSpPr>
        <p:grpSpPr>
          <a:xfrm>
            <a:off x="7260522" y="6019647"/>
            <a:ext cx="1541830" cy="657225"/>
            <a:chOff x="7260522" y="6019647"/>
            <a:chExt cx="1541830" cy="657225"/>
          </a:xfrm>
        </p:grpSpPr>
        <p:pic>
          <p:nvPicPr>
            <p:cNvPr id="44" name="Picture 43">
              <a:extLst>
                <a:ext uri="{FF2B5EF4-FFF2-40B4-BE49-F238E27FC236}">
                  <a16:creationId xmlns:a16="http://schemas.microsoft.com/office/drawing/2014/main" id="{87DDE42C-60A3-50A8-3536-800C3D04D58E}"/>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45" name="TextBox 44">
              <a:extLst>
                <a:ext uri="{FF2B5EF4-FFF2-40B4-BE49-F238E27FC236}">
                  <a16:creationId xmlns:a16="http://schemas.microsoft.com/office/drawing/2014/main" id="{9F589E14-9E44-AD71-FF5B-3928F9EC708B}"/>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41893272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Restaurant: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Real-Time Suspect Tracking</a:t>
            </a:r>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Track the suspect seamlessly by switching between video channels using transparent video overlay buttons in video management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323439"/>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Track the suspect using the video management system interface by using the convenient feature of switching the views with 1 click on the video which opens up the next view of the area the suspect is moving towards to. This method works for both live view and playback. By this method it is possible to instantly find out where the suspect is going and dispatch officers to handle the situation immediately.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unique </a:t>
            </a:r>
            <a:r>
              <a:rPr lang="en-US" sz="1600" b="1" i="0">
                <a:solidFill>
                  <a:srgbClr val="535353"/>
                </a:solidFill>
                <a:effectLst/>
                <a:latin typeface="Open Sans" panose="020B0606030504020204" pitchFamily="34" charset="0"/>
              </a:rPr>
              <a:t>Visual Tracking</a:t>
            </a:r>
            <a:r>
              <a:rPr lang="en-US" sz="1600" b="0" i="0">
                <a:solidFill>
                  <a:srgbClr val="535353"/>
                </a:solidFill>
                <a:effectLst/>
                <a:latin typeface="Open Sans" panose="020B0606030504020204" pitchFamily="34" charset="0"/>
              </a:rPr>
              <a:t> feature of ACTi’s </a:t>
            </a:r>
            <a:r>
              <a:rPr lang="en-US" sz="1600" b="1" i="0">
                <a:solidFill>
                  <a:srgbClr val="535353"/>
                </a:solidFill>
                <a:effectLst/>
                <a:latin typeface="Open Sans" panose="020B0606030504020204" pitchFamily="34" charset="0"/>
              </a:rPr>
              <a:t>NVR 3 and CMS 2</a:t>
            </a:r>
            <a:r>
              <a:rPr lang="en-US" sz="1600" b="0" i="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running in a parking lot with a person pointing at him&#10;&#10;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29532788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Restaurant: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46166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Disputes Investigation</a:t>
            </a: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40738"/>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Resolve the disputes by using the video and audio playback of the incidents.</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8784976" cy="830997"/>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Sometimes there may be arguments between the employees and the customers, especially at the cash register. The disputes could be over the prices, the payment, food quality or other reasons.</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8784976"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NVR 3</a:t>
            </a:r>
            <a:r>
              <a:rPr lang="en-US" sz="1600" b="1" dirty="0">
                <a:solidFill>
                  <a:srgbClr val="535353"/>
                </a:solidFill>
                <a:latin typeface="Open Sans" panose="020B0606030504020204" pitchFamily="34" charset="0"/>
              </a:rPr>
              <a:t> or</a:t>
            </a:r>
            <a:r>
              <a:rPr lang="en-US" sz="1600" b="1" i="0" dirty="0">
                <a:solidFill>
                  <a:srgbClr val="535353"/>
                </a:solidFill>
                <a:effectLst/>
                <a:latin typeface="Open Sans" panose="020B0606030504020204" pitchFamily="34" charset="0"/>
              </a:rPr>
              <a:t> </a:t>
            </a:r>
            <a:r>
              <a:rPr lang="en-US" sz="1600" b="1" dirty="0">
                <a:solidFill>
                  <a:srgbClr val="535353"/>
                </a:solidFill>
                <a:latin typeface="Open Sans" panose="020B0606030504020204" pitchFamily="34" charset="0"/>
              </a:rPr>
              <a:t>CMS 2 </a:t>
            </a:r>
            <a:r>
              <a:rPr lang="en-US" sz="1600" b="0" i="0" dirty="0">
                <a:solidFill>
                  <a:srgbClr val="535353"/>
                </a:solidFill>
                <a:effectLst/>
                <a:latin typeface="Open Sans" panose="020B0606030504020204" pitchFamily="34" charset="0"/>
              </a:rPr>
              <a:t>along with audio supported surveillance cameras.</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a:extLst>
              <a:ext uri="{FF2B5EF4-FFF2-40B4-BE49-F238E27FC236}">
                <a16:creationId xmlns:a16="http://schemas.microsoft.com/office/drawing/2014/main" id="{BAF1160A-5368-E0C8-413E-A6F46E5B9D51}"/>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351839" y="1763797"/>
            <a:ext cx="3120044" cy="2047529"/>
          </a:xfrm>
          <a:prstGeom prst="rect">
            <a:avLst/>
          </a:prstGeom>
        </p:spPr>
      </p:pic>
    </p:spTree>
    <p:extLst>
      <p:ext uri="{BB962C8B-B14F-4D97-AF65-F5344CB8AC3E}">
        <p14:creationId xmlns:p14="http://schemas.microsoft.com/office/powerpoint/2010/main" val="28267346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Restaurant: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76239" y="1761865"/>
            <a:ext cx="5055528" cy="46166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Digital Signage</a:t>
            </a: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53120" y="2145012"/>
            <a:ext cx="5167144" cy="1323439"/>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ACTi provides end-to-end solution for effective and real-time communication. Digital signage system can display various contents such as pre-recorded video, live video streams, images, text and web pages with customized layout.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28988" y="3693385"/>
            <a:ext cx="9007772" cy="1077218"/>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The digital signage can be used as:</a:t>
            </a:r>
          </a:p>
          <a:p>
            <a:pPr marL="342900" indent="-342900" algn="l">
              <a:buAutoNum type="arabicPeriod"/>
            </a:pPr>
            <a:r>
              <a:rPr lang="en-US" sz="1600" dirty="0">
                <a:solidFill>
                  <a:schemeClr val="tx1">
                    <a:lumMod val="50000"/>
                    <a:lumOff val="50000"/>
                  </a:schemeClr>
                </a:solidFill>
                <a:latin typeface="Open Sans" panose="020B0606030504020204" pitchFamily="34" charset="0"/>
              </a:rPr>
              <a:t>General Advertising</a:t>
            </a:r>
          </a:p>
          <a:p>
            <a:pPr marL="342900" indent="-342900" algn="l">
              <a:buAutoNum type="arabicPeriod"/>
            </a:pPr>
            <a:r>
              <a:rPr lang="en-US" sz="1600" dirty="0">
                <a:solidFill>
                  <a:schemeClr val="tx1">
                    <a:lumMod val="50000"/>
                    <a:lumOff val="50000"/>
                  </a:schemeClr>
                </a:solidFill>
                <a:latin typeface="Open Sans" panose="020B0606030504020204" pitchFamily="34" charset="0"/>
              </a:rPr>
              <a:t>Notifications, Reminders, Instructions</a:t>
            </a:r>
          </a:p>
          <a:p>
            <a:pPr marL="342900" indent="-342900" algn="l">
              <a:buAutoNum type="arabicPeriod"/>
            </a:pPr>
            <a:r>
              <a:rPr lang="en-US" sz="1600" dirty="0">
                <a:solidFill>
                  <a:schemeClr val="tx1">
                    <a:lumMod val="50000"/>
                    <a:lumOff val="50000"/>
                  </a:schemeClr>
                </a:solidFill>
                <a:latin typeface="Open Sans" panose="020B0606030504020204" pitchFamily="34" charset="0"/>
              </a:rPr>
              <a:t>Surveillance Monitoring, Theft Prevention</a:t>
            </a:r>
          </a:p>
        </p:txBody>
      </p:sp>
      <p:sp>
        <p:nvSpPr>
          <p:cNvPr id="2" name="TextBox 1">
            <a:extLst>
              <a:ext uri="{FF2B5EF4-FFF2-40B4-BE49-F238E27FC236}">
                <a16:creationId xmlns:a16="http://schemas.microsoft.com/office/drawing/2014/main" id="{7FDBAC82-1375-FEDA-303C-F3357C49D712}"/>
              </a:ext>
            </a:extLst>
          </p:cNvPr>
          <p:cNvSpPr txBox="1"/>
          <p:nvPr/>
        </p:nvSpPr>
        <p:spPr>
          <a:xfrm>
            <a:off x="199056" y="4552672"/>
            <a:ext cx="8855846" cy="1077218"/>
          </a:xfrm>
          <a:prstGeom prst="rect">
            <a:avLst/>
          </a:prstGeom>
          <a:noFill/>
        </p:spPr>
        <p:txBody>
          <a:bodyPr wrap="square">
            <a:spAutoFit/>
          </a:bodyPr>
          <a:lstStyle/>
          <a:p>
            <a:pPr algn="l"/>
            <a:endParaRPr lang="en-US" sz="1600" dirty="0">
              <a:solidFill>
                <a:schemeClr val="tx1">
                  <a:lumMod val="50000"/>
                  <a:lumOff val="50000"/>
                </a:schemeClr>
              </a:solidFill>
              <a:latin typeface="Open Sans" panose="020B0606030504020204" pitchFamily="34" charset="0"/>
            </a:endParaRPr>
          </a:p>
          <a:p>
            <a:pPr algn="l"/>
            <a:r>
              <a:rPr lang="en-US" sz="1600" dirty="0">
                <a:solidFill>
                  <a:schemeClr val="tx1">
                    <a:lumMod val="50000"/>
                    <a:lumOff val="50000"/>
                  </a:schemeClr>
                </a:solidFill>
                <a:latin typeface="Open Sans" panose="020B0606030504020204" pitchFamily="34" charset="0"/>
              </a:rPr>
              <a:t>For General Advertising, Notifications, Reminders, Instructions, the </a:t>
            </a:r>
            <a:r>
              <a:rPr lang="en-US" sz="1600" b="1" dirty="0">
                <a:solidFill>
                  <a:schemeClr val="tx1">
                    <a:lumMod val="50000"/>
                    <a:lumOff val="50000"/>
                  </a:schemeClr>
                </a:solidFill>
                <a:latin typeface="Open Sans" panose="020B0606030504020204" pitchFamily="34" charset="0"/>
              </a:rPr>
              <a:t>cloud-based digital signage </a:t>
            </a:r>
            <a:r>
              <a:rPr lang="en-US" sz="1600" dirty="0">
                <a:solidFill>
                  <a:schemeClr val="tx1">
                    <a:lumMod val="50000"/>
                    <a:lumOff val="50000"/>
                  </a:schemeClr>
                </a:solidFill>
                <a:latin typeface="Open Sans" panose="020B0606030504020204" pitchFamily="34" charset="0"/>
              </a:rPr>
              <a:t>is used. For Theft Prevention, the </a:t>
            </a:r>
            <a:r>
              <a:rPr lang="en-US" sz="1600" b="1" dirty="0">
                <a:solidFill>
                  <a:schemeClr val="tx1">
                    <a:lumMod val="50000"/>
                    <a:lumOff val="50000"/>
                  </a:schemeClr>
                </a:solidFill>
                <a:latin typeface="Open Sans" panose="020B0606030504020204" pitchFamily="34" charset="0"/>
              </a:rPr>
              <a:t>ECD-series decoders </a:t>
            </a:r>
            <a:r>
              <a:rPr lang="en-US" sz="1600" dirty="0">
                <a:solidFill>
                  <a:schemeClr val="tx1">
                    <a:lumMod val="50000"/>
                    <a:lumOff val="50000"/>
                  </a:schemeClr>
                </a:solidFill>
                <a:latin typeface="Open Sans" panose="020B0606030504020204" pitchFamily="34" charset="0"/>
              </a:rPr>
              <a:t>are used along with ACTi’s VMS solution.</a:t>
            </a:r>
            <a:endParaRPr lang="en-US" sz="1600" b="0" i="0" dirty="0">
              <a:solidFill>
                <a:srgbClr val="535353"/>
              </a:solidFill>
              <a:effectLst/>
              <a:latin typeface="Open Sans" panose="020B0606030504020204" pitchFamily="34" charset="0"/>
            </a:endParaRPr>
          </a:p>
        </p:txBody>
      </p:sp>
      <p:sp>
        <p:nvSpPr>
          <p:cNvPr id="4" name="Rectangle 3">
            <a:extLst>
              <a:ext uri="{FF2B5EF4-FFF2-40B4-BE49-F238E27FC236}">
                <a16:creationId xmlns:a16="http://schemas.microsoft.com/office/drawing/2014/main" id="{51B9E008-B9B7-1DFD-B3D0-0AA38F8CA974}"/>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46E03F7-993F-E22D-8E7E-0FE2861EFE2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0744448-F8DB-7AE8-477C-0F868ADC2C23}"/>
              </a:ext>
            </a:extLst>
          </p:cNvPr>
          <p:cNvGrpSpPr/>
          <p:nvPr/>
        </p:nvGrpSpPr>
        <p:grpSpPr>
          <a:xfrm>
            <a:off x="2923558" y="6093296"/>
            <a:ext cx="1901340" cy="581025"/>
            <a:chOff x="228988" y="6093296"/>
            <a:chExt cx="1901340" cy="581025"/>
          </a:xfrm>
        </p:grpSpPr>
        <p:pic>
          <p:nvPicPr>
            <p:cNvPr id="7" name="Picture 6">
              <a:extLst>
                <a:ext uri="{FF2B5EF4-FFF2-40B4-BE49-F238E27FC236}">
                  <a16:creationId xmlns:a16="http://schemas.microsoft.com/office/drawing/2014/main" id="{9F042EC9-A5F2-FFC3-CCDA-63816DC0145B}"/>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BEC6CF9D-DF64-70DC-93BD-EC6B2AB78EDF}"/>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EEA75872-37CE-BEBC-95EB-02DEA46D254D}"/>
              </a:ext>
            </a:extLst>
          </p:cNvPr>
          <p:cNvGrpSpPr/>
          <p:nvPr/>
        </p:nvGrpSpPr>
        <p:grpSpPr>
          <a:xfrm>
            <a:off x="4857015" y="6055196"/>
            <a:ext cx="1704857" cy="625400"/>
            <a:chOff x="2162445" y="6055196"/>
            <a:chExt cx="1704857" cy="625400"/>
          </a:xfrm>
        </p:grpSpPr>
        <p:pic>
          <p:nvPicPr>
            <p:cNvPr id="11" name="Picture 10">
              <a:extLst>
                <a:ext uri="{FF2B5EF4-FFF2-40B4-BE49-F238E27FC236}">
                  <a16:creationId xmlns:a16="http://schemas.microsoft.com/office/drawing/2014/main" id="{583584DD-23E3-0865-3BE7-DDE42239D275}"/>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A1663275-4CEA-4273-2690-CEA2A626200C}"/>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0CC668-87D7-D6C1-4B5C-664D5354A112}"/>
              </a:ext>
            </a:extLst>
          </p:cNvPr>
          <p:cNvGrpSpPr/>
          <p:nvPr/>
        </p:nvGrpSpPr>
        <p:grpSpPr>
          <a:xfrm>
            <a:off x="6578599" y="6102821"/>
            <a:ext cx="1606065" cy="573257"/>
            <a:chOff x="3884029" y="6102821"/>
            <a:chExt cx="1606065" cy="573257"/>
          </a:xfrm>
        </p:grpSpPr>
        <p:pic>
          <p:nvPicPr>
            <p:cNvPr id="21" name="Picture 20">
              <a:extLst>
                <a:ext uri="{FF2B5EF4-FFF2-40B4-BE49-F238E27FC236}">
                  <a16:creationId xmlns:a16="http://schemas.microsoft.com/office/drawing/2014/main" id="{B5F491BF-D727-D5DC-146F-EBD80E960F3E}"/>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BC193297-7FD9-B4A0-F897-A715EB43103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3" name="Picture 2">
            <a:extLst>
              <a:ext uri="{FF2B5EF4-FFF2-40B4-BE49-F238E27FC236}">
                <a16:creationId xmlns:a16="http://schemas.microsoft.com/office/drawing/2014/main" id="{08E425E2-6827-55B0-53BF-93A7D9E4703A}"/>
              </a:ext>
            </a:extLst>
          </p:cNvPr>
          <p:cNvPicPr>
            <a:picLocks noChangeAspect="1"/>
          </p:cNvPicPr>
          <p:nvPr/>
        </p:nvPicPr>
        <p:blipFill>
          <a:blip r:embed="rId9">
            <a:extLst>
              <a:ext uri="{28A0092B-C50C-407E-A947-70E740481C1C}">
                <a14:useLocalDpi xmlns:a14="http://schemas.microsoft.com/office/drawing/2010/main" val="0"/>
              </a:ext>
            </a:extLst>
          </a:blip>
          <a:srcRect t="2102" b="2102"/>
          <a:stretch/>
        </p:blipFill>
        <p:spPr>
          <a:xfrm>
            <a:off x="312233" y="1712043"/>
            <a:ext cx="2912256" cy="1873179"/>
          </a:xfrm>
          <a:prstGeom prst="rect">
            <a:avLst/>
          </a:prstGeom>
        </p:spPr>
      </p:pic>
      <p:grpSp>
        <p:nvGrpSpPr>
          <p:cNvPr id="17" name="Group 16">
            <a:extLst>
              <a:ext uri="{FF2B5EF4-FFF2-40B4-BE49-F238E27FC236}">
                <a16:creationId xmlns:a16="http://schemas.microsoft.com/office/drawing/2014/main" id="{56B5E169-65A2-1C73-4956-F4C7E694B300}"/>
              </a:ext>
            </a:extLst>
          </p:cNvPr>
          <p:cNvGrpSpPr/>
          <p:nvPr/>
        </p:nvGrpSpPr>
        <p:grpSpPr>
          <a:xfrm>
            <a:off x="71799" y="6027990"/>
            <a:ext cx="1788898" cy="646331"/>
            <a:chOff x="1964222" y="5629890"/>
            <a:chExt cx="1788898" cy="646331"/>
          </a:xfrm>
        </p:grpSpPr>
        <p:sp>
          <p:nvSpPr>
            <p:cNvPr id="15" name="TextBox 14">
              <a:extLst>
                <a:ext uri="{FF2B5EF4-FFF2-40B4-BE49-F238E27FC236}">
                  <a16:creationId xmlns:a16="http://schemas.microsoft.com/office/drawing/2014/main" id="{782ECECC-205E-79BC-EEA8-D5FB26A49388}"/>
                </a:ext>
              </a:extLst>
            </p:cNvPr>
            <p:cNvSpPr txBox="1"/>
            <p:nvPr/>
          </p:nvSpPr>
          <p:spPr>
            <a:xfrm>
              <a:off x="1964222" y="5629890"/>
              <a:ext cx="1788898" cy="646331"/>
            </a:xfrm>
            <a:prstGeom prst="rect">
              <a:avLst/>
            </a:prstGeom>
            <a:solidFill>
              <a:schemeClr val="bg1"/>
            </a:solidFill>
          </p:spPr>
          <p:txBody>
            <a:bodyPr wrap="square" rtlCol="0">
              <a:spAutoFit/>
            </a:bodyPr>
            <a:lstStyle/>
            <a:p>
              <a:r>
                <a:rPr lang="en-US" sz="1200" b="1" dirty="0">
                  <a:solidFill>
                    <a:schemeClr val="bg1">
                      <a:lumMod val="50000"/>
                    </a:schemeClr>
                  </a:solidFill>
                </a:rPr>
                <a:t>Cloud-based Digital Signage Solution</a:t>
              </a:r>
            </a:p>
            <a:p>
              <a:r>
                <a:rPr lang="en-US" sz="1200" b="1" dirty="0">
                  <a:solidFill>
                    <a:schemeClr val="bg1">
                      <a:lumMod val="50000"/>
                    </a:schemeClr>
                  </a:solidFill>
                </a:rPr>
                <a:t>(SF21)</a:t>
              </a:r>
            </a:p>
          </p:txBody>
        </p:sp>
        <p:sp>
          <p:nvSpPr>
            <p:cNvPr id="16" name="TextBox 15">
              <a:extLst>
                <a:ext uri="{FF2B5EF4-FFF2-40B4-BE49-F238E27FC236}">
                  <a16:creationId xmlns:a16="http://schemas.microsoft.com/office/drawing/2014/main" id="{C6F7A6A0-D994-B12A-D2E1-69BC41937FB8}"/>
                </a:ext>
              </a:extLst>
            </p:cNvPr>
            <p:cNvSpPr txBox="1"/>
            <p:nvPr/>
          </p:nvSpPr>
          <p:spPr>
            <a:xfrm>
              <a:off x="3135786" y="5939824"/>
              <a:ext cx="559931" cy="276999"/>
            </a:xfrm>
            <a:prstGeom prst="rect">
              <a:avLst/>
            </a:prstGeom>
            <a:noFill/>
          </p:spPr>
          <p:txBody>
            <a:bodyPr wrap="square" rtlCol="0">
              <a:spAutoFit/>
            </a:bodyPr>
            <a:lstStyle/>
            <a:p>
              <a:r>
                <a:rPr lang="en-US" sz="1200" i="1" dirty="0">
                  <a:solidFill>
                    <a:srgbClr val="0000FF"/>
                  </a:solidFill>
                  <a:hlinkClick r:id="rId10"/>
                </a:rPr>
                <a:t>Read</a:t>
              </a:r>
              <a:endParaRPr lang="en-US" sz="1200" i="1" dirty="0">
                <a:solidFill>
                  <a:srgbClr val="0000FF"/>
                </a:solidFill>
              </a:endParaRPr>
            </a:p>
          </p:txBody>
        </p:sp>
      </p:grpSp>
    </p:spTree>
    <p:extLst>
      <p:ext uri="{BB962C8B-B14F-4D97-AF65-F5344CB8AC3E}">
        <p14:creationId xmlns:p14="http://schemas.microsoft.com/office/powerpoint/2010/main" val="26497044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Restaurant: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830997"/>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Unauthorized Access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584775"/>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Detect the intrusion attempts using video analytics and notify the security personnel.</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a:solidFill>
                  <a:srgbClr val="535353"/>
                </a:solidFill>
                <a:effectLst/>
                <a:latin typeface="Open Sans" panose="020B0606030504020204" pitchFamily="34" charset="0"/>
              </a:rPr>
              <a:t>Without surveillance videos, it is hard to be sure if the identity shown in the entry log matches the accessing person. Access control integrated with the surveillance system can remarkably prevent the crises and loss resulted from unauthorized access.</a:t>
            </a:r>
          </a:p>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Face </a:t>
            </a:r>
            <a:r>
              <a:rPr lang="en-US" sz="1600" b="1">
                <a:solidFill>
                  <a:srgbClr val="535353"/>
                </a:solidFill>
                <a:latin typeface="Open Sans" panose="020B0606030504020204" pitchFamily="34" charset="0"/>
              </a:rPr>
              <a:t>Recognition </a:t>
            </a:r>
            <a:r>
              <a:rPr lang="en-US" sz="1600" b="0" i="0">
                <a:solidFill>
                  <a:srgbClr val="535353"/>
                </a:solidFill>
                <a:effectLst/>
                <a:latin typeface="Open Sans" panose="020B0606030504020204" pitchFamily="34" charset="0"/>
              </a:rPr>
              <a:t>analytics in ACTi’s Door Stations.</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4"/>
              </a:rPr>
              <a:t>Read</a:t>
            </a:r>
            <a:endParaRPr lang="en-US" sz="1200" i="1">
              <a:solidFill>
                <a:srgbClr val="0000FF"/>
              </a:solidFill>
            </a:endParaRPr>
          </a:p>
        </p:txBody>
      </p:sp>
      <p:pic>
        <p:nvPicPr>
          <p:cNvPr id="5" name="Picture 4" descr="A person and person standing in a doorway&#10;&#10;Description automatically generated">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801" y="1641141"/>
            <a:ext cx="3454717" cy="2324083"/>
          </a:xfrm>
          <a:prstGeom prst="rect">
            <a:avLst/>
          </a:prstGeom>
        </p:spPr>
      </p:pic>
    </p:spTree>
    <p:extLst>
      <p:ext uri="{BB962C8B-B14F-4D97-AF65-F5344CB8AC3E}">
        <p14:creationId xmlns:p14="http://schemas.microsoft.com/office/powerpoint/2010/main" val="23799535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238041" y="3726190"/>
            <a:ext cx="8873953" cy="1323439"/>
          </a:xfrm>
          <a:prstGeom prst="rect">
            <a:avLst/>
          </a:prstGeom>
          <a:noFill/>
        </p:spPr>
        <p:txBody>
          <a:bodyPr wrap="square" lIns="91440" tIns="45720" rIns="91440" bIns="45720" anchor="t">
            <a:spAutoFit/>
          </a:bodyPr>
          <a:lstStyle/>
          <a:p>
            <a:r>
              <a:rPr lang="en-US" sz="160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The unattended objects, such as bags, boxes, suitcases, strollers, carts, are considered risk items that should be handled quickly. Those objects can sometimes be accidentally forgotten  there. An early detection saves them from being stolen. Rarely, these items could also pose threats as being malicious. They could disguise explosives or other dangerous substances.</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Restaurant: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96136"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Suspicious Items Detection</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811006"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 the items that are left unattended to prevent serious security and safety hazards.</a:t>
            </a:r>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pic>
        <p:nvPicPr>
          <p:cNvPr id="15" name="Picture 14">
            <a:extLst>
              <a:ext uri="{FF2B5EF4-FFF2-40B4-BE49-F238E27FC236}">
                <a16:creationId xmlns:a16="http://schemas.microsoft.com/office/drawing/2014/main" id="{D6F10228-0E08-948C-FE2E-B88E34074BEC}"/>
              </a:ext>
            </a:extLst>
          </p:cNvPr>
          <p:cNvPicPr>
            <a:picLocks noChangeAspect="1"/>
          </p:cNvPicPr>
          <p:nvPr/>
        </p:nvPicPr>
        <p:blipFill>
          <a:blip r:embed="rId11"/>
          <a:srcRect b="8390"/>
          <a:stretch/>
        </p:blipFill>
        <p:spPr>
          <a:xfrm>
            <a:off x="316306" y="1864435"/>
            <a:ext cx="3494700" cy="1831978"/>
          </a:xfrm>
          <a:prstGeom prst="rect">
            <a:avLst/>
          </a:prstGeom>
        </p:spPr>
      </p:pic>
      <p:sp>
        <p:nvSpPr>
          <p:cNvPr id="16" name="TextBox 15">
            <a:extLst>
              <a:ext uri="{FF2B5EF4-FFF2-40B4-BE49-F238E27FC236}">
                <a16:creationId xmlns:a16="http://schemas.microsoft.com/office/drawing/2014/main" id="{4020DE54-FE0E-9463-1DE5-FDAFF466DE35}"/>
              </a:ext>
            </a:extLst>
          </p:cNvPr>
          <p:cNvSpPr txBox="1"/>
          <p:nvPr/>
        </p:nvSpPr>
        <p:spPr>
          <a:xfrm>
            <a:off x="233830" y="4869160"/>
            <a:ext cx="8964488" cy="830997"/>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chemeClr val="tx1">
                    <a:lumMod val="50000"/>
                    <a:lumOff val="50000"/>
                  </a:schemeClr>
                </a:solidFill>
                <a:effectLst/>
                <a:latin typeface="Open Sans" panose="020B0606030504020204" pitchFamily="34" charset="0"/>
              </a:rPr>
              <a:t>This is based on the </a:t>
            </a:r>
            <a:r>
              <a:rPr lang="en-US" sz="1600" b="1">
                <a:solidFill>
                  <a:schemeClr val="tx1">
                    <a:lumMod val="50000"/>
                    <a:lumOff val="50000"/>
                  </a:schemeClr>
                </a:solidFill>
                <a:latin typeface="Open Sans" panose="020B0606030504020204" pitchFamily="34" charset="0"/>
              </a:rPr>
              <a:t>Unattended Object </a:t>
            </a:r>
            <a:r>
              <a:rPr lang="en-US" sz="1600" b="1" i="0">
                <a:solidFill>
                  <a:schemeClr val="tx1">
                    <a:lumMod val="50000"/>
                    <a:lumOff val="50000"/>
                  </a:schemeClr>
                </a:solidFill>
                <a:effectLst/>
                <a:latin typeface="Open Sans" panose="020B0606030504020204" pitchFamily="34" charset="0"/>
              </a:rPr>
              <a:t>Detection </a:t>
            </a:r>
            <a:r>
              <a:rPr lang="en-US" sz="1600" b="0" i="0">
                <a:solidFill>
                  <a:schemeClr val="tx1">
                    <a:lumMod val="50000"/>
                    <a:lumOff val="50000"/>
                  </a:schemeClr>
                </a:solidFill>
                <a:effectLst/>
                <a:latin typeface="Open Sans" panose="020B0606030504020204" pitchFamily="34" charset="0"/>
              </a:rPr>
              <a:t>analytics inside ACTi cameras.</a:t>
            </a:r>
            <a:r>
              <a:rPr lang="en-US" sz="1600" b="0" i="0">
                <a:solidFill>
                  <a:srgbClr val="535353"/>
                </a:solidFill>
                <a:effectLst/>
                <a:latin typeface="Open Sans" panose="020B0606030504020204" pitchFamily="34" charset="0"/>
              </a:rPr>
              <a:t> </a:t>
            </a:r>
            <a:r>
              <a:rPr lang="en-US" sz="1600" b="0" i="0">
                <a:solidFill>
                  <a:schemeClr val="tx2">
                    <a:lumMod val="60000"/>
                    <a:lumOff val="40000"/>
                  </a:schemeClr>
                </a:solidFill>
                <a:effectLst/>
                <a:latin typeface="Open Sans" panose="020B0606030504020204" pitchFamily="34" charset="0"/>
                <a:hlinkClick r:id="rId12" action="ppaction://hlinksldjump"/>
              </a:rPr>
              <a:t>Read More</a:t>
            </a:r>
            <a:r>
              <a:rPr lang="en-US" sz="1600" b="0" i="0">
                <a:solidFill>
                  <a:srgbClr val="535353"/>
                </a:solidFill>
                <a:effectLst/>
                <a:latin typeface="Open Sans" panose="020B0606030504020204" pitchFamily="34" charset="0"/>
              </a:rPr>
              <a:t>.</a:t>
            </a:r>
          </a:p>
        </p:txBody>
      </p:sp>
    </p:spTree>
    <p:extLst>
      <p:ext uri="{BB962C8B-B14F-4D97-AF65-F5344CB8AC3E}">
        <p14:creationId xmlns:p14="http://schemas.microsoft.com/office/powerpoint/2010/main" val="18135641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077218"/>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Universal mobile application designed to remotely access NVR, CMS or camera for video playback and management. </a:t>
            </a:r>
          </a:p>
          <a:p>
            <a:pPr algn="l"/>
            <a:r>
              <a:rPr lang="en-US" sz="1600">
                <a:solidFill>
                  <a:schemeClr val="tx1">
                    <a:lumMod val="50000"/>
                    <a:lumOff val="50000"/>
                  </a:schemeClr>
                </a:solidFill>
                <a:latin typeface="Open Sans" panose="020B0606030504020204" pitchFamily="34" charset="0"/>
              </a:rPr>
              <a:t>Features: Live view and playback, Search video recordings by events, PTZ Control, Google Maps, Activate Digital Output, Playback from camera's memory card</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Restaurant: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On-the-Go Surveillance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52643" y="2351983"/>
            <a:ext cx="4755929" cy="1077218"/>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Monitor the views from surveillance cameras using a mobile device while walking around the premises, in order to respond to incidents instantly.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ACTi Mobile Client, </a:t>
            </a:r>
            <a:r>
              <a:rPr lang="en-US" sz="1600" b="0" i="0">
                <a:solidFill>
                  <a:srgbClr val="535353"/>
                </a:solidFill>
                <a:effectLst/>
                <a:latin typeface="Open Sans" panose="020B0606030504020204" pitchFamily="34" charset="0"/>
              </a:rPr>
              <a:t>both for Android and iOS. It is free.</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holding a cell phone&#10;&#10;Description automatically generated">
            <a:extLst>
              <a:ext uri="{FF2B5EF4-FFF2-40B4-BE49-F238E27FC236}">
                <a16:creationId xmlns:a16="http://schemas.microsoft.com/office/drawing/2014/main" id="{2C7BCEE3-AD54-C798-2EF2-FCF8276052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987" y="1681001"/>
            <a:ext cx="3350791" cy="2254168"/>
          </a:xfrm>
          <a:prstGeom prst="rect">
            <a:avLst/>
          </a:prstGeom>
        </p:spPr>
      </p:pic>
    </p:spTree>
    <p:extLst>
      <p:ext uri="{BB962C8B-B14F-4D97-AF65-F5344CB8AC3E}">
        <p14:creationId xmlns:p14="http://schemas.microsoft.com/office/powerpoint/2010/main" val="36037227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600438"/>
          </a:xfrm>
          <a:prstGeom prst="rect">
            <a:avLst/>
          </a:prstGeom>
          <a:noFill/>
        </p:spPr>
        <p:txBody>
          <a:bodyPr wrap="square">
            <a:spAutoFit/>
          </a:bodyPr>
          <a:lstStyle/>
          <a:p>
            <a:r>
              <a:rPr lang="en-US" sz="1400">
                <a:solidFill>
                  <a:schemeClr val="tx1">
                    <a:lumMod val="50000"/>
                    <a:lumOff val="50000"/>
                  </a:schemeClr>
                </a:solidFill>
                <a:latin typeface="Open Sans" panose="020B0606030504020204" pitchFamily="34" charset="0"/>
              </a:rPr>
              <a:t>ACTi provides surveillance solution for ensuring the safety with both overview and details monitoring. By installing a camera with wide viewing angle at the center or the corner of the store, the whole area can be perfectly covered. Meanwhile, the faces of people entering the premises can be captured by the covert camera discreetly installed into the height strip at the entrance.</a:t>
            </a:r>
          </a:p>
          <a:p>
            <a:endParaRPr lang="en-US" sz="1400">
              <a:solidFill>
                <a:schemeClr val="tx1">
                  <a:lumMod val="50000"/>
                  <a:lumOff val="50000"/>
                </a:schemeClr>
              </a:solidFill>
              <a:latin typeface="Open Sans" panose="020B0606030504020204" pitchFamily="34" charset="0"/>
            </a:endParaRPr>
          </a:p>
          <a:p>
            <a:r>
              <a:rPr lang="en-US" sz="1400">
                <a:solidFill>
                  <a:schemeClr val="tx1">
                    <a:lumMod val="50000"/>
                    <a:lumOff val="50000"/>
                  </a:schemeClr>
                </a:solidFill>
                <a:latin typeface="Open Sans" panose="020B0606030504020204" pitchFamily="34" charset="0"/>
              </a:rPr>
              <a:t>For large scale projects, ACTi TV Wall enables multiple views to be displayed on different monitors at the same time. Get the complete overview to improve situational awareness and operational efficiency.</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Restaurant: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Safety Assurance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Ensure safety of people using video surveillance system.</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Read</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Read</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Read</a:t>
              </a:r>
              <a:endParaRPr lang="en-US" sz="1200" i="1">
                <a:solidFill>
                  <a:srgbClr val="0000FF"/>
                </a:solidFill>
              </a:endParaRPr>
            </a:p>
          </p:txBody>
        </p:sp>
      </p:grpSp>
    </p:spTree>
    <p:extLst>
      <p:ext uri="{BB962C8B-B14F-4D97-AF65-F5344CB8AC3E}">
        <p14:creationId xmlns:p14="http://schemas.microsoft.com/office/powerpoint/2010/main" val="14201743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Restaurant: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Vehicle Access Control</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The access control at the gate can be done conveniently using ALPR technology.</a:t>
            </a:r>
            <a:endParaRPr lang="en-US" sz="160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en-US" sz="1600">
                <a:solidFill>
                  <a:srgbClr val="535353"/>
                </a:solidFill>
                <a:latin typeface="Open Sans" panose="020B0606030504020204" pitchFamily="34" charset="0"/>
              </a:rPr>
              <a:t>Except for the highest security facilities, most locations can benefit from the automatic gate control without requiring the gate officer to be present all the time. Only the white-listed vehicles can enter the premises. Furthermore, it is possible to set up a blacklist which alerts the security officers instantly when the blacklisted vehicle appears.</a:t>
            </a: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ALPR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4" action="ppaction://hlinksldjump"/>
              </a:rPr>
              <a:t>Read More</a:t>
            </a:r>
            <a:r>
              <a:rPr lang="en-US" sz="1600" b="0" i="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spTree>
    <p:extLst>
      <p:ext uri="{BB962C8B-B14F-4D97-AF65-F5344CB8AC3E}">
        <p14:creationId xmlns:p14="http://schemas.microsoft.com/office/powerpoint/2010/main" val="25901459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Recommended Products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2796093041"/>
              </p:ext>
            </p:extLst>
          </p:nvPr>
        </p:nvGraphicFramePr>
        <p:xfrm>
          <a:off x="83507" y="1680575"/>
          <a:ext cx="8939881" cy="3761743"/>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642026">
                  <a:extLst>
                    <a:ext uri="{9D8B030D-6E8A-4147-A177-3AD203B41FA5}">
                      <a16:colId xmlns:a16="http://schemas.microsoft.com/office/drawing/2014/main" val="3900648050"/>
                    </a:ext>
                  </a:extLst>
                </a:gridCol>
                <a:gridCol w="1089498">
                  <a:extLst>
                    <a:ext uri="{9D8B030D-6E8A-4147-A177-3AD203B41FA5}">
                      <a16:colId xmlns:a16="http://schemas.microsoft.com/office/drawing/2014/main" val="2122113404"/>
                    </a:ext>
                  </a:extLst>
                </a:gridCol>
                <a:gridCol w="690664">
                  <a:extLst>
                    <a:ext uri="{9D8B030D-6E8A-4147-A177-3AD203B41FA5}">
                      <a16:colId xmlns:a16="http://schemas.microsoft.com/office/drawing/2014/main" val="905671876"/>
                    </a:ext>
                  </a:extLst>
                </a:gridCol>
                <a:gridCol w="894944">
                  <a:extLst>
                    <a:ext uri="{9D8B030D-6E8A-4147-A177-3AD203B41FA5}">
                      <a16:colId xmlns:a16="http://schemas.microsoft.com/office/drawing/2014/main" val="3155535811"/>
                    </a:ext>
                  </a:extLst>
                </a:gridCol>
                <a:gridCol w="836579">
                  <a:extLst>
                    <a:ext uri="{9D8B030D-6E8A-4147-A177-3AD203B41FA5}">
                      <a16:colId xmlns:a16="http://schemas.microsoft.com/office/drawing/2014/main" val="2748578960"/>
                    </a:ext>
                  </a:extLst>
                </a:gridCol>
                <a:gridCol w="854108">
                  <a:extLst>
                    <a:ext uri="{9D8B030D-6E8A-4147-A177-3AD203B41FA5}">
                      <a16:colId xmlns:a16="http://schemas.microsoft.com/office/drawing/2014/main" val="2393102404"/>
                    </a:ext>
                  </a:extLst>
                </a:gridCol>
                <a:gridCol w="1029178">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Entrance</a:t>
                      </a:r>
                    </a:p>
                  </a:txBody>
                  <a:tcPr/>
                </a:tc>
                <a:tc>
                  <a:txBody>
                    <a:bodyPr/>
                    <a:lstStyle/>
                    <a:p>
                      <a:r>
                        <a:rPr lang="en-US" sz="1300" dirty="0">
                          <a:solidFill>
                            <a:schemeClr val="bg1"/>
                          </a:solidFill>
                        </a:rPr>
                        <a:t>Gate</a:t>
                      </a:r>
                    </a:p>
                  </a:txBody>
                  <a:tcPr/>
                </a:tc>
                <a:tc>
                  <a:txBody>
                    <a:bodyPr/>
                    <a:lstStyle/>
                    <a:p>
                      <a:r>
                        <a:rPr lang="en-US" sz="1300" dirty="0">
                          <a:solidFill>
                            <a:schemeClr val="bg1"/>
                          </a:solidFill>
                        </a:rPr>
                        <a:t>Dining Area</a:t>
                      </a:r>
                    </a:p>
                  </a:txBody>
                  <a:tcPr/>
                </a:tc>
                <a:tc>
                  <a:txBody>
                    <a:bodyPr/>
                    <a:lstStyle/>
                    <a:p>
                      <a:r>
                        <a:rPr lang="en-US" sz="1300" dirty="0">
                          <a:solidFill>
                            <a:schemeClr val="bg1"/>
                          </a:solidFill>
                        </a:rPr>
                        <a:t>Kitchen</a:t>
                      </a:r>
                    </a:p>
                  </a:txBody>
                  <a:tcPr/>
                </a:tc>
                <a:tc>
                  <a:txBody>
                    <a:bodyPr/>
                    <a:lstStyle/>
                    <a:p>
                      <a:r>
                        <a:rPr lang="en-US" sz="1300" dirty="0">
                          <a:solidFill>
                            <a:schemeClr val="bg1"/>
                          </a:solidFill>
                        </a:rPr>
                        <a:t>Cash Register</a:t>
                      </a:r>
                    </a:p>
                  </a:txBody>
                  <a:tcPr/>
                </a:tc>
                <a:tc>
                  <a:txBody>
                    <a:bodyPr/>
                    <a:lstStyle/>
                    <a:p>
                      <a:r>
                        <a:rPr lang="en-US" sz="1300" dirty="0">
                          <a:solidFill>
                            <a:schemeClr val="bg1"/>
                          </a:solidFill>
                        </a:rPr>
                        <a:t>Elevator</a:t>
                      </a:r>
                    </a:p>
                  </a:txBody>
                  <a:tcPr/>
                </a:tc>
                <a:tc>
                  <a:txBody>
                    <a:bodyPr/>
                    <a:lstStyle/>
                    <a:p>
                      <a:r>
                        <a:rPr lang="en-US" sz="1200" dirty="0">
                          <a:solidFill>
                            <a:schemeClr val="bg1"/>
                          </a:solidFill>
                        </a:rPr>
                        <a:t>Storage</a:t>
                      </a:r>
                    </a:p>
                  </a:txBody>
                  <a:tcPr/>
                </a:tc>
                <a:tc>
                  <a:txBody>
                    <a:bodyPr/>
                    <a:lstStyle/>
                    <a:p>
                      <a:r>
                        <a:rPr lang="en-US" sz="1200" dirty="0">
                          <a:solidFill>
                            <a:schemeClr val="bg1"/>
                          </a:solidFill>
                        </a:rPr>
                        <a:t>Parking</a:t>
                      </a:r>
                    </a:p>
                  </a:txBody>
                  <a:tcPr/>
                </a:tc>
                <a:extLst>
                  <a:ext uri="{0D108BD9-81ED-4DB2-BD59-A6C34878D82A}">
                    <a16:rowId xmlns:a16="http://schemas.microsoft.com/office/drawing/2014/main" val="2090737549"/>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a:solidFill>
                            <a:schemeClr val="tx1">
                              <a:lumMod val="76000"/>
                              <a:lumOff val="24000"/>
                            </a:schemeClr>
                          </a:solidFill>
                          <a:hlinkClick r:id="rId3"/>
                        </a:rPr>
                        <a:t>A426</a:t>
                      </a:r>
                      <a:r>
                        <a:rPr lang="en-US" sz="130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Access Control Door Station (</a:t>
                      </a:r>
                      <a:r>
                        <a:rPr lang="en-US" sz="1300">
                          <a:solidFill>
                            <a:schemeClr val="tx1">
                              <a:lumMod val="76000"/>
                              <a:lumOff val="24000"/>
                            </a:schemeClr>
                          </a:solidFill>
                          <a:hlinkClick r:id="rId4"/>
                        </a:rPr>
                        <a:t>R1- R7- series readers/controllers</a:t>
                      </a:r>
                      <a:r>
                        <a:rPr lang="en-US" sz="130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hlinkClick r:id="rId5"/>
                        </a:rPr>
                        <a:t>ECD-Series</a:t>
                      </a:r>
                      <a:r>
                        <a:rPr lang="en-US" sz="1300" dirty="0">
                          <a:solidFill>
                            <a:schemeClr val="tx1">
                              <a:lumMod val="76000"/>
                              <a:lumOff val="24000"/>
                            </a:schemeClr>
                          </a:solidFill>
                        </a:rPr>
                        <a:t> Decoders</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53065483"/>
                  </a:ext>
                </a:extLst>
              </a:tr>
              <a:tr h="450769">
                <a:tc>
                  <a:txBody>
                    <a:bodyPr/>
                    <a:lstStyle/>
                    <a:p>
                      <a:r>
                        <a:rPr lang="en-US" sz="1300">
                          <a:solidFill>
                            <a:schemeClr val="tx1">
                              <a:lumMod val="76000"/>
                              <a:lumOff val="24000"/>
                            </a:schemeClr>
                          </a:solidFill>
                        </a:rPr>
                        <a:t>General Surveillance Bullets (</a:t>
                      </a:r>
                      <a:r>
                        <a:rPr lang="en-US" sz="1300">
                          <a:solidFill>
                            <a:schemeClr val="tx1">
                              <a:lumMod val="76000"/>
                              <a:lumOff val="24000"/>
                            </a:schemeClr>
                          </a:solidFill>
                          <a:hlinkClick r:id="rId6"/>
                        </a:rPr>
                        <a:t>3xx, 4xx series</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General Surveillance Domes (</a:t>
                      </a:r>
                      <a:r>
                        <a:rPr lang="en-US" sz="1300" dirty="0">
                          <a:solidFill>
                            <a:schemeClr val="tx1">
                              <a:lumMod val="76000"/>
                              <a:lumOff val="24000"/>
                            </a:schemeClr>
                          </a:solidFill>
                          <a:hlinkClick r:id="rId7"/>
                        </a:rPr>
                        <a:t>91x, 7xx, 8xx series</a:t>
                      </a:r>
                      <a:r>
                        <a:rPr lang="en-US" sz="1300" dirty="0">
                          <a:solidFill>
                            <a:schemeClr val="tx1">
                              <a:lumMod val="76000"/>
                              <a:lumOff val="24000"/>
                            </a:schemeClr>
                          </a:solidFill>
                        </a:rPr>
                        <a:t>) </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0837835"/>
                  </a:ext>
                </a:extLst>
              </a:tr>
              <a:tr h="450769">
                <a:tc>
                  <a:txBody>
                    <a:bodyPr/>
                    <a:lstStyle/>
                    <a:p>
                      <a:r>
                        <a:rPr lang="en-US" sz="1300" dirty="0">
                          <a:solidFill>
                            <a:schemeClr val="tx1">
                              <a:lumMod val="76000"/>
                              <a:lumOff val="24000"/>
                            </a:schemeClr>
                          </a:solidFill>
                        </a:rPr>
                        <a:t>Surveillance PTZ (</a:t>
                      </a:r>
                      <a:r>
                        <a:rPr lang="en-US" sz="1300" dirty="0">
                          <a:solidFill>
                            <a:schemeClr val="tx1">
                              <a:lumMod val="76000"/>
                              <a:lumOff val="24000"/>
                            </a:schemeClr>
                          </a:solidFill>
                          <a:hlinkClick r:id="rId8"/>
                        </a:rPr>
                        <a:t>95x/96x/97x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338819307"/>
                  </a:ext>
                </a:extLst>
              </a:tr>
            </a:tbl>
          </a:graphicData>
        </a:graphic>
      </p:graphicFrame>
    </p:spTree>
    <p:extLst>
      <p:ext uri="{BB962C8B-B14F-4D97-AF65-F5344CB8AC3E}">
        <p14:creationId xmlns:p14="http://schemas.microsoft.com/office/powerpoint/2010/main" val="584753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Products vs Management Servers</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extLst>
              <p:ext uri="{D42A27DB-BD31-4B8C-83A1-F6EECF244321}">
                <p14:modId xmlns:p14="http://schemas.microsoft.com/office/powerpoint/2010/main" val="1573637496"/>
              </p:ext>
            </p:extLst>
          </p:nvPr>
        </p:nvGraphicFramePr>
        <p:xfrm>
          <a:off x="463752" y="2078928"/>
          <a:ext cx="8028398" cy="3169602"/>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p>
                      <a:endParaRPr lang="en-US" sz="1300" b="1" kern="1200">
                        <a:solidFill>
                          <a:schemeClr val="bg1"/>
                        </a:solidFill>
                        <a:latin typeface="+mn-lt"/>
                        <a:ea typeface="+mn-ea"/>
                        <a:cs typeface="+mn-cs"/>
                      </a:endParaRPr>
                    </a:p>
                  </a:txBody>
                  <a:tcPr/>
                </a:tc>
                <a:tc>
                  <a:txBody>
                    <a:bodyPr/>
                    <a:lstStyle/>
                    <a:p>
                      <a:r>
                        <a:rPr lang="en-US" sz="1300">
                          <a:solidFill>
                            <a:schemeClr val="bg1"/>
                          </a:solidFill>
                        </a:rPr>
                        <a:t>Windows NVR (NVR 3)</a:t>
                      </a:r>
                    </a:p>
                  </a:txBody>
                  <a:tcPr/>
                </a:tc>
                <a:tc>
                  <a:txBody>
                    <a:bodyPr/>
                    <a:lstStyle/>
                    <a:p>
                      <a:r>
                        <a:rPr lang="en-US" sz="1300">
                          <a:solidFill>
                            <a:schemeClr val="bg1"/>
                          </a:solidFill>
                        </a:rPr>
                        <a:t>Access Control Smart Server</a:t>
                      </a:r>
                    </a:p>
                  </a:txBody>
                  <a:tcPr/>
                </a:tc>
                <a:extLst>
                  <a:ext uri="{0D108BD9-81ED-4DB2-BD59-A6C34878D82A}">
                    <a16:rowId xmlns:a16="http://schemas.microsoft.com/office/drawing/2014/main" val="2090737549"/>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a:solidFill>
                            <a:schemeClr val="tx1">
                              <a:lumMod val="76000"/>
                              <a:lumOff val="24000"/>
                            </a:schemeClr>
                          </a:solidFill>
                          <a:hlinkClick r:id="rId3"/>
                        </a:rPr>
                        <a:t>A426</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078924313"/>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Access Control Door Station (</a:t>
                      </a:r>
                      <a:r>
                        <a:rPr lang="en-US" sz="1300">
                          <a:solidFill>
                            <a:schemeClr val="tx1">
                              <a:lumMod val="76000"/>
                              <a:lumOff val="24000"/>
                            </a:schemeClr>
                          </a:solidFill>
                          <a:hlinkClick r:id="rId4"/>
                        </a:rPr>
                        <a:t>R1- R7- series readers/controllers</a:t>
                      </a:r>
                      <a:r>
                        <a:rPr lang="en-US" sz="130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461784252"/>
                  </a:ext>
                </a:extLst>
              </a:tr>
              <a:tr h="450769">
                <a:tc>
                  <a:txBody>
                    <a:bodyPr/>
                    <a:lstStyle/>
                    <a:p>
                      <a:r>
                        <a:rPr lang="en-US" sz="1300" dirty="0">
                          <a:solidFill>
                            <a:schemeClr val="tx1">
                              <a:lumMod val="76000"/>
                              <a:lumOff val="24000"/>
                            </a:schemeClr>
                          </a:solidFill>
                          <a:hlinkClick r:id="rId5"/>
                        </a:rPr>
                        <a:t>ECD-Series</a:t>
                      </a:r>
                      <a:r>
                        <a:rPr lang="en-US" sz="1300" dirty="0">
                          <a:solidFill>
                            <a:schemeClr val="tx1">
                              <a:lumMod val="76000"/>
                              <a:lumOff val="24000"/>
                            </a:schemeClr>
                          </a:solidFill>
                        </a:rPr>
                        <a:t> Decoders</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10431295"/>
                  </a:ext>
                </a:extLst>
              </a:tr>
              <a:tr h="439423">
                <a:tc>
                  <a:txBody>
                    <a:bodyPr/>
                    <a:lstStyle/>
                    <a:p>
                      <a:r>
                        <a:rPr lang="en-US" sz="1300">
                          <a:solidFill>
                            <a:schemeClr val="tx1">
                              <a:lumMod val="76000"/>
                              <a:lumOff val="24000"/>
                            </a:schemeClr>
                          </a:solidFill>
                        </a:rPr>
                        <a:t>General Surveillance Bullets (</a:t>
                      </a:r>
                      <a:r>
                        <a:rPr lang="en-US" sz="1300">
                          <a:solidFill>
                            <a:schemeClr val="tx1">
                              <a:lumMod val="76000"/>
                              <a:lumOff val="24000"/>
                            </a:schemeClr>
                          </a:solidFill>
                          <a:hlinkClick r:id="rId6"/>
                        </a:rPr>
                        <a:t>3xx, 4xx series</a:t>
                      </a:r>
                      <a:r>
                        <a:rPr lang="en-US" sz="130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General Surveillance Domes (</a:t>
                      </a:r>
                      <a:r>
                        <a:rPr lang="en-US" sz="1300" dirty="0">
                          <a:solidFill>
                            <a:schemeClr val="tx1">
                              <a:lumMod val="76000"/>
                              <a:lumOff val="24000"/>
                            </a:schemeClr>
                          </a:solidFill>
                          <a:hlinkClick r:id="rId7"/>
                        </a:rPr>
                        <a:t>91x, 7xx, 8xx series</a:t>
                      </a:r>
                      <a:r>
                        <a:rPr lang="en-US" sz="1300" dirty="0">
                          <a:solidFill>
                            <a:schemeClr val="tx1">
                              <a:lumMod val="76000"/>
                              <a:lumOff val="24000"/>
                            </a:schemeClr>
                          </a:solidFill>
                        </a:rPr>
                        <a:t>) </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Surveillance PTZ (</a:t>
                      </a:r>
                      <a:r>
                        <a:rPr lang="en-US" sz="1300" dirty="0">
                          <a:solidFill>
                            <a:schemeClr val="tx1">
                              <a:lumMod val="76000"/>
                              <a:lumOff val="24000"/>
                            </a:schemeClr>
                          </a:solidFill>
                          <a:hlinkClick r:id="rId8"/>
                        </a:rPr>
                        <a:t>95x/96x/97x Series</a:t>
                      </a:r>
                      <a:r>
                        <a:rPr lang="en-US" sz="1300" dirty="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1261085878"/>
                  </a:ext>
                </a:extLst>
              </a:tr>
            </a:tbl>
          </a:graphicData>
        </a:graphic>
      </p:graphicFrame>
      <p:sp>
        <p:nvSpPr>
          <p:cNvPr id="3" name="TextBox 2">
            <a:extLst>
              <a:ext uri="{FF2B5EF4-FFF2-40B4-BE49-F238E27FC236}">
                <a16:creationId xmlns:a16="http://schemas.microsoft.com/office/drawing/2014/main" id="{F84666A5-469E-0DB0-BF2F-F7A7A3B905C4}"/>
              </a:ext>
            </a:extLst>
          </p:cNvPr>
          <p:cNvSpPr txBox="1"/>
          <p:nvPr/>
        </p:nvSpPr>
        <p:spPr>
          <a:xfrm>
            <a:off x="463752" y="5350213"/>
            <a:ext cx="4468171" cy="307777"/>
          </a:xfrm>
          <a:prstGeom prst="rect">
            <a:avLst/>
          </a:prstGeom>
          <a:noFill/>
        </p:spPr>
        <p:txBody>
          <a:bodyPr wrap="square" rtlCol="0">
            <a:spAutoFit/>
          </a:bodyPr>
          <a:lstStyle/>
          <a:p>
            <a:r>
              <a:rPr lang="en-US" sz="1400" dirty="0"/>
              <a:t>PTZ controls available via NVR interface.</a:t>
            </a:r>
          </a:p>
        </p:txBody>
      </p:sp>
    </p:spTree>
    <p:extLst>
      <p:ext uri="{BB962C8B-B14F-4D97-AF65-F5344CB8AC3E}">
        <p14:creationId xmlns:p14="http://schemas.microsoft.com/office/powerpoint/2010/main" val="8449868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Windows NVR (NVR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p>
                      <a:r>
                        <a:rPr lang="en-US" sz="1400" b="1"/>
                        <a:t>Feature</a:t>
                      </a:r>
                    </a:p>
                  </a:txBody>
                  <a:tcPr>
                    <a:solidFill>
                      <a:schemeClr val="bg1">
                        <a:lumMod val="95000"/>
                      </a:schemeClr>
                    </a:solidFill>
                  </a:tcPr>
                </a:tc>
                <a:tc>
                  <a:txBody>
                    <a:bodyPr/>
                    <a:lstStyle/>
                    <a:p>
                      <a:r>
                        <a:rPr lang="en-US" sz="1400" b="1"/>
                        <a:t>NVR 3 Business</a:t>
                      </a:r>
                    </a:p>
                  </a:txBody>
                  <a:tcPr>
                    <a:solidFill>
                      <a:schemeClr val="bg1">
                        <a:lumMod val="95000"/>
                      </a:schemeClr>
                    </a:solidFill>
                  </a:tcPr>
                </a:tc>
                <a:tc>
                  <a:txBody>
                    <a:bodyPr/>
                    <a:lstStyle/>
                    <a:p>
                      <a:r>
                        <a:rPr lang="en-US" sz="1400" b="1"/>
                        <a:t>NVR 3 Corporate</a:t>
                      </a:r>
                    </a:p>
                  </a:txBody>
                  <a:tcPr>
                    <a:solidFill>
                      <a:schemeClr val="bg1">
                        <a:lumMod val="95000"/>
                      </a:schemeClr>
                    </a:solidFill>
                  </a:tcPr>
                </a:tc>
                <a:extLst>
                  <a:ext uri="{0D108BD9-81ED-4DB2-BD59-A6C34878D82A}">
                    <a16:rowId xmlns:a16="http://schemas.microsoft.com/office/drawing/2014/main" val="10000"/>
                  </a:ext>
                </a:extLst>
              </a:tr>
              <a:tr h="273647">
                <a:tc>
                  <a:txBody>
                    <a:bodyPr/>
                    <a:lstStyle/>
                    <a:p>
                      <a:r>
                        <a:rPr lang="en-US" sz="1400"/>
                        <a:t>Maximum Number of Channels</a:t>
                      </a:r>
                    </a:p>
                  </a:txBody>
                  <a:tcPr anchor="ctr"/>
                </a:tc>
                <a:tc>
                  <a:txBody>
                    <a:bodyPr/>
                    <a:lstStyle/>
                    <a:p>
                      <a:r>
                        <a:rPr lang="en-US" sz="1400"/>
                        <a:t>100</a:t>
                      </a:r>
                    </a:p>
                  </a:txBody>
                  <a:tcPr anchor="ctr"/>
                </a:tc>
                <a:tc>
                  <a:txBody>
                    <a:bodyPr/>
                    <a:lstStyle/>
                    <a:p>
                      <a:r>
                        <a:rPr lang="en-US" sz="1400"/>
                        <a:t>200 </a:t>
                      </a:r>
                      <a:r>
                        <a:rPr lang="en-US" sz="1200">
                          <a:solidFill>
                            <a:schemeClr val="tx1">
                              <a:lumMod val="65000"/>
                              <a:lumOff val="35000"/>
                            </a:schemeClr>
                          </a:solidFill>
                        </a:rPr>
                        <a:t>(Standalone NVR 256)</a:t>
                      </a:r>
                      <a:endParaRPr lang="en-US" sz="1400">
                        <a:solidFill>
                          <a:schemeClr val="tx1">
                            <a:lumMod val="65000"/>
                            <a:lumOff val="35000"/>
                          </a:schemeClr>
                        </a:solidFill>
                      </a:endParaRPr>
                    </a:p>
                  </a:txBody>
                  <a:tcPr anchor="ctr"/>
                </a:tc>
                <a:extLst>
                  <a:ext uri="{0D108BD9-81ED-4DB2-BD59-A6C34878D82A}">
                    <a16:rowId xmlns:a16="http://schemas.microsoft.com/office/drawing/2014/main" val="10001"/>
                  </a:ext>
                </a:extLst>
              </a:tr>
              <a:tr h="273647">
                <a:tc>
                  <a:txBody>
                    <a:bodyPr/>
                    <a:lstStyle/>
                    <a:p>
                      <a:r>
                        <a:rPr lang="en-US" sz="1400"/>
                        <a:t>Free ACTi Camera Channels Included</a:t>
                      </a:r>
                    </a:p>
                  </a:txBody>
                  <a:tcPr anchor="ctr"/>
                </a:tc>
                <a:tc>
                  <a:txBody>
                    <a:bodyPr/>
                    <a:lstStyle/>
                    <a:p>
                      <a:r>
                        <a:rPr lang="en-US" sz="1400"/>
                        <a:t>32</a:t>
                      </a:r>
                    </a:p>
                  </a:txBody>
                  <a:tcPr anchor="ctr"/>
                </a:tc>
                <a:tc>
                  <a:txBody>
                    <a:bodyPr/>
                    <a:lstStyle/>
                    <a:p>
                      <a:r>
                        <a:rPr lang="en-US" sz="1400"/>
                        <a:t>1</a:t>
                      </a:r>
                    </a:p>
                  </a:txBody>
                  <a:tcPr anchor="ctr"/>
                </a:tc>
                <a:extLst>
                  <a:ext uri="{0D108BD9-81ED-4DB2-BD59-A6C34878D82A}">
                    <a16:rowId xmlns:a16="http://schemas.microsoft.com/office/drawing/2014/main" val="10002"/>
                  </a:ext>
                </a:extLst>
              </a:tr>
              <a:tr h="273647">
                <a:tc>
                  <a:txBody>
                    <a:bodyPr/>
                    <a:lstStyle/>
                    <a:p>
                      <a:r>
                        <a:rPr lang="en-US" sz="1400"/>
                        <a:t>Free 3</a:t>
                      </a:r>
                      <a:r>
                        <a:rPr lang="en-US" sz="1400" baseline="30000"/>
                        <a:t>rd</a:t>
                      </a:r>
                      <a:r>
                        <a:rPr lang="en-US" sz="1400"/>
                        <a:t> Party Camera Channels Included</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a:t>1</a:t>
                      </a:r>
                    </a:p>
                  </a:txBody>
                  <a:tcPr anchor="ctr"/>
                </a:tc>
                <a:tc>
                  <a:txBody>
                    <a:bodyPr/>
                    <a:lstStyle/>
                    <a:p>
                      <a:r>
                        <a:rPr lang="en-US" altLang="zh-TW" sz="1400"/>
                        <a:t>1</a:t>
                      </a:r>
                    </a:p>
                  </a:txBody>
                  <a:tcPr anchor="ctr"/>
                </a:tc>
                <a:extLst>
                  <a:ext uri="{0D108BD9-81ED-4DB2-BD59-A6C34878D82A}">
                    <a16:rowId xmlns:a16="http://schemas.microsoft.com/office/drawing/2014/main" val="3732438586"/>
                  </a:ext>
                </a:extLst>
              </a:tr>
              <a:tr h="273647">
                <a:tc>
                  <a:txBody>
                    <a:bodyPr/>
                    <a:lstStyle/>
                    <a:p>
                      <a:r>
                        <a:rPr lang="en-US" sz="1400"/>
                        <a:t>CMS Support</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1080548930"/>
                  </a:ext>
                </a:extLst>
              </a:tr>
              <a:tr h="273647">
                <a:tc>
                  <a:txBody>
                    <a:bodyPr/>
                    <a:lstStyle/>
                    <a:p>
                      <a:r>
                        <a:rPr lang="en-US" sz="1400"/>
                        <a:t>POS, Access Control, Network IO Support</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10003"/>
                  </a:ext>
                </a:extLst>
              </a:tr>
              <a:tr h="273647">
                <a:tc>
                  <a:txBody>
                    <a:bodyPr/>
                    <a:lstStyle/>
                    <a:p>
                      <a:r>
                        <a:rPr lang="en-US" sz="1400" err="1"/>
                        <a:t>eMap</a:t>
                      </a:r>
                      <a:endParaRPr lang="en-US" sz="1400"/>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10004"/>
                  </a:ext>
                </a:extLst>
              </a:tr>
              <a:tr h="273647">
                <a:tc>
                  <a:txBody>
                    <a:bodyPr/>
                    <a:lstStyle/>
                    <a:p>
                      <a:r>
                        <a:rPr lang="en-US" sz="1400"/>
                        <a:t>Google Map</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420238445"/>
                  </a:ext>
                </a:extLst>
              </a:tr>
              <a:tr h="273647">
                <a:tc>
                  <a:txBody>
                    <a:bodyPr/>
                    <a:lstStyle/>
                    <a:p>
                      <a:r>
                        <a:rPr lang="en-US" sz="1400"/>
                        <a:t>Embedded Websites within Display</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3112262903"/>
                  </a:ext>
                </a:extLst>
              </a:tr>
              <a:tr h="273647">
                <a:tc>
                  <a:txBody>
                    <a:bodyPr/>
                    <a:lstStyle/>
                    <a:p>
                      <a:r>
                        <a:rPr lang="en-US" sz="1400"/>
                        <a:t>PTZ Control</a:t>
                      </a:r>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284105931"/>
                  </a:ext>
                </a:extLst>
              </a:tr>
              <a:tr h="273647">
                <a:tc>
                  <a:txBody>
                    <a:bodyPr/>
                    <a:lstStyle/>
                    <a:p>
                      <a:r>
                        <a:rPr lang="en-US" sz="1400"/>
                        <a:t>Redundancy Support (N+1, N-to-N)</a:t>
                      </a:r>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510118436"/>
                  </a:ext>
                </a:extLst>
              </a:tr>
              <a:tr h="273647">
                <a:tc>
                  <a:txBody>
                    <a:bodyPr/>
                    <a:lstStyle/>
                    <a:p>
                      <a:r>
                        <a:rPr lang="en-US" sz="1400"/>
                        <a:t>Workstation, Web Client, Mobile Client</a:t>
                      </a:r>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1761452278"/>
                  </a:ext>
                </a:extLst>
              </a:tr>
              <a:tr h="273647">
                <a:tc>
                  <a:txBody>
                    <a:bodyPr/>
                    <a:lstStyle/>
                    <a:p>
                      <a:r>
                        <a:rPr lang="en-US" sz="1400"/>
                        <a:t>Display Layouts (maximum grid size)</a:t>
                      </a:r>
                    </a:p>
                  </a:txBody>
                  <a:tcPr anchor="ctr"/>
                </a:tc>
                <a:tc>
                  <a:txBody>
                    <a:bodyPr/>
                    <a:lstStyle/>
                    <a:p>
                      <a:r>
                        <a:rPr lang="en-US" sz="1400">
                          <a:solidFill>
                            <a:schemeClr val="tx1">
                              <a:lumMod val="65000"/>
                              <a:lumOff val="35000"/>
                            </a:schemeClr>
                          </a:solidFill>
                        </a:rPr>
                        <a:t>225</a:t>
                      </a:r>
                    </a:p>
                  </a:txBody>
                  <a:tcPr anchor="ctr"/>
                </a:tc>
                <a:tc>
                  <a:txBody>
                    <a:bodyPr/>
                    <a:lstStyle/>
                    <a:p>
                      <a:r>
                        <a:rPr lang="en-US" sz="1400"/>
                        <a:t>225</a:t>
                      </a:r>
                      <a:endParaRPr lang="en-US" sz="140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p>
            <a:r>
              <a:rPr lang="en-US" sz="1600" b="1"/>
              <a:t>NVR 3 </a:t>
            </a:r>
            <a:r>
              <a:rPr lang="en-US" sz="1600"/>
              <a:t>is one of the most famous ACTi products – it is a professional and elegant network video recorder platform with wide range of features and extremely reliable performance, available in two editions (</a:t>
            </a:r>
            <a:r>
              <a:rPr lang="en-US" sz="1600">
                <a:hlinkClick r:id="rId3"/>
              </a:rPr>
              <a:t>read more</a:t>
            </a:r>
            <a:r>
              <a:rPr lang="en-US" sz="1600"/>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89157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Access Control Smart Server</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a:t>Access Control Smart Server (ACSS) is an easy-to-use access control software for managing </a:t>
            </a:r>
            <a:r>
              <a:rPr lang="en-US" sz="1400" b="1"/>
              <a:t>employees and visitors access </a:t>
            </a:r>
            <a:r>
              <a:rPr lang="en-US" sz="1400"/>
              <a:t>through the doors and gates as well as managing </a:t>
            </a:r>
            <a:r>
              <a:rPr lang="en-US" sz="1400" b="1"/>
              <a:t>employee attendance</a:t>
            </a:r>
            <a:r>
              <a:rPr lang="en-US" sz="1400"/>
              <a:t>. (</a:t>
            </a:r>
            <a:r>
              <a:rPr lang="en-US" sz="1400">
                <a:hlinkClick r:id="rId4"/>
              </a:rPr>
              <a:t>read more</a:t>
            </a:r>
            <a:r>
              <a:rPr lang="en-US" sz="140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nvGraphicFramePr>
        <p:xfrm>
          <a:off x="720202" y="2509392"/>
          <a:ext cx="3969945" cy="4162824"/>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a:t>Core Function</a:t>
                      </a:r>
                    </a:p>
                  </a:txBody>
                  <a:tcPr anchor="ctr"/>
                </a:tc>
                <a:extLst>
                  <a:ext uri="{0D108BD9-81ED-4DB2-BD59-A6C34878D82A}">
                    <a16:rowId xmlns:a16="http://schemas.microsoft.com/office/drawing/2014/main" val="4120460234"/>
                  </a:ext>
                </a:extLst>
              </a:tr>
              <a:tr h="600747">
                <a:tc>
                  <a:txBody>
                    <a:bodyPr/>
                    <a:lstStyle/>
                    <a:p>
                      <a:r>
                        <a:rPr lang="en-US" sz="1600" b="1"/>
                        <a:t>Access Control Management</a:t>
                      </a:r>
                    </a:p>
                    <a:p>
                      <a:r>
                        <a:rPr kumimoji="0" lang="en-US" altLang="en-US" sz="1100" b="0" i="0" u="none" strike="noStrike" cap="none" normalizeH="0" baseline="0">
                          <a:ln>
                            <a:noFill/>
                          </a:ln>
                          <a:solidFill>
                            <a:srgbClr val="202124"/>
                          </a:solidFill>
                          <a:effectLst/>
                          <a:latin typeface="Arial Unicode MS"/>
                          <a:ea typeface="inherit"/>
                        </a:rPr>
                        <a:t>Doors, gates, locks, identification of face*, card, ALPR*, tailgating* detection</a:t>
                      </a:r>
                      <a:endParaRPr lang="en-US" sz="1100"/>
                    </a:p>
                  </a:txBody>
                  <a:tcPr anchor="ctr"/>
                </a:tc>
                <a:extLst>
                  <a:ext uri="{0D108BD9-81ED-4DB2-BD59-A6C34878D82A}">
                    <a16:rowId xmlns:a16="http://schemas.microsoft.com/office/drawing/2014/main" val="505928441"/>
                  </a:ext>
                </a:extLst>
              </a:tr>
              <a:tr h="474744">
                <a:tc>
                  <a:txBody>
                    <a:bodyPr/>
                    <a:lstStyle/>
                    <a:p>
                      <a:r>
                        <a:rPr lang="en-US" sz="1600" b="1"/>
                        <a:t>Attendance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inherit"/>
                          <a:cs typeface="+mn-cs"/>
                        </a:rPr>
                        <a:t>Work shifts, clock-in, clock-out, late, absent</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Visitor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Visitor enrollment for temporary access</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Construction site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Temporary sites management</a:t>
                      </a:r>
                      <a:endParaRPr kumimoji="0" lang="en-US" sz="1100" b="0" i="0" u="none" strike="noStrike" kern="1200" cap="none" normalizeH="0" baseline="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Food ordering management</a:t>
                      </a:r>
                    </a:p>
                    <a:p>
                      <a:r>
                        <a:rPr kumimoji="0" lang="en-US" sz="1100" b="0" i="0" u="none" strike="noStrike" kern="1200" cap="none" normalizeH="0" baseline="0">
                          <a:ln>
                            <a:noFill/>
                          </a:ln>
                          <a:solidFill>
                            <a:srgbClr val="202124"/>
                          </a:solidFill>
                          <a:effectLst/>
                          <a:latin typeface="Arial Unicode MS"/>
                          <a:ea typeface="+mn-ea"/>
                          <a:cs typeface="+mn-cs"/>
                        </a:rPr>
                        <a:t>Conveniently manage the employee services</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Conference room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Book the available meeting rooms in your company</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Customer arrival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a:ln>
                            <a:noFill/>
                          </a:ln>
                          <a:solidFill>
                            <a:srgbClr val="202124"/>
                          </a:solidFill>
                          <a:effectLst/>
                          <a:latin typeface="Arial Unicode MS"/>
                          <a:ea typeface="+mn-ea"/>
                          <a:cs typeface="+mn-cs"/>
                        </a:rPr>
                        <a:t>Track when the customers arrive to the appointments</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0369449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Deep Learning AI Camera Product Line</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65288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Model</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Photo</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Type</a:t>
                      </a:r>
                    </a:p>
                  </a:txBody>
                  <a:tcPr anchor="ctr"/>
                </a:tc>
                <a:tc>
                  <a:txBody>
                    <a:bodyPr/>
                    <a:lstStyle/>
                    <a:p>
                      <a:pPr algn="ctr"/>
                      <a:r>
                        <a:rPr lang="en-US" sz="1400"/>
                        <a:t>Zoom Bullet</a:t>
                      </a:r>
                    </a:p>
                  </a:txBody>
                  <a:tcPr anchor="ctr"/>
                </a:tc>
                <a:tc>
                  <a:txBody>
                    <a:bodyPr/>
                    <a:lstStyle/>
                    <a:p>
                      <a:pPr algn="ctr"/>
                      <a:r>
                        <a:rPr lang="en-US" sz="1400"/>
                        <a:t>Zoom Dome</a:t>
                      </a:r>
                    </a:p>
                  </a:txBody>
                  <a:tcPr anchor="ctr"/>
                </a:tc>
                <a:tc>
                  <a:txBody>
                    <a:bodyPr/>
                    <a:lstStyle/>
                    <a:p>
                      <a:pPr algn="ctr"/>
                      <a:r>
                        <a:rPr lang="en-US" sz="1400"/>
                        <a:t>Speed Dome</a:t>
                      </a:r>
                    </a:p>
                  </a:txBody>
                  <a:tcPr anchor="ctr"/>
                </a:tc>
                <a:tc>
                  <a:txBody>
                    <a:bodyPr/>
                    <a:lstStyle/>
                    <a:p>
                      <a:pPr algn="ctr"/>
                      <a:r>
                        <a:rPr lang="en-US" sz="1400"/>
                        <a:t>Speed Dome</a:t>
                      </a:r>
                    </a:p>
                  </a:txBody>
                  <a:tcPr anchor="ctr"/>
                </a:tc>
                <a:tc>
                  <a:txBody>
                    <a:bodyPr/>
                    <a:lstStyle/>
                    <a:p>
                      <a:pPr algn="ctr"/>
                      <a:r>
                        <a:rPr lang="en-US" sz="1400"/>
                        <a:t>Multi-Imager</a:t>
                      </a:r>
                    </a:p>
                  </a:txBody>
                  <a:tcPr anchor="ctr"/>
                </a:tc>
                <a:extLst>
                  <a:ext uri="{0D108BD9-81ED-4DB2-BD59-A6C34878D82A}">
                    <a16:rowId xmlns:a16="http://schemas.microsoft.com/office/drawing/2014/main" val="2005870036"/>
                  </a:ext>
                </a:extLst>
              </a:tr>
              <a:tr h="360040">
                <a:tc>
                  <a:txBody>
                    <a:bodyPr/>
                    <a:lstStyle/>
                    <a:p>
                      <a:pPr algn="ctr"/>
                      <a:r>
                        <a:rPr lang="en-US" sz="1400"/>
                        <a:t>Resolution</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Lens</a:t>
                      </a:r>
                    </a:p>
                  </a:txBody>
                  <a:tcPr anchor="ctr"/>
                </a:tc>
                <a:tc>
                  <a:txBody>
                    <a:bodyPr/>
                    <a:lstStyle/>
                    <a:p>
                      <a:pPr algn="ctr"/>
                      <a:r>
                        <a:rPr lang="en-US" sz="1400"/>
                        <a:t>4.4x Zoom</a:t>
                      </a:r>
                    </a:p>
                  </a:txBody>
                  <a:tcPr anchor="ctr"/>
                </a:tc>
                <a:tc>
                  <a:txBody>
                    <a:bodyPr/>
                    <a:lstStyle/>
                    <a:p>
                      <a:pPr algn="ctr"/>
                      <a:r>
                        <a:rPr lang="en-US" sz="1400"/>
                        <a:t>4.4x Zoom</a:t>
                      </a:r>
                    </a:p>
                  </a:txBody>
                  <a:tcPr anchor="ctr"/>
                </a:tc>
                <a:tc>
                  <a:txBody>
                    <a:bodyPr/>
                    <a:lstStyle/>
                    <a:p>
                      <a:pPr algn="ctr"/>
                      <a:r>
                        <a:rPr lang="en-US" sz="1400"/>
                        <a:t>22x Zoom</a:t>
                      </a:r>
                    </a:p>
                  </a:txBody>
                  <a:tcPr anchor="ctr"/>
                </a:tc>
                <a:tc>
                  <a:txBody>
                    <a:bodyPr/>
                    <a:lstStyle/>
                    <a:p>
                      <a:pPr algn="ctr"/>
                      <a:r>
                        <a:rPr lang="en-US" sz="1400"/>
                        <a:t>40x Zoom</a:t>
                      </a:r>
                    </a:p>
                  </a:txBody>
                  <a:tcPr anchor="ctr"/>
                </a:tc>
                <a:tc>
                  <a:txBody>
                    <a:bodyPr/>
                    <a:lstStyle/>
                    <a:p>
                      <a:pPr algn="ctr"/>
                      <a:r>
                        <a:rPr lang="en-US" sz="1400"/>
                        <a:t>4 zoom lenses</a:t>
                      </a:r>
                    </a:p>
                  </a:txBody>
                  <a:tcPr anchor="ctr"/>
                </a:tc>
                <a:extLst>
                  <a:ext uri="{0D108BD9-81ED-4DB2-BD59-A6C34878D82A}">
                    <a16:rowId xmlns:a16="http://schemas.microsoft.com/office/drawing/2014/main" val="3053785061"/>
                  </a:ext>
                </a:extLst>
              </a:tr>
              <a:tr h="470187">
                <a:tc>
                  <a:txBody>
                    <a:bodyPr/>
                    <a:lstStyle/>
                    <a:p>
                      <a:pPr algn="ctr"/>
                      <a:r>
                        <a:rPr lang="en-US" sz="1400"/>
                        <a:t>Built-in Vehicle Related Analytics</a:t>
                      </a:r>
                    </a:p>
                  </a:txBody>
                  <a:tcPr anchor="ctr"/>
                </a:tc>
                <a:tc gridSpan="5">
                  <a:txBody>
                    <a:bodyPr/>
                    <a:lstStyle/>
                    <a:p>
                      <a:pPr algn="ctr"/>
                      <a:r>
                        <a:rPr lang="en-US" sz="1400"/>
                        <a:t>Vehicle Counting, Vehicle Line Crossing Detection, Vehicle Enter Area Detection, Vehicle Incorrect Direction Detection, Vehicle Loitering Detection, Vehicle Tracking, Stopped vehicle detection, License Plate Detection, Automatic License Plate Recognition</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1" i="0">
                <a:solidFill>
                  <a:srgbClr val="202124"/>
                </a:solidFill>
                <a:effectLst/>
                <a:latin typeface="Google Sans"/>
              </a:rPr>
              <a:t>Deep learning </a:t>
            </a:r>
            <a:r>
              <a:rPr lang="en-US" b="0" i="0">
                <a:solidFill>
                  <a:srgbClr val="202124"/>
                </a:solidFill>
                <a:effectLst/>
                <a:latin typeface="Google Sans"/>
              </a:rPr>
              <a:t>is </a:t>
            </a:r>
            <a:r>
              <a:rPr lang="en-US" b="0" i="0">
                <a:solidFill>
                  <a:srgbClr val="040C28"/>
                </a:solidFill>
                <a:effectLst/>
                <a:latin typeface="Google Sans"/>
              </a:rPr>
              <a:t>a method in artificial intelligence (AI) that teaches computers to process data in a way that is inspired by the human brain</a:t>
            </a:r>
            <a:r>
              <a:rPr lang="en-US" b="0" i="0">
                <a:solidFill>
                  <a:srgbClr val="202124"/>
                </a:solidFill>
                <a:effectLst/>
                <a:latin typeface="Google Sans"/>
              </a:rPr>
              <a:t>. Deep learning models can recognize complex patterns in pictures, text, sounds, and other data to produce accurate insights and predictions.</a:t>
            </a:r>
            <a:endParaRPr lang="en-US"/>
          </a:p>
        </p:txBody>
      </p:sp>
    </p:spTree>
    <p:extLst>
      <p:ext uri="{BB962C8B-B14F-4D97-AF65-F5344CB8AC3E}">
        <p14:creationId xmlns:p14="http://schemas.microsoft.com/office/powerpoint/2010/main" val="13180769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A426 Restaurant Installation</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Pole Mount with Junction Box, supports 3.25" to 7.0" Poles</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 Zoom Bullet with D/N, Adaptive IR, Extreme WDR, SLLS, 4.4x Zoom Lens, </a:t>
            </a:r>
            <a:r>
              <a:rPr lang="en-US" sz="1600" b="1"/>
              <a:t>Deep Learning AI</a:t>
            </a:r>
            <a:endParaRPr lang="en-US" b="1"/>
          </a:p>
        </p:txBody>
      </p:sp>
    </p:spTree>
    <p:extLst>
      <p:ext uri="{BB962C8B-B14F-4D97-AF65-F5344CB8AC3E}">
        <p14:creationId xmlns:p14="http://schemas.microsoft.com/office/powerpoint/2010/main" val="27522836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2000" b="1"/>
                <a:t>ALPR Camera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The AI camera can recognize multiple license plates across multiple lanes at the same time.</a:t>
              </a:r>
            </a:p>
            <a:p>
              <a:endParaRPr lang="en-US">
                <a:solidFill>
                  <a:schemeClr val="tx1"/>
                </a:solidFill>
              </a:endParaRPr>
            </a:p>
            <a:p>
              <a:r>
                <a:rPr lang="en-US">
                  <a:solidFill>
                    <a:schemeClr val="tx1"/>
                  </a:solidFill>
                  <a:hlinkClick r:id="rId2"/>
                </a:rPr>
                <a:t>WATCH THE VIDEO</a:t>
              </a:r>
              <a:endParaRPr lang="en-US">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2000" b="1"/>
                <a:t>ALPR Camera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ACTi NVR 3 supports the deep learning AI events and metadata. When the blacklisted vehicle is detected, the NVR will display instant alert.</a:t>
              </a:r>
            </a:p>
            <a:p>
              <a:endParaRPr lang="en-US">
                <a:solidFill>
                  <a:schemeClr val="tx1"/>
                </a:solidFill>
              </a:endParaRPr>
            </a:p>
            <a:p>
              <a:r>
                <a:rPr lang="en-US">
                  <a:solidFill>
                    <a:schemeClr val="tx1"/>
                  </a:solidFill>
                  <a:hlinkClick r:id="rId3"/>
                </a:rPr>
                <a:t>WATCH THE VIDEO</a:t>
              </a:r>
              <a:endParaRPr lang="en-US">
                <a:solidFill>
                  <a:schemeClr val="tx1"/>
                </a:solidFill>
              </a:endParaRPr>
            </a:p>
            <a:p>
              <a:endParaRPr lang="en-US"/>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Solution Architecture</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en-US" sz="1400"/>
              <a:t>video</a:t>
            </a:r>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Realtime</a:t>
            </a:r>
          </a:p>
          <a:p>
            <a:r>
              <a:rPr lang="en-US" sz="1400"/>
              <a:t>analytics data</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Realtime</a:t>
            </a:r>
          </a:p>
          <a:p>
            <a:r>
              <a:rPr lang="en-US" sz="1400"/>
              <a:t>analytics data, alerts</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en-US" sz="1400"/>
              <a:t>video</a:t>
            </a:r>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t>AI CAMERA</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 SERVER</a:t>
            </a:r>
          </a:p>
          <a:p>
            <a:endParaRPr lang="en-US" sz="1400" b="1"/>
          </a:p>
          <a:p>
            <a:r>
              <a:rPr lang="en-US" sz="1400" b="1"/>
              <a:t>(ACTi NVR 3 Corporate)</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alerts</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 CLIENT</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400"/>
              <a:t>E-mail</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MOBILE CLIENT</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alerts</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825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Advantages compared to Server-Based AI Providers</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4801314"/>
          </a:xfrm>
          <a:prstGeom prst="rect">
            <a:avLst/>
          </a:prstGeom>
          <a:noFill/>
        </p:spPr>
        <p:txBody>
          <a:bodyPr wrap="square" rtlCol="0">
            <a:spAutoFit/>
          </a:bodyPr>
          <a:lstStyle/>
          <a:p>
            <a:pPr marL="285750" indent="-285750">
              <a:buFont typeface="Arial" panose="020B0604020202020204" pitchFamily="34" charset="0"/>
              <a:buChar char="•"/>
            </a:pPr>
            <a:r>
              <a:rPr lang="en-US"/>
              <a:t>Hundreds of channels with deep learning analytics can be managed by a single VMS server, using just a common server hardware configuration. The Server-based AI solutions have limited number of channels and require very expensive hardware.</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VMS video recording functionality is much better secured when the VMS does not have the burden of running the analytics that may consume the server resource to its limits. </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Faster response to the events – AI cameras can control the other nearby PTZ cameras for instant response, to get better video coverage of the scene. The analyses that are processed on the VMS side will be too slow for proper response.</a:t>
            </a:r>
          </a:p>
          <a:p>
            <a:endParaRPr lang="en-US"/>
          </a:p>
          <a:p>
            <a:pPr marL="285750" indent="-285750">
              <a:buFont typeface="Arial" panose="020B0604020202020204" pitchFamily="34" charset="0"/>
              <a:buChar char="•"/>
            </a:pPr>
            <a:r>
              <a:rPr lang="en-US"/>
              <a:t>Since the AI features are inside the camera, there are no Analytics related licenses required on the server side. Therefore, the cost of VMS in some cases is up to 10 times lower than the server-side AI solutions.</a:t>
            </a:r>
          </a:p>
        </p:txBody>
      </p:sp>
    </p:spTree>
    <p:extLst>
      <p:ext uri="{BB962C8B-B14F-4D97-AF65-F5344CB8AC3E}">
        <p14:creationId xmlns:p14="http://schemas.microsoft.com/office/powerpoint/2010/main" val="39712230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and CMS Features</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3693319"/>
          </a:xfrm>
          <a:prstGeom prst="rect">
            <a:avLst/>
          </a:prstGeom>
          <a:noFill/>
        </p:spPr>
        <p:txBody>
          <a:bodyPr wrap="square" rtlCol="0">
            <a:spAutoFit/>
          </a:bodyPr>
          <a:lstStyle/>
          <a:p>
            <a:r>
              <a:rPr lang="en-US"/>
              <a:t>ACTi NVR 3 Corporate (and CMS 2) manages the analytics events from the cameras as follows:</a:t>
            </a:r>
          </a:p>
          <a:p>
            <a:endParaRPr lang="en-US"/>
          </a:p>
          <a:p>
            <a:pPr marL="342900" indent="-342900">
              <a:buAutoNum type="arabicPeriod"/>
            </a:pPr>
            <a:r>
              <a:rPr lang="en-US"/>
              <a:t>Set up the analytic rules and thresholds – for example, how big is the crowd, how long time is considered loitering.</a:t>
            </a:r>
          </a:p>
          <a:p>
            <a:pPr marL="342900" indent="-342900">
              <a:buAutoNum type="arabicPeriod"/>
            </a:pPr>
            <a:endParaRPr lang="en-US"/>
          </a:p>
          <a:p>
            <a:pPr marL="342900" indent="-342900">
              <a:buAutoNum type="arabicPeriod"/>
            </a:pPr>
            <a:r>
              <a:rPr lang="en-US"/>
              <a:t>Receive real-time analytic events from all the cameras and respond by the pre-defined actions, such as send e-mail, instant pop-up of the video channel on the VMS screen and more.</a:t>
            </a:r>
          </a:p>
          <a:p>
            <a:pPr marL="342900" indent="-342900">
              <a:buAutoNum type="arabicPeriod"/>
            </a:pPr>
            <a:endParaRPr lang="en-US"/>
          </a:p>
          <a:p>
            <a:pPr marL="342900" indent="-342900">
              <a:buAutoNum type="arabicPeriod"/>
            </a:pPr>
            <a:r>
              <a:rPr lang="en-US"/>
              <a:t>Automatically push video to the mobile app of the patrolling security guards.</a:t>
            </a:r>
          </a:p>
          <a:p>
            <a:pPr marL="342900" indent="-342900">
              <a:buAutoNum type="arabicPeriod"/>
            </a:pPr>
            <a:endParaRPr lang="en-US"/>
          </a:p>
          <a:p>
            <a:pPr marL="342900" indent="-342900">
              <a:buAutoNum type="arabicPeriod"/>
            </a:pPr>
            <a:r>
              <a:rPr lang="en-US"/>
              <a:t>Search by the specific filter rules, bookmarks, thumbnails.</a:t>
            </a:r>
          </a:p>
        </p:txBody>
      </p:sp>
    </p:spTree>
    <p:extLst>
      <p:ext uri="{BB962C8B-B14F-4D97-AF65-F5344CB8AC3E}">
        <p14:creationId xmlns:p14="http://schemas.microsoft.com/office/powerpoint/2010/main" val="19925279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Where to Buy</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Via Authorized Resellers</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From ACTi Corporation Directly</a:t>
            </a:r>
          </a:p>
          <a:p>
            <a:pPr>
              <a:lnSpc>
                <a:spcPct val="150000"/>
              </a:lnSpc>
            </a:pPr>
            <a:r>
              <a:rPr lang="en-US"/>
              <a:t>E-Mail: </a:t>
            </a:r>
            <a:r>
              <a:rPr lang="en-US">
                <a:hlinkClick r:id="rId5"/>
              </a:rPr>
              <a:t>sales@acti.com</a:t>
            </a:r>
            <a:endParaRPr lang="en-US"/>
          </a:p>
          <a:p>
            <a:pPr>
              <a:lnSpc>
                <a:spcPct val="150000"/>
              </a:lnSpc>
            </a:pPr>
            <a:r>
              <a:rPr lang="en-US"/>
              <a:t>Tel (US):  +1-866-410-2284 (Toll Free)</a:t>
            </a:r>
          </a:p>
          <a:p>
            <a:pPr>
              <a:lnSpc>
                <a:spcPct val="150000"/>
              </a:lnSpc>
            </a:pPr>
            <a:r>
              <a:rPr lang="en-US"/>
              <a:t>Tel (Non-US):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Support &amp; Services</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Technical Support</a:t>
            </a:r>
          </a:p>
          <a:p>
            <a:pPr>
              <a:lnSpc>
                <a:spcPct val="150000"/>
              </a:lnSpc>
            </a:pPr>
            <a:r>
              <a:rPr lang="en-US"/>
              <a:t>	- Online Customer Helpdesk - </a:t>
            </a:r>
            <a:r>
              <a:rPr lang="en-US">
                <a:hlinkClick r:id="rId3"/>
              </a:rPr>
              <a:t>https://www.acti.com/chd</a:t>
            </a:r>
            <a:endParaRPr lang="en-US"/>
          </a:p>
          <a:p>
            <a:pPr>
              <a:lnSpc>
                <a:spcPct val="150000"/>
              </a:lnSpc>
            </a:pPr>
            <a:r>
              <a:rPr lang="en-US"/>
              <a:t>	- Phone support</a:t>
            </a:r>
          </a:p>
          <a:p>
            <a:pPr>
              <a:lnSpc>
                <a:spcPct val="150000"/>
              </a:lnSpc>
            </a:pPr>
            <a:r>
              <a:rPr lang="en-US"/>
              <a:t>		US: +1-866-410-2284 (Toll Free)</a:t>
            </a:r>
          </a:p>
          <a:p>
            <a:pPr>
              <a:lnSpc>
                <a:spcPct val="150000"/>
              </a:lnSpc>
            </a:pPr>
            <a:r>
              <a:rPr lang="en-US"/>
              <a:t>		Other Regions:  +886-2-2656-5200</a:t>
            </a:r>
          </a:p>
          <a:p>
            <a:pPr>
              <a:lnSpc>
                <a:spcPct val="150000"/>
              </a:lnSpc>
            </a:pPr>
            <a:r>
              <a:rPr lang="en-US" b="1"/>
              <a:t>RMA Services</a:t>
            </a:r>
          </a:p>
          <a:p>
            <a:pPr>
              <a:lnSpc>
                <a:spcPct val="150000"/>
              </a:lnSpc>
            </a:pPr>
            <a:r>
              <a:rPr lang="en-US"/>
              <a:t>	- </a:t>
            </a:r>
            <a:r>
              <a:rPr lang="en-US">
                <a:hlinkClick r:id="rId4"/>
              </a:rPr>
              <a:t>Warranty</a:t>
            </a:r>
            <a:endParaRPr lang="en-US"/>
          </a:p>
          <a:p>
            <a:pPr>
              <a:lnSpc>
                <a:spcPct val="150000"/>
              </a:lnSpc>
            </a:pPr>
            <a:r>
              <a:rPr lang="en-US"/>
              <a:t>	- </a:t>
            </a:r>
            <a:r>
              <a:rPr lang="en-US">
                <a:hlinkClick r:id="rId5"/>
              </a:rPr>
              <a:t>Repair services</a:t>
            </a:r>
            <a:endParaRPr lang="en-US"/>
          </a:p>
          <a:p>
            <a:pPr>
              <a:lnSpc>
                <a:spcPct val="150000"/>
              </a:lnSpc>
            </a:pPr>
            <a:r>
              <a:rPr lang="en-US" b="1"/>
              <a:t>Training</a:t>
            </a:r>
          </a:p>
          <a:p>
            <a:pPr>
              <a:lnSpc>
                <a:spcPct val="150000"/>
              </a:lnSpc>
            </a:pPr>
            <a:r>
              <a:rPr lang="en-US"/>
              <a:t>	- </a:t>
            </a:r>
            <a:r>
              <a:rPr lang="en-US">
                <a:hlinkClick r:id="rId6"/>
              </a:rPr>
              <a:t>Self-learning</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6830114-0219-420B-B36C-F85BBFED20DB}">
  <ds:schemaRefs>
    <ds:schemaRef ds:uri="http://www.w3.org/XML/1998/namespace"/>
    <ds:schemaRef ds:uri="http://schemas.microsoft.com/office/2006/metadata/properties"/>
    <ds:schemaRef ds:uri="http://schemas.microsoft.com/office/infopath/2007/PartnerControls"/>
    <ds:schemaRef ds:uri="http://purl.org/dc/elements/1.1/"/>
    <ds:schemaRef ds:uri="http://schemas.microsoft.com/office/2006/documentManagement/types"/>
    <ds:schemaRef ds:uri="ac087e28-3f76-4647-895f-aa0c543fee8a"/>
    <ds:schemaRef ds:uri="http://schemas.openxmlformats.org/package/2006/metadata/core-properties"/>
    <ds:schemaRef ds:uri="4d3a89d7-38cc-4995-998c-0b0b8fa3c8d8"/>
    <ds:schemaRef ds:uri="http://purl.org/dc/dcmitype/"/>
    <ds:schemaRef ds:uri="http://purl.org/dc/terms/"/>
  </ds:schemaRefs>
</ds:datastoreItem>
</file>

<file path=customXml/itemProps2.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79CDBA6B-0526-41A5-B6DF-5BD35C17D17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985</TotalTime>
  <Words>2498</Words>
  <Application>Microsoft Office PowerPoint</Application>
  <PresentationFormat>如螢幕大小 (4:3)</PresentationFormat>
  <Paragraphs>485</Paragraphs>
  <Slides>28</Slides>
  <Notes>24</Notes>
  <HiddenSlides>0</HiddenSlides>
  <MMClips>0</MMClips>
  <ScaleCrop>false</ScaleCrop>
  <HeadingPairs>
    <vt:vector size="6" baseType="variant">
      <vt:variant>
        <vt:lpstr>使用字型</vt:lpstr>
      </vt:variant>
      <vt:variant>
        <vt:i4>6</vt:i4>
      </vt:variant>
      <vt:variant>
        <vt:lpstr>佈景主題</vt:lpstr>
      </vt:variant>
      <vt:variant>
        <vt:i4>2</vt:i4>
      </vt:variant>
      <vt:variant>
        <vt:lpstr>投影片標題</vt:lpstr>
      </vt:variant>
      <vt:variant>
        <vt:i4>28</vt:i4>
      </vt:variant>
    </vt:vector>
  </HeadingPairs>
  <TitlesOfParts>
    <vt:vector size="36" baseType="lpstr">
      <vt:lpstr>Arial Unicode MS</vt:lpstr>
      <vt:lpstr>Google Sans</vt:lpstr>
      <vt:lpstr>新細明體</vt:lpstr>
      <vt:lpstr>Arial</vt:lpstr>
      <vt:lpstr>Calibri</vt:lpstr>
      <vt:lpstr>Open Sans</vt:lpstr>
      <vt:lpstr>自訂設計</vt:lpstr>
      <vt:lpstr>1_自訂設計</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Bella.Liu (劉家瑀)</cp:lastModifiedBy>
  <cp:revision>18</cp:revision>
  <dcterms:created xsi:type="dcterms:W3CDTF">2015-08-31T10:30:03Z</dcterms:created>
  <dcterms:modified xsi:type="dcterms:W3CDTF">2025-02-07T06:26:25Z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