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1"/>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461" r:id="rId23"/>
    <p:sldId id="462" r:id="rId24"/>
    <p:sldId id="458" r:id="rId25"/>
    <p:sldId id="434" r:id="rId26"/>
    <p:sldId id="440" r:id="rId27"/>
    <p:sldId id="441" r:id="rId28"/>
    <p:sldId id="388" r:id="rId29"/>
    <p:sldId id="387" r:id="rId3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54E480-4C60-8806-83AD-4C535683E471}" v="680" dt="2024-10-25T06:19:04.783"/>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3254E480-4C60-8806-83AD-4C535683E471}"/>
    <pc:docChg chg="addSld modSld">
      <pc:chgData name="Ando.Meritee" userId="S::ando.meritee@acti.com::16748e08-7dbb-430e-baa8-a2f638470044" providerId="AD" clId="Web-{3254E480-4C60-8806-83AD-4C535683E471}" dt="2024-10-25T06:19:03.533" v="611"/>
      <pc:docMkLst>
        <pc:docMk/>
      </pc:docMkLst>
      <pc:sldChg chg="modSp add replId">
        <pc:chgData name="Ando.Meritee" userId="S::ando.meritee@acti.com::16748e08-7dbb-430e-baa8-a2f638470044" providerId="AD" clId="Web-{3254E480-4C60-8806-83AD-4C535683E471}" dt="2024-10-25T06:19:03.533" v="611"/>
        <pc:sldMkLst>
          <pc:docMk/>
          <pc:sldMk cId="224402732" sldId="509"/>
        </pc:sldMkLst>
        <pc:spChg chg="mod">
          <ac:chgData name="Ando.Meritee" userId="S::ando.meritee@acti.com::16748e08-7dbb-430e-baa8-a2f638470044" providerId="AD" clId="Web-{3254E480-4C60-8806-83AD-4C535683E471}" dt="2024-10-25T06:06:07.742" v="6" actId="20577"/>
          <ac:spMkLst>
            <pc:docMk/>
            <pc:sldMk cId="224402732" sldId="509"/>
            <ac:spMk id="18" creationId="{3BD42081-D885-A0CF-A104-F99B83B3A935}"/>
          </ac:spMkLst>
        </pc:spChg>
        <pc:graphicFrameChg chg="mod modGraphic">
          <ac:chgData name="Ando.Meritee" userId="S::ando.meritee@acti.com::16748e08-7dbb-430e-baa8-a2f638470044" providerId="AD" clId="Web-{3254E480-4C60-8806-83AD-4C535683E471}" dt="2024-10-25T06:19:03.533" v="611"/>
          <ac:graphicFrameMkLst>
            <pc:docMk/>
            <pc:sldMk cId="224402732" sldId="509"/>
            <ac:graphicFrameMk id="2" creationId="{867C4B84-0410-ECF6-9114-7001C0D1419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2024/10/24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2024/10/24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2024/10/24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18.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slide" Target="slide18.xml"/><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 Id="rId14" Type="http://schemas.openxmlformats.org/officeDocument/2006/relationships/image" Target="../media/image27.jpg"/></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28.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matrix/share/10376"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5.png"/><Relationship Id="rId5" Type="http://schemas.openxmlformats.org/officeDocument/2006/relationships/hyperlink" Target="https://www.acti.com/product/A952" TargetMode="External"/><Relationship Id="rId10" Type="http://schemas.openxmlformats.org/officeDocument/2006/relationships/image" Target="../media/image34.png"/><Relationship Id="rId4" Type="http://schemas.openxmlformats.org/officeDocument/2006/relationships/hyperlink" Target="https://www.acti.com/product/8426" TargetMode="External"/><Relationship Id="rId9"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44.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Factory </a:t>
            </a:r>
            <a:r>
              <a:rPr lang="en-US" sz="4800" b="1" dirty="0">
                <a:solidFill>
                  <a:schemeClr val="tx1">
                    <a:lumMod val="50000"/>
                    <a:lumOff val="50000"/>
                  </a:schemeClr>
                </a:solidFill>
                <a:ea typeface="新細明體" pitchFamily="18" charset="-120"/>
              </a:rPr>
              <a:t>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stretch>
            <a:fillRect/>
          </a:stretch>
        </p:blipFill>
        <p:spPr>
          <a:xfrm>
            <a:off x="899592" y="3540869"/>
            <a:ext cx="3594587" cy="2456072"/>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569660"/>
          </a:xfrm>
          <a:prstGeom prst="rect">
            <a:avLst/>
          </a:prstGeom>
          <a:noFill/>
        </p:spPr>
        <p:txBody>
          <a:bodyPr wrap="square">
            <a:spAutoFit/>
          </a:bodyPr>
          <a:lstStyle/>
          <a:p>
            <a:r>
              <a:rPr lang="en-US" sz="1600" dirty="0">
                <a:solidFill>
                  <a:srgbClr val="535353"/>
                </a:solidFill>
                <a:latin typeface="Open Sans" panose="020B0606030504020204" pitchFamily="34" charset="0"/>
              </a:rPr>
              <a:t>ACTi has been helping factory owners create a safe and more automated environment. Real-time updates on the safety of the employees and the overall health status of the equipment and facilities, visualized information of the operational processes, and factory incident detection can maximize the efficiency of operations and security.</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51320"/>
            <a:ext cx="8616577" cy="2308324"/>
          </a:xfrm>
          <a:prstGeom prst="rect">
            <a:avLst/>
          </a:prstGeom>
          <a:noFill/>
        </p:spPr>
        <p:txBody>
          <a:bodyPr wrap="square">
            <a:spAutoFit/>
          </a:bodyPr>
          <a:lstStyle/>
          <a:p>
            <a:r>
              <a:rPr lang="en-US" sz="1600" dirty="0">
                <a:solidFill>
                  <a:srgbClr val="535353"/>
                </a:solidFill>
                <a:latin typeface="Open Sans" panose="020B0606030504020204" pitchFamily="34" charset="0"/>
              </a:rPr>
              <a:t>The security monitoring of the factory is assured by the AI-based video surveillance system while the authorized access is managed by ACTi’s Access Control system. </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digital signage system is used both for the emergencies as well as for the regular instructions in the production areas.</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The </a:t>
            </a:r>
            <a:r>
              <a:rPr lang="en-US" sz="1600" dirty="0">
                <a:solidFill>
                  <a:srgbClr val="535353"/>
                </a:solidFill>
                <a:latin typeface="Open Sans" panose="020B0606030504020204" pitchFamily="34" charset="0"/>
              </a:rPr>
              <a:t>factory equipment can also be monitored in various ways – either by integrating the equipment’s health status with the video management system or by monitoring the equipment’s performance using the optical or thermal surveillance cameras.</a:t>
            </a:r>
            <a:endParaRPr lang="en-US" sz="1600" dirty="0">
              <a:solidFill>
                <a:srgbClr val="535353"/>
              </a:solidFill>
              <a:effectLst/>
              <a:latin typeface="Open Sans" panose="020B0606030504020204" pitchFamily="34" charset="0"/>
            </a:endParaRPr>
          </a:p>
        </p:txBody>
      </p:sp>
      <p:pic>
        <p:nvPicPr>
          <p:cNvPr id="2" name="Picture 2">
            <a:extLst>
              <a:ext uri="{FF2B5EF4-FFF2-40B4-BE49-F238E27FC236}">
                <a16:creationId xmlns:a16="http://schemas.microsoft.com/office/drawing/2014/main" id="{FCBA2F46-7E6F-28BB-4125-F7096CDCAE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495" y="1840473"/>
            <a:ext cx="197167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CDBCD3-F4C3-4A92-D295-965C7AA11FF6}"/>
              </a:ext>
            </a:extLst>
          </p:cNvPr>
          <p:cNvPicPr>
            <a:picLocks noChangeAspect="1"/>
          </p:cNvPicPr>
          <p:nvPr/>
        </p:nvPicPr>
        <p:blipFill>
          <a:blip r:embed="rId3"/>
          <a:stretch>
            <a:fillRect/>
          </a:stretch>
        </p:blipFill>
        <p:spPr>
          <a:xfrm>
            <a:off x="568561" y="2636912"/>
            <a:ext cx="8181975" cy="280035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3779912" y="2845838"/>
            <a:ext cx="1414658" cy="307777"/>
          </a:xfrm>
          <a:prstGeom prst="rect">
            <a:avLst/>
          </a:prstGeom>
          <a:solidFill>
            <a:schemeClr val="bg1"/>
          </a:solidFill>
        </p:spPr>
        <p:txBody>
          <a:bodyPr wrap="square" rtlCol="0">
            <a:spAutoFit/>
          </a:bodyPr>
          <a:lstStyle/>
          <a:p>
            <a:r>
              <a:rPr lang="en-US" sz="1400" dirty="0"/>
              <a:t>Production Area</a:t>
            </a:r>
          </a:p>
        </p:txBody>
      </p:sp>
      <p:sp>
        <p:nvSpPr>
          <p:cNvPr id="16" name="TextBox 15">
            <a:extLst>
              <a:ext uri="{FF2B5EF4-FFF2-40B4-BE49-F238E27FC236}">
                <a16:creationId xmlns:a16="http://schemas.microsoft.com/office/drawing/2014/main" id="{458E1A64-B217-E2B6-09D4-DE910F0DB6DE}"/>
              </a:ext>
            </a:extLst>
          </p:cNvPr>
          <p:cNvSpPr txBox="1"/>
          <p:nvPr/>
        </p:nvSpPr>
        <p:spPr>
          <a:xfrm>
            <a:off x="5872025" y="2763371"/>
            <a:ext cx="1201732"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344215" y="3687414"/>
            <a:ext cx="1008112" cy="523220"/>
          </a:xfrm>
          <a:prstGeom prst="rect">
            <a:avLst/>
          </a:prstGeom>
          <a:solidFill>
            <a:schemeClr val="bg1"/>
          </a:solidFill>
        </p:spPr>
        <p:txBody>
          <a:bodyPr wrap="square" rtlCol="0">
            <a:spAutoFit/>
          </a:bodyPr>
          <a:lstStyle/>
          <a:p>
            <a:r>
              <a:rPr lang="en-US" sz="1400" dirty="0"/>
              <a:t>Emergency</a:t>
            </a:r>
          </a:p>
          <a:p>
            <a:r>
              <a:rPr lang="en-US" sz="1400" dirty="0"/>
              <a:t>Exit</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867294" y="4580427"/>
            <a:ext cx="537387" cy="307777"/>
          </a:xfrm>
          <a:prstGeom prst="rect">
            <a:avLst/>
          </a:prstGeom>
          <a:solidFill>
            <a:schemeClr val="bg1"/>
          </a:solidFill>
        </p:spPr>
        <p:txBody>
          <a:bodyPr wrap="square" rtlCol="0">
            <a:spAutoFit/>
          </a:bodyPr>
          <a:lstStyle/>
          <a:p>
            <a:r>
              <a:rPr lang="en-US" sz="1400" dirty="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7540925" y="5129485"/>
            <a:ext cx="1253120"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7663429" y="3167390"/>
            <a:ext cx="1008112" cy="523220"/>
          </a:xfrm>
          <a:prstGeom prst="rect">
            <a:avLst/>
          </a:prstGeom>
          <a:solidFill>
            <a:schemeClr val="bg1"/>
          </a:solidFill>
        </p:spPr>
        <p:txBody>
          <a:bodyPr wrap="square" rtlCol="0">
            <a:spAutoFit/>
          </a:bodyPr>
          <a:lstStyle/>
          <a:p>
            <a:r>
              <a:rPr lang="en-US" sz="1400" dirty="0"/>
              <a:t>Loading Area</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860034" y="4426539"/>
            <a:ext cx="965054" cy="307777"/>
          </a:xfrm>
          <a:prstGeom prst="rect">
            <a:avLst/>
          </a:prstGeom>
          <a:solidFill>
            <a:schemeClr val="bg1"/>
          </a:solidFill>
        </p:spPr>
        <p:txBody>
          <a:bodyPr wrap="square" rtlCol="0">
            <a:spAutoFit/>
          </a:bodyPr>
          <a:lstStyle/>
          <a:p>
            <a:r>
              <a:rPr lang="en-US" sz="1400" dirty="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2105294" y="3641247"/>
            <a:ext cx="762000" cy="307777"/>
          </a:xfrm>
          <a:prstGeom prst="rect">
            <a:avLst/>
          </a:prstGeom>
          <a:solidFill>
            <a:schemeClr val="bg1"/>
          </a:solidFill>
        </p:spPr>
        <p:txBody>
          <a:bodyPr wrap="square" rtlCol="0">
            <a:spAutoFit/>
          </a:bodyPr>
          <a:lstStyle/>
          <a:p>
            <a:r>
              <a:rPr lang="en-US" sz="1400" dirty="0"/>
              <a:t>Parking</a:t>
            </a:r>
          </a:p>
        </p:txBody>
      </p:sp>
      <p:sp>
        <p:nvSpPr>
          <p:cNvPr id="5" name="TextBox 4">
            <a:extLst>
              <a:ext uri="{FF2B5EF4-FFF2-40B4-BE49-F238E27FC236}">
                <a16:creationId xmlns:a16="http://schemas.microsoft.com/office/drawing/2014/main" id="{246020F7-5790-ED10-F25D-8143AD7EB1CC}"/>
              </a:ext>
            </a:extLst>
          </p:cNvPr>
          <p:cNvSpPr txBox="1"/>
          <p:nvPr/>
        </p:nvSpPr>
        <p:spPr>
          <a:xfrm>
            <a:off x="2486294" y="2923338"/>
            <a:ext cx="762000" cy="307777"/>
          </a:xfrm>
          <a:prstGeom prst="rect">
            <a:avLst/>
          </a:prstGeom>
          <a:solidFill>
            <a:schemeClr val="bg1"/>
          </a:solidFill>
        </p:spPr>
        <p:txBody>
          <a:bodyPr wrap="square" rtlCol="0">
            <a:spAutoFit/>
          </a:bodyPr>
          <a:lstStyle/>
          <a:p>
            <a:r>
              <a:rPr lang="en-US" sz="1400" dirty="0"/>
              <a:t>Storage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826696722"/>
              </p:ext>
            </p:extLst>
          </p:nvPr>
        </p:nvGraphicFramePr>
        <p:xfrm>
          <a:off x="83507" y="1680575"/>
          <a:ext cx="8939881" cy="49733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04672">
                  <a:extLst>
                    <a:ext uri="{9D8B030D-6E8A-4147-A177-3AD203B41FA5}">
                      <a16:colId xmlns:a16="http://schemas.microsoft.com/office/drawing/2014/main" val="2748578960"/>
                    </a:ext>
                  </a:extLst>
                </a:gridCol>
                <a:gridCol w="671209">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Production Area</a:t>
                      </a:r>
                    </a:p>
                  </a:txBody>
                  <a:tcPr/>
                </a:tc>
                <a:tc>
                  <a:txBody>
                    <a:bodyPr/>
                    <a:lstStyle/>
                    <a:p>
                      <a:r>
                        <a:rPr lang="en-US" sz="1300" dirty="0">
                          <a:solidFill>
                            <a:schemeClr val="bg1"/>
                          </a:solidFill>
                        </a:rPr>
                        <a:t>Storage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Loading Area</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Large Perimeter Surveillance</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Equipment Status Monitoring</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pic>
        <p:nvPicPr>
          <p:cNvPr id="3" name="Picture 2">
            <a:extLst>
              <a:ext uri="{FF2B5EF4-FFF2-40B4-BE49-F238E27FC236}">
                <a16:creationId xmlns:a16="http://schemas.microsoft.com/office/drawing/2014/main" id="{D336DDB3-AB5F-4D1D-85F7-368CB1A4E729}"/>
              </a:ext>
            </a:extLst>
          </p:cNvPr>
          <p:cNvPicPr>
            <a:picLocks noChangeAspect="1"/>
          </p:cNvPicPr>
          <p:nvPr/>
        </p:nvPicPr>
        <p:blipFill>
          <a:blip r:embed="rId3"/>
          <a:stretch>
            <a:fillRect/>
          </a:stretch>
        </p:blipFill>
        <p:spPr>
          <a:xfrm>
            <a:off x="264943" y="2152312"/>
            <a:ext cx="1688961" cy="2458929"/>
          </a:xfrm>
          <a:prstGeom prst="rect">
            <a:avLst/>
          </a:prstGeom>
        </p:spPr>
      </p:pic>
      <p:pic>
        <p:nvPicPr>
          <p:cNvPr id="5" name="Picture 4">
            <a:extLst>
              <a:ext uri="{FF2B5EF4-FFF2-40B4-BE49-F238E27FC236}">
                <a16:creationId xmlns:a16="http://schemas.microsoft.com/office/drawing/2014/main" id="{5FE932CA-1F25-81E2-F59A-E98058F20F23}"/>
              </a:ext>
            </a:extLst>
          </p:cNvPr>
          <p:cNvPicPr>
            <a:picLocks noChangeAspect="1"/>
          </p:cNvPicPr>
          <p:nvPr/>
        </p:nvPicPr>
        <p:blipFill>
          <a:blip r:embed="rId4"/>
          <a:stretch>
            <a:fillRect/>
          </a:stretch>
        </p:blipFill>
        <p:spPr>
          <a:xfrm>
            <a:off x="2031728" y="2142584"/>
            <a:ext cx="1641682" cy="2799067"/>
          </a:xfrm>
          <a:prstGeom prst="rect">
            <a:avLst/>
          </a:prstGeom>
        </p:spPr>
      </p:pic>
      <p:pic>
        <p:nvPicPr>
          <p:cNvPr id="7" name="Picture 6">
            <a:extLst>
              <a:ext uri="{FF2B5EF4-FFF2-40B4-BE49-F238E27FC236}">
                <a16:creationId xmlns:a16="http://schemas.microsoft.com/office/drawing/2014/main" id="{4D3C4267-0BE9-D355-5473-5BA9A68E3446}"/>
              </a:ext>
            </a:extLst>
          </p:cNvPr>
          <p:cNvPicPr>
            <a:picLocks noChangeAspect="1"/>
          </p:cNvPicPr>
          <p:nvPr/>
        </p:nvPicPr>
        <p:blipFill>
          <a:blip r:embed="rId5"/>
          <a:stretch>
            <a:fillRect/>
          </a:stretch>
        </p:blipFill>
        <p:spPr>
          <a:xfrm>
            <a:off x="5472687" y="2146963"/>
            <a:ext cx="1618591" cy="2358752"/>
          </a:xfrm>
          <a:prstGeom prst="rect">
            <a:avLst/>
          </a:prstGeom>
        </p:spPr>
      </p:pic>
      <p:pic>
        <p:nvPicPr>
          <p:cNvPr id="9" name="Picture 8">
            <a:extLst>
              <a:ext uri="{FF2B5EF4-FFF2-40B4-BE49-F238E27FC236}">
                <a16:creationId xmlns:a16="http://schemas.microsoft.com/office/drawing/2014/main" id="{67FD8430-B833-2518-B2C1-C6E7172E3984}"/>
              </a:ext>
            </a:extLst>
          </p:cNvPr>
          <p:cNvPicPr>
            <a:picLocks noChangeAspect="1"/>
          </p:cNvPicPr>
          <p:nvPr/>
        </p:nvPicPr>
        <p:blipFill>
          <a:blip r:embed="rId6"/>
          <a:stretch>
            <a:fillRect/>
          </a:stretch>
        </p:blipFill>
        <p:spPr>
          <a:xfrm>
            <a:off x="7189908" y="2142584"/>
            <a:ext cx="1689149" cy="2376401"/>
          </a:xfrm>
          <a:prstGeom prst="rect">
            <a:avLst/>
          </a:prstGeom>
        </p:spPr>
      </p:pic>
      <p:pic>
        <p:nvPicPr>
          <p:cNvPr id="10" name="Picture 9">
            <a:extLst>
              <a:ext uri="{FF2B5EF4-FFF2-40B4-BE49-F238E27FC236}">
                <a16:creationId xmlns:a16="http://schemas.microsoft.com/office/drawing/2014/main" id="{3B42C688-7187-21C0-031C-38995C5101F4}"/>
              </a:ext>
            </a:extLst>
          </p:cNvPr>
          <p:cNvPicPr>
            <a:picLocks noChangeAspect="1"/>
          </p:cNvPicPr>
          <p:nvPr/>
        </p:nvPicPr>
        <p:blipFill>
          <a:blip r:embed="rId7"/>
          <a:stretch>
            <a:fillRect/>
          </a:stretch>
        </p:blipFill>
        <p:spPr>
          <a:xfrm>
            <a:off x="3746621" y="2152311"/>
            <a:ext cx="1714221" cy="2799067"/>
          </a:xfrm>
          <a:prstGeom prst="rect">
            <a:avLst/>
          </a:prstGeom>
        </p:spPr>
      </p:pic>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pic>
        <p:nvPicPr>
          <p:cNvPr id="9" name="Picture 8">
            <a:hlinkClick r:id="rId3"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4"/>
          <a:stretch>
            <a:fillRect/>
          </a:stretch>
        </p:blipFill>
        <p:spPr>
          <a:xfrm>
            <a:off x="5540846" y="2142676"/>
            <a:ext cx="1695450" cy="2143125"/>
          </a:xfrm>
          <a:prstGeom prst="rect">
            <a:avLst/>
          </a:prstGeom>
        </p:spPr>
      </p:pic>
      <p:pic>
        <p:nvPicPr>
          <p:cNvPr id="8" name="Picture 7">
            <a:extLst>
              <a:ext uri="{FF2B5EF4-FFF2-40B4-BE49-F238E27FC236}">
                <a16:creationId xmlns:a16="http://schemas.microsoft.com/office/drawing/2014/main" id="{E9922D8C-8CBF-0F53-F14D-F832E520A697}"/>
              </a:ext>
            </a:extLst>
          </p:cNvPr>
          <p:cNvPicPr>
            <a:picLocks noChangeAspect="1"/>
          </p:cNvPicPr>
          <p:nvPr/>
        </p:nvPicPr>
        <p:blipFill>
          <a:blip r:embed="rId5"/>
          <a:stretch>
            <a:fillRect/>
          </a:stretch>
        </p:blipFill>
        <p:spPr>
          <a:xfrm>
            <a:off x="3782446" y="2132991"/>
            <a:ext cx="1708310" cy="2939680"/>
          </a:xfrm>
          <a:prstGeom prst="rect">
            <a:avLst/>
          </a:prstGeom>
        </p:spPr>
      </p:pic>
      <p:pic>
        <p:nvPicPr>
          <p:cNvPr id="12" name="Picture 11">
            <a:extLst>
              <a:ext uri="{FF2B5EF4-FFF2-40B4-BE49-F238E27FC236}">
                <a16:creationId xmlns:a16="http://schemas.microsoft.com/office/drawing/2014/main" id="{07A48183-6B38-7CF0-EE94-CB40367FF596}"/>
              </a:ext>
            </a:extLst>
          </p:cNvPr>
          <p:cNvPicPr>
            <a:picLocks noChangeAspect="1"/>
          </p:cNvPicPr>
          <p:nvPr/>
        </p:nvPicPr>
        <p:blipFill>
          <a:blip r:embed="rId6"/>
          <a:stretch>
            <a:fillRect/>
          </a:stretch>
        </p:blipFill>
        <p:spPr>
          <a:xfrm>
            <a:off x="2005270" y="2118052"/>
            <a:ext cx="1766409" cy="2671805"/>
          </a:xfrm>
          <a:prstGeom prst="rect">
            <a:avLst/>
          </a:prstGeom>
        </p:spPr>
      </p:pic>
      <p:pic>
        <p:nvPicPr>
          <p:cNvPr id="14" name="Picture 13">
            <a:extLst>
              <a:ext uri="{FF2B5EF4-FFF2-40B4-BE49-F238E27FC236}">
                <a16:creationId xmlns:a16="http://schemas.microsoft.com/office/drawing/2014/main" id="{0A671648-873D-DDC3-5C9C-15CCA699FE93}"/>
              </a:ext>
            </a:extLst>
          </p:cNvPr>
          <p:cNvPicPr>
            <a:picLocks noChangeAspect="1"/>
          </p:cNvPicPr>
          <p:nvPr/>
        </p:nvPicPr>
        <p:blipFill>
          <a:blip r:embed="rId7"/>
          <a:stretch>
            <a:fillRect/>
          </a:stretch>
        </p:blipFill>
        <p:spPr>
          <a:xfrm>
            <a:off x="193068" y="2105229"/>
            <a:ext cx="1811916" cy="2474812"/>
          </a:xfrm>
          <a:prstGeom prst="rect">
            <a:avLst/>
          </a:prstGeom>
        </p:spPr>
      </p:pic>
      <p:pic>
        <p:nvPicPr>
          <p:cNvPr id="15" name="Picture 14">
            <a:hlinkClick r:id="rId3" action="ppaction://hlinksldjump"/>
            <a:extLst>
              <a:ext uri="{FF2B5EF4-FFF2-40B4-BE49-F238E27FC236}">
                <a16:creationId xmlns:a16="http://schemas.microsoft.com/office/drawing/2014/main" id="{3F8F990D-7E81-73E1-FC51-5771342BB3DC}"/>
              </a:ext>
            </a:extLst>
          </p:cNvPr>
          <p:cNvPicPr>
            <a:picLocks noChangeAspect="1"/>
          </p:cNvPicPr>
          <p:nvPr/>
        </p:nvPicPr>
        <p:blipFill>
          <a:blip r:embed="rId8"/>
          <a:stretch>
            <a:fillRect/>
          </a:stretch>
        </p:blipFill>
        <p:spPr>
          <a:xfrm>
            <a:off x="7222733" y="2125603"/>
            <a:ext cx="1785079" cy="2774826"/>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factory,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Large Perimeter Surveillance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357327"/>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any intrusion in the large perimeter area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solutions are suitable for large areas with restricted or limited access, where every moving object (people, vehicles) should be monitored and evidence recorded.</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and Vehicle Enter Area</a:t>
            </a:r>
            <a:r>
              <a:rPr lang="en-US" sz="1600" b="1" i="0" dirty="0">
                <a:solidFill>
                  <a:srgbClr val="535353"/>
                </a:solidFill>
                <a:effectLst/>
                <a:latin typeface="Open Sans" panose="020B0606030504020204" pitchFamily="34" charset="0"/>
              </a:rPr>
              <a:t> Detection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3" action="ppaction://hlinksldjump"/>
              </a:rPr>
              <a:t>Read More</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pic>
        <p:nvPicPr>
          <p:cNvPr id="15" name="Picture 14" descr="A person wearing a mask and holding a crowbar&#10;&#10;Description automatically generated">
            <a:extLst>
              <a:ext uri="{FF2B5EF4-FFF2-40B4-BE49-F238E27FC236}">
                <a16:creationId xmlns:a16="http://schemas.microsoft.com/office/drawing/2014/main" id="{ACA26364-252B-D6C1-C766-2762F946B939}"/>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12233" y="1740493"/>
            <a:ext cx="3316187" cy="2226415"/>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There are two ways to receive the health information about the monitored equipment - either by observing its appearance using the optical or thermal cameras, or by receiving the health status data over the IP network.</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Equipment Status Monitoring</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health or the temperature of the equipment for instant actions.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338554"/>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Network Modules </a:t>
            </a:r>
            <a:r>
              <a:rPr lang="en-US" sz="1600" dirty="0">
                <a:solidFill>
                  <a:srgbClr val="535353"/>
                </a:solidFill>
                <a:latin typeface="Open Sans" panose="020B0606030504020204" pitchFamily="34" charset="0"/>
              </a:rPr>
              <a:t>for status data transmission</a:t>
            </a:r>
            <a:r>
              <a:rPr lang="en-US" sz="1600" b="1" dirty="0">
                <a:solidFill>
                  <a:srgbClr val="535353"/>
                </a:solidFill>
                <a:latin typeface="Open Sans" panose="020B0606030504020204" pitchFamily="34" charset="0"/>
              </a:rPr>
              <a:t> </a:t>
            </a:r>
            <a:r>
              <a:rPr lang="en-US" sz="1600" dirty="0">
                <a:solidFill>
                  <a:srgbClr val="535353"/>
                </a:solidFill>
                <a:latin typeface="Open Sans" panose="020B0606030504020204" pitchFamily="34" charset="0"/>
              </a:rPr>
              <a:t>or</a:t>
            </a:r>
            <a:r>
              <a:rPr lang="en-US" sz="1600" b="1" dirty="0">
                <a:solidFill>
                  <a:srgbClr val="535353"/>
                </a:solidFill>
                <a:latin typeface="Open Sans" panose="020B0606030504020204" pitchFamily="34" charset="0"/>
              </a:rPr>
              <a:t> Thermal Cameras.</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3074" name="Picture 2">
            <a:extLst>
              <a:ext uri="{FF2B5EF4-FFF2-40B4-BE49-F238E27FC236}">
                <a16:creationId xmlns:a16="http://schemas.microsoft.com/office/drawing/2014/main" id="{F16F1D7E-7C0C-D854-B48D-0AAFC8B59C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445" y="1725712"/>
            <a:ext cx="3438794" cy="223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Factory: 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765324697"/>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04672">
                  <a:extLst>
                    <a:ext uri="{9D8B030D-6E8A-4147-A177-3AD203B41FA5}">
                      <a16:colId xmlns:a16="http://schemas.microsoft.com/office/drawing/2014/main" val="2748578960"/>
                    </a:ext>
                  </a:extLst>
                </a:gridCol>
                <a:gridCol w="671209">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Production Area</a:t>
                      </a:r>
                    </a:p>
                  </a:txBody>
                  <a:tcPr/>
                </a:tc>
                <a:tc>
                  <a:txBody>
                    <a:bodyPr/>
                    <a:lstStyle/>
                    <a:p>
                      <a:r>
                        <a:rPr lang="en-US" sz="1300" dirty="0">
                          <a:solidFill>
                            <a:schemeClr val="bg1"/>
                          </a:solidFill>
                        </a:rPr>
                        <a:t>Storage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Loading Area</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VMGB-359, 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Factory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540</TotalTime>
  <Words>1881</Words>
  <Application>Microsoft Office PowerPoint</Application>
  <PresentationFormat>On-screen Show (4:3)</PresentationFormat>
  <Paragraphs>321</Paragraphs>
  <Slides>25</Slides>
  <Notes>21</Notes>
  <HiddenSlides>0</HiddenSlides>
  <MMClips>0</MMClips>
  <ScaleCrop>false</ScaleCrop>
  <HeadingPairs>
    <vt:vector size="4" baseType="variant">
      <vt:variant>
        <vt:lpstr>Theme</vt:lpstr>
      </vt:variant>
      <vt:variant>
        <vt:i4>2</vt:i4>
      </vt:variant>
      <vt:variant>
        <vt:lpstr>Slide Titles</vt:lpstr>
      </vt:variant>
      <vt:variant>
        <vt:i4>25</vt:i4>
      </vt:variant>
    </vt:vector>
  </HeadingPairs>
  <TitlesOfParts>
    <vt:vector size="27"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64</cp:revision>
  <dcterms:created xsi:type="dcterms:W3CDTF">2015-08-31T10:30:03Z</dcterms:created>
  <dcterms:modified xsi:type="dcterms:W3CDTF">2024-10-25T06:19:06Z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