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notesSlides/notesSlide5.xml" ContentType="application/vnd.openxmlformats-officedocument.presentationml.notesSlide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0"/>
  </p:notesMasterIdLst>
  <p:sldIdLst>
    <p:sldId id="279" r:id="rId3"/>
    <p:sldId id="376" r:id="rId4"/>
    <p:sldId id="413" r:id="rId5"/>
    <p:sldId id="415" r:id="rId6"/>
    <p:sldId id="391" r:id="rId7"/>
    <p:sldId id="414" r:id="rId8"/>
    <p:sldId id="395" r:id="rId9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  <a:srgbClr val="0000FF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90717" autoAdjust="0"/>
  </p:normalViewPr>
  <p:slideViewPr>
    <p:cSldViewPr>
      <p:cViewPr varScale="1">
        <p:scale>
          <a:sx n="65" d="100"/>
          <a:sy n="65" d="100"/>
        </p:scale>
        <p:origin x="1661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5-10T05:50:08.3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24575,'0'0'-8191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5-10T05:50:25.5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24575,'0'0'-8191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5-10T05:50:44.7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24575,'0'0'-8191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5-10T05:50:08.3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24575,'0'0'-8191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5-10T05:50:15.6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595 1 24575,'-2'1'0,"1"0"0,-1 1 0,0-1 0,1 1 0,-1 0 0,1-1 0,0 1 0,-1 0 0,1 0 0,0 0 0,0 0 0,0 0 0,0 0 0,1 0 0,-1 0 0,0 3 0,-3 5 0,-19 32 0,10-19 0,-13 33 0,20-44 0,0-1 0,-1 0 0,0 0 0,-1 0 0,0-1 0,-15 15 0,13-14 0,1-1 0,0 2 0,0-1 0,1 1 0,-10 19 0,11-14 0,-1-1 0,-1 1 0,-1-2 0,0 1 0,-1-2 0,-22 24 0,26-30 0,1 0 0,0 0 0,0 1 0,-6 13 0,7-14 0,1 0 0,-1 1 0,-1-2 0,0 1 0,-10 10 0,5-7 0,1 1 0,0 0 0,0 1 0,-12 22 0,3-6 0,-12 10 0,24-33 0,1 1 0,1 0 0,-1 0 0,1 1 0,-7 12 0,-6 16 0,11-23 0,0-1 0,1 2 0,1-1 0,0 1 0,-4 16 0,9-27 0,-1 0 0,1 0 0,0 0 0,0 1 0,0-1 0,0 0 0,0 0 0,1 0 0,-1 0 0,1 0 0,0 0 0,0 0 0,0 0 0,0 0 0,1-1 0,-1 1 0,1 0 0,0-1 0,0 1 0,-1-1 0,2 0 0,-1 1 0,0-1 0,0 0 0,1 0 0,-1 0 0,1-1 0,-1 1 0,5 1 0,4 2 0,0 0 0,0-1 0,1 0 0,-1-1 0,1 0 0,13 1 0,10 2 0,-30-4 0,1 0 0,-1 0 0,1 1 0,-1 0 0,0 0 0,0 0 0,0 1 0,-1-1 0,1 1 0,-1 0 0,0 1 0,6 7 0,-4-6 0,0 1 0,1 0 0,0-1 0,10 6 0,-3-2 0,0 1 0,0 0 0,-1 0 0,19 21 0,-21-21 0,1-1 0,20 13 0,-23-18 0,-1 1 0,0-1 0,-1 1 0,1 1 0,-1 0 0,0 0 0,-1 0 0,0 0 0,7 11 0,1 11 0,-6-16 0,0 1 0,-2 1 0,0-1 0,0 1 0,-1 0 0,-1 0 0,-1 1 0,2 16 0,-3 222 0,-5-117 0,3-129 0,0 0 0,0 0 0,-1 1 0,0-1 0,-5 15 0,5-20 0,0-1 0,0 1 0,0-1 0,0 1 0,-1-1 0,0 0 0,1 0 0,-1 0 0,0 0 0,0 0 0,0 0 0,0 0 0,0 0 0,0-1 0,0 1 0,-1-1 0,1 0 0,-1 0 0,1 0 0,-1 0 0,1 0 0,-4 0 0,-13 2-125,1-1-1,-1-1 1,0 0-1,-18-3 1,24 1-613,-18 0-6088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5-10T05:50:23.5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1433 24575,'757'0'0,"-727"-1"0,56-11 0,-53 7 0,44-3 0,-36 9 0,28-2 0,-64 1 0,0-1 0,0 0 0,0 0 0,-1 0 0,1-1 0,-1 0 0,1 0 0,-1 0 0,1 0 0,-1-1 0,6-4 0,7-8 0,-1 0 0,28-33 0,-39 41 0,0 0 0,-1-1 0,1 1 0,-2-1 0,1 1 0,-1-1 0,0 0 0,-1 0 0,0-1 0,2-16 0,-2 6 0,-1-1 0,-1 1 0,-1-1 0,0 1 0,-2 0 0,0-1 0,-1 1 0,-1 0 0,-1 1 0,0-1 0,-14-24 0,9 20 0,0-1 0,2 0 0,-9-33 0,15 42 0,0 1 0,0-1 0,1-1 0,1 1 0,1 0 0,3-29 0,-2 38 0,0 0 0,0 1 0,1-1 0,0 1 0,0-1 0,1 1 0,-1 0 0,1 0 0,0 0 0,1 0 0,-1 0 0,1 1 0,0-1 0,0 1 0,0 0 0,1 1 0,0-1 0,-1 1 0,1-1 0,0 1 0,1 1 0,-1-1 0,0 1 0,10-3 0,11-2 0,0 2 0,0 0 0,0 2 0,33 0 0,-18 0 0,-38 3 0,1-1 0,-1 0 0,1 0 0,0 0 0,-1 0 0,0 0 0,1-1 0,-1 1 0,0-1 0,0 0 0,0 0 0,0 0 0,0 0 0,0-1 0,0 1 0,2-4 0,3-5 0,0 1 0,-1-1 0,7-15 0,4-5 0,7-10 0,37-52 0,-59 88 0,23-29 0,23-38 0,-43 63 0,-1-1 0,0 0 0,0 0 0,-1 0 0,0 0 0,-1-1 0,-1 0 0,1 1 0,0-18 0,-3 26 0,0-1 0,0 0 0,0 1 0,-1-1 0,0 0 0,1 1 0,-1-1 0,0 1 0,0-1 0,0 1 0,0 0 0,-1-1 0,1 1 0,-1 0 0,1 0 0,-1 0 0,0 0 0,0 0 0,0 0 0,0 1 0,0-1 0,0 0 0,0 1 0,-1 0 0,1 0 0,0-1 0,-1 1 0,1 1 0,-1-1 0,1 0 0,-1 1 0,-3-1 0,-10-2 0,1 1 0,-1 1 0,0 1 0,-18 1 0,21 0 0,-253 4 0,261-5-151,0 0-1,0 1 0,0-1 0,0 1 1,-1 0-1,1 0 0,0 0 1,-8 4-1,-5 6-6674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5-10T05:50:25.5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24575,'0'0'-8191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5-10T05:50:44.7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2025/12/3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89767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171761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17176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2025/12/3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2025/12/3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2025/12/3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2025/12/3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2025/12/3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2025/12/3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2025/12/3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2025/12/3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2025/12/3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2025/12/3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2025/12/3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2025/12/3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2025/12/3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2025/12/3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2025/12/3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2025/12/3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2025/12/3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2025/12/3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2025/12/3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2025/12/3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2025/12/3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2025/12/3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2025/12/3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2025/12/3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2025/12/3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2025/12/3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0.png"/><Relationship Id="rId3" Type="http://schemas.openxmlformats.org/officeDocument/2006/relationships/image" Target="../media/image7.png"/><Relationship Id="rId21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20" Type="http://schemas.openxmlformats.org/officeDocument/2006/relationships/customXml" Target="../ink/ink3.xml"/><Relationship Id="rId1" Type="http://schemas.openxmlformats.org/officeDocument/2006/relationships/slideLayout" Target="../slideLayouts/slideLayout8.xml"/><Relationship Id="rId24" Type="http://schemas.openxmlformats.org/officeDocument/2006/relationships/image" Target="../media/image11.png"/><Relationship Id="rId23" Type="http://schemas.openxmlformats.org/officeDocument/2006/relationships/image" Target="../media/image10.png"/><Relationship Id="rId19" Type="http://schemas.openxmlformats.org/officeDocument/2006/relationships/image" Target="../media/image160.png"/><Relationship Id="rId4" Type="http://schemas.openxmlformats.org/officeDocument/2006/relationships/customXml" Target="../ink/ink1.xml"/><Relationship Id="rId14" Type="http://schemas.openxmlformats.org/officeDocument/2006/relationships/customXml" Target="../ink/ink2.xml"/><Relationship Id="rId22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image" Target="NULL"/><Relationship Id="rId18" Type="http://schemas.openxmlformats.org/officeDocument/2006/relationships/customXml" Target="../ink/ink7.xml"/><Relationship Id="rId3" Type="http://schemas.openxmlformats.org/officeDocument/2006/relationships/image" Target="../media/image12.jpeg"/><Relationship Id="rId21" Type="http://schemas.openxmlformats.org/officeDocument/2006/relationships/image" Target="../media/image8.png"/><Relationship Id="rId7" Type="http://schemas.openxmlformats.org/officeDocument/2006/relationships/customXml" Target="../ink/ink4.xml"/><Relationship Id="rId17" Type="http://schemas.openxmlformats.org/officeDocument/2006/relationships/image" Target="NULL"/><Relationship Id="rId2" Type="http://schemas.openxmlformats.org/officeDocument/2006/relationships/notesSlide" Target="../notesSlides/notesSlide5.xml"/><Relationship Id="rId16" Type="http://schemas.openxmlformats.org/officeDocument/2006/relationships/customXml" Target="../ink/ink6.xml"/><Relationship Id="rId20" Type="http://schemas.openxmlformats.org/officeDocument/2006/relationships/customXml" Target="../ink/ink8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4.png"/><Relationship Id="rId24" Type="http://schemas.openxmlformats.org/officeDocument/2006/relationships/image" Target="../media/image11.png"/><Relationship Id="rId5" Type="http://schemas.openxmlformats.org/officeDocument/2006/relationships/image" Target="../media/image13.png"/><Relationship Id="rId15" Type="http://schemas.openxmlformats.org/officeDocument/2006/relationships/image" Target="NULL"/><Relationship Id="rId23" Type="http://schemas.openxmlformats.org/officeDocument/2006/relationships/image" Target="../media/image10.png"/><Relationship Id="rId19" Type="http://schemas.openxmlformats.org/officeDocument/2006/relationships/image" Target="NULL"/><Relationship Id="rId4" Type="http://schemas.openxmlformats.org/officeDocument/2006/relationships/image" Target="../media/image7.png"/><Relationship Id="rId14" Type="http://schemas.openxmlformats.org/officeDocument/2006/relationships/customXml" Target="../ink/ink5.xml"/><Relationship Id="rId22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460375" y="1844824"/>
            <a:ext cx="8568952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PCI-101, PCI-201</a:t>
            </a: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New Product Introduction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557E8D-3A01-8B63-7166-749B0A6355FF}"/>
              </a:ext>
            </a:extLst>
          </p:cNvPr>
          <p:cNvSpPr txBox="1"/>
          <p:nvPr/>
        </p:nvSpPr>
        <p:spPr>
          <a:xfrm>
            <a:off x="440304" y="4247766"/>
            <a:ext cx="549984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n-US" b="0" i="0" dirty="0">
                <a:solidFill>
                  <a:schemeClr val="accent6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The vibration proof heavy duty Windows-based servers that can host ACTi Software NVR.</a:t>
            </a:r>
          </a:p>
          <a:p>
            <a:pPr>
              <a:buNone/>
            </a:pPr>
            <a:br>
              <a:rPr lang="en-US" b="0" i="0" dirty="0"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</a:b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E116D351-0137-F4BF-2BEB-F06BE549887A}"/>
              </a:ext>
            </a:extLst>
          </p:cNvPr>
          <p:cNvGrpSpPr/>
          <p:nvPr/>
        </p:nvGrpSpPr>
        <p:grpSpPr>
          <a:xfrm>
            <a:off x="611560" y="2081205"/>
            <a:ext cx="8064896" cy="1507483"/>
            <a:chOff x="611560" y="1908121"/>
            <a:chExt cx="8064896" cy="153287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05201C7-6296-D446-CF61-228AC5763923}"/>
                </a:ext>
              </a:extLst>
            </p:cNvPr>
            <p:cNvSpPr/>
            <p:nvPr/>
          </p:nvSpPr>
          <p:spPr>
            <a:xfrm>
              <a:off x="611560" y="1988840"/>
              <a:ext cx="8064896" cy="137570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77076A1-3E68-8254-8DD9-D0A9EB5415B5}"/>
                </a:ext>
              </a:extLst>
            </p:cNvPr>
            <p:cNvSpPr txBox="1"/>
            <p:nvPr/>
          </p:nvSpPr>
          <p:spPr>
            <a:xfrm>
              <a:off x="2586093" y="2408223"/>
              <a:ext cx="6090363" cy="103276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1-Bay Windows</a:t>
              </a:r>
              <a:r>
                <a:rPr lang="en-US" sz="2000" b="1" dirty="0"/>
                <a:t>-based Ruggedized </a:t>
              </a:r>
              <a:r>
                <a:rPr lang="en-US" sz="2000" b="1" dirty="0">
                  <a:solidFill>
                    <a:srgbClr val="FF0000"/>
                  </a:solidFill>
                </a:rPr>
                <a:t>Transportation</a:t>
              </a:r>
              <a:r>
                <a:rPr lang="en-US" sz="2000" b="1" dirty="0"/>
                <a:t> Standalone NVR with </a:t>
              </a:r>
              <a:r>
                <a:rPr lang="en-US" sz="2000" b="1" dirty="0">
                  <a:solidFill>
                    <a:srgbClr val="FF0000"/>
                  </a:solidFill>
                </a:rPr>
                <a:t>4-port</a:t>
              </a:r>
              <a:r>
                <a:rPr lang="en-US" sz="2000" b="1" dirty="0"/>
                <a:t> M12 PoE Connectors, E-Mark, EN50155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65804F2-B124-5590-BE37-73CA85377D3C}"/>
                </a:ext>
              </a:extLst>
            </p:cNvPr>
            <p:cNvSpPr txBox="1"/>
            <p:nvPr/>
          </p:nvSpPr>
          <p:spPr>
            <a:xfrm>
              <a:off x="2627784" y="1908121"/>
              <a:ext cx="2376264" cy="5946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PCI-101</a:t>
              </a: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ED470A45-BA8E-C1F5-EB4C-75AEDAE52433}"/>
              </a:ext>
            </a:extLst>
          </p:cNvPr>
          <p:cNvSpPr txBox="1"/>
          <p:nvPr/>
        </p:nvSpPr>
        <p:spPr>
          <a:xfrm>
            <a:off x="251520" y="1423448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Product Overview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F161A07-2250-6B41-C605-FC9C4F0F65B4}"/>
              </a:ext>
            </a:extLst>
          </p:cNvPr>
          <p:cNvGrpSpPr/>
          <p:nvPr/>
        </p:nvGrpSpPr>
        <p:grpSpPr>
          <a:xfrm>
            <a:off x="539552" y="3861048"/>
            <a:ext cx="8064896" cy="1507482"/>
            <a:chOff x="611560" y="1908121"/>
            <a:chExt cx="8064896" cy="1532869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924ED2C-72F2-98F8-9F00-99814E8251DB}"/>
                </a:ext>
              </a:extLst>
            </p:cNvPr>
            <p:cNvSpPr/>
            <p:nvPr/>
          </p:nvSpPr>
          <p:spPr>
            <a:xfrm>
              <a:off x="611560" y="1988840"/>
              <a:ext cx="8064896" cy="137570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15B9A11C-E336-D26A-34D5-240B60973E1A}"/>
                </a:ext>
              </a:extLst>
            </p:cNvPr>
            <p:cNvSpPr txBox="1"/>
            <p:nvPr/>
          </p:nvSpPr>
          <p:spPr>
            <a:xfrm>
              <a:off x="2586093" y="2408222"/>
              <a:ext cx="6090363" cy="103276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2-Bay Windows</a:t>
              </a:r>
              <a:r>
                <a:rPr lang="en-US" sz="2000" b="1" dirty="0"/>
                <a:t>-based Ruggedized </a:t>
              </a:r>
              <a:r>
                <a:rPr lang="en-US" sz="2000" b="1" dirty="0">
                  <a:solidFill>
                    <a:srgbClr val="FF0000"/>
                  </a:solidFill>
                </a:rPr>
                <a:t>Transportation</a:t>
              </a:r>
              <a:r>
                <a:rPr lang="en-US" sz="2000" b="1" dirty="0"/>
                <a:t> Standalone NVR with </a:t>
              </a:r>
              <a:r>
                <a:rPr lang="en-US" sz="2000" b="1" dirty="0">
                  <a:solidFill>
                    <a:srgbClr val="FF0000"/>
                  </a:solidFill>
                </a:rPr>
                <a:t>4-port</a:t>
              </a:r>
              <a:r>
                <a:rPr lang="en-US" sz="2000" b="1" dirty="0"/>
                <a:t> M12 PoE Connectors, E-Mark, EN50155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9245AF5D-D87C-8931-8C6B-27CB680EAA1A}"/>
                </a:ext>
              </a:extLst>
            </p:cNvPr>
            <p:cNvSpPr txBox="1"/>
            <p:nvPr/>
          </p:nvSpPr>
          <p:spPr>
            <a:xfrm>
              <a:off x="2627784" y="1908121"/>
              <a:ext cx="2952328" cy="5946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PCI-201</a:t>
              </a:r>
            </a:p>
          </p:txBody>
        </p:sp>
      </p:grpSp>
      <p:pic>
        <p:nvPicPr>
          <p:cNvPr id="1026" name="Picture 2">
            <a:extLst>
              <a:ext uri="{FF2B5EF4-FFF2-40B4-BE49-F238E27FC236}">
                <a16:creationId xmlns:a16="http://schemas.microsoft.com/office/drawing/2014/main" id="{A67DCCD1-DD0F-2B9D-E220-FF03AD0EC9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00" y="2018423"/>
            <a:ext cx="1708545" cy="1708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E68E6EDD-583D-F98A-386A-1C10780E23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057" y="3845960"/>
            <a:ext cx="1543523" cy="154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19FDD26-AB7F-D656-15BE-733E690DA610}"/>
              </a:ext>
            </a:extLst>
          </p:cNvPr>
          <p:cNvSpPr txBox="1"/>
          <p:nvPr/>
        </p:nvSpPr>
        <p:spPr>
          <a:xfrm>
            <a:off x="179641" y="1196752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Product Matrix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E041E2A-8896-C599-C2D8-7BFD812B01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5691702"/>
              </p:ext>
            </p:extLst>
          </p:nvPr>
        </p:nvGraphicFramePr>
        <p:xfrm>
          <a:off x="819310" y="2060848"/>
          <a:ext cx="7272807" cy="3371840"/>
        </p:xfrm>
        <a:graphic>
          <a:graphicData uri="http://schemas.openxmlformats.org/drawingml/2006/table">
            <a:tbl>
              <a:tblPr/>
              <a:tblGrid>
                <a:gridCol w="1283437">
                  <a:extLst>
                    <a:ext uri="{9D8B030D-6E8A-4147-A177-3AD203B41FA5}">
                      <a16:colId xmlns:a16="http://schemas.microsoft.com/office/drawing/2014/main" val="2279481761"/>
                    </a:ext>
                  </a:extLst>
                </a:gridCol>
                <a:gridCol w="1283437">
                  <a:extLst>
                    <a:ext uri="{9D8B030D-6E8A-4147-A177-3AD203B41FA5}">
                      <a16:colId xmlns:a16="http://schemas.microsoft.com/office/drawing/2014/main" val="666883391"/>
                    </a:ext>
                  </a:extLst>
                </a:gridCol>
                <a:gridCol w="1283437">
                  <a:extLst>
                    <a:ext uri="{9D8B030D-6E8A-4147-A177-3AD203B41FA5}">
                      <a16:colId xmlns:a16="http://schemas.microsoft.com/office/drawing/2014/main" val="2323980721"/>
                    </a:ext>
                  </a:extLst>
                </a:gridCol>
                <a:gridCol w="1711248">
                  <a:extLst>
                    <a:ext uri="{9D8B030D-6E8A-4147-A177-3AD203B41FA5}">
                      <a16:colId xmlns:a16="http://schemas.microsoft.com/office/drawing/2014/main" val="3725511024"/>
                    </a:ext>
                  </a:extLst>
                </a:gridCol>
                <a:gridCol w="1711248">
                  <a:extLst>
                    <a:ext uri="{9D8B030D-6E8A-4147-A177-3AD203B41FA5}">
                      <a16:colId xmlns:a16="http://schemas.microsoft.com/office/drawing/2014/main" val="4281451209"/>
                    </a:ext>
                  </a:extLst>
                </a:gridCol>
              </a:tblGrid>
              <a:tr h="720080"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Maximum</a:t>
                      </a:r>
                      <a:b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Recording</a:t>
                      </a:r>
                      <a:b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Channels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Bundled</a:t>
                      </a:r>
                      <a:b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Licenses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Built-in</a:t>
                      </a:r>
                      <a:b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PoE</a:t>
                      </a:r>
                      <a:b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Connectors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Transportation Standalone NVR</a:t>
                      </a:r>
                    </a:p>
                  </a:txBody>
                  <a:tcPr marT="91440" marB="91440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T="91440" marB="91440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0953515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1 Bay</a:t>
                      </a:r>
                    </a:p>
                  </a:txBody>
                  <a:tcPr marT="91440" marB="91440" anchor="b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2 Bays</a:t>
                      </a:r>
                    </a:p>
                  </a:txBody>
                  <a:tcPr marT="91440" marB="91440" anchor="b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8407751"/>
                  </a:ext>
                </a:extLst>
              </a:tr>
              <a:tr h="362158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>
                          <a:effectLst/>
                          <a:latin typeface="Calibri" panose="020F0502020204030204" pitchFamily="34" charset="0"/>
                        </a:rPr>
                        <a:t>4 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MNR-402P</a:t>
                      </a:r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(Linux)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7837831"/>
                  </a:ext>
                </a:extLst>
              </a:tr>
              <a:tr h="362158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N/A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N/A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1" i="0" u="none" strike="noStrike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PCI-101</a:t>
                      </a:r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(Windows)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1" i="0" u="none" strike="noStrike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PCI-201</a:t>
                      </a:r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(Windows)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9163848"/>
                  </a:ext>
                </a:extLst>
              </a:tr>
              <a:tr h="362158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MNR-403P</a:t>
                      </a:r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(Linux)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9446282"/>
                  </a:ext>
                </a:extLst>
              </a:tr>
            </a:tbl>
          </a:graphicData>
        </a:graphic>
      </p:graphicFrame>
      <p:pic>
        <p:nvPicPr>
          <p:cNvPr id="3" name="Row0Col03809b990-88dd-4cac-a370-054d35175bd7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8010" y="4961652"/>
            <a:ext cx="0" cy="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B0F32A4-41DA-2522-5700-AAF6704D1774}"/>
              </a:ext>
            </a:extLst>
          </p:cNvPr>
          <p:cNvSpPr txBox="1"/>
          <p:nvPr/>
        </p:nvSpPr>
        <p:spPr>
          <a:xfrm>
            <a:off x="683568" y="5661248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PCI-series Windows-based models do not contain pre-installed NVR. NVR 3 can be installed there by the customer. </a:t>
            </a:r>
          </a:p>
        </p:txBody>
      </p:sp>
    </p:spTree>
    <p:extLst>
      <p:ext uri="{BB962C8B-B14F-4D97-AF65-F5344CB8AC3E}">
        <p14:creationId xmlns:p14="http://schemas.microsoft.com/office/powerpoint/2010/main" val="4241682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246288-3D82-6B69-D239-A94CF7E4A0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798E595-0ABE-5F4D-7889-31ACA98319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408" y="1148729"/>
            <a:ext cx="8646072" cy="535056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B0FD883-9814-53DF-5794-87968DFA5950}"/>
              </a:ext>
            </a:extLst>
          </p:cNvPr>
          <p:cNvSpPr txBox="1"/>
          <p:nvPr/>
        </p:nvSpPr>
        <p:spPr>
          <a:xfrm>
            <a:off x="2739970" y="620688"/>
            <a:ext cx="432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Transportation NVR Server Comparison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F079FD9-F897-2364-0DA7-8B55BA698EC2}"/>
              </a:ext>
            </a:extLst>
          </p:cNvPr>
          <p:cNvSpPr txBox="1"/>
          <p:nvPr/>
        </p:nvSpPr>
        <p:spPr>
          <a:xfrm>
            <a:off x="7489667" y="2204864"/>
            <a:ext cx="11296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rgbClr val="FF0000"/>
                </a:solidFill>
              </a:rPr>
              <a:t>Recommended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1F70E89-4B05-2E01-87D3-BB37B434AF7B}"/>
              </a:ext>
            </a:extLst>
          </p:cNvPr>
          <p:cNvSpPr txBox="1"/>
          <p:nvPr/>
        </p:nvSpPr>
        <p:spPr>
          <a:xfrm>
            <a:off x="245680" y="6476704"/>
            <a:ext cx="74226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0070C0"/>
                </a:solidFill>
              </a:rPr>
              <a:t>NVR 3 Corporate </a:t>
            </a:r>
            <a:r>
              <a:rPr lang="en-US" sz="1600" dirty="0">
                <a:solidFill>
                  <a:srgbClr val="0070C0"/>
                </a:solidFill>
              </a:rPr>
              <a:t>edition will be installed in those Servers upon the project.</a:t>
            </a:r>
          </a:p>
        </p:txBody>
      </p:sp>
    </p:spTree>
    <p:extLst>
      <p:ext uri="{BB962C8B-B14F-4D97-AF65-F5344CB8AC3E}">
        <p14:creationId xmlns:p14="http://schemas.microsoft.com/office/powerpoint/2010/main" val="1870928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E555A051-6B2C-AAA1-CFAD-17B01B101C71}"/>
              </a:ext>
            </a:extLst>
          </p:cNvPr>
          <p:cNvSpPr/>
          <p:nvPr/>
        </p:nvSpPr>
        <p:spPr>
          <a:xfrm>
            <a:off x="4071658" y="3388921"/>
            <a:ext cx="4964838" cy="3335384"/>
          </a:xfrm>
          <a:prstGeom prst="roundRect">
            <a:avLst>
              <a:gd name="adj" fmla="val 7988"/>
            </a:avLst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E203608E-658A-C710-4A8A-29B6E9FEB6B1}"/>
              </a:ext>
            </a:extLst>
          </p:cNvPr>
          <p:cNvSpPr/>
          <p:nvPr/>
        </p:nvSpPr>
        <p:spPr>
          <a:xfrm>
            <a:off x="134899" y="2060848"/>
            <a:ext cx="3663482" cy="4589205"/>
          </a:xfrm>
          <a:prstGeom prst="roundRect">
            <a:avLst>
              <a:gd name="adj" fmla="val 5696"/>
            </a:avLst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BCBA5B99-B217-AADF-A9FC-10F7A6C7A0E3}"/>
              </a:ext>
            </a:extLst>
          </p:cNvPr>
          <p:cNvSpPr txBox="1"/>
          <p:nvPr/>
        </p:nvSpPr>
        <p:spPr>
          <a:xfrm>
            <a:off x="4206686" y="347180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Truck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3164280-834E-B06B-8B07-A1DE104AFC2A}"/>
              </a:ext>
            </a:extLst>
          </p:cNvPr>
          <p:cNvSpPr txBox="1"/>
          <p:nvPr/>
        </p:nvSpPr>
        <p:spPr>
          <a:xfrm>
            <a:off x="221172" y="2142154"/>
            <a:ext cx="3054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Control Station (with CMS)</a:t>
            </a:r>
          </a:p>
        </p:txBody>
      </p:sp>
      <p:pic>
        <p:nvPicPr>
          <p:cNvPr id="51" name="Picture 2" descr="https://download.acti.com/corpweb/DownloadCenter/Ajax/MakeThumbImage.ashx?t=%5b%22Product+Images%22%5d&amp;p=%5b%22NVR%203%20Corporate%22%5d&amp;tDef=%5b%22Coming+Soon%22%5d&amp;ext=png&amp;maxWidth=1000&amp;toext=png">
            <a:extLst>
              <a:ext uri="{FF2B5EF4-FFF2-40B4-BE49-F238E27FC236}">
                <a16:creationId xmlns:a16="http://schemas.microsoft.com/office/drawing/2014/main" id="{4A653765-F75B-30DC-AA9D-1908341BC0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812" y="2852936"/>
            <a:ext cx="965827" cy="965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7828579E-C4D6-BC07-0C50-4E61BC5AF967}"/>
              </a:ext>
            </a:extLst>
          </p:cNvPr>
          <p:cNvSpPr txBox="1"/>
          <p:nvPr/>
        </p:nvSpPr>
        <p:spPr>
          <a:xfrm>
            <a:off x="2957110" y="4147913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Wi-Fi/4G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0A496A01-9F4B-805B-3DE2-F0EB7704B598}"/>
              </a:ext>
            </a:extLst>
          </p:cNvPr>
          <p:cNvSpPr txBox="1"/>
          <p:nvPr/>
        </p:nvSpPr>
        <p:spPr>
          <a:xfrm>
            <a:off x="1466188" y="2976138"/>
            <a:ext cx="177608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CMS Workstation</a:t>
            </a:r>
          </a:p>
          <a:p>
            <a:r>
              <a:rPr lang="en-US" sz="1400" dirty="0"/>
              <a:t>Track vehicles on the Map, watch video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069" name="Ink 2068">
                <a:extLst>
                  <a:ext uri="{FF2B5EF4-FFF2-40B4-BE49-F238E27FC236}">
                    <a16:creationId xmlns:a16="http://schemas.microsoft.com/office/drawing/2014/main" id="{4A7CDE5C-4F8E-AA61-3509-32A1A28EA5E9}"/>
                  </a:ext>
                </a:extLst>
              </p14:cNvPr>
              <p14:cNvContentPartPr/>
              <p14:nvPr/>
            </p14:nvContentPartPr>
            <p14:xfrm>
              <a:off x="1411956" y="2104709"/>
              <a:ext cx="360" cy="360"/>
            </p14:xfrm>
          </p:contentPart>
        </mc:Choice>
        <mc:Fallback xmlns="">
          <p:pic>
            <p:nvPicPr>
              <p:cNvPr id="2069" name="Ink 2068">
                <a:extLst>
                  <a:ext uri="{FF2B5EF4-FFF2-40B4-BE49-F238E27FC236}">
                    <a16:creationId xmlns:a16="http://schemas.microsoft.com/office/drawing/2014/main" id="{4A7CDE5C-4F8E-AA61-3509-32A1A28EA5E9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402956" y="2095709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2072" name="Ink 2071">
                <a:extLst>
                  <a:ext uri="{FF2B5EF4-FFF2-40B4-BE49-F238E27FC236}">
                    <a16:creationId xmlns:a16="http://schemas.microsoft.com/office/drawing/2014/main" id="{DC7E0C06-BCE1-299E-826F-D8324C39AD35}"/>
                  </a:ext>
                </a:extLst>
              </p14:cNvPr>
              <p14:cNvContentPartPr/>
              <p14:nvPr/>
            </p14:nvContentPartPr>
            <p14:xfrm>
              <a:off x="-1064226" y="2285633"/>
              <a:ext cx="360" cy="360"/>
            </p14:xfrm>
          </p:contentPart>
        </mc:Choice>
        <mc:Fallback xmlns="">
          <p:pic>
            <p:nvPicPr>
              <p:cNvPr id="2072" name="Ink 2071">
                <a:extLst>
                  <a:ext uri="{FF2B5EF4-FFF2-40B4-BE49-F238E27FC236}">
                    <a16:creationId xmlns:a16="http://schemas.microsoft.com/office/drawing/2014/main" id="{DC7E0C06-BCE1-299E-826F-D8324C39AD35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-1072866" y="2276993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B6BE2061-ED63-B1FA-3101-F7D89D324446}"/>
                  </a:ext>
                </a:extLst>
              </p14:cNvPr>
              <p14:cNvContentPartPr/>
              <p14:nvPr/>
            </p14:nvContentPartPr>
            <p14:xfrm>
              <a:off x="1921614" y="87841"/>
              <a:ext cx="360" cy="3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B6BE2061-ED63-B1FA-3101-F7D89D324446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912614" y="78841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51D9ABB1-7CCB-44C5-85FA-2A2CB6224819}"/>
              </a:ext>
            </a:extLst>
          </p:cNvPr>
          <p:cNvSpPr txBox="1"/>
          <p:nvPr/>
        </p:nvSpPr>
        <p:spPr>
          <a:xfrm>
            <a:off x="418812" y="4376177"/>
            <a:ext cx="14888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CMS 2 Server</a:t>
            </a:r>
            <a:endParaRPr lang="en-US" sz="1400" dirty="0"/>
          </a:p>
        </p:txBody>
      </p:sp>
      <p:pic>
        <p:nvPicPr>
          <p:cNvPr id="9" name="Picture 12">
            <a:extLst>
              <a:ext uri="{FF2B5EF4-FFF2-40B4-BE49-F238E27FC236}">
                <a16:creationId xmlns:a16="http://schemas.microsoft.com/office/drawing/2014/main" id="{623E44A2-C2CB-A467-A071-1A238650C1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16" y="3742880"/>
            <a:ext cx="1036179" cy="1036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40AB262A-A469-B098-EC5F-3E205A51AD62}"/>
              </a:ext>
            </a:extLst>
          </p:cNvPr>
          <p:cNvCxnSpPr>
            <a:cxnSpLocks/>
          </p:cNvCxnSpPr>
          <p:nvPr/>
        </p:nvCxnSpPr>
        <p:spPr>
          <a:xfrm flipV="1">
            <a:off x="1048053" y="3602229"/>
            <a:ext cx="3852" cy="46037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DE0116F2-13D3-4D70-DDFD-A063128E34B0}"/>
              </a:ext>
            </a:extLst>
          </p:cNvPr>
          <p:cNvSpPr txBox="1"/>
          <p:nvPr/>
        </p:nvSpPr>
        <p:spPr>
          <a:xfrm>
            <a:off x="7683314" y="4147913"/>
            <a:ext cx="21452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Mini Dome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EF10987-BD80-DF98-5045-6D507CC2361B}"/>
              </a:ext>
            </a:extLst>
          </p:cNvPr>
          <p:cNvSpPr txBox="1"/>
          <p:nvPr/>
        </p:nvSpPr>
        <p:spPr>
          <a:xfrm>
            <a:off x="7815985" y="5800381"/>
            <a:ext cx="15993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Mini Dome</a:t>
            </a: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B0518743-9317-7383-7AEC-2E13191CE402}"/>
              </a:ext>
            </a:extLst>
          </p:cNvPr>
          <p:cNvCxnSpPr>
            <a:cxnSpLocks/>
          </p:cNvCxnSpPr>
          <p:nvPr/>
        </p:nvCxnSpPr>
        <p:spPr>
          <a:xfrm flipH="1" flipV="1">
            <a:off x="6434519" y="5121711"/>
            <a:ext cx="1643673" cy="35172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7A45A916-4410-4540-3D2E-0B398D086341}"/>
              </a:ext>
            </a:extLst>
          </p:cNvPr>
          <p:cNvCxnSpPr>
            <a:cxnSpLocks/>
          </p:cNvCxnSpPr>
          <p:nvPr/>
        </p:nvCxnSpPr>
        <p:spPr>
          <a:xfrm flipH="1">
            <a:off x="6393812" y="3850893"/>
            <a:ext cx="1767199" cy="86456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Group 44">
            <a:extLst>
              <a:ext uri="{FF2B5EF4-FFF2-40B4-BE49-F238E27FC236}">
                <a16:creationId xmlns:a16="http://schemas.microsoft.com/office/drawing/2014/main" id="{395C8BDB-8D4D-371B-E642-334B69D9AD33}"/>
              </a:ext>
            </a:extLst>
          </p:cNvPr>
          <p:cNvGrpSpPr/>
          <p:nvPr/>
        </p:nvGrpSpPr>
        <p:grpSpPr>
          <a:xfrm>
            <a:off x="4021037" y="2701828"/>
            <a:ext cx="4964838" cy="528530"/>
            <a:chOff x="4021037" y="2110777"/>
            <a:chExt cx="4964838" cy="528530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49C496B3-2F7E-9BDB-A23F-79A909BFB78C}"/>
                </a:ext>
              </a:extLst>
            </p:cNvPr>
            <p:cNvSpPr/>
            <p:nvPr/>
          </p:nvSpPr>
          <p:spPr>
            <a:xfrm>
              <a:off x="4021037" y="2110777"/>
              <a:ext cx="4964838" cy="528530"/>
            </a:xfrm>
            <a:prstGeom prst="roundRect">
              <a:avLst>
                <a:gd name="adj" fmla="val 34469"/>
              </a:avLst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A60FDE3B-9A14-3BB1-2D0A-7FF1E76A2B0D}"/>
                </a:ext>
              </a:extLst>
            </p:cNvPr>
            <p:cNvSpPr txBox="1"/>
            <p:nvPr/>
          </p:nvSpPr>
          <p:spPr>
            <a:xfrm>
              <a:off x="4183460" y="2221993"/>
              <a:ext cx="18722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Truck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FD521BEA-CE36-21E3-12E3-2B739FF96103}"/>
              </a:ext>
            </a:extLst>
          </p:cNvPr>
          <p:cNvGrpSpPr/>
          <p:nvPr/>
        </p:nvGrpSpPr>
        <p:grpSpPr>
          <a:xfrm>
            <a:off x="4044263" y="2060848"/>
            <a:ext cx="4964838" cy="528530"/>
            <a:chOff x="4021037" y="2110777"/>
            <a:chExt cx="4964838" cy="528530"/>
          </a:xfrm>
        </p:grpSpPr>
        <p:sp>
          <p:nvSpPr>
            <p:cNvPr id="48" name="Rectangle: Rounded Corners 47">
              <a:extLst>
                <a:ext uri="{FF2B5EF4-FFF2-40B4-BE49-F238E27FC236}">
                  <a16:creationId xmlns:a16="http://schemas.microsoft.com/office/drawing/2014/main" id="{36CC1E75-4961-332D-149E-AFD8E088F2B9}"/>
                </a:ext>
              </a:extLst>
            </p:cNvPr>
            <p:cNvSpPr/>
            <p:nvPr/>
          </p:nvSpPr>
          <p:spPr>
            <a:xfrm>
              <a:off x="4021037" y="2110777"/>
              <a:ext cx="4964838" cy="528530"/>
            </a:xfrm>
            <a:prstGeom prst="roundRect">
              <a:avLst>
                <a:gd name="adj" fmla="val 34469"/>
              </a:avLst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D0C1184E-3BA9-F2A5-3E1A-CEB745B273C9}"/>
                </a:ext>
              </a:extLst>
            </p:cNvPr>
            <p:cNvSpPr txBox="1"/>
            <p:nvPr/>
          </p:nvSpPr>
          <p:spPr>
            <a:xfrm>
              <a:off x="4183460" y="2221993"/>
              <a:ext cx="18722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Truck</a:t>
              </a: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16492458-A0FE-1F1A-34D0-CB369BBA9DC2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496218" y="5709196"/>
            <a:ext cx="1293144" cy="9419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E783693-0DCC-52DC-E9EB-45F493AECFD3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953418" y="2105851"/>
            <a:ext cx="619530" cy="45127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51298F9-CB22-4909-CF02-2481AF1AB6D7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953418" y="2723907"/>
            <a:ext cx="619530" cy="451271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350E4591-AF44-2280-E7E8-E4CB1E3284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1406" y="3388921"/>
            <a:ext cx="912496" cy="912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2EE63892-92E0-061C-71AF-04B256C194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0586" y="4920518"/>
            <a:ext cx="912496" cy="912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E73EEB0-71BD-5B1C-4AF6-9F1163B4868C}"/>
              </a:ext>
            </a:extLst>
          </p:cNvPr>
          <p:cNvSpPr txBox="1"/>
          <p:nvPr/>
        </p:nvSpPr>
        <p:spPr>
          <a:xfrm>
            <a:off x="4755655" y="5222878"/>
            <a:ext cx="2264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On-board NVR with PoE (</a:t>
            </a:r>
            <a:r>
              <a:rPr lang="en-US" sz="1400" b="1" dirty="0"/>
              <a:t>MNR or PCI</a:t>
            </a:r>
            <a:r>
              <a:rPr lang="en-US" sz="1400" dirty="0"/>
              <a:t>) + Wi-Fi / 4G</a:t>
            </a:r>
          </a:p>
        </p:txBody>
      </p: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FF92A217-E77E-3331-C44E-0F63433A8667}"/>
              </a:ext>
            </a:extLst>
          </p:cNvPr>
          <p:cNvCxnSpPr>
            <a:cxnSpLocks/>
            <a:endCxn id="9" idx="3"/>
          </p:cNvCxnSpPr>
          <p:nvPr/>
        </p:nvCxnSpPr>
        <p:spPr>
          <a:xfrm flipH="1" flipV="1">
            <a:off x="1569995" y="4260970"/>
            <a:ext cx="3352475" cy="51998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E381B862-4619-A8DE-7987-DFAAAFB712AB}"/>
              </a:ext>
            </a:extLst>
          </p:cNvPr>
          <p:cNvSpPr txBox="1"/>
          <p:nvPr/>
        </p:nvSpPr>
        <p:spPr>
          <a:xfrm>
            <a:off x="221172" y="1196752"/>
            <a:ext cx="5070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Standard Solution Architecture</a:t>
            </a: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3FD6BA8D-9728-25E0-3ECA-AB80EB5B76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0418" y="4088182"/>
            <a:ext cx="1643686" cy="1643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00621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E555A051-6B2C-AAA1-CFAD-17B01B101C71}"/>
              </a:ext>
            </a:extLst>
          </p:cNvPr>
          <p:cNvSpPr/>
          <p:nvPr/>
        </p:nvSpPr>
        <p:spPr>
          <a:xfrm>
            <a:off x="4071658" y="2761192"/>
            <a:ext cx="4964838" cy="3963113"/>
          </a:xfrm>
          <a:prstGeom prst="roundRect">
            <a:avLst>
              <a:gd name="adj" fmla="val 7988"/>
            </a:avLst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6" name="Picture 8" descr="SDCS2/256GBSP | Kingston 256 GB MicroSD Micro SD Card, Class 10, UHS-I | RS">
            <a:extLst>
              <a:ext uri="{FF2B5EF4-FFF2-40B4-BE49-F238E27FC236}">
                <a16:creationId xmlns:a16="http://schemas.microsoft.com/office/drawing/2014/main" id="{0A1C2D87-AC7A-68C4-990B-1AB1CB2FB8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63" t="20104" r="27163" b="19144"/>
          <a:stretch/>
        </p:blipFill>
        <p:spPr bwMode="auto">
          <a:xfrm>
            <a:off x="7256499" y="4934024"/>
            <a:ext cx="477697" cy="35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SDCS2/256GBSP | Kingston 256 GB MicroSD Micro SD Card, Class 10, UHS-I | RS">
            <a:extLst>
              <a:ext uri="{FF2B5EF4-FFF2-40B4-BE49-F238E27FC236}">
                <a16:creationId xmlns:a16="http://schemas.microsoft.com/office/drawing/2014/main" id="{340DC867-084D-210B-0249-886889F1DE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63" t="20104" r="27163" b="19144"/>
          <a:stretch/>
        </p:blipFill>
        <p:spPr bwMode="auto">
          <a:xfrm>
            <a:off x="7271188" y="3470097"/>
            <a:ext cx="477697" cy="35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68679A23-1FB5-ED29-8D7B-7C2BD7BDFAAA}"/>
              </a:ext>
            </a:extLst>
          </p:cNvPr>
          <p:cNvSpPr/>
          <p:nvPr/>
        </p:nvSpPr>
        <p:spPr>
          <a:xfrm>
            <a:off x="4912597" y="4042315"/>
            <a:ext cx="1145205" cy="3795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GPS Tracker 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01D81790-9919-6BA5-98E7-5978556DDE77}"/>
              </a:ext>
            </a:extLst>
          </p:cNvPr>
          <p:cNvCxnSpPr>
            <a:cxnSpLocks/>
            <a:endCxn id="16" idx="3"/>
          </p:cNvCxnSpPr>
          <p:nvPr/>
        </p:nvCxnSpPr>
        <p:spPr>
          <a:xfrm flipH="1" flipV="1">
            <a:off x="7748885" y="3648473"/>
            <a:ext cx="412126" cy="16112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35EF40F2-D2C3-1D64-515D-F31A3560012B}"/>
              </a:ext>
            </a:extLst>
          </p:cNvPr>
          <p:cNvCxnSpPr>
            <a:cxnSpLocks/>
            <a:stCxn id="16" idx="1"/>
          </p:cNvCxnSpPr>
          <p:nvPr/>
        </p:nvCxnSpPr>
        <p:spPr>
          <a:xfrm flipH="1">
            <a:off x="6293827" y="3648473"/>
            <a:ext cx="977361" cy="1038066"/>
          </a:xfrm>
          <a:prstGeom prst="straightConnector1">
            <a:avLst/>
          </a:prstGeom>
          <a:ln w="38100"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9AD83AE1-FCDF-E23D-D42A-47D541129534}"/>
              </a:ext>
            </a:extLst>
          </p:cNvPr>
          <p:cNvCxnSpPr>
            <a:cxnSpLocks/>
          </p:cNvCxnSpPr>
          <p:nvPr/>
        </p:nvCxnSpPr>
        <p:spPr>
          <a:xfrm flipH="1" flipV="1">
            <a:off x="7734196" y="5012324"/>
            <a:ext cx="412126" cy="16112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E203608E-658A-C710-4A8A-29B6E9FEB6B1}"/>
              </a:ext>
            </a:extLst>
          </p:cNvPr>
          <p:cNvSpPr/>
          <p:nvPr/>
        </p:nvSpPr>
        <p:spPr>
          <a:xfrm>
            <a:off x="134899" y="1272362"/>
            <a:ext cx="3663482" cy="5377692"/>
          </a:xfrm>
          <a:prstGeom prst="roundRect">
            <a:avLst>
              <a:gd name="adj" fmla="val 5696"/>
            </a:avLst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BCBA5B99-B217-AADF-A9FC-10F7A6C7A0E3}"/>
              </a:ext>
            </a:extLst>
          </p:cNvPr>
          <p:cNvSpPr txBox="1"/>
          <p:nvPr/>
        </p:nvSpPr>
        <p:spPr>
          <a:xfrm>
            <a:off x="4177646" y="285293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Truck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3164280-834E-B06B-8B07-A1DE104AFC2A}"/>
              </a:ext>
            </a:extLst>
          </p:cNvPr>
          <p:cNvSpPr txBox="1"/>
          <p:nvPr/>
        </p:nvSpPr>
        <p:spPr>
          <a:xfrm>
            <a:off x="292984" y="1361338"/>
            <a:ext cx="3054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Control Station (with CMS)</a:t>
            </a:r>
          </a:p>
        </p:txBody>
      </p:sp>
      <p:pic>
        <p:nvPicPr>
          <p:cNvPr id="51" name="Picture 2" descr="https://download.acti.com/corpweb/DownloadCenter/Ajax/MakeThumbImage.ashx?t=%5b%22Product+Images%22%5d&amp;p=%5b%22NVR%203%20Corporate%22%5d&amp;tDef=%5b%22Coming+Soon%22%5d&amp;ext=png&amp;maxWidth=1000&amp;toext=png">
            <a:extLst>
              <a:ext uri="{FF2B5EF4-FFF2-40B4-BE49-F238E27FC236}">
                <a16:creationId xmlns:a16="http://schemas.microsoft.com/office/drawing/2014/main" id="{4A653765-F75B-30DC-AA9D-1908341BC0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812" y="2852936"/>
            <a:ext cx="965827" cy="965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>
            <a:extLst>
              <a:ext uri="{FF2B5EF4-FFF2-40B4-BE49-F238E27FC236}">
                <a16:creationId xmlns:a16="http://schemas.microsoft.com/office/drawing/2014/main" id="{E58BCDD9-EC2A-DE1C-4A57-B2487C9E66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304" y="4922733"/>
            <a:ext cx="1123510" cy="1123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7828579E-C4D6-BC07-0C50-4E61BC5AF967}"/>
              </a:ext>
            </a:extLst>
          </p:cNvPr>
          <p:cNvSpPr txBox="1"/>
          <p:nvPr/>
        </p:nvSpPr>
        <p:spPr>
          <a:xfrm>
            <a:off x="3162353" y="4976158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Wi-Fi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0A496A01-9F4B-805B-3DE2-F0EB7704B598}"/>
              </a:ext>
            </a:extLst>
          </p:cNvPr>
          <p:cNvSpPr txBox="1"/>
          <p:nvPr/>
        </p:nvSpPr>
        <p:spPr>
          <a:xfrm>
            <a:off x="1466188" y="2976138"/>
            <a:ext cx="177608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CMS Workstation</a:t>
            </a:r>
          </a:p>
          <a:p>
            <a:r>
              <a:rPr lang="en-US" sz="1400" dirty="0"/>
              <a:t>Track vehicles on the Map, watch video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6A8DCBDA-2F96-A6D6-42AA-4F15DD837C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7544" y="1801434"/>
            <a:ext cx="2367397" cy="112351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2069" name="Ink 2068">
                <a:extLst>
                  <a:ext uri="{FF2B5EF4-FFF2-40B4-BE49-F238E27FC236}">
                    <a16:creationId xmlns:a16="http://schemas.microsoft.com/office/drawing/2014/main" id="{4A7CDE5C-4F8E-AA61-3509-32A1A28EA5E9}"/>
                  </a:ext>
                </a:extLst>
              </p14:cNvPr>
              <p14:cNvContentPartPr/>
              <p14:nvPr/>
            </p14:nvContentPartPr>
            <p14:xfrm>
              <a:off x="1411956" y="2104709"/>
              <a:ext cx="360" cy="360"/>
            </p14:xfrm>
          </p:contentPart>
        </mc:Choice>
        <mc:Fallback xmlns="">
          <p:pic>
            <p:nvPicPr>
              <p:cNvPr id="2069" name="Ink 2068">
                <a:extLst>
                  <a:ext uri="{FF2B5EF4-FFF2-40B4-BE49-F238E27FC236}">
                    <a16:creationId xmlns:a16="http://schemas.microsoft.com/office/drawing/2014/main" id="{4A7CDE5C-4F8E-AA61-3509-32A1A28EA5E9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402956" y="2095709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2070" name="Ink 2069">
                <a:extLst>
                  <a:ext uri="{FF2B5EF4-FFF2-40B4-BE49-F238E27FC236}">
                    <a16:creationId xmlns:a16="http://schemas.microsoft.com/office/drawing/2014/main" id="{86B1A133-1B8B-732E-932D-38536D38A244}"/>
                  </a:ext>
                </a:extLst>
              </p14:cNvPr>
              <p14:cNvContentPartPr/>
              <p14:nvPr/>
            </p14:nvContentPartPr>
            <p14:xfrm>
              <a:off x="1300716" y="1973669"/>
              <a:ext cx="214560" cy="721440"/>
            </p14:xfrm>
          </p:contentPart>
        </mc:Choice>
        <mc:Fallback xmlns="">
          <p:pic>
            <p:nvPicPr>
              <p:cNvPr id="2070" name="Ink 2069">
                <a:extLst>
                  <a:ext uri="{FF2B5EF4-FFF2-40B4-BE49-F238E27FC236}">
                    <a16:creationId xmlns:a16="http://schemas.microsoft.com/office/drawing/2014/main" id="{86B1A133-1B8B-732E-932D-38536D38A244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291701" y="1964669"/>
                <a:ext cx="232230" cy="739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2071" name="Ink 2070">
                <a:extLst>
                  <a:ext uri="{FF2B5EF4-FFF2-40B4-BE49-F238E27FC236}">
                    <a16:creationId xmlns:a16="http://schemas.microsoft.com/office/drawing/2014/main" id="{EA1825F7-3E34-6BB4-C17B-2E3489872998}"/>
                  </a:ext>
                </a:extLst>
              </p14:cNvPr>
              <p14:cNvContentPartPr/>
              <p14:nvPr/>
            </p14:nvContentPartPr>
            <p14:xfrm>
              <a:off x="1999836" y="2297669"/>
              <a:ext cx="643320" cy="516240"/>
            </p14:xfrm>
          </p:contentPart>
        </mc:Choice>
        <mc:Fallback xmlns="">
          <p:pic>
            <p:nvPicPr>
              <p:cNvPr id="2071" name="Ink 2070">
                <a:extLst>
                  <a:ext uri="{FF2B5EF4-FFF2-40B4-BE49-F238E27FC236}">
                    <a16:creationId xmlns:a16="http://schemas.microsoft.com/office/drawing/2014/main" id="{EA1825F7-3E34-6BB4-C17B-2E3489872998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1990836" y="2288663"/>
                <a:ext cx="660960" cy="53389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2072" name="Ink 2071">
                <a:extLst>
                  <a:ext uri="{FF2B5EF4-FFF2-40B4-BE49-F238E27FC236}">
                    <a16:creationId xmlns:a16="http://schemas.microsoft.com/office/drawing/2014/main" id="{DC7E0C06-BCE1-299E-826F-D8324C39AD35}"/>
                  </a:ext>
                </a:extLst>
              </p14:cNvPr>
              <p14:cNvContentPartPr/>
              <p14:nvPr/>
            </p14:nvContentPartPr>
            <p14:xfrm>
              <a:off x="-1064226" y="2285633"/>
              <a:ext cx="360" cy="360"/>
            </p14:xfrm>
          </p:contentPart>
        </mc:Choice>
        <mc:Fallback xmlns="">
          <p:pic>
            <p:nvPicPr>
              <p:cNvPr id="2072" name="Ink 2071">
                <a:extLst>
                  <a:ext uri="{FF2B5EF4-FFF2-40B4-BE49-F238E27FC236}">
                    <a16:creationId xmlns:a16="http://schemas.microsoft.com/office/drawing/2014/main" id="{DC7E0C06-BCE1-299E-826F-D8324C39AD35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-1072866" y="2276993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B6BE2061-ED63-B1FA-3101-F7D89D324446}"/>
                  </a:ext>
                </a:extLst>
              </p14:cNvPr>
              <p14:cNvContentPartPr/>
              <p14:nvPr/>
            </p14:nvContentPartPr>
            <p14:xfrm>
              <a:off x="1921614" y="87841"/>
              <a:ext cx="360" cy="3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B6BE2061-ED63-B1FA-3101-F7D89D324446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912614" y="78841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51D9ABB1-7CCB-44C5-85FA-2A2CB6224819}"/>
              </a:ext>
            </a:extLst>
          </p:cNvPr>
          <p:cNvSpPr txBox="1"/>
          <p:nvPr/>
        </p:nvSpPr>
        <p:spPr>
          <a:xfrm>
            <a:off x="418812" y="4376177"/>
            <a:ext cx="14888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CMS 2 Server</a:t>
            </a:r>
            <a:endParaRPr lang="en-US" sz="1400" dirty="0"/>
          </a:p>
        </p:txBody>
      </p:sp>
      <p:pic>
        <p:nvPicPr>
          <p:cNvPr id="9" name="Picture 12">
            <a:extLst>
              <a:ext uri="{FF2B5EF4-FFF2-40B4-BE49-F238E27FC236}">
                <a16:creationId xmlns:a16="http://schemas.microsoft.com/office/drawing/2014/main" id="{623E44A2-C2CB-A467-A071-1A238650C1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16" y="3742880"/>
            <a:ext cx="1036179" cy="1036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8B351E72-82BA-943F-6F22-C2ECC38AC01A}"/>
              </a:ext>
            </a:extLst>
          </p:cNvPr>
          <p:cNvCxnSpPr>
            <a:cxnSpLocks/>
          </p:cNvCxnSpPr>
          <p:nvPr/>
        </p:nvCxnSpPr>
        <p:spPr>
          <a:xfrm flipH="1" flipV="1">
            <a:off x="1473122" y="4370038"/>
            <a:ext cx="361995" cy="87441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40AB262A-A469-B098-EC5F-3E205A51AD62}"/>
              </a:ext>
            </a:extLst>
          </p:cNvPr>
          <p:cNvCxnSpPr>
            <a:cxnSpLocks/>
          </p:cNvCxnSpPr>
          <p:nvPr/>
        </p:nvCxnSpPr>
        <p:spPr>
          <a:xfrm flipV="1">
            <a:off x="1048053" y="3602229"/>
            <a:ext cx="3852" cy="46037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C6EF45F0-03B2-4785-A6E3-167A69128828}"/>
              </a:ext>
            </a:extLst>
          </p:cNvPr>
          <p:cNvSpPr txBox="1"/>
          <p:nvPr/>
        </p:nvSpPr>
        <p:spPr>
          <a:xfrm>
            <a:off x="6937190" y="2915594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/>
              <a:t>MicroSDHC</a:t>
            </a:r>
            <a:endParaRPr lang="en-US" sz="1400" dirty="0"/>
          </a:p>
          <a:p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Failover &amp; Sync solution) </a:t>
            </a:r>
            <a:endParaRPr lang="en-US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E0116F2-13D3-4D70-DDFD-A063128E34B0}"/>
              </a:ext>
            </a:extLst>
          </p:cNvPr>
          <p:cNvSpPr txBox="1"/>
          <p:nvPr/>
        </p:nvSpPr>
        <p:spPr>
          <a:xfrm>
            <a:off x="7683314" y="4147913"/>
            <a:ext cx="21452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Mini Dome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EF10987-BD80-DF98-5045-6D507CC2361B}"/>
              </a:ext>
            </a:extLst>
          </p:cNvPr>
          <p:cNvSpPr txBox="1"/>
          <p:nvPr/>
        </p:nvSpPr>
        <p:spPr>
          <a:xfrm>
            <a:off x="7815985" y="5800381"/>
            <a:ext cx="15993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Mini Dome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DD52A1B-EDBA-4F08-9AF2-74808DF6CDA6}"/>
              </a:ext>
            </a:extLst>
          </p:cNvPr>
          <p:cNvSpPr txBox="1"/>
          <p:nvPr/>
        </p:nvSpPr>
        <p:spPr>
          <a:xfrm>
            <a:off x="7056110" y="4449954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/>
              <a:t>MicroSDHC</a:t>
            </a:r>
            <a:endParaRPr lang="en-US" sz="1400" dirty="0"/>
          </a:p>
          <a:p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Failover &amp; Sync solution) </a:t>
            </a:r>
            <a:endParaRPr lang="en-US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9BF2194C-B6E9-6B46-D51D-9F54803EED0B}"/>
              </a:ext>
            </a:extLst>
          </p:cNvPr>
          <p:cNvCxnSpPr>
            <a:cxnSpLocks/>
          </p:cNvCxnSpPr>
          <p:nvPr/>
        </p:nvCxnSpPr>
        <p:spPr>
          <a:xfrm>
            <a:off x="5572948" y="4398693"/>
            <a:ext cx="0" cy="35009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18968559-8657-704E-5FCC-19E29ADB3AB8}"/>
              </a:ext>
            </a:extLst>
          </p:cNvPr>
          <p:cNvCxnSpPr>
            <a:cxnSpLocks/>
          </p:cNvCxnSpPr>
          <p:nvPr/>
        </p:nvCxnSpPr>
        <p:spPr>
          <a:xfrm flipH="1" flipV="1">
            <a:off x="6393812" y="4939415"/>
            <a:ext cx="943058" cy="96390"/>
          </a:xfrm>
          <a:prstGeom prst="straightConnector1">
            <a:avLst/>
          </a:prstGeom>
          <a:ln w="38100"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B0518743-9317-7383-7AEC-2E13191CE402}"/>
              </a:ext>
            </a:extLst>
          </p:cNvPr>
          <p:cNvCxnSpPr>
            <a:cxnSpLocks/>
          </p:cNvCxnSpPr>
          <p:nvPr/>
        </p:nvCxnSpPr>
        <p:spPr>
          <a:xfrm flipH="1" flipV="1">
            <a:off x="6434519" y="5121711"/>
            <a:ext cx="1643673" cy="35172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7A45A916-4410-4540-3D2E-0B398D086341}"/>
              </a:ext>
            </a:extLst>
          </p:cNvPr>
          <p:cNvCxnSpPr>
            <a:cxnSpLocks/>
          </p:cNvCxnSpPr>
          <p:nvPr/>
        </p:nvCxnSpPr>
        <p:spPr>
          <a:xfrm flipH="1">
            <a:off x="6393812" y="3850893"/>
            <a:ext cx="1767199" cy="86456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0F21485A-DDE9-C5EC-CA37-D920A143DE85}"/>
              </a:ext>
            </a:extLst>
          </p:cNvPr>
          <p:cNvCxnSpPr>
            <a:cxnSpLocks/>
          </p:cNvCxnSpPr>
          <p:nvPr/>
        </p:nvCxnSpPr>
        <p:spPr>
          <a:xfrm flipH="1">
            <a:off x="2611813" y="4934024"/>
            <a:ext cx="2287937" cy="58201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Group 44">
            <a:extLst>
              <a:ext uri="{FF2B5EF4-FFF2-40B4-BE49-F238E27FC236}">
                <a16:creationId xmlns:a16="http://schemas.microsoft.com/office/drawing/2014/main" id="{395C8BDB-8D4D-371B-E642-334B69D9AD33}"/>
              </a:ext>
            </a:extLst>
          </p:cNvPr>
          <p:cNvGrpSpPr/>
          <p:nvPr/>
        </p:nvGrpSpPr>
        <p:grpSpPr>
          <a:xfrm>
            <a:off x="4021037" y="2110777"/>
            <a:ext cx="4964838" cy="528530"/>
            <a:chOff x="4021037" y="2110777"/>
            <a:chExt cx="4964838" cy="528530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49C496B3-2F7E-9BDB-A23F-79A909BFB78C}"/>
                </a:ext>
              </a:extLst>
            </p:cNvPr>
            <p:cNvSpPr/>
            <p:nvPr/>
          </p:nvSpPr>
          <p:spPr>
            <a:xfrm>
              <a:off x="4021037" y="2110777"/>
              <a:ext cx="4964838" cy="528530"/>
            </a:xfrm>
            <a:prstGeom prst="roundRect">
              <a:avLst>
                <a:gd name="adj" fmla="val 34469"/>
              </a:avLst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A60FDE3B-9A14-3BB1-2D0A-7FF1E76A2B0D}"/>
                </a:ext>
              </a:extLst>
            </p:cNvPr>
            <p:cNvSpPr txBox="1"/>
            <p:nvPr/>
          </p:nvSpPr>
          <p:spPr>
            <a:xfrm>
              <a:off x="4183460" y="2221993"/>
              <a:ext cx="18722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Truck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FD521BEA-CE36-21E3-12E3-2B739FF96103}"/>
              </a:ext>
            </a:extLst>
          </p:cNvPr>
          <p:cNvGrpSpPr/>
          <p:nvPr/>
        </p:nvGrpSpPr>
        <p:grpSpPr>
          <a:xfrm>
            <a:off x="4044263" y="1469797"/>
            <a:ext cx="4964838" cy="528530"/>
            <a:chOff x="4021037" y="2110777"/>
            <a:chExt cx="4964838" cy="528530"/>
          </a:xfrm>
        </p:grpSpPr>
        <p:sp>
          <p:nvSpPr>
            <p:cNvPr id="48" name="Rectangle: Rounded Corners 47">
              <a:extLst>
                <a:ext uri="{FF2B5EF4-FFF2-40B4-BE49-F238E27FC236}">
                  <a16:creationId xmlns:a16="http://schemas.microsoft.com/office/drawing/2014/main" id="{36CC1E75-4961-332D-149E-AFD8E088F2B9}"/>
                </a:ext>
              </a:extLst>
            </p:cNvPr>
            <p:cNvSpPr/>
            <p:nvPr/>
          </p:nvSpPr>
          <p:spPr>
            <a:xfrm>
              <a:off x="4021037" y="2110777"/>
              <a:ext cx="4964838" cy="528530"/>
            </a:xfrm>
            <a:prstGeom prst="roundRect">
              <a:avLst>
                <a:gd name="adj" fmla="val 34469"/>
              </a:avLst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D0C1184E-3BA9-F2A5-3E1A-CEB745B273C9}"/>
                </a:ext>
              </a:extLst>
            </p:cNvPr>
            <p:cNvSpPr txBox="1"/>
            <p:nvPr/>
          </p:nvSpPr>
          <p:spPr>
            <a:xfrm>
              <a:off x="4183460" y="2221993"/>
              <a:ext cx="18722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Truck</a:t>
              </a:r>
            </a:p>
          </p:txBody>
        </p:sp>
      </p:grp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8CA6989E-727A-EDC2-F1E9-398806567BBC}"/>
              </a:ext>
            </a:extLst>
          </p:cNvPr>
          <p:cNvCxnSpPr>
            <a:cxnSpLocks/>
          </p:cNvCxnSpPr>
          <p:nvPr/>
        </p:nvCxnSpPr>
        <p:spPr>
          <a:xfrm flipH="1">
            <a:off x="2611813" y="2553975"/>
            <a:ext cx="1776532" cy="2882229"/>
          </a:xfrm>
          <a:prstGeom prst="straightConnector1">
            <a:avLst/>
          </a:prstGeom>
          <a:ln w="38100">
            <a:solidFill>
              <a:schemeClr val="tx2">
                <a:lumMod val="20000"/>
                <a:lumOff val="8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572E45DF-E621-C063-3046-C9EE439F80DC}"/>
              </a:ext>
            </a:extLst>
          </p:cNvPr>
          <p:cNvCxnSpPr>
            <a:cxnSpLocks/>
          </p:cNvCxnSpPr>
          <p:nvPr/>
        </p:nvCxnSpPr>
        <p:spPr>
          <a:xfrm flipH="1">
            <a:off x="2516183" y="1886314"/>
            <a:ext cx="1838740" cy="3466425"/>
          </a:xfrm>
          <a:prstGeom prst="straightConnector1">
            <a:avLst/>
          </a:prstGeom>
          <a:ln w="38100">
            <a:solidFill>
              <a:schemeClr val="tx2">
                <a:lumMod val="20000"/>
                <a:lumOff val="8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16492458-A0FE-1F1A-34D0-CB369BBA9DC2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496218" y="5709196"/>
            <a:ext cx="1293144" cy="9419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E783693-0DCC-52DC-E9EB-45F493AECFD3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953418" y="1514800"/>
            <a:ext cx="619530" cy="45127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51298F9-CB22-4909-CF02-2481AF1AB6D7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953418" y="2132856"/>
            <a:ext cx="619530" cy="451271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350E4591-AF44-2280-E7E8-E4CB1E3284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1406" y="3388921"/>
            <a:ext cx="912496" cy="912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2EE63892-92E0-061C-71AF-04B256C194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0586" y="4920518"/>
            <a:ext cx="912496" cy="912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D00A873-0D67-3939-13C2-7D7ED839C98D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022055" y="2154236"/>
            <a:ext cx="440759" cy="32105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9B6311-370A-DC4F-400B-D1259FF6F442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978887" y="2531017"/>
            <a:ext cx="440759" cy="32105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E73EEB0-71BD-5B1C-4AF6-9F1163B4868C}"/>
              </a:ext>
            </a:extLst>
          </p:cNvPr>
          <p:cNvSpPr txBox="1"/>
          <p:nvPr/>
        </p:nvSpPr>
        <p:spPr>
          <a:xfrm>
            <a:off x="4755655" y="5222878"/>
            <a:ext cx="2264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On-board NVR with PoE (</a:t>
            </a:r>
            <a:r>
              <a:rPr lang="en-US" sz="1400" b="1" dirty="0"/>
              <a:t>PCI-201</a:t>
            </a:r>
            <a:r>
              <a:rPr lang="en-US" sz="1400" dirty="0"/>
              <a:t>) + LTE / Wi-Fi / 5G</a:t>
            </a:r>
          </a:p>
        </p:txBody>
      </p:sp>
      <p:pic>
        <p:nvPicPr>
          <p:cNvPr id="19" name="Picture 2">
            <a:extLst>
              <a:ext uri="{FF2B5EF4-FFF2-40B4-BE49-F238E27FC236}">
                <a16:creationId xmlns:a16="http://schemas.microsoft.com/office/drawing/2014/main" id="{0AEFD932-6936-5EEC-2C8A-45B3B271AF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0418" y="4088182"/>
            <a:ext cx="1643686" cy="1643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26C6079-987F-6FE2-0DFC-9BE0795A3509}"/>
              </a:ext>
            </a:extLst>
          </p:cNvPr>
          <p:cNvSpPr txBox="1"/>
          <p:nvPr/>
        </p:nvSpPr>
        <p:spPr>
          <a:xfrm>
            <a:off x="1031533" y="5669102"/>
            <a:ext cx="276684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Backup Server</a:t>
            </a:r>
          </a:p>
          <a:p>
            <a:r>
              <a:rPr lang="en-US" sz="1200" dirty="0"/>
              <a:t>Connects to the on-board NVR and backs up the recorded data whenever the vehicle arrives in the Wi-Fi zone.</a:t>
            </a:r>
          </a:p>
        </p:txBody>
      </p: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FF92A217-E77E-3331-C44E-0F63433A8667}"/>
              </a:ext>
            </a:extLst>
          </p:cNvPr>
          <p:cNvCxnSpPr>
            <a:cxnSpLocks/>
            <a:endCxn id="9" idx="3"/>
          </p:cNvCxnSpPr>
          <p:nvPr/>
        </p:nvCxnSpPr>
        <p:spPr>
          <a:xfrm flipH="1" flipV="1">
            <a:off x="1569995" y="4260970"/>
            <a:ext cx="3352475" cy="51998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825D1FF4-B9BA-C001-5F8E-875152BE672C}"/>
              </a:ext>
            </a:extLst>
          </p:cNvPr>
          <p:cNvSpPr txBox="1"/>
          <p:nvPr/>
        </p:nvSpPr>
        <p:spPr>
          <a:xfrm>
            <a:off x="2578296" y="763919"/>
            <a:ext cx="5070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Advanced Solution Architecture</a:t>
            </a:r>
          </a:p>
        </p:txBody>
      </p:sp>
    </p:spTree>
    <p:extLst>
      <p:ext uri="{BB962C8B-B14F-4D97-AF65-F5344CB8AC3E}">
        <p14:creationId xmlns:p14="http://schemas.microsoft.com/office/powerpoint/2010/main" val="40727863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A7A85A6B-060C-7190-33AA-A68495CEA1D4}"/>
              </a:ext>
            </a:extLst>
          </p:cNvPr>
          <p:cNvGraphicFramePr>
            <a:graphicFrameLocks noGrp="1"/>
          </p:cNvGraphicFramePr>
          <p:nvPr/>
        </p:nvGraphicFramePr>
        <p:xfrm>
          <a:off x="673551" y="1772817"/>
          <a:ext cx="6585004" cy="42728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60668">
                  <a:extLst>
                    <a:ext uri="{9D8B030D-6E8A-4147-A177-3AD203B41FA5}">
                      <a16:colId xmlns:a16="http://schemas.microsoft.com/office/drawing/2014/main" val="420673229"/>
                    </a:ext>
                  </a:extLst>
                </a:gridCol>
                <a:gridCol w="3024336">
                  <a:extLst>
                    <a:ext uri="{9D8B030D-6E8A-4147-A177-3AD203B41FA5}">
                      <a16:colId xmlns:a16="http://schemas.microsoft.com/office/drawing/2014/main" val="534570035"/>
                    </a:ext>
                  </a:extLst>
                </a:gridCol>
              </a:tblGrid>
              <a:tr h="315676">
                <a:tc>
                  <a:txBody>
                    <a:bodyPr/>
                    <a:lstStyle/>
                    <a:p>
                      <a:r>
                        <a:rPr lang="en-US" sz="1600" dirty="0"/>
                        <a:t>Model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Z721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132533"/>
                  </a:ext>
                </a:extLst>
              </a:tr>
              <a:tr h="920047">
                <a:tc>
                  <a:txBody>
                    <a:bodyPr/>
                    <a:lstStyle/>
                    <a:p>
                      <a:r>
                        <a:rPr lang="en-US" sz="1600" dirty="0"/>
                        <a:t>Photo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43954124"/>
                  </a:ext>
                </a:extLst>
              </a:tr>
              <a:tr h="315676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Product 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Fixed Rugged Dome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92981586"/>
                  </a:ext>
                </a:extLst>
              </a:tr>
              <a:tr h="315676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Maximum Resolution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4MP @ 30fps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93118323"/>
                  </a:ext>
                </a:extLst>
              </a:tr>
              <a:tr h="315676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HOR Viewing Angle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101.1°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0836875"/>
                  </a:ext>
                </a:extLst>
              </a:tr>
              <a:tr h="315676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IR LED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1840"/>
                  </a:ext>
                </a:extLst>
              </a:tr>
              <a:tr h="315676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WDR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135 dB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41757040"/>
                  </a:ext>
                </a:extLst>
              </a:tr>
              <a:tr h="315676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Vibration Proof (Transportation grade)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nl-NL" sz="1600" dirty="0">
                          <a:solidFill>
                            <a:schemeClr val="tx1"/>
                          </a:solidFill>
                        </a:rPr>
                        <a:t>Yes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45139455"/>
                  </a:ext>
                </a:extLst>
              </a:tr>
              <a:tr h="315676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Environmental Casing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IP67, IK10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51604511"/>
                  </a:ext>
                </a:extLst>
              </a:tr>
              <a:tr h="315676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Ethernet Cable Connector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M12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04611960"/>
                  </a:ext>
                </a:extLst>
              </a:tr>
              <a:tr h="315676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NDAA Compliant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71665085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6718A507-6026-1404-4F43-8DDD40FFCC8A}"/>
              </a:ext>
            </a:extLst>
          </p:cNvPr>
          <p:cNvSpPr txBox="1"/>
          <p:nvPr/>
        </p:nvSpPr>
        <p:spPr>
          <a:xfrm>
            <a:off x="651293" y="1282865"/>
            <a:ext cx="432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Recommended On-board Camera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0CFC6566-5AC9-36A5-D954-B79399F93D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772817"/>
            <a:ext cx="1542773" cy="1542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17221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36843</TotalTime>
  <Words>321</Words>
  <Application>Microsoft Office PowerPoint</Application>
  <PresentationFormat>On-screen Show (4:3)</PresentationFormat>
  <Paragraphs>91</Paragraphs>
  <Slides>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新細明體</vt:lpstr>
      <vt:lpstr>Arial</vt:lpstr>
      <vt:lpstr>Calibri</vt:lpstr>
      <vt:lpstr>Open Sans</vt:lpstr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Ando.Meritee</cp:lastModifiedBy>
  <cp:revision>1627</cp:revision>
  <dcterms:created xsi:type="dcterms:W3CDTF">2015-08-31T10:30:03Z</dcterms:created>
  <dcterms:modified xsi:type="dcterms:W3CDTF">2025-12-03T03:52:20Z</dcterms:modified>
</cp:coreProperties>
</file>