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3" r:id="rId2"/>
  </p:sldMasterIdLst>
  <p:notesMasterIdLst>
    <p:notesMasterId r:id="rId10"/>
  </p:notesMasterIdLst>
  <p:sldIdLst>
    <p:sldId id="279" r:id="rId3"/>
    <p:sldId id="376" r:id="rId4"/>
    <p:sldId id="413" r:id="rId5"/>
    <p:sldId id="414" r:id="rId6"/>
    <p:sldId id="420" r:id="rId7"/>
    <p:sldId id="416" r:id="rId8"/>
    <p:sldId id="421" r:id="rId9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B050"/>
    <a:srgbClr val="0000FF"/>
    <a:srgbClr val="FFFFE5"/>
    <a:srgbClr val="FDEADA"/>
    <a:srgbClr val="EE867E"/>
    <a:srgbClr val="FFFF99"/>
    <a:srgbClr val="FFFF00"/>
    <a:srgbClr val="000000"/>
    <a:srgbClr val="00FFFF"/>
    <a:srgbClr val="B6B0A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16DF94F-4358-4AEC-9CF3-FA015464E5E2}" v="1" dt="2025-02-14T07:24:38.95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35" autoAdjust="0"/>
    <p:restoredTop sz="90717" autoAdjust="0"/>
  </p:normalViewPr>
  <p:slideViewPr>
    <p:cSldViewPr>
      <p:cViewPr varScale="1">
        <p:scale>
          <a:sx n="75" d="100"/>
          <a:sy n="75" d="100"/>
        </p:scale>
        <p:origin x="1651" y="43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microsoft.com/office/2016/11/relationships/changesInfo" Target="changesInfos/changesInfo1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Bella.Liu (劉家瑀)" userId="6122b3cf-428f-4cd4-a3fb-11ae43be01db" providerId="ADAL" clId="{216DF94F-4358-4AEC-9CF3-FA015464E5E2}"/>
    <pc:docChg chg="modSld">
      <pc:chgData name="Bella.Liu (劉家瑀)" userId="6122b3cf-428f-4cd4-a3fb-11ae43be01db" providerId="ADAL" clId="{216DF94F-4358-4AEC-9CF3-FA015464E5E2}" dt="2025-02-14T07:24:38.952" v="12" actId="14100"/>
      <pc:docMkLst>
        <pc:docMk/>
      </pc:docMkLst>
      <pc:sldChg chg="modSp mod">
        <pc:chgData name="Bella.Liu (劉家瑀)" userId="6122b3cf-428f-4cd4-a3fb-11ae43be01db" providerId="ADAL" clId="{216DF94F-4358-4AEC-9CF3-FA015464E5E2}" dt="2025-02-14T07:24:38.952" v="12" actId="14100"/>
        <pc:sldMkLst>
          <pc:docMk/>
          <pc:sldMk cId="968189708" sldId="414"/>
        </pc:sldMkLst>
        <pc:graphicFrameChg chg="modGraphic">
          <ac:chgData name="Bella.Liu (劉家瑀)" userId="6122b3cf-428f-4cd4-a3fb-11ae43be01db" providerId="ADAL" clId="{216DF94F-4358-4AEC-9CF3-FA015464E5E2}" dt="2025-02-14T07:24:32.094" v="11" actId="20577"/>
          <ac:graphicFrameMkLst>
            <pc:docMk/>
            <pc:sldMk cId="968189708" sldId="414"/>
            <ac:graphicFrameMk id="2" creationId="{CA4E805D-71C0-7FF6-B52B-9B1AB48FF76A}"/>
          </ac:graphicFrameMkLst>
        </pc:graphicFrameChg>
        <pc:picChg chg="mod">
          <ac:chgData name="Bella.Liu (劉家瑀)" userId="6122b3cf-428f-4cd4-a3fb-11ae43be01db" providerId="ADAL" clId="{216DF94F-4358-4AEC-9CF3-FA015464E5E2}" dt="2025-02-14T07:24:38.952" v="12" actId="14100"/>
          <ac:picMkLst>
            <pc:docMk/>
            <pc:sldMk cId="968189708" sldId="414"/>
            <ac:picMk id="3" creationId="{9C18906A-6CD3-9D90-C4FD-B8873F721F3A}"/>
          </ac:picMkLst>
        </pc:picChg>
      </pc:sldChg>
      <pc:sldChg chg="modSp mod">
        <pc:chgData name="Bella.Liu (劉家瑀)" userId="6122b3cf-428f-4cd4-a3fb-11ae43be01db" providerId="ADAL" clId="{216DF94F-4358-4AEC-9CF3-FA015464E5E2}" dt="2025-02-14T07:24:24.931" v="7" actId="20577"/>
        <pc:sldMkLst>
          <pc:docMk/>
          <pc:sldMk cId="1893964319" sldId="420"/>
        </pc:sldMkLst>
        <pc:graphicFrameChg chg="modGraphic">
          <ac:chgData name="Bella.Liu (劉家瑀)" userId="6122b3cf-428f-4cd4-a3fb-11ae43be01db" providerId="ADAL" clId="{216DF94F-4358-4AEC-9CF3-FA015464E5E2}" dt="2025-02-14T07:24:24.931" v="7" actId="20577"/>
          <ac:graphicFrameMkLst>
            <pc:docMk/>
            <pc:sldMk cId="1893964319" sldId="420"/>
            <ac:graphicFrameMk id="2" creationId="{CA4E805D-71C0-7FF6-B52B-9B1AB48FF76A}"/>
          </ac:graphicFrameMkLst>
        </pc:graphicFrame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1EAEA8-C580-4CC9-B3EF-4E14DF11FF9C}" type="datetimeFigureOut">
              <a:rPr lang="zh-TW" altLang="en-US" smtClean="0"/>
              <a:t>2025/2/14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6C6233-C7E1-4D2C-B863-5ADE50BD5A6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58542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073453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245026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389767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4377075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746631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5545258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099685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標題投影片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9764C-6F1C-48C5-80A6-6E301BE0A37C}" type="datetimeFigureOut">
              <a:rPr lang="zh-TW" altLang="en-US" smtClean="0"/>
              <a:t>2025/2/14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413F8-00F0-408D-80E2-21D65E6EDE8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568858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2025/2/14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416921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2025/2/14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484746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2025/2/14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251210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2025/2/14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203907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2025/2/14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036100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2025/2/14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958926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2025/2/14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258272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2025/2/14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768559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2025/2/14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007570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2025/2/14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748858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2025/2/14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8053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標題投影片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9764C-6F1C-48C5-80A6-6E301BE0A37C}" type="datetimeFigureOut">
              <a:rPr lang="zh-TW" altLang="en-US" smtClean="0"/>
              <a:t>2025/2/14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413F8-00F0-408D-80E2-21D65E6EDE8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5688587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2025/2/14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2873638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2025/2/14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4295917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2025/2/14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0390340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2025/2/14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9188842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2025/2/14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0363679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2025/2/14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9916750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2025/2/14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8290695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2025/2/14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6002282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2025/2/14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5969448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2025/2/14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6977977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2025/2/14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021786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DBAA0B-C0C8-49F7-90A6-881E800F52F7}" type="datetimeFigureOut">
              <a:rPr lang="zh-TW" altLang="en-US" smtClean="0"/>
              <a:t>2025/2/14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  <p:pic>
        <p:nvPicPr>
          <p:cNvPr id="2050" name="Picture 2" descr="G:\90. Personal\Samantha.Hu\ACTi Slides Layout (3)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69" y="0"/>
            <a:ext cx="912018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22702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FD60C7-6302-4E0B-9F11-B5420923225C}" type="datetimeFigureOut">
              <a:rPr lang="zh-TW" altLang="en-US" smtClean="0"/>
              <a:t>2025/2/14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948972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acti.com/solutions/windows-based-NVR-and-CMS-solution?sid=S122" TargetMode="External"/><Relationship Id="rId3" Type="http://schemas.openxmlformats.org/officeDocument/2006/relationships/hyperlink" Target="https://www.acti.com/solutions/windows-based-NVR-solution?sid=S110" TargetMode="External"/><Relationship Id="rId7" Type="http://schemas.openxmlformats.org/officeDocument/2006/relationships/hyperlink" Target="https://www.acti.com/solutions/windows-based-NVR-and-CMS-solution?sid=S121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Relationship Id="rId6" Type="http://schemas.openxmlformats.org/officeDocument/2006/relationships/hyperlink" Target="https://www.acti.com/solutions/windows-based-NVR-and-CMS-solution?sid=S120" TargetMode="External"/><Relationship Id="rId5" Type="http://schemas.openxmlformats.org/officeDocument/2006/relationships/hyperlink" Target="https://www.acti.com/solutions/windows-based-NVR-solution?sid=S112" TargetMode="External"/><Relationship Id="rId10" Type="http://schemas.openxmlformats.org/officeDocument/2006/relationships/hyperlink" Target="https://www.acti.com/solutions/linux-based-NVR-and-CMS-solution?sid=S72" TargetMode="External"/><Relationship Id="rId4" Type="http://schemas.openxmlformats.org/officeDocument/2006/relationships/hyperlink" Target="https://www.acti.com/solutions/windows-based-NVR-solution?sid=S111" TargetMode="External"/><Relationship Id="rId9" Type="http://schemas.openxmlformats.org/officeDocument/2006/relationships/hyperlink" Target="https://www.acti.com/solutions/linux-based-NVR-solution?sid=S60" TargetMode="Externa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http://www.rimaelektronik.com/images/stories/virtuemart/product/acti-b51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07683C5B-C2DB-B8FB-702D-41EC6A5F69F5}"/>
              </a:ext>
            </a:extLst>
          </p:cNvPr>
          <p:cNvSpPr txBox="1">
            <a:spLocks/>
          </p:cNvSpPr>
          <p:nvPr/>
        </p:nvSpPr>
        <p:spPr>
          <a:xfrm>
            <a:off x="755576" y="2132856"/>
            <a:ext cx="7164288" cy="1934773"/>
          </a:xfrm>
          <a:prstGeom prst="rect">
            <a:avLst/>
          </a:prstGeom>
        </p:spPr>
        <p:txBody>
          <a:bodyPr vert="horz" lIns="91438" tIns="45719" rIns="91438" bIns="45719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50000"/>
              </a:lnSpc>
            </a:pPr>
            <a:r>
              <a:rPr lang="en-US" sz="5400" b="1" dirty="0">
                <a:solidFill>
                  <a:schemeClr val="tx1">
                    <a:lumMod val="50000"/>
                    <a:lumOff val="50000"/>
                  </a:schemeClr>
                </a:solidFill>
                <a:ea typeface="新細明體" pitchFamily="18" charset="-120"/>
              </a:rPr>
              <a:t>Z972</a:t>
            </a:r>
          </a:p>
          <a:p>
            <a:pPr algn="l">
              <a:lnSpc>
                <a:spcPct val="150000"/>
              </a:lnSpc>
            </a:pPr>
            <a:r>
              <a:rPr lang="en-US" sz="3200" dirty="0">
                <a:solidFill>
                  <a:schemeClr val="tx1">
                    <a:lumMod val="50000"/>
                    <a:lumOff val="50000"/>
                  </a:schemeClr>
                </a:solidFill>
                <a:ea typeface="新細明體" pitchFamily="18" charset="-120"/>
              </a:rPr>
              <a:t>New Product Introduction</a:t>
            </a:r>
          </a:p>
        </p:txBody>
      </p:sp>
    </p:spTree>
    <p:extLst>
      <p:ext uri="{BB962C8B-B14F-4D97-AF65-F5344CB8AC3E}">
        <p14:creationId xmlns:p14="http://schemas.microsoft.com/office/powerpoint/2010/main" val="30178386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E62D6401-38DC-0C2F-A57F-0338A813C535}"/>
              </a:ext>
            </a:extLst>
          </p:cNvPr>
          <p:cNvSpPr/>
          <p:nvPr/>
        </p:nvSpPr>
        <p:spPr>
          <a:xfrm>
            <a:off x="827584" y="1988840"/>
            <a:ext cx="8064896" cy="271804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77FBB9D-158B-F32D-299A-E2FD3194CA98}"/>
              </a:ext>
            </a:extLst>
          </p:cNvPr>
          <p:cNvSpPr txBox="1"/>
          <p:nvPr/>
        </p:nvSpPr>
        <p:spPr>
          <a:xfrm>
            <a:off x="3417404" y="2828835"/>
            <a:ext cx="4572000" cy="156966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r>
              <a:rPr lang="en-US" sz="2400" b="1" i="0" dirty="0">
                <a:solidFill>
                  <a:srgbClr val="FF0000"/>
                </a:solidFill>
                <a:effectLst/>
                <a:latin typeface="Open Sans" panose="020B0606030504020204" pitchFamily="34" charset="0"/>
              </a:rPr>
              <a:t>5MP</a:t>
            </a:r>
            <a:r>
              <a:rPr lang="en-US" sz="2400" b="1" i="0" dirty="0">
                <a:solidFill>
                  <a:srgbClr val="535353"/>
                </a:solidFill>
                <a:effectLst/>
                <a:latin typeface="Open Sans" panose="020B0606030504020204" pitchFamily="34" charset="0"/>
              </a:rPr>
              <a:t> </a:t>
            </a:r>
            <a:r>
              <a:rPr lang="en-US" sz="2400" b="1" i="0" dirty="0">
                <a:solidFill>
                  <a:srgbClr val="FF0000"/>
                </a:solidFill>
                <a:effectLst/>
                <a:latin typeface="Open Sans" panose="020B0606030504020204" pitchFamily="34" charset="0"/>
              </a:rPr>
              <a:t>Wireless</a:t>
            </a:r>
            <a:r>
              <a:rPr lang="en-US" sz="2400" b="1" i="0" dirty="0">
                <a:solidFill>
                  <a:srgbClr val="535353"/>
                </a:solidFill>
                <a:effectLst/>
                <a:latin typeface="Open Sans" panose="020B0606030504020204" pitchFamily="34" charset="0"/>
              </a:rPr>
              <a:t> Indoor </a:t>
            </a:r>
            <a:r>
              <a:rPr lang="en-US" sz="2400" b="1" i="0" dirty="0">
                <a:solidFill>
                  <a:srgbClr val="FF0000"/>
                </a:solidFill>
                <a:effectLst/>
                <a:latin typeface="Open Sans" panose="020B0606030504020204" pitchFamily="34" charset="0"/>
              </a:rPr>
              <a:t>Mini</a:t>
            </a:r>
            <a:r>
              <a:rPr lang="en-US" sz="2400" b="1" i="0" dirty="0">
                <a:solidFill>
                  <a:srgbClr val="535353"/>
                </a:solidFill>
                <a:effectLst/>
                <a:latin typeface="Open Sans" panose="020B0606030504020204" pitchFamily="34" charset="0"/>
              </a:rPr>
              <a:t> </a:t>
            </a:r>
            <a:r>
              <a:rPr lang="en-US" sz="2400" b="1" i="0" dirty="0">
                <a:solidFill>
                  <a:srgbClr val="FF0000"/>
                </a:solidFill>
                <a:effectLst/>
                <a:latin typeface="Open Sans" panose="020B0606030504020204" pitchFamily="34" charset="0"/>
              </a:rPr>
              <a:t>PTZ</a:t>
            </a:r>
            <a:r>
              <a:rPr lang="en-US" sz="2400" b="1" i="0" dirty="0">
                <a:solidFill>
                  <a:srgbClr val="535353"/>
                </a:solidFill>
                <a:effectLst/>
                <a:latin typeface="Open Sans" panose="020B0606030504020204" pitchFamily="34" charset="0"/>
              </a:rPr>
              <a:t> with D/N, Adaptive IR, Extreme WDR, SLLS, </a:t>
            </a:r>
            <a:r>
              <a:rPr lang="en-US" sz="2400" b="1" i="0" dirty="0">
                <a:solidFill>
                  <a:srgbClr val="FF0000"/>
                </a:solidFill>
                <a:effectLst/>
                <a:latin typeface="Open Sans" panose="020B0606030504020204" pitchFamily="34" charset="0"/>
              </a:rPr>
              <a:t>5x</a:t>
            </a:r>
            <a:r>
              <a:rPr lang="en-US" sz="2400" b="1" i="0" dirty="0">
                <a:solidFill>
                  <a:srgbClr val="535353"/>
                </a:solidFill>
                <a:effectLst/>
                <a:latin typeface="Open Sans" panose="020B0606030504020204" pitchFamily="34" charset="0"/>
              </a:rPr>
              <a:t> Zoom Lens</a:t>
            </a:r>
            <a:endParaRPr lang="en-US" sz="2400" b="1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CCA6FD-FB28-3C9A-E58F-722EF4043EE2}"/>
              </a:ext>
            </a:extLst>
          </p:cNvPr>
          <p:cNvSpPr txBox="1"/>
          <p:nvPr/>
        </p:nvSpPr>
        <p:spPr>
          <a:xfrm>
            <a:off x="323528" y="1412776"/>
            <a:ext cx="61206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ACTi is introducing the newest product: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DE9734B-4593-A3BF-D065-E6A22DC7A744}"/>
              </a:ext>
            </a:extLst>
          </p:cNvPr>
          <p:cNvSpPr txBox="1"/>
          <p:nvPr/>
        </p:nvSpPr>
        <p:spPr>
          <a:xfrm>
            <a:off x="755576" y="4924687"/>
            <a:ext cx="69847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FF0000"/>
                </a:solidFill>
              </a:rPr>
              <a:t>A wireless version of the short-range zoom PTZ with IR LED!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B6F4D26-3CD1-E053-5855-88376E39C786}"/>
              </a:ext>
            </a:extLst>
          </p:cNvPr>
          <p:cNvSpPr txBox="1"/>
          <p:nvPr/>
        </p:nvSpPr>
        <p:spPr>
          <a:xfrm>
            <a:off x="3491880" y="2132856"/>
            <a:ext cx="13681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50"/>
                </a:solidFill>
              </a:rPr>
              <a:t>Z972</a:t>
            </a:r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7E9B062A-89ED-B62F-BC63-E0C272F6E5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434" y="1835696"/>
            <a:ext cx="3024336" cy="3024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80300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922D4F2-7F68-909A-2798-430D54D0A1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7606" y="2265554"/>
            <a:ext cx="5272804" cy="335999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6CCA6FD-FB28-3C9A-E58F-722EF4043EE2}"/>
              </a:ext>
            </a:extLst>
          </p:cNvPr>
          <p:cNvSpPr txBox="1"/>
          <p:nvPr/>
        </p:nvSpPr>
        <p:spPr>
          <a:xfrm>
            <a:off x="179512" y="1203105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Product Matrix: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FC72F87-0AC3-3AE9-31C8-C4D7FA1FB258}"/>
              </a:ext>
            </a:extLst>
          </p:cNvPr>
          <p:cNvSpPr/>
          <p:nvPr/>
        </p:nvSpPr>
        <p:spPr>
          <a:xfrm>
            <a:off x="5508104" y="5157191"/>
            <a:ext cx="1008112" cy="468359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16825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D6CCA6FD-FB28-3C9A-E58F-722EF4043EE2}"/>
              </a:ext>
            </a:extLst>
          </p:cNvPr>
          <p:cNvSpPr txBox="1"/>
          <p:nvPr/>
        </p:nvSpPr>
        <p:spPr>
          <a:xfrm>
            <a:off x="3635896" y="548680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Spec Comparison: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CA4E805D-71C0-7FF6-B52B-9B1AB48FF76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63748532"/>
              </p:ext>
            </p:extLst>
          </p:nvPr>
        </p:nvGraphicFramePr>
        <p:xfrm>
          <a:off x="467544" y="1196753"/>
          <a:ext cx="8064896" cy="524282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16224">
                  <a:extLst>
                    <a:ext uri="{9D8B030D-6E8A-4147-A177-3AD203B41FA5}">
                      <a16:colId xmlns:a16="http://schemas.microsoft.com/office/drawing/2014/main" val="1674525478"/>
                    </a:ext>
                  </a:extLst>
                </a:gridCol>
                <a:gridCol w="2016224">
                  <a:extLst>
                    <a:ext uri="{9D8B030D-6E8A-4147-A177-3AD203B41FA5}">
                      <a16:colId xmlns:a16="http://schemas.microsoft.com/office/drawing/2014/main" val="1729072205"/>
                    </a:ext>
                  </a:extLst>
                </a:gridCol>
                <a:gridCol w="2016224">
                  <a:extLst>
                    <a:ext uri="{9D8B030D-6E8A-4147-A177-3AD203B41FA5}">
                      <a16:colId xmlns:a16="http://schemas.microsoft.com/office/drawing/2014/main" val="4000711029"/>
                    </a:ext>
                  </a:extLst>
                </a:gridCol>
                <a:gridCol w="2016224">
                  <a:extLst>
                    <a:ext uri="{9D8B030D-6E8A-4147-A177-3AD203B41FA5}">
                      <a16:colId xmlns:a16="http://schemas.microsoft.com/office/drawing/2014/main" val="4292778239"/>
                    </a:ext>
                  </a:extLst>
                </a:gridCol>
              </a:tblGrid>
              <a:tr h="328254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B911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B912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>
                          <a:solidFill>
                            <a:srgbClr val="00B050"/>
                          </a:solidFill>
                        </a:rPr>
                        <a:t>Z972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2435519"/>
                  </a:ext>
                </a:extLst>
              </a:tr>
              <a:tr h="853702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09142187"/>
                  </a:ext>
                </a:extLst>
              </a:tr>
              <a:tr h="328254">
                <a:tc>
                  <a:txBody>
                    <a:bodyPr/>
                    <a:lstStyle/>
                    <a:p>
                      <a:r>
                        <a:rPr lang="en-US" dirty="0"/>
                        <a:t>Product 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Mini PTZ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Mini PTZ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Mini PTZ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1042822"/>
                  </a:ext>
                </a:extLst>
              </a:tr>
              <a:tr h="328254">
                <a:tc>
                  <a:txBody>
                    <a:bodyPr/>
                    <a:lstStyle/>
                    <a:p>
                      <a:r>
                        <a:rPr lang="en-US" dirty="0"/>
                        <a:t>Resolution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3MP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5MP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>
                          <a:solidFill>
                            <a:srgbClr val="00B050"/>
                          </a:solidFill>
                        </a:rPr>
                        <a:t>5MP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74545042"/>
                  </a:ext>
                </a:extLst>
              </a:tr>
              <a:tr h="328254">
                <a:tc>
                  <a:txBody>
                    <a:bodyPr/>
                    <a:lstStyle/>
                    <a:p>
                      <a:r>
                        <a:rPr lang="en-US" dirty="0"/>
                        <a:t>Zoom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10x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10x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5x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22604302"/>
                  </a:ext>
                </a:extLst>
              </a:tr>
              <a:tr h="328254">
                <a:tc>
                  <a:txBody>
                    <a:bodyPr/>
                    <a:lstStyle/>
                    <a:p>
                      <a:r>
                        <a:rPr lang="en-US" dirty="0"/>
                        <a:t>IR LED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No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No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>
                          <a:solidFill>
                            <a:srgbClr val="00B050"/>
                          </a:solidFill>
                        </a:rPr>
                        <a:t>Yes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77652312"/>
                  </a:ext>
                </a:extLst>
              </a:tr>
              <a:tr h="328254">
                <a:tc>
                  <a:txBody>
                    <a:bodyPr/>
                    <a:lstStyle/>
                    <a:p>
                      <a:r>
                        <a:rPr lang="en-US" dirty="0"/>
                        <a:t>WDR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145dB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120dB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130dB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06643403"/>
                  </a:ext>
                </a:extLst>
              </a:tr>
              <a:tr h="328254">
                <a:tc>
                  <a:txBody>
                    <a:bodyPr/>
                    <a:lstStyle/>
                    <a:p>
                      <a:r>
                        <a:rPr lang="en-US" dirty="0"/>
                        <a:t>Low Light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Superior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Superior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Superior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0851632"/>
                  </a:ext>
                </a:extLst>
              </a:tr>
              <a:tr h="328254">
                <a:tc>
                  <a:txBody>
                    <a:bodyPr/>
                    <a:lstStyle/>
                    <a:p>
                      <a:r>
                        <a:rPr lang="en-US" dirty="0"/>
                        <a:t>Wireless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No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No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Yes*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67667947"/>
                  </a:ext>
                </a:extLst>
              </a:tr>
              <a:tr h="328254">
                <a:tc>
                  <a:txBody>
                    <a:bodyPr/>
                    <a:lstStyle/>
                    <a:p>
                      <a:r>
                        <a:rPr lang="en-US" dirty="0"/>
                        <a:t>Audio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82413204"/>
                  </a:ext>
                </a:extLst>
              </a:tr>
              <a:tr h="328254">
                <a:tc>
                  <a:txBody>
                    <a:bodyPr/>
                    <a:lstStyle/>
                    <a:p>
                      <a:r>
                        <a:rPr lang="en-US" dirty="0"/>
                        <a:t>Analytics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Less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Less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More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58565000"/>
                  </a:ext>
                </a:extLst>
              </a:tr>
              <a:tr h="328254">
                <a:tc>
                  <a:txBody>
                    <a:bodyPr/>
                    <a:lstStyle/>
                    <a:p>
                      <a:r>
                        <a:rPr lang="en-US" dirty="0"/>
                        <a:t>In/Outdoor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Outdoor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Outdoor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Indoor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09733755"/>
                  </a:ext>
                </a:extLst>
              </a:tr>
              <a:tr h="328254">
                <a:tc>
                  <a:txBody>
                    <a:bodyPr/>
                    <a:lstStyle/>
                    <a:p>
                      <a:r>
                        <a:rPr lang="en-US" dirty="0"/>
                        <a:t>NDAA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No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No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93502243"/>
                  </a:ext>
                </a:extLst>
              </a:tr>
            </a:tbl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9C18906A-6CD3-9D90-C4FD-B8873F721F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1311960"/>
            <a:ext cx="1440160" cy="144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>
            <a:extLst>
              <a:ext uri="{FF2B5EF4-FFF2-40B4-BE49-F238E27FC236}">
                <a16:creationId xmlns:a16="http://schemas.microsoft.com/office/drawing/2014/main" id="{2F57E385-CC21-A3EF-E9F3-544B21A478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1527984"/>
            <a:ext cx="95250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>
            <a:extLst>
              <a:ext uri="{FF2B5EF4-FFF2-40B4-BE49-F238E27FC236}">
                <a16:creationId xmlns:a16="http://schemas.microsoft.com/office/drawing/2014/main" id="{95562FDD-D547-2810-E762-64AA65C8E8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1599992"/>
            <a:ext cx="95250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C5E98CA-829A-B12A-4117-3E05433ECDBE}"/>
              </a:ext>
            </a:extLst>
          </p:cNvPr>
          <p:cNvSpPr txBox="1"/>
          <p:nvPr/>
        </p:nvSpPr>
        <p:spPr>
          <a:xfrm>
            <a:off x="467544" y="6444044"/>
            <a:ext cx="82809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C00000"/>
                </a:solidFill>
              </a:rPr>
              <a:t>* Wireless feature available but not shown in public spec sheet.</a:t>
            </a:r>
          </a:p>
        </p:txBody>
      </p:sp>
    </p:spTree>
    <p:extLst>
      <p:ext uri="{BB962C8B-B14F-4D97-AF65-F5344CB8AC3E}">
        <p14:creationId xmlns:p14="http://schemas.microsoft.com/office/powerpoint/2010/main" val="9681897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D6CCA6FD-FB28-3C9A-E58F-722EF4043EE2}"/>
              </a:ext>
            </a:extLst>
          </p:cNvPr>
          <p:cNvSpPr txBox="1"/>
          <p:nvPr/>
        </p:nvSpPr>
        <p:spPr>
          <a:xfrm>
            <a:off x="431539" y="1599848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Analytics Comparison: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CA4E805D-71C0-7FF6-B52B-9B1AB48FF76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80026070"/>
              </p:ext>
            </p:extLst>
          </p:nvPr>
        </p:nvGraphicFramePr>
        <p:xfrm>
          <a:off x="431539" y="2132856"/>
          <a:ext cx="8280921" cy="36551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896544">
                  <a:extLst>
                    <a:ext uri="{9D8B030D-6E8A-4147-A177-3AD203B41FA5}">
                      <a16:colId xmlns:a16="http://schemas.microsoft.com/office/drawing/2014/main" val="1674525478"/>
                    </a:ext>
                  </a:extLst>
                </a:gridCol>
                <a:gridCol w="1656184">
                  <a:extLst>
                    <a:ext uri="{9D8B030D-6E8A-4147-A177-3AD203B41FA5}">
                      <a16:colId xmlns:a16="http://schemas.microsoft.com/office/drawing/2014/main" val="1729072205"/>
                    </a:ext>
                  </a:extLst>
                </a:gridCol>
                <a:gridCol w="1728193">
                  <a:extLst>
                    <a:ext uri="{9D8B030D-6E8A-4147-A177-3AD203B41FA5}">
                      <a16:colId xmlns:a16="http://schemas.microsoft.com/office/drawing/2014/main" val="4000711029"/>
                    </a:ext>
                  </a:extLst>
                </a:gridCol>
              </a:tblGrid>
              <a:tr h="522162">
                <a:tc>
                  <a:txBody>
                    <a:bodyPr/>
                    <a:lstStyle/>
                    <a:p>
                      <a:r>
                        <a:rPr lang="en-US" dirty="0"/>
                        <a:t>Analytics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B911, B912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Z972</a:t>
                      </a:r>
                      <a:endParaRPr lang="en-US" sz="18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2435519"/>
                  </a:ext>
                </a:extLst>
              </a:tr>
              <a:tr h="522162">
                <a:tc>
                  <a:txBody>
                    <a:bodyPr/>
                    <a:lstStyle/>
                    <a:p>
                      <a:r>
                        <a:rPr lang="en-US" dirty="0"/>
                        <a:t>Tampering Detection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i="0" dirty="0"/>
                        <a:t>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i="0" dirty="0"/>
                        <a:t>Y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1042822"/>
                  </a:ext>
                </a:extLst>
              </a:tr>
              <a:tr h="522162">
                <a:tc>
                  <a:txBody>
                    <a:bodyPr/>
                    <a:lstStyle/>
                    <a:p>
                      <a:r>
                        <a:rPr lang="en-US" dirty="0"/>
                        <a:t>Object Based Motion Detection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Y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15895196"/>
                  </a:ext>
                </a:extLst>
              </a:tr>
              <a:tr h="522162">
                <a:tc>
                  <a:txBody>
                    <a:bodyPr/>
                    <a:lstStyle/>
                    <a:p>
                      <a:r>
                        <a:rPr lang="en-US" b="1" dirty="0"/>
                        <a:t>People Line Crossing Detection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-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Y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174545042"/>
                  </a:ext>
                </a:extLst>
              </a:tr>
              <a:tr h="522162">
                <a:tc>
                  <a:txBody>
                    <a:bodyPr/>
                    <a:lstStyle/>
                    <a:p>
                      <a:r>
                        <a:rPr lang="en-US" b="1" dirty="0"/>
                        <a:t>Vehicle Line Crossing Detection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0" dirty="0">
                          <a:solidFill>
                            <a:schemeClr val="tx1"/>
                          </a:solidFill>
                        </a:rPr>
                        <a:t>-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22604302"/>
                  </a:ext>
                </a:extLst>
              </a:tr>
              <a:tr h="522162">
                <a:tc>
                  <a:txBody>
                    <a:bodyPr/>
                    <a:lstStyle/>
                    <a:p>
                      <a:r>
                        <a:rPr lang="en-US" b="1" dirty="0"/>
                        <a:t>People Detection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0" dirty="0">
                          <a:solidFill>
                            <a:schemeClr val="tx1"/>
                          </a:solidFill>
                        </a:rPr>
                        <a:t>-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762527708"/>
                  </a:ext>
                </a:extLst>
              </a:tr>
              <a:tr h="522162">
                <a:tc>
                  <a:txBody>
                    <a:bodyPr/>
                    <a:lstStyle/>
                    <a:p>
                      <a:r>
                        <a:rPr lang="en-US" b="1" dirty="0"/>
                        <a:t>Vehicle Detection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-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Y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7776523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939643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DB029695-6493-CE69-8C7D-08DC0C7CC446}"/>
              </a:ext>
            </a:extLst>
          </p:cNvPr>
          <p:cNvGraphicFramePr>
            <a:graphicFrameLocks noGrp="1"/>
          </p:cNvGraphicFramePr>
          <p:nvPr/>
        </p:nvGraphicFramePr>
        <p:xfrm>
          <a:off x="611560" y="2060848"/>
          <a:ext cx="8280920" cy="222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70230">
                  <a:extLst>
                    <a:ext uri="{9D8B030D-6E8A-4147-A177-3AD203B41FA5}">
                      <a16:colId xmlns:a16="http://schemas.microsoft.com/office/drawing/2014/main" val="3232698814"/>
                    </a:ext>
                  </a:extLst>
                </a:gridCol>
                <a:gridCol w="2070230">
                  <a:extLst>
                    <a:ext uri="{9D8B030D-6E8A-4147-A177-3AD203B41FA5}">
                      <a16:colId xmlns:a16="http://schemas.microsoft.com/office/drawing/2014/main" val="80483492"/>
                    </a:ext>
                  </a:extLst>
                </a:gridCol>
                <a:gridCol w="1764196">
                  <a:extLst>
                    <a:ext uri="{9D8B030D-6E8A-4147-A177-3AD203B41FA5}">
                      <a16:colId xmlns:a16="http://schemas.microsoft.com/office/drawing/2014/main" val="2445103789"/>
                    </a:ext>
                  </a:extLst>
                </a:gridCol>
                <a:gridCol w="2376264">
                  <a:extLst>
                    <a:ext uri="{9D8B030D-6E8A-4147-A177-3AD203B41FA5}">
                      <a16:colId xmlns:a16="http://schemas.microsoft.com/office/drawing/2014/main" val="82984754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Standard Features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AI Events/Meta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 dirty="0"/>
                        <a:t>Solutions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482592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NVR 3 Corporate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 dirty="0">
                          <a:hlinkClick r:id="rId3"/>
                        </a:rPr>
                        <a:t>S110</a:t>
                      </a:r>
                      <a:r>
                        <a:rPr lang="et-EE" dirty="0"/>
                        <a:t>, </a:t>
                      </a:r>
                      <a:r>
                        <a:rPr lang="et-EE" dirty="0">
                          <a:hlinkClick r:id="rId4"/>
                        </a:rPr>
                        <a:t>S111</a:t>
                      </a:r>
                      <a:r>
                        <a:rPr lang="et-EE" dirty="0"/>
                        <a:t>, </a:t>
                      </a:r>
                      <a:r>
                        <a:rPr lang="et-EE" dirty="0">
                          <a:hlinkClick r:id="rId5"/>
                        </a:rPr>
                        <a:t>S112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242275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NVR 3 Business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t-EE" dirty="0">
                          <a:hlinkClick r:id="rId3"/>
                        </a:rPr>
                        <a:t>S110</a:t>
                      </a:r>
                      <a:r>
                        <a:rPr lang="et-EE" dirty="0"/>
                        <a:t>, </a:t>
                      </a:r>
                      <a:r>
                        <a:rPr lang="et-EE" dirty="0">
                          <a:hlinkClick r:id="rId4"/>
                        </a:rPr>
                        <a:t>S111</a:t>
                      </a:r>
                      <a:r>
                        <a:rPr lang="et-EE" dirty="0"/>
                        <a:t>, </a:t>
                      </a:r>
                      <a:r>
                        <a:rPr lang="et-EE" dirty="0">
                          <a:hlinkClick r:id="rId5"/>
                        </a:rPr>
                        <a:t>S112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228329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CMS 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 dirty="0">
                          <a:hlinkClick r:id="rId6"/>
                        </a:rPr>
                        <a:t>S120</a:t>
                      </a:r>
                      <a:r>
                        <a:rPr lang="et-EE" dirty="0"/>
                        <a:t>, </a:t>
                      </a:r>
                      <a:r>
                        <a:rPr lang="et-EE" dirty="0">
                          <a:hlinkClick r:id="rId7"/>
                        </a:rPr>
                        <a:t>S121</a:t>
                      </a:r>
                      <a:r>
                        <a:rPr lang="et-EE" dirty="0"/>
                        <a:t>, </a:t>
                      </a:r>
                      <a:r>
                        <a:rPr lang="et-EE" dirty="0">
                          <a:hlinkClick r:id="rId8"/>
                        </a:rPr>
                        <a:t>S122</a:t>
                      </a:r>
                      <a:endParaRPr lang="et-E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0474513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ZNR-Series NVR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 dirty="0">
                          <a:hlinkClick r:id="rId9"/>
                        </a:rPr>
                        <a:t>S60</a:t>
                      </a:r>
                      <a:endParaRPr lang="et-E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629671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ENR-Series NVR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 dirty="0">
                          <a:hlinkClick r:id="rId10"/>
                        </a:rPr>
                        <a:t>S72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18223823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DB8FBEA1-40E3-CB9B-6401-F1AF19540165}"/>
              </a:ext>
            </a:extLst>
          </p:cNvPr>
          <p:cNvSpPr txBox="1"/>
          <p:nvPr/>
        </p:nvSpPr>
        <p:spPr>
          <a:xfrm>
            <a:off x="179512" y="1203105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Supported VMS</a:t>
            </a:r>
            <a:r>
              <a:rPr lang="et-EE" sz="2400" b="1" dirty="0"/>
              <a:t> and Solutions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41116921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0F5A19AE-FC78-ADD3-D559-800A6DE38225}"/>
              </a:ext>
            </a:extLst>
          </p:cNvPr>
          <p:cNvSpPr txBox="1"/>
          <p:nvPr/>
        </p:nvSpPr>
        <p:spPr>
          <a:xfrm>
            <a:off x="179512" y="1203105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Applications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2FF0B5F-3F82-99C2-9310-33351BAEAFD2}"/>
              </a:ext>
            </a:extLst>
          </p:cNvPr>
          <p:cNvSpPr txBox="1"/>
          <p:nvPr/>
        </p:nvSpPr>
        <p:spPr>
          <a:xfrm>
            <a:off x="539552" y="1988840"/>
            <a:ext cx="63367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Budget driven indoor PTZ applications, with convenient installation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1B03C79-C0FB-AC3A-86A6-79B0AF429E95}"/>
              </a:ext>
            </a:extLst>
          </p:cNvPr>
          <p:cNvSpPr txBox="1"/>
          <p:nvPr/>
        </p:nvSpPr>
        <p:spPr>
          <a:xfrm>
            <a:off x="611560" y="2745502"/>
            <a:ext cx="5256584" cy="92333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Retail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Hospital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School</a:t>
            </a:r>
          </a:p>
        </p:txBody>
      </p:sp>
    </p:spTree>
    <p:extLst>
      <p:ext uri="{BB962C8B-B14F-4D97-AF65-F5344CB8AC3E}">
        <p14:creationId xmlns:p14="http://schemas.microsoft.com/office/powerpoint/2010/main" val="2759287166"/>
      </p:ext>
    </p:extLst>
  </p:cSld>
  <p:clrMapOvr>
    <a:masterClrMapping/>
  </p:clrMapOvr>
</p:sld>
</file>

<file path=ppt/theme/theme1.xml><?xml version="1.0" encoding="utf-8"?>
<a:theme xmlns:a="http://schemas.openxmlformats.org/drawingml/2006/main" name="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36493</TotalTime>
  <Words>225</Words>
  <Application>Microsoft Office PowerPoint</Application>
  <PresentationFormat>如螢幕大小 (4:3)</PresentationFormat>
  <Paragraphs>112</Paragraphs>
  <Slides>7</Slides>
  <Notes>7</Notes>
  <HiddenSlides>0</HiddenSlides>
  <MMClips>0</MMClips>
  <ScaleCrop>false</ScaleCrop>
  <HeadingPairs>
    <vt:vector size="6" baseType="variant">
      <vt:variant>
        <vt:lpstr>使用字型</vt:lpstr>
      </vt:variant>
      <vt:variant>
        <vt:i4>4</vt:i4>
      </vt:variant>
      <vt:variant>
        <vt:lpstr>佈景主題</vt:lpstr>
      </vt:variant>
      <vt:variant>
        <vt:i4>2</vt:i4>
      </vt:variant>
      <vt:variant>
        <vt:lpstr>投影片標題</vt:lpstr>
      </vt:variant>
      <vt:variant>
        <vt:i4>7</vt:i4>
      </vt:variant>
    </vt:vector>
  </HeadingPairs>
  <TitlesOfParts>
    <vt:vector size="13" baseType="lpstr">
      <vt:lpstr>新細明體</vt:lpstr>
      <vt:lpstr>Arial</vt:lpstr>
      <vt:lpstr>Calibri</vt:lpstr>
      <vt:lpstr>Open Sans</vt:lpstr>
      <vt:lpstr>自訂設計</vt:lpstr>
      <vt:lpstr>1_自訂設計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ACTi Covert Cameras</dc:title>
  <dc:creator>Ando.Meritee</dc:creator>
  <cp:lastModifiedBy>Bella.Liu (劉家瑀)</cp:lastModifiedBy>
  <cp:revision>1614</cp:revision>
  <dcterms:created xsi:type="dcterms:W3CDTF">2015-08-31T10:30:03Z</dcterms:created>
  <dcterms:modified xsi:type="dcterms:W3CDTF">2025-02-14T07:24:41Z</dcterms:modified>
</cp:coreProperties>
</file>