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0"/>
  </p:notesMasterIdLst>
  <p:sldIdLst>
    <p:sldId id="279" r:id="rId6"/>
    <p:sldId id="486" r:id="rId7"/>
    <p:sldId id="502" r:id="rId8"/>
    <p:sldId id="503" r:id="rId9"/>
    <p:sldId id="487" r:id="rId10"/>
    <p:sldId id="488" r:id="rId11"/>
    <p:sldId id="490" r:id="rId12"/>
    <p:sldId id="491" r:id="rId13"/>
    <p:sldId id="492" r:id="rId14"/>
    <p:sldId id="493" r:id="rId15"/>
    <p:sldId id="494" r:id="rId16"/>
    <p:sldId id="496" r:id="rId17"/>
    <p:sldId id="497" r:id="rId18"/>
    <p:sldId id="498" r:id="rId19"/>
    <p:sldId id="499" r:id="rId20"/>
    <p:sldId id="507" r:id="rId21"/>
    <p:sldId id="461" r:id="rId22"/>
    <p:sldId id="462" r:id="rId23"/>
    <p:sldId id="458" r:id="rId24"/>
    <p:sldId id="434" r:id="rId25"/>
    <p:sldId id="440" r:id="rId26"/>
    <p:sldId id="441" r:id="rId27"/>
    <p:sldId id="388" r:id="rId28"/>
    <p:sldId id="387" r:id="rId2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8B0FC410-C71E-4F72-916D-DDC760EE884E}"/>
    <pc:docChg chg="delSld modSld">
      <pc:chgData name="Bella.Liu (劉家瑀)" userId="6122b3cf-428f-4cd4-a3fb-11ae43be01db" providerId="ADAL" clId="{8B0FC410-C71E-4F72-916D-DDC760EE884E}" dt="2025-02-07T06:27:13.043" v="2" actId="20577"/>
      <pc:docMkLst>
        <pc:docMk/>
      </pc:docMkLst>
      <pc:sldChg chg="del">
        <pc:chgData name="Bella.Liu (劉家瑀)" userId="6122b3cf-428f-4cd4-a3fb-11ae43be01db" providerId="ADAL" clId="{8B0FC410-C71E-4F72-916D-DDC760EE884E}" dt="2025-02-07T06:25:32.511" v="0" actId="2696"/>
        <pc:sldMkLst>
          <pc:docMk/>
          <pc:sldMk cId="614490799" sldId="495"/>
        </pc:sldMkLst>
      </pc:sldChg>
      <pc:sldChg chg="modSp mod">
        <pc:chgData name="Bella.Liu (劉家瑀)" userId="6122b3cf-428f-4cd4-a3fb-11ae43be01db" providerId="ADAL" clId="{8B0FC410-C71E-4F72-916D-DDC760EE884E}" dt="2025-02-07T06:27:13.043" v="2" actId="20577"/>
        <pc:sldMkLst>
          <pc:docMk/>
          <pc:sldMk cId="3541105383" sldId="499"/>
        </pc:sldMkLst>
        <pc:spChg chg="mod">
          <ac:chgData name="Bella.Liu (劉家瑀)" userId="6122b3cf-428f-4cd4-a3fb-11ae43be01db" providerId="ADAL" clId="{8B0FC410-C71E-4F72-916D-DDC760EE884E}" dt="2025-02-07T06:27:13.043" v="2" actId="20577"/>
          <ac:spMkLst>
            <pc:docMk/>
            <pc:sldMk cId="3541105383" sldId="499"/>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042695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864337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239042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59829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903195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669113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1550682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4161358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864334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170370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31930273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7.xml"/><Relationship Id="rId7" Type="http://schemas.openxmlformats.org/officeDocument/2006/relationships/slide" Target="slide9.xml"/><Relationship Id="rId12"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png"/><Relationship Id="rId11" Type="http://schemas.openxmlformats.org/officeDocument/2006/relationships/slide" Target="slide11.xml"/><Relationship Id="rId5" Type="http://schemas.openxmlformats.org/officeDocument/2006/relationships/slide" Target="slide8.xm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slide" Target="slide10.xml"/></Relationships>
</file>

<file path=ppt/slides/_rels/slide6.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slide" Target="slide12.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slide" Target="slide13.xml"/><Relationship Id="rId11" Type="http://schemas.openxmlformats.org/officeDocument/2006/relationships/image" Target="../media/image15.png"/><Relationship Id="rId5" Type="http://schemas.openxmlformats.org/officeDocument/2006/relationships/image" Target="../media/image12.png"/><Relationship Id="rId10" Type="http://schemas.openxmlformats.org/officeDocument/2006/relationships/slide" Target="slide15.xml"/><Relationship Id="rId4" Type="http://schemas.openxmlformats.org/officeDocument/2006/relationships/image" Target="../media/image11.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17.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7.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2.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7.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3.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7.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4.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7.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slide" Target="slide16.xml"/><Relationship Id="rId11" Type="http://schemas.openxmlformats.org/officeDocument/2006/relationships/image" Target="../media/image21.png"/><Relationship Id="rId5" Type="http://schemas.openxmlformats.org/officeDocument/2006/relationships/image" Target="../media/image18.png"/><Relationship Id="rId10" Type="http://schemas.openxmlformats.org/officeDocument/2006/relationships/slide" Target="slide18.xml"/><Relationship Id="rId4" Type="http://schemas.openxmlformats.org/officeDocument/2006/relationships/slide" Target="slide15.xml"/><Relationship Id="rId9"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0.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Park &amp; Square Surveillance Solutions</a:t>
            </a:r>
          </a:p>
        </p:txBody>
      </p:sp>
      <p:pic>
        <p:nvPicPr>
          <p:cNvPr id="7" name="Picture 6">
            <a:extLst>
              <a:ext uri="{FF2B5EF4-FFF2-40B4-BE49-F238E27FC236}">
                <a16:creationId xmlns:a16="http://schemas.microsoft.com/office/drawing/2014/main" id="{3FCDCDAE-C972-828F-8634-6D3C62EDC6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9592" y="3643239"/>
            <a:ext cx="3028882" cy="2260774"/>
          </a:xfrm>
          <a:prstGeom prst="rect">
            <a:avLst/>
          </a:prstGeom>
          <a:effectLst>
            <a:softEdge rad="317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843807" y="1727156"/>
            <a:ext cx="6120680" cy="1323439"/>
          </a:xfrm>
          <a:prstGeom prst="rect">
            <a:avLst/>
          </a:prstGeom>
          <a:noFill/>
        </p:spPr>
        <p:txBody>
          <a:bodyPr wrap="square">
            <a:spAutoFit/>
          </a:bodyPr>
          <a:lstStyle/>
          <a:p>
            <a:r>
              <a:rPr lang="en-US" sz="1600">
                <a:solidFill>
                  <a:srgbClr val="535353"/>
                </a:solidFill>
                <a:latin typeface="Open Sans" panose="020B0606030504020204" pitchFamily="34" charset="0"/>
              </a:rPr>
              <a:t>To provide a safe environment for the citizens, ACTi provides its cameras, analytics and VMS as a full solution for the public safety purposes. Gangster gathering, criminal activities, homeless issues and much more can all be detected using deep learning AI for prompt handling.</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61048"/>
            <a:ext cx="8616577" cy="1815882"/>
          </a:xfrm>
          <a:prstGeom prst="rect">
            <a:avLst/>
          </a:prstGeom>
          <a:noFill/>
        </p:spPr>
        <p:txBody>
          <a:bodyPr wrap="square">
            <a:spAutoFit/>
          </a:bodyPr>
          <a:lstStyle/>
          <a:p>
            <a:r>
              <a:rPr lang="en-US" sz="1600">
                <a:solidFill>
                  <a:srgbClr val="535353"/>
                </a:solidFill>
                <a:effectLst/>
                <a:latin typeface="Open Sans" panose="020B0606030504020204" pitchFamily="34" charset="0"/>
              </a:rPr>
              <a:t>The security or business management related challenges and solution requirements vary for each park and squares type. Since these public areas are open to everyone, gangster gathering, criminal activities and homeless issues are the challenges here.</a:t>
            </a: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To provide a safe environment for residents, ACTi incorporates its cameras, video management system, analytics, public intercom and much more for a complete and reliable solution for the public safety management.</a:t>
            </a:r>
          </a:p>
        </p:txBody>
      </p:sp>
      <p:pic>
        <p:nvPicPr>
          <p:cNvPr id="18434" name="Picture 2">
            <a:extLst>
              <a:ext uri="{FF2B5EF4-FFF2-40B4-BE49-F238E27FC236}">
                <a16:creationId xmlns:a16="http://schemas.microsoft.com/office/drawing/2014/main" id="{8A367A80-714F-B9AD-A47F-7D6AAD376B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772816"/>
            <a:ext cx="2238375"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569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 &amp; Square: Map</a:t>
            </a:r>
          </a:p>
        </p:txBody>
      </p:sp>
      <p:pic>
        <p:nvPicPr>
          <p:cNvPr id="3" name="Picture 2">
            <a:extLst>
              <a:ext uri="{FF2B5EF4-FFF2-40B4-BE49-F238E27FC236}">
                <a16:creationId xmlns:a16="http://schemas.microsoft.com/office/drawing/2014/main" id="{1CA78D89-7F88-F76B-A988-21D9AB09668E}"/>
              </a:ext>
            </a:extLst>
          </p:cNvPr>
          <p:cNvPicPr>
            <a:picLocks noChangeAspect="1"/>
          </p:cNvPicPr>
          <p:nvPr/>
        </p:nvPicPr>
        <p:blipFill>
          <a:blip r:embed="rId3"/>
          <a:stretch>
            <a:fillRect/>
          </a:stretch>
        </p:blipFill>
        <p:spPr>
          <a:xfrm>
            <a:off x="495300" y="1916832"/>
            <a:ext cx="8153400" cy="4638675"/>
          </a:xfrm>
          <a:prstGeom prst="rect">
            <a:avLst/>
          </a:prstGeom>
        </p:spPr>
      </p:pic>
      <p:sp>
        <p:nvSpPr>
          <p:cNvPr id="2" name="TextBox 1">
            <a:extLst>
              <a:ext uri="{FF2B5EF4-FFF2-40B4-BE49-F238E27FC236}">
                <a16:creationId xmlns:a16="http://schemas.microsoft.com/office/drawing/2014/main" id="{1DE06AA8-DF40-069F-60E7-A9B19590C5CE}"/>
              </a:ext>
            </a:extLst>
          </p:cNvPr>
          <p:cNvSpPr txBox="1"/>
          <p:nvPr/>
        </p:nvSpPr>
        <p:spPr>
          <a:xfrm>
            <a:off x="2987824" y="2276872"/>
            <a:ext cx="1944216" cy="307777"/>
          </a:xfrm>
          <a:prstGeom prst="rect">
            <a:avLst/>
          </a:prstGeom>
          <a:solidFill>
            <a:schemeClr val="bg1"/>
          </a:solidFill>
        </p:spPr>
        <p:txBody>
          <a:bodyPr wrap="square" rtlCol="0">
            <a:spAutoFit/>
          </a:bodyPr>
          <a:lstStyle/>
          <a:p>
            <a:r>
              <a:rPr lang="en-US" sz="1400"/>
              <a:t>Outdoor Parking Area</a:t>
            </a:r>
          </a:p>
        </p:txBody>
      </p:sp>
      <p:sp>
        <p:nvSpPr>
          <p:cNvPr id="4" name="TextBox 3">
            <a:extLst>
              <a:ext uri="{FF2B5EF4-FFF2-40B4-BE49-F238E27FC236}">
                <a16:creationId xmlns:a16="http://schemas.microsoft.com/office/drawing/2014/main" id="{48F231AF-47FB-772B-CF4A-5C49EDB40E57}"/>
              </a:ext>
            </a:extLst>
          </p:cNvPr>
          <p:cNvSpPr txBox="1"/>
          <p:nvPr/>
        </p:nvSpPr>
        <p:spPr>
          <a:xfrm>
            <a:off x="4355976" y="3861048"/>
            <a:ext cx="576064" cy="307777"/>
          </a:xfrm>
          <a:prstGeom prst="rect">
            <a:avLst/>
          </a:prstGeom>
          <a:solidFill>
            <a:schemeClr val="bg1"/>
          </a:solidFill>
        </p:spPr>
        <p:txBody>
          <a:bodyPr wrap="square" rtlCol="0">
            <a:spAutoFit/>
          </a:bodyPr>
          <a:lstStyle/>
          <a:p>
            <a:r>
              <a:rPr lang="en-US" sz="1400"/>
              <a:t>Field</a:t>
            </a:r>
          </a:p>
        </p:txBody>
      </p:sp>
      <p:sp>
        <p:nvSpPr>
          <p:cNvPr id="5" name="TextBox 4">
            <a:extLst>
              <a:ext uri="{FF2B5EF4-FFF2-40B4-BE49-F238E27FC236}">
                <a16:creationId xmlns:a16="http://schemas.microsoft.com/office/drawing/2014/main" id="{C6D9C3F1-999D-3740-8ECD-A518273A72BE}"/>
              </a:ext>
            </a:extLst>
          </p:cNvPr>
          <p:cNvSpPr txBox="1"/>
          <p:nvPr/>
        </p:nvSpPr>
        <p:spPr>
          <a:xfrm>
            <a:off x="5580112" y="2852936"/>
            <a:ext cx="1224136" cy="307777"/>
          </a:xfrm>
          <a:prstGeom prst="rect">
            <a:avLst/>
          </a:prstGeom>
          <a:solidFill>
            <a:schemeClr val="bg1"/>
          </a:solidFill>
        </p:spPr>
        <p:txBody>
          <a:bodyPr wrap="square" rtlCol="0">
            <a:spAutoFit/>
          </a:bodyPr>
          <a:lstStyle/>
          <a:p>
            <a:r>
              <a:rPr lang="en-US" sz="1400"/>
              <a:t>Public Square</a:t>
            </a:r>
          </a:p>
        </p:txBody>
      </p:sp>
      <p:sp>
        <p:nvSpPr>
          <p:cNvPr id="6" name="TextBox 5">
            <a:extLst>
              <a:ext uri="{FF2B5EF4-FFF2-40B4-BE49-F238E27FC236}">
                <a16:creationId xmlns:a16="http://schemas.microsoft.com/office/drawing/2014/main" id="{799FE28F-B90D-ACB9-3B17-7E6A37CD63CF}"/>
              </a:ext>
            </a:extLst>
          </p:cNvPr>
          <p:cNvSpPr txBox="1"/>
          <p:nvPr/>
        </p:nvSpPr>
        <p:spPr>
          <a:xfrm>
            <a:off x="7164288" y="4437112"/>
            <a:ext cx="1224136" cy="307777"/>
          </a:xfrm>
          <a:prstGeom prst="rect">
            <a:avLst/>
          </a:prstGeom>
          <a:solidFill>
            <a:schemeClr val="bg1"/>
          </a:solidFill>
        </p:spPr>
        <p:txBody>
          <a:bodyPr wrap="square" rtlCol="0">
            <a:spAutoFit/>
          </a:bodyPr>
          <a:lstStyle/>
          <a:p>
            <a:r>
              <a:rPr lang="en-US" sz="1400"/>
              <a:t>Sports Court</a:t>
            </a:r>
          </a:p>
        </p:txBody>
      </p:sp>
      <p:sp>
        <p:nvSpPr>
          <p:cNvPr id="7" name="TextBox 6">
            <a:extLst>
              <a:ext uri="{FF2B5EF4-FFF2-40B4-BE49-F238E27FC236}">
                <a16:creationId xmlns:a16="http://schemas.microsoft.com/office/drawing/2014/main" id="{04271885-DC23-920E-C896-D4DADC7D9414}"/>
              </a:ext>
            </a:extLst>
          </p:cNvPr>
          <p:cNvSpPr txBox="1"/>
          <p:nvPr/>
        </p:nvSpPr>
        <p:spPr>
          <a:xfrm>
            <a:off x="1259632" y="5373216"/>
            <a:ext cx="1728192" cy="307777"/>
          </a:xfrm>
          <a:prstGeom prst="rect">
            <a:avLst/>
          </a:prstGeom>
          <a:solidFill>
            <a:schemeClr val="bg1"/>
          </a:solidFill>
        </p:spPr>
        <p:txBody>
          <a:bodyPr wrap="square" rtlCol="0">
            <a:spAutoFit/>
          </a:bodyPr>
          <a:lstStyle/>
          <a:p>
            <a:r>
              <a:rPr lang="en-US" sz="1400"/>
              <a:t>Pedestrian Overpass</a:t>
            </a:r>
          </a:p>
        </p:txBody>
      </p:sp>
      <p:sp>
        <p:nvSpPr>
          <p:cNvPr id="8" name="TextBox 7">
            <a:extLst>
              <a:ext uri="{FF2B5EF4-FFF2-40B4-BE49-F238E27FC236}">
                <a16:creationId xmlns:a16="http://schemas.microsoft.com/office/drawing/2014/main" id="{953D0380-D897-3631-C6C1-882EC29D1D3A}"/>
              </a:ext>
            </a:extLst>
          </p:cNvPr>
          <p:cNvSpPr txBox="1"/>
          <p:nvPr/>
        </p:nvSpPr>
        <p:spPr>
          <a:xfrm>
            <a:off x="1259632" y="3825044"/>
            <a:ext cx="864096" cy="307777"/>
          </a:xfrm>
          <a:prstGeom prst="rect">
            <a:avLst/>
          </a:prstGeom>
          <a:solidFill>
            <a:schemeClr val="bg1"/>
          </a:solidFill>
        </p:spPr>
        <p:txBody>
          <a:bodyPr wrap="square" rtlCol="0">
            <a:spAutoFit/>
          </a:bodyPr>
          <a:lstStyle/>
          <a:p>
            <a:r>
              <a:rPr lang="en-US" sz="1400"/>
              <a:t>Sidewalk</a:t>
            </a:r>
          </a:p>
        </p:txBody>
      </p:sp>
      <p:sp>
        <p:nvSpPr>
          <p:cNvPr id="9" name="TextBox 8">
            <a:extLst>
              <a:ext uri="{FF2B5EF4-FFF2-40B4-BE49-F238E27FC236}">
                <a16:creationId xmlns:a16="http://schemas.microsoft.com/office/drawing/2014/main" id="{654417B7-289A-9EDD-0A31-C9C0BD687C2F}"/>
              </a:ext>
            </a:extLst>
          </p:cNvPr>
          <p:cNvSpPr txBox="1"/>
          <p:nvPr/>
        </p:nvSpPr>
        <p:spPr>
          <a:xfrm>
            <a:off x="1187624" y="4236169"/>
            <a:ext cx="576064" cy="307777"/>
          </a:xfrm>
          <a:prstGeom prst="rect">
            <a:avLst/>
          </a:prstGeom>
          <a:solidFill>
            <a:schemeClr val="bg1"/>
          </a:solidFill>
        </p:spPr>
        <p:txBody>
          <a:bodyPr wrap="square" rtlCol="0">
            <a:spAutoFit/>
          </a:bodyPr>
          <a:lstStyle/>
          <a:p>
            <a:r>
              <a:rPr lang="en-US" sz="1400"/>
              <a:t>Road</a:t>
            </a:r>
          </a:p>
        </p:txBody>
      </p:sp>
    </p:spTree>
    <p:extLst>
      <p:ext uri="{BB962C8B-B14F-4D97-AF65-F5344CB8AC3E}">
        <p14:creationId xmlns:p14="http://schemas.microsoft.com/office/powerpoint/2010/main" val="3052443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 vs Locations</a:t>
            </a:r>
          </a:p>
        </p:txBody>
      </p:sp>
      <p:graphicFrame>
        <p:nvGraphicFramePr>
          <p:cNvPr id="4" name="Table 3">
            <a:extLst>
              <a:ext uri="{FF2B5EF4-FFF2-40B4-BE49-F238E27FC236}">
                <a16:creationId xmlns:a16="http://schemas.microsoft.com/office/drawing/2014/main" id="{6C89F2A5-E7F7-1D64-3B02-3D96EE92A311}"/>
              </a:ext>
            </a:extLst>
          </p:cNvPr>
          <p:cNvGraphicFramePr>
            <a:graphicFrameLocks noGrp="1"/>
          </p:cNvGraphicFramePr>
          <p:nvPr/>
        </p:nvGraphicFramePr>
        <p:xfrm>
          <a:off x="83507" y="1680575"/>
          <a:ext cx="8800839" cy="5104985"/>
        </p:xfrm>
        <a:graphic>
          <a:graphicData uri="http://schemas.openxmlformats.org/drawingml/2006/table">
            <a:tbl>
              <a:tblPr firstRow="1" bandRow="1">
                <a:tableStyleId>{5C22544A-7EE6-4342-B048-85BDC9FD1C3A}</a:tableStyleId>
              </a:tblPr>
              <a:tblGrid>
                <a:gridCol w="2079142">
                  <a:extLst>
                    <a:ext uri="{9D8B030D-6E8A-4147-A177-3AD203B41FA5}">
                      <a16:colId xmlns:a16="http://schemas.microsoft.com/office/drawing/2014/main" val="2167205820"/>
                    </a:ext>
                  </a:extLst>
                </a:gridCol>
                <a:gridCol w="898445">
                  <a:extLst>
                    <a:ext uri="{9D8B030D-6E8A-4147-A177-3AD203B41FA5}">
                      <a16:colId xmlns:a16="http://schemas.microsoft.com/office/drawing/2014/main" val="2565856468"/>
                    </a:ext>
                  </a:extLst>
                </a:gridCol>
                <a:gridCol w="831891">
                  <a:extLst>
                    <a:ext uri="{9D8B030D-6E8A-4147-A177-3AD203B41FA5}">
                      <a16:colId xmlns:a16="http://schemas.microsoft.com/office/drawing/2014/main" val="3900648050"/>
                    </a:ext>
                  </a:extLst>
                </a:gridCol>
                <a:gridCol w="709881">
                  <a:extLst>
                    <a:ext uri="{9D8B030D-6E8A-4147-A177-3AD203B41FA5}">
                      <a16:colId xmlns:a16="http://schemas.microsoft.com/office/drawing/2014/main" val="2122113404"/>
                    </a:ext>
                  </a:extLst>
                </a:gridCol>
                <a:gridCol w="1164646">
                  <a:extLst>
                    <a:ext uri="{9D8B030D-6E8A-4147-A177-3AD203B41FA5}">
                      <a16:colId xmlns:a16="http://schemas.microsoft.com/office/drawing/2014/main" val="3155535811"/>
                    </a:ext>
                  </a:extLst>
                </a:gridCol>
                <a:gridCol w="1131373">
                  <a:extLst>
                    <a:ext uri="{9D8B030D-6E8A-4147-A177-3AD203B41FA5}">
                      <a16:colId xmlns:a16="http://schemas.microsoft.com/office/drawing/2014/main" val="2748578960"/>
                    </a:ext>
                  </a:extLst>
                </a:gridCol>
                <a:gridCol w="1020452">
                  <a:extLst>
                    <a:ext uri="{9D8B030D-6E8A-4147-A177-3AD203B41FA5}">
                      <a16:colId xmlns:a16="http://schemas.microsoft.com/office/drawing/2014/main" val="2393102404"/>
                    </a:ext>
                  </a:extLst>
                </a:gridCol>
                <a:gridCol w="965009">
                  <a:extLst>
                    <a:ext uri="{9D8B030D-6E8A-4147-A177-3AD203B41FA5}">
                      <a16:colId xmlns:a16="http://schemas.microsoft.com/office/drawing/2014/main" val="3567203134"/>
                    </a:ext>
                  </a:extLst>
                </a:gridCol>
              </a:tblGrid>
              <a:tr h="427972">
                <a:tc>
                  <a:txBody>
                    <a:bodyPr/>
                    <a:lstStyle/>
                    <a:p>
                      <a:endParaRPr lang="en-US" sz="1300">
                        <a:solidFill>
                          <a:schemeClr val="tx1">
                            <a:lumMod val="76000"/>
                            <a:lumOff val="24000"/>
                          </a:schemeClr>
                        </a:solidFill>
                      </a:endParaRPr>
                    </a:p>
                  </a:txBody>
                  <a:tcPr/>
                </a:tc>
                <a:tc>
                  <a:txBody>
                    <a:bodyPr/>
                    <a:lstStyle/>
                    <a:p>
                      <a:pPr lvl="0">
                        <a:buNone/>
                      </a:pPr>
                      <a:r>
                        <a:rPr lang="en-US" sz="1300">
                          <a:solidFill>
                            <a:schemeClr val="bg1"/>
                          </a:solidFill>
                        </a:rPr>
                        <a:t>Parking Lot</a:t>
                      </a:r>
                    </a:p>
                  </a:txBody>
                  <a:tcPr/>
                </a:tc>
                <a:tc>
                  <a:txBody>
                    <a:bodyPr/>
                    <a:lstStyle/>
                    <a:p>
                      <a:pPr lvl="0">
                        <a:buNone/>
                      </a:pPr>
                      <a:r>
                        <a:rPr lang="en-US" sz="1300">
                          <a:solidFill>
                            <a:schemeClr val="bg1"/>
                          </a:solidFill>
                        </a:rPr>
                        <a:t>Sidewalk</a:t>
                      </a:r>
                    </a:p>
                  </a:txBody>
                  <a:tcPr/>
                </a:tc>
                <a:tc>
                  <a:txBody>
                    <a:bodyPr/>
                    <a:lstStyle/>
                    <a:p>
                      <a:r>
                        <a:rPr lang="en-US" sz="1300">
                          <a:solidFill>
                            <a:schemeClr val="bg1"/>
                          </a:solidFill>
                        </a:rPr>
                        <a:t>Road</a:t>
                      </a:r>
                    </a:p>
                  </a:txBody>
                  <a:tcPr/>
                </a:tc>
                <a:tc>
                  <a:txBody>
                    <a:bodyPr/>
                    <a:lstStyle/>
                    <a:p>
                      <a:r>
                        <a:rPr lang="en-US" sz="1300">
                          <a:solidFill>
                            <a:schemeClr val="bg1"/>
                          </a:solidFill>
                        </a:rPr>
                        <a:t>Public Square</a:t>
                      </a:r>
                    </a:p>
                  </a:txBody>
                  <a:tcPr/>
                </a:tc>
                <a:tc>
                  <a:txBody>
                    <a:bodyPr/>
                    <a:lstStyle/>
                    <a:p>
                      <a:r>
                        <a:rPr lang="en-US" sz="1300">
                          <a:solidFill>
                            <a:schemeClr val="bg1"/>
                          </a:solidFill>
                        </a:rPr>
                        <a:t>Pedestrian Overpass</a:t>
                      </a:r>
                    </a:p>
                  </a:txBody>
                  <a:tcPr/>
                </a:tc>
                <a:tc>
                  <a:txBody>
                    <a:bodyPr/>
                    <a:lstStyle/>
                    <a:p>
                      <a:r>
                        <a:rPr lang="en-US" sz="1300">
                          <a:solidFill>
                            <a:schemeClr val="bg1"/>
                          </a:solidFill>
                        </a:rPr>
                        <a:t>Sports Court</a:t>
                      </a:r>
                    </a:p>
                  </a:txBody>
                  <a:tcPr/>
                </a:tc>
                <a:tc>
                  <a:txBody>
                    <a:bodyPr/>
                    <a:lstStyle/>
                    <a:p>
                      <a:r>
                        <a:rPr lang="en-US" sz="1300">
                          <a:solidFill>
                            <a:schemeClr val="bg1"/>
                          </a:solidFill>
                        </a:rPr>
                        <a:t>Field</a:t>
                      </a:r>
                    </a:p>
                  </a:txBody>
                  <a:tcPr/>
                </a:tc>
                <a:extLst>
                  <a:ext uri="{0D108BD9-81ED-4DB2-BD59-A6C34878D82A}">
                    <a16:rowId xmlns:a16="http://schemas.microsoft.com/office/drawing/2014/main" val="2090737549"/>
                  </a:ext>
                </a:extLst>
              </a:tr>
              <a:tr h="475405">
                <a:tc>
                  <a:txBody>
                    <a:bodyPr/>
                    <a:lstStyle/>
                    <a:p>
                      <a:pPr lvl="0" algn="l">
                        <a:lnSpc>
                          <a:spcPct val="100000"/>
                        </a:lnSpc>
                        <a:spcBef>
                          <a:spcPts val="0"/>
                        </a:spcBef>
                        <a:spcAft>
                          <a:spcPts val="0"/>
                        </a:spcAft>
                        <a:buNone/>
                      </a:pPr>
                      <a:r>
                        <a:rPr lang="en-US" sz="1300" b="0" i="0" u="none" strike="noStrike" noProof="0">
                          <a:solidFill>
                            <a:schemeClr val="tx1">
                              <a:lumMod val="76000"/>
                              <a:lumOff val="24000"/>
                            </a:schemeClr>
                          </a:solidFill>
                          <a:latin typeface="Calibri"/>
                        </a:rPr>
                        <a:t>Restricted Area Driving Detection</a:t>
                      </a:r>
                      <a:endParaRPr lang="en-US" sz="1300" b="0" i="0" u="none" strike="noStrike" noProof="0">
                        <a:solidFill>
                          <a:srgbClr val="000000"/>
                        </a:solidFill>
                        <a:latin typeface="Calibri"/>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078924313"/>
                  </a:ext>
                </a:extLst>
              </a:tr>
              <a:tr h="475405">
                <a:tc>
                  <a:txBody>
                    <a:bodyPr/>
                    <a:lstStyle/>
                    <a:p>
                      <a:pPr lvl="0" algn="l">
                        <a:lnSpc>
                          <a:spcPct val="100000"/>
                        </a:lnSpc>
                        <a:spcBef>
                          <a:spcPts val="0"/>
                        </a:spcBef>
                        <a:spcAft>
                          <a:spcPts val="0"/>
                        </a:spcAft>
                        <a:buNone/>
                      </a:pPr>
                      <a:r>
                        <a:rPr lang="en-US" sz="1300" b="0" i="0" u="none" strike="noStrike" noProof="0">
                          <a:solidFill>
                            <a:schemeClr val="tx1">
                              <a:lumMod val="76000"/>
                              <a:lumOff val="24000"/>
                            </a:schemeClr>
                          </a:solidFill>
                          <a:latin typeface="Calibri"/>
                        </a:rPr>
                        <a:t>Suspicious Loitering Detection</a:t>
                      </a:r>
                      <a:endParaRPr lang="en-US" sz="1300" b="0" i="0" u="none" strike="noStrike" noProof="0">
                        <a:solidFill>
                          <a:srgbClr val="000000"/>
                        </a:solidFill>
                        <a:latin typeface="Calibri"/>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461784252"/>
                  </a:ext>
                </a:extLst>
              </a:tr>
              <a:tr h="475405">
                <a:tc>
                  <a:txBody>
                    <a:bodyPr/>
                    <a:lstStyle/>
                    <a:p>
                      <a:pPr lvl="0">
                        <a:buNone/>
                      </a:pPr>
                      <a:r>
                        <a:rPr lang="en-US" sz="1300">
                          <a:solidFill>
                            <a:schemeClr val="tx1">
                              <a:lumMod val="76000"/>
                              <a:lumOff val="24000"/>
                            </a:schemeClr>
                          </a:solidFill>
                        </a:rPr>
                        <a:t>Trespassing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10431295"/>
                  </a:ext>
                </a:extLst>
              </a:tr>
              <a:tr h="475405">
                <a:tc>
                  <a:txBody>
                    <a:bodyPr/>
                    <a:lstStyle/>
                    <a:p>
                      <a:pPr lvl="0">
                        <a:buNone/>
                      </a:pPr>
                      <a:r>
                        <a:rPr lang="en-US" sz="1300">
                          <a:solidFill>
                            <a:schemeClr val="tx1">
                              <a:lumMod val="76000"/>
                              <a:lumOff val="24000"/>
                            </a:schemeClr>
                          </a:solidFill>
                        </a:rPr>
                        <a:t>Suspicious Items Detection</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674638168"/>
                  </a:ext>
                </a:extLst>
              </a:tr>
              <a:tr h="475405">
                <a:tc>
                  <a:txBody>
                    <a:bodyPr/>
                    <a:lstStyle/>
                    <a:p>
                      <a:pPr lvl="0">
                        <a:buNone/>
                      </a:pPr>
                      <a:r>
                        <a:rPr lang="en-US" sz="1300">
                          <a:solidFill>
                            <a:schemeClr val="tx1">
                              <a:lumMod val="76000"/>
                              <a:lumOff val="24000"/>
                            </a:schemeClr>
                          </a:solidFill>
                        </a:rPr>
                        <a:t>Blacklisted Persons Identification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3065483"/>
                  </a:ext>
                </a:extLst>
              </a:tr>
              <a:tr h="475405">
                <a:tc>
                  <a:txBody>
                    <a:bodyPr/>
                    <a:lstStyle/>
                    <a:p>
                      <a:r>
                        <a:rPr lang="en-US" sz="1300">
                          <a:solidFill>
                            <a:schemeClr val="tx1">
                              <a:lumMod val="76000"/>
                              <a:lumOff val="24000"/>
                            </a:schemeClr>
                          </a:solidFill>
                        </a:rPr>
                        <a:t>Intercom Service</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1261085878"/>
                  </a:ext>
                </a:extLst>
              </a:tr>
              <a:tr h="475405">
                <a:tc>
                  <a:txBody>
                    <a:bodyPr/>
                    <a:lstStyle/>
                    <a:p>
                      <a:r>
                        <a:rPr lang="en-US" sz="1300">
                          <a:solidFill>
                            <a:schemeClr val="tx1">
                              <a:lumMod val="76000"/>
                              <a:lumOff val="24000"/>
                            </a:schemeClr>
                          </a:solidFill>
                        </a:rPr>
                        <a:t>On-the-Go Surveillance</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0837835"/>
                  </a:ext>
                </a:extLst>
              </a:tr>
              <a:tr h="475405">
                <a:tc>
                  <a:txBody>
                    <a:bodyPr/>
                    <a:lstStyle/>
                    <a:p>
                      <a:pPr lvl="0">
                        <a:buNone/>
                      </a:pPr>
                      <a:r>
                        <a:rPr lang="en-US" sz="1300">
                          <a:solidFill>
                            <a:schemeClr val="tx1">
                              <a:lumMod val="76000"/>
                              <a:lumOff val="24000"/>
                            </a:schemeClr>
                          </a:solidFill>
                        </a:rPr>
                        <a:t>Real-time Suspect Tracking</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81362">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75405">
                <a:tc>
                  <a:txBody>
                    <a:bodyPr/>
                    <a:lstStyle/>
                    <a:p>
                      <a:pPr lvl="0">
                        <a:buNone/>
                      </a:pPr>
                      <a:r>
                        <a:rPr lang="en-US" sz="1300">
                          <a:solidFill>
                            <a:schemeClr val="tx1">
                              <a:lumMod val="76000"/>
                              <a:lumOff val="24000"/>
                            </a:schemeClr>
                          </a:solidFill>
                        </a:rPr>
                        <a:t>Video Evidence Push to NVR by Mobile Phone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4033702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pic>
        <p:nvPicPr>
          <p:cNvPr id="26" name="Picture 25">
            <a:hlinkClick r:id="rId3" action="ppaction://hlinksldjump"/>
            <a:extLst>
              <a:ext uri="{FF2B5EF4-FFF2-40B4-BE49-F238E27FC236}">
                <a16:creationId xmlns:a16="http://schemas.microsoft.com/office/drawing/2014/main" id="{F4446634-5F37-46FA-EFB0-F46DF070322D}"/>
              </a:ext>
            </a:extLst>
          </p:cNvPr>
          <p:cNvPicPr>
            <a:picLocks noChangeAspect="1"/>
          </p:cNvPicPr>
          <p:nvPr/>
        </p:nvPicPr>
        <p:blipFill>
          <a:blip r:embed="rId4"/>
          <a:srcRect b="60114"/>
          <a:stretch/>
        </p:blipFill>
        <p:spPr>
          <a:xfrm>
            <a:off x="285009" y="2137100"/>
            <a:ext cx="1620180" cy="1094987"/>
          </a:xfrm>
          <a:prstGeom prst="rect">
            <a:avLst/>
          </a:prstGeom>
        </p:spPr>
      </p:pic>
      <p:pic>
        <p:nvPicPr>
          <p:cNvPr id="30" name="Picture 29">
            <a:hlinkClick r:id="rId5" action="ppaction://hlinksldjump"/>
            <a:extLst>
              <a:ext uri="{FF2B5EF4-FFF2-40B4-BE49-F238E27FC236}">
                <a16:creationId xmlns:a16="http://schemas.microsoft.com/office/drawing/2014/main" id="{A406E002-01CA-2862-A780-B1509DCC9397}"/>
              </a:ext>
            </a:extLst>
          </p:cNvPr>
          <p:cNvPicPr>
            <a:picLocks noChangeAspect="1"/>
          </p:cNvPicPr>
          <p:nvPr/>
        </p:nvPicPr>
        <p:blipFill>
          <a:blip r:embed="rId6"/>
          <a:srcRect b="55231"/>
          <a:stretch/>
        </p:blipFill>
        <p:spPr>
          <a:xfrm>
            <a:off x="1980515" y="2206064"/>
            <a:ext cx="1655381" cy="1094987"/>
          </a:xfrm>
          <a:prstGeom prst="rect">
            <a:avLst/>
          </a:prstGeom>
        </p:spPr>
      </p:pic>
      <p:pic>
        <p:nvPicPr>
          <p:cNvPr id="3" name="Picture 2">
            <a:hlinkClick r:id="rId7" action="ppaction://hlinksldjump"/>
            <a:extLst>
              <a:ext uri="{FF2B5EF4-FFF2-40B4-BE49-F238E27FC236}">
                <a16:creationId xmlns:a16="http://schemas.microsoft.com/office/drawing/2014/main" id="{B0D1E397-AA2B-936C-CC9C-FA6C642D1578}"/>
              </a:ext>
            </a:extLst>
          </p:cNvPr>
          <p:cNvPicPr>
            <a:picLocks noChangeAspect="1"/>
          </p:cNvPicPr>
          <p:nvPr/>
        </p:nvPicPr>
        <p:blipFill>
          <a:blip r:embed="rId8"/>
          <a:srcRect b="45816"/>
          <a:stretch/>
        </p:blipFill>
        <p:spPr>
          <a:xfrm>
            <a:off x="3676787" y="2132856"/>
            <a:ext cx="1687301" cy="1168195"/>
          </a:xfrm>
          <a:prstGeom prst="rect">
            <a:avLst/>
          </a:prstGeom>
        </p:spPr>
      </p:pic>
      <p:pic>
        <p:nvPicPr>
          <p:cNvPr id="5" name="Picture 4">
            <a:hlinkClick r:id="rId9" action="ppaction://hlinksldjump"/>
            <a:extLst>
              <a:ext uri="{FF2B5EF4-FFF2-40B4-BE49-F238E27FC236}">
                <a16:creationId xmlns:a16="http://schemas.microsoft.com/office/drawing/2014/main" id="{5EB4FD35-E519-81ED-5A16-C59EF393C237}"/>
              </a:ext>
            </a:extLst>
          </p:cNvPr>
          <p:cNvPicPr>
            <a:picLocks noChangeAspect="1"/>
          </p:cNvPicPr>
          <p:nvPr/>
        </p:nvPicPr>
        <p:blipFill>
          <a:blip r:embed="rId10"/>
          <a:srcRect b="55349"/>
          <a:stretch/>
        </p:blipFill>
        <p:spPr>
          <a:xfrm>
            <a:off x="5407758" y="2204864"/>
            <a:ext cx="1687301" cy="1096187"/>
          </a:xfrm>
          <a:prstGeom prst="rect">
            <a:avLst/>
          </a:prstGeom>
        </p:spPr>
      </p:pic>
      <p:pic>
        <p:nvPicPr>
          <p:cNvPr id="7" name="Picture 6">
            <a:hlinkClick r:id="rId11" action="ppaction://hlinksldjump"/>
            <a:extLst>
              <a:ext uri="{FF2B5EF4-FFF2-40B4-BE49-F238E27FC236}">
                <a16:creationId xmlns:a16="http://schemas.microsoft.com/office/drawing/2014/main" id="{76D11AA0-783F-CBFE-DC3E-0ECDE77185AD}"/>
              </a:ext>
            </a:extLst>
          </p:cNvPr>
          <p:cNvPicPr>
            <a:picLocks noChangeAspect="1"/>
          </p:cNvPicPr>
          <p:nvPr/>
        </p:nvPicPr>
        <p:blipFill>
          <a:blip r:embed="rId12"/>
          <a:srcRect b="53626"/>
          <a:stretch/>
        </p:blipFill>
        <p:spPr>
          <a:xfrm>
            <a:off x="7164289" y="2132857"/>
            <a:ext cx="1722670" cy="1168194"/>
          </a:xfrm>
          <a:prstGeom prst="rect">
            <a:avLst/>
          </a:prstGeom>
        </p:spPr>
      </p:pic>
      <p:sp>
        <p:nvSpPr>
          <p:cNvPr id="2" name="TextBox 1">
            <a:extLst>
              <a:ext uri="{FF2B5EF4-FFF2-40B4-BE49-F238E27FC236}">
                <a16:creationId xmlns:a16="http://schemas.microsoft.com/office/drawing/2014/main" id="{AA3C6673-6DEB-8ACF-C42E-1732994F80B2}"/>
              </a:ext>
            </a:extLst>
          </p:cNvPr>
          <p:cNvSpPr txBox="1"/>
          <p:nvPr/>
        </p:nvSpPr>
        <p:spPr>
          <a:xfrm>
            <a:off x="243912" y="3392397"/>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Restricted Area Driving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Detects vehicles appearing in the restricted areas, such as sidewalks, parks and other non-drivable places.</a:t>
            </a:r>
          </a:p>
        </p:txBody>
      </p:sp>
      <p:sp>
        <p:nvSpPr>
          <p:cNvPr id="4" name="TextBox 3">
            <a:extLst>
              <a:ext uri="{FF2B5EF4-FFF2-40B4-BE49-F238E27FC236}">
                <a16:creationId xmlns:a16="http://schemas.microsoft.com/office/drawing/2014/main" id="{4C634C83-307B-95A1-F64F-8AEB763B773B}"/>
              </a:ext>
            </a:extLst>
          </p:cNvPr>
          <p:cNvSpPr txBox="1"/>
          <p:nvPr/>
        </p:nvSpPr>
        <p:spPr>
          <a:xfrm>
            <a:off x="1916959" y="3392397"/>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Loitering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suspiciously loitering people during night hours in public places.</a:t>
            </a:r>
          </a:p>
        </p:txBody>
      </p:sp>
      <p:sp>
        <p:nvSpPr>
          <p:cNvPr id="6" name="TextBox 5">
            <a:extLst>
              <a:ext uri="{FF2B5EF4-FFF2-40B4-BE49-F238E27FC236}">
                <a16:creationId xmlns:a16="http://schemas.microsoft.com/office/drawing/2014/main" id="{89BA03D3-40EF-1895-316E-69A63928A160}"/>
              </a:ext>
            </a:extLst>
          </p:cNvPr>
          <p:cNvSpPr txBox="1"/>
          <p:nvPr/>
        </p:nvSpPr>
        <p:spPr>
          <a:xfrm>
            <a:off x="3622370" y="3392397"/>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p>
        </p:txBody>
      </p:sp>
      <p:sp>
        <p:nvSpPr>
          <p:cNvPr id="8" name="TextBox 7">
            <a:extLst>
              <a:ext uri="{FF2B5EF4-FFF2-40B4-BE49-F238E27FC236}">
                <a16:creationId xmlns:a16="http://schemas.microsoft.com/office/drawing/2014/main" id="{8B934517-D362-BCEE-104D-AF9CEAA11EB5}"/>
              </a:ext>
            </a:extLst>
          </p:cNvPr>
          <p:cNvSpPr txBox="1"/>
          <p:nvPr/>
        </p:nvSpPr>
        <p:spPr>
          <a:xfrm>
            <a:off x="5393329" y="3392397"/>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precent serious security and safety hazards.</a:t>
            </a:r>
          </a:p>
        </p:txBody>
      </p:sp>
      <p:sp>
        <p:nvSpPr>
          <p:cNvPr id="9" name="TextBox 8">
            <a:extLst>
              <a:ext uri="{FF2B5EF4-FFF2-40B4-BE49-F238E27FC236}">
                <a16:creationId xmlns:a16="http://schemas.microsoft.com/office/drawing/2014/main" id="{21637C70-FAE5-C14C-544D-28DBBE4228E4}"/>
              </a:ext>
            </a:extLst>
          </p:cNvPr>
          <p:cNvSpPr txBox="1"/>
          <p:nvPr/>
        </p:nvSpPr>
        <p:spPr>
          <a:xfrm>
            <a:off x="7153541" y="3392396"/>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Blacklisted Persons Identification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Identify the blacklisted persons by recognizing their faces automatically.</a:t>
            </a:r>
          </a:p>
        </p:txBody>
      </p:sp>
    </p:spTree>
    <p:extLst>
      <p:ext uri="{BB962C8B-B14F-4D97-AF65-F5344CB8AC3E}">
        <p14:creationId xmlns:p14="http://schemas.microsoft.com/office/powerpoint/2010/main" val="1631634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pic>
        <p:nvPicPr>
          <p:cNvPr id="4" name="Picture 3">
            <a:hlinkClick r:id="rId3" action="ppaction://hlinksldjump"/>
            <a:extLst>
              <a:ext uri="{FF2B5EF4-FFF2-40B4-BE49-F238E27FC236}">
                <a16:creationId xmlns:a16="http://schemas.microsoft.com/office/drawing/2014/main" id="{13AEB931-F8A0-B3FD-B18A-D6AF3AF45E58}"/>
              </a:ext>
            </a:extLst>
          </p:cNvPr>
          <p:cNvPicPr>
            <a:picLocks noChangeAspect="1"/>
          </p:cNvPicPr>
          <p:nvPr/>
        </p:nvPicPr>
        <p:blipFill>
          <a:blip r:embed="rId4"/>
          <a:srcRect b="49096"/>
          <a:stretch/>
        </p:blipFill>
        <p:spPr>
          <a:xfrm>
            <a:off x="134416" y="2183971"/>
            <a:ext cx="1781233" cy="1245029"/>
          </a:xfrm>
          <a:prstGeom prst="rect">
            <a:avLst/>
          </a:prstGeom>
        </p:spPr>
      </p:pic>
      <p:pic>
        <p:nvPicPr>
          <p:cNvPr id="8" name="Picture 7">
            <a:hlinkClick r:id="rId3" action="ppaction://hlinksldjump"/>
            <a:extLst>
              <a:ext uri="{FF2B5EF4-FFF2-40B4-BE49-F238E27FC236}">
                <a16:creationId xmlns:a16="http://schemas.microsoft.com/office/drawing/2014/main" id="{19531D3D-FD3F-8542-57AF-F22984F988CA}"/>
              </a:ext>
            </a:extLst>
          </p:cNvPr>
          <p:cNvPicPr>
            <a:picLocks noChangeAspect="1"/>
          </p:cNvPicPr>
          <p:nvPr/>
        </p:nvPicPr>
        <p:blipFill>
          <a:blip r:embed="rId5"/>
          <a:srcRect b="57906"/>
          <a:stretch/>
        </p:blipFill>
        <p:spPr>
          <a:xfrm>
            <a:off x="1949240" y="2172731"/>
            <a:ext cx="1761179" cy="1256269"/>
          </a:xfrm>
          <a:prstGeom prst="rect">
            <a:avLst/>
          </a:prstGeom>
        </p:spPr>
      </p:pic>
      <p:pic>
        <p:nvPicPr>
          <p:cNvPr id="10" name="Picture 9">
            <a:hlinkClick r:id="rId6" action="ppaction://hlinksldjump"/>
            <a:extLst>
              <a:ext uri="{FF2B5EF4-FFF2-40B4-BE49-F238E27FC236}">
                <a16:creationId xmlns:a16="http://schemas.microsoft.com/office/drawing/2014/main" id="{CB9B5092-9A75-B281-FF36-CF8871585872}"/>
              </a:ext>
            </a:extLst>
          </p:cNvPr>
          <p:cNvPicPr>
            <a:picLocks noChangeAspect="1"/>
          </p:cNvPicPr>
          <p:nvPr/>
        </p:nvPicPr>
        <p:blipFill>
          <a:blip r:embed="rId7"/>
          <a:srcRect b="58283"/>
          <a:stretch/>
        </p:blipFill>
        <p:spPr>
          <a:xfrm>
            <a:off x="3660426" y="2183971"/>
            <a:ext cx="1776465" cy="1245029"/>
          </a:xfrm>
          <a:prstGeom prst="rect">
            <a:avLst/>
          </a:prstGeom>
        </p:spPr>
      </p:pic>
      <p:pic>
        <p:nvPicPr>
          <p:cNvPr id="12" name="Picture 11">
            <a:hlinkClick r:id="rId8" action="ppaction://hlinksldjump"/>
            <a:extLst>
              <a:ext uri="{FF2B5EF4-FFF2-40B4-BE49-F238E27FC236}">
                <a16:creationId xmlns:a16="http://schemas.microsoft.com/office/drawing/2014/main" id="{2538E427-5250-70D7-6A0C-2E450C00D8BD}"/>
              </a:ext>
            </a:extLst>
          </p:cNvPr>
          <p:cNvPicPr>
            <a:picLocks noChangeAspect="1"/>
          </p:cNvPicPr>
          <p:nvPr/>
        </p:nvPicPr>
        <p:blipFill>
          <a:blip r:embed="rId9"/>
          <a:srcRect b="45361"/>
          <a:stretch/>
        </p:blipFill>
        <p:spPr>
          <a:xfrm>
            <a:off x="5456832" y="2213289"/>
            <a:ext cx="1776465" cy="1215711"/>
          </a:xfrm>
          <a:prstGeom prst="rect">
            <a:avLst/>
          </a:prstGeom>
        </p:spPr>
      </p:pic>
      <p:pic>
        <p:nvPicPr>
          <p:cNvPr id="14" name="Picture 13">
            <a:hlinkClick r:id="rId10" action="ppaction://hlinksldjump"/>
            <a:extLst>
              <a:ext uri="{FF2B5EF4-FFF2-40B4-BE49-F238E27FC236}">
                <a16:creationId xmlns:a16="http://schemas.microsoft.com/office/drawing/2014/main" id="{D07C87F9-97AA-B8E9-8E4A-1D32B6714D30}"/>
              </a:ext>
            </a:extLst>
          </p:cNvPr>
          <p:cNvPicPr>
            <a:picLocks noChangeAspect="1"/>
          </p:cNvPicPr>
          <p:nvPr/>
        </p:nvPicPr>
        <p:blipFill>
          <a:blip r:embed="rId11"/>
          <a:srcRect b="56188"/>
          <a:stretch/>
        </p:blipFill>
        <p:spPr>
          <a:xfrm>
            <a:off x="7222733" y="2183971"/>
            <a:ext cx="1785079" cy="1215711"/>
          </a:xfrm>
          <a:prstGeom prst="rect">
            <a:avLst/>
          </a:prstGeom>
        </p:spPr>
      </p:pic>
      <p:sp>
        <p:nvSpPr>
          <p:cNvPr id="2" name="TextBox 1">
            <a:extLst>
              <a:ext uri="{FF2B5EF4-FFF2-40B4-BE49-F238E27FC236}">
                <a16:creationId xmlns:a16="http://schemas.microsoft.com/office/drawing/2014/main" id="{1346A097-F946-A9AC-77D7-731B42082A14}"/>
              </a:ext>
            </a:extLst>
          </p:cNvPr>
          <p:cNvSpPr txBox="1"/>
          <p:nvPr/>
        </p:nvSpPr>
        <p:spPr>
          <a:xfrm>
            <a:off x="134416" y="3429000"/>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Intercom Service</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Interact with other individuals by local voice-based communication system.</a:t>
            </a:r>
          </a:p>
        </p:txBody>
      </p:sp>
      <p:sp>
        <p:nvSpPr>
          <p:cNvPr id="3" name="TextBox 2">
            <a:extLst>
              <a:ext uri="{FF2B5EF4-FFF2-40B4-BE49-F238E27FC236}">
                <a16:creationId xmlns:a16="http://schemas.microsoft.com/office/drawing/2014/main" id="{166C5BF3-44C0-D3B8-F8C6-D0BB52CD11AC}"/>
              </a:ext>
            </a:extLst>
          </p:cNvPr>
          <p:cNvSpPr txBox="1"/>
          <p:nvPr/>
        </p:nvSpPr>
        <p:spPr>
          <a:xfrm>
            <a:off x="1955648" y="3429000"/>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On-the-Go Surveillance</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Monitor the views from the surveillance cameras using a mobile device while walking around the area, in order to respond to incidents instantly.</a:t>
            </a:r>
          </a:p>
        </p:txBody>
      </p:sp>
      <p:sp>
        <p:nvSpPr>
          <p:cNvPr id="5" name="TextBox 4">
            <a:extLst>
              <a:ext uri="{FF2B5EF4-FFF2-40B4-BE49-F238E27FC236}">
                <a16:creationId xmlns:a16="http://schemas.microsoft.com/office/drawing/2014/main" id="{CB37CFBC-DBCF-0F13-74F7-7D5492797502}"/>
              </a:ext>
            </a:extLst>
          </p:cNvPr>
          <p:cNvSpPr txBox="1"/>
          <p:nvPr/>
        </p:nvSpPr>
        <p:spPr>
          <a:xfrm>
            <a:off x="3675450" y="3422360"/>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Real-time Suspect Tracking</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Track the suspect seamlessly by switching between video channels using transparent video overlay buttons in video management system.</a:t>
            </a:r>
          </a:p>
        </p:txBody>
      </p:sp>
      <p:sp>
        <p:nvSpPr>
          <p:cNvPr id="6" name="TextBox 5">
            <a:extLst>
              <a:ext uri="{FF2B5EF4-FFF2-40B4-BE49-F238E27FC236}">
                <a16:creationId xmlns:a16="http://schemas.microsoft.com/office/drawing/2014/main" id="{63231A52-901A-74D6-31A0-9AA454161280}"/>
              </a:ext>
            </a:extLst>
          </p:cNvPr>
          <p:cNvSpPr txBox="1"/>
          <p:nvPr/>
        </p:nvSpPr>
        <p:spPr>
          <a:xfrm>
            <a:off x="5448218" y="3429000"/>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p>
        </p:txBody>
      </p:sp>
      <p:sp>
        <p:nvSpPr>
          <p:cNvPr id="7" name="TextBox 6">
            <a:extLst>
              <a:ext uri="{FF2B5EF4-FFF2-40B4-BE49-F238E27FC236}">
                <a16:creationId xmlns:a16="http://schemas.microsoft.com/office/drawing/2014/main" id="{760D85E9-D077-A874-479D-F77AA1A7F3A2}"/>
              </a:ext>
            </a:extLst>
          </p:cNvPr>
          <p:cNvSpPr txBox="1"/>
          <p:nvPr/>
        </p:nvSpPr>
        <p:spPr>
          <a:xfrm>
            <a:off x="7257193" y="3429000"/>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Video Evidence Push to NVR by Mobile Phone</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Use the built-in camera of the mobile phone to stream the video evidence of the incident to NVR.</a:t>
            </a:r>
          </a:p>
        </p:txBody>
      </p:sp>
    </p:spTree>
    <p:extLst>
      <p:ext uri="{BB962C8B-B14F-4D97-AF65-F5344CB8AC3E}">
        <p14:creationId xmlns:p14="http://schemas.microsoft.com/office/powerpoint/2010/main" val="1344869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Restricted Area Driving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Detects vehicles appearing in the restricted areas, such as sidewalks, parks and other non-drivable places.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are many locations where the motor vehicles are not permitted to drive. They may include sidewalks, public squares, parks, certain types of tunnels, bridges and other locations. The violation will be detected by the vehicle detection analytics and reported instantly.</a:t>
            </a:r>
          </a:p>
        </p:txBody>
      </p:sp>
      <p:pic>
        <p:nvPicPr>
          <p:cNvPr id="3074" name="Picture 2">
            <a:extLst>
              <a:ext uri="{FF2B5EF4-FFF2-40B4-BE49-F238E27FC236}">
                <a16:creationId xmlns:a16="http://schemas.microsoft.com/office/drawing/2014/main" id="{1253D9F4-5291-6412-3748-D9DE3F782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538" y="1619508"/>
            <a:ext cx="3810000" cy="2371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Vehicle Enter Area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2045E570-894A-690B-756F-C46E485C4B8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A5A3ED1-8832-C4C7-793F-5EDF04A09D7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86B799F2-8B0C-9633-9AE9-1D2BB671D400}"/>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BF15C83A-D68D-7DEB-13EE-C035FA71079F}"/>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1F90D7B5-B4D6-3BEF-AA67-10A9F1317AC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76E7ABF4-7295-8AD2-707E-F7D396BE46C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98D9CC05-A5B1-CC67-A621-EE0B0E47A516}"/>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D7B77C39-BAEA-3715-8A8D-AEA5B48C72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E5787F72-AEB9-C354-2B7D-07F980A4862F}"/>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6ABF5C62-E894-D03C-25BD-08FF198260E1}"/>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E59C661B-AAE0-6AA3-096F-2318212E09A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C5342142-6942-9775-B4A7-EA561C5033BC}"/>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4316E941-A238-E260-A178-965294DA5615}"/>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8D202C5E-19C0-D050-CA2A-6C05F6A37B1E}"/>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DA8B0976-183E-7DB6-AA6D-192FF6CFA332}"/>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F727FD6A-609C-8219-6F2B-186D2984AC5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4998A00A-A951-6599-0876-194868D373FD}"/>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884749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Loitering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suspiciously loitering people during night hours in public places.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public areas are monitored for the safety purposes. One of the signs of potential safety risk is the detection of suspicious loitering in the public areas such as city parks, especially at night.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Loitering</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2290" name="Picture 2">
            <a:extLst>
              <a:ext uri="{FF2B5EF4-FFF2-40B4-BE49-F238E27FC236}">
                <a16:creationId xmlns:a16="http://schemas.microsoft.com/office/drawing/2014/main" id="{BF72091D-E4F1-0136-326F-E1C9B17A1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759949"/>
            <a:ext cx="3734127" cy="21284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06B8BAC-AA1B-C730-6EC7-54CE9DC1D69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E980A6B-AADF-3718-AB91-510C7CC2B1E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BBB2541-3C7F-7BD6-7B01-D4E821988F1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A78E5350-8FD7-21E7-946C-C24D7CCC9F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697FC36A-7510-59BF-50DC-F9AEB6A5E0EE}"/>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22EAA28-D0C1-CBF0-7E83-241617131C62}"/>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F4F4BD85-95A6-C4F4-1F6F-EC885978831E}"/>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9B776397-910E-0FF0-40F7-623D1534CC5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D47736B0-D2DB-68B3-D039-462C88001BA0}"/>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D775DCF6-F31F-159D-8585-E6CDE90C9672}"/>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9649788D-F793-689E-F44D-68BD9E3E271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716E313D-0AC1-5294-8644-84BC650226BC}"/>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71C2220-8DA6-42AC-1F6B-B8F4F06BC69E}"/>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B8D9EE58-53DD-754A-2A08-64B5230D075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037F25A8-1CBF-5FBB-ACAA-523A30E6DCAB}"/>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46A06233-2E03-5A17-00FA-8428848515F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2EA13CB-83AA-4DAE-CB80-4A37FCBB0BBF}"/>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107098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residential areas, schools. There are also some places that are open for anyone during daytime but are closed at night due to safety reasons. For example, certain parks and outdoor sport courts. Entering those areas at night would be considered trespassing.</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0482" name="Picture 2">
            <a:extLst>
              <a:ext uri="{FF2B5EF4-FFF2-40B4-BE49-F238E27FC236}">
                <a16:creationId xmlns:a16="http://schemas.microsoft.com/office/drawing/2014/main" id="{0244A515-9037-798A-3DF6-91CC36E582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D939CB3-3BDB-B4F9-5B3D-B68B4CFBD0E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56A3668-0164-63A6-FFD4-96B543D2458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5B091EE4-A00B-EE59-5D79-FC7C3CC66D5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D24D0AA2-77EC-F606-FA25-CDE2F98A6F0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0F9B8DBB-7DCC-9513-57A7-561C7C031D2A}"/>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18F72F8-916B-CEF0-3BF4-7C9BCACEFE6A}"/>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62A6A464-2762-8008-5CB6-36BFFFD132FD}"/>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E7B4A89-6481-5E51-D024-0D7EE4A7D782}"/>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0444B07D-2CAA-4F65-A3D0-CB5CE56027CD}"/>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61ABCEC2-1FFC-C582-6133-532D98097DB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848C8E55-9671-2F91-3AD8-4C5C9549BB49}"/>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EAAE0FC3-197E-5560-B053-962017A0EFAF}"/>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BFB6F34C-738B-3C5E-9FB3-27DC8732B27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C9066A8F-AA4A-D6D2-6978-86D5C35AC4D1}"/>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E7EF77D4-34E1-30B5-039B-CF645CDFA6CC}"/>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480A3BC0-5489-429B-1A46-20BB00A27BD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CD5E8D3-1EC5-C724-E87D-2EFB8740ED8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1166804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unattended objects, such as bags, boxes, suitcases, strollers, carts, are considered risk items that should be handled quickly. Those objects can sometimes simply be of value and someone accidentally forgot them there. An early detection saves them from being stolen.</a:t>
            </a:r>
          </a:p>
          <a:p>
            <a:pPr algn="l"/>
            <a:r>
              <a:rPr lang="en-US" sz="1600">
                <a:solidFill>
                  <a:schemeClr val="tx1">
                    <a:lumMod val="50000"/>
                    <a:lumOff val="50000"/>
                  </a:schemeClr>
                </a:solidFill>
                <a:latin typeface="Open Sans" panose="020B0606030504020204" pitchFamily="34" charset="0"/>
              </a:rPr>
              <a:t>Rarely, these items could also pose threats as being malicious. They could disguise explosives or other dangerous substances.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Unattended Object </a:t>
            </a:r>
            <a:r>
              <a:rPr lang="en-US" sz="1600" b="1" i="0">
                <a:solidFill>
                  <a:srgbClr val="535353"/>
                </a:solidFill>
                <a:effectLst/>
                <a:latin typeface="Open Sans" panose="020B0606030504020204" pitchFamily="34" charset="0"/>
              </a:rPr>
              <a:t>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3554" name="Picture 2">
            <a:extLst>
              <a:ext uri="{FF2B5EF4-FFF2-40B4-BE49-F238E27FC236}">
                <a16:creationId xmlns:a16="http://schemas.microsoft.com/office/drawing/2014/main" id="{3582C019-CD26-F21D-2BCE-B5951A12E8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233" y="1682701"/>
            <a:ext cx="3079457" cy="209403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2078018-189B-FBB5-40AD-9DEAF971790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D802669-C147-5301-3821-CECA66450E8C}"/>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AFF84373-1CD1-59A7-69BC-35BB6F67B9AD}"/>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DA4244EF-AA33-57B6-6193-27825775D15E}"/>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EBC55B77-EFEC-92BB-A0F8-95E607F1DB4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BA508AA8-35B9-F279-6233-A34251CDB8CE}"/>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1BC08C10-9EEE-045C-12F8-F921228154E2}"/>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571C007-801F-5DBA-58D4-7DC0064B4DF4}"/>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FBABF6C3-C3D7-10C0-5EF1-7B1E436A2B2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F5969F6D-B69F-9CF7-4009-8D5F6A9B985A}"/>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7EA84FDC-619C-D689-A7C3-1644E4BC1B5C}"/>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D28C0318-5C9C-B50E-BD8F-7B981F4BD6BB}"/>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C9C0383F-BEDD-48E3-5270-4CD0B3227F0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163B7617-0491-C523-6A4B-C7F4FD3297C2}"/>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B44F8087-2B93-7DA2-17BB-6154B3D913A8}"/>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5DD3A0F4-D25F-7B8C-B607-EFF36E9BA4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03DA7EE2-8C3F-383B-EFF0-803EA618C9D5}"/>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352902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Blacklisted Persons Identification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Identify the blacklisted persons by recognizing their faces automatically.</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may be various types of attention lists. There may be lists maintained by the police department. There may also be lists created by the private sector for the safety purposes, such as for the shoplifting prevention.</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Recognition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4578" name="Picture 2">
            <a:extLst>
              <a:ext uri="{FF2B5EF4-FFF2-40B4-BE49-F238E27FC236}">
                <a16:creationId xmlns:a16="http://schemas.microsoft.com/office/drawing/2014/main" id="{9189928E-989C-CBBC-94E3-33082F2E46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988" y="1703543"/>
            <a:ext cx="3106061" cy="20854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D8A0318-D5AC-BD80-F066-B7DA67C8F36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79ED091-D94A-25E8-4E55-CEC838BAF5CE}"/>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CA986B8C-97E0-6A5D-C78F-535C95ABA55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E23ACF18-643D-EBA6-A6C3-EB51107EC58A}"/>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ED13E38F-D8B7-23FB-6E7D-F3A98426460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30137F0-A6A5-26A5-5F90-8290962D21C9}"/>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42CA05F-5F2F-23D8-A85C-80CE8E168F9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2E726-4D84-BE5E-D87F-7442FE66FF2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583980F-649D-51C3-9928-7F045ED19317}"/>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27D8A9EF-5791-2E33-6E82-A4FD40F3185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80A19BB-C78F-F120-0157-9DAC280F2435}"/>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5A8A7EDF-1A94-231E-7D2A-50C60F6456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226E9029-4CB0-8F85-000A-0ED57A5E817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EBACF054-7945-11F9-FDDC-13FB01F4F3A4}"/>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E21BE352-6752-55B2-13BA-7A273B8DFF60}"/>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DF386560-A8D8-5A6B-E210-458DFCF6D71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59828866-51A9-C7A4-73A9-468A14D98968}"/>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302127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a:t>
            </a:r>
          </a:p>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714D33B3-450C-3FA0-C05F-95790D9CE99B}"/>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059682-1CB3-85EA-9518-7F1D7859958F}"/>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FA8E3052-41B2-92BA-2BF9-50343602E76B}"/>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5D12E694-6D2E-73DF-F814-F7F579A3BDCA}"/>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4562D12B-477E-F584-C0E4-58D9276AE4A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BD3721D1-F3DA-1AE5-D0BC-E7DA2674134B}"/>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331D595D-296E-70B4-9ED3-EE05CBE8BF07}"/>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209895A3-1DF5-6472-2713-CE51C2643E1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1B7A0680-C47F-7F4D-859E-BFEB7091EF1B}"/>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F42172D6-2D30-0121-EB32-3E3372C83FD7}"/>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86E8B465-B8A9-6D2B-F2FB-2D1E68AE0CF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2" name="Group 21">
            <a:extLst>
              <a:ext uri="{FF2B5EF4-FFF2-40B4-BE49-F238E27FC236}">
                <a16:creationId xmlns:a16="http://schemas.microsoft.com/office/drawing/2014/main" id="{D2C2B467-10C0-18B2-9411-488D31A74510}"/>
              </a:ext>
            </a:extLst>
          </p:cNvPr>
          <p:cNvGrpSpPr/>
          <p:nvPr/>
        </p:nvGrpSpPr>
        <p:grpSpPr>
          <a:xfrm>
            <a:off x="5500838" y="6030580"/>
            <a:ext cx="1694229" cy="642229"/>
            <a:chOff x="5500838" y="6030580"/>
            <a:chExt cx="1694229" cy="642229"/>
          </a:xfrm>
        </p:grpSpPr>
        <p:pic>
          <p:nvPicPr>
            <p:cNvPr id="23" name="Picture 22">
              <a:extLst>
                <a:ext uri="{FF2B5EF4-FFF2-40B4-BE49-F238E27FC236}">
                  <a16:creationId xmlns:a16="http://schemas.microsoft.com/office/drawing/2014/main" id="{F87C6F7F-F4F8-90B2-3DAC-03168B599E75}"/>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4" name="TextBox 23">
              <a:extLst>
                <a:ext uri="{FF2B5EF4-FFF2-40B4-BE49-F238E27FC236}">
                  <a16:creationId xmlns:a16="http://schemas.microsoft.com/office/drawing/2014/main" id="{046BD28E-FE20-B9DA-B6D9-7AB257F84B07}"/>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E4489242-3F3F-1F32-5868-7F6761BF3E61}"/>
              </a:ext>
            </a:extLst>
          </p:cNvPr>
          <p:cNvGrpSpPr/>
          <p:nvPr/>
        </p:nvGrpSpPr>
        <p:grpSpPr>
          <a:xfrm>
            <a:off x="7260522" y="6019647"/>
            <a:ext cx="1541830" cy="657225"/>
            <a:chOff x="7260522" y="6019647"/>
            <a:chExt cx="1541830" cy="657225"/>
          </a:xfrm>
        </p:grpSpPr>
        <p:pic>
          <p:nvPicPr>
            <p:cNvPr id="26" name="Picture 25">
              <a:extLst>
                <a:ext uri="{FF2B5EF4-FFF2-40B4-BE49-F238E27FC236}">
                  <a16:creationId xmlns:a16="http://schemas.microsoft.com/office/drawing/2014/main" id="{5C206A7E-26D9-AABB-2DD3-72E8B4C53638}"/>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7" name="TextBox 26">
              <a:extLst>
                <a:ext uri="{FF2B5EF4-FFF2-40B4-BE49-F238E27FC236}">
                  <a16:creationId xmlns:a16="http://schemas.microsoft.com/office/drawing/2014/main" id="{6A81FA93-C0DC-23CC-BEAD-2B151861B819}"/>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775683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569660"/>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a:p>
            <a:pPr algn="l"/>
            <a:endParaRPr lang="en-US" sz="1600">
              <a:solidFill>
                <a:schemeClr val="tx1">
                  <a:lumMod val="50000"/>
                  <a:lumOff val="50000"/>
                </a:schemeClr>
              </a:solidFill>
              <a:latin typeface="Open Sans" panose="020B0606030504020204" pitchFamily="34"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76473"/>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NVR 3 and CMS 2 series products.</a:t>
            </a:r>
            <a:endParaRPr lang="en-US" sz="1600" b="0" i="0">
              <a:solidFill>
                <a:srgbClr val="535353"/>
              </a:solidFill>
              <a:effectLst/>
              <a:latin typeface="Open Sans" panose="020B0606030504020204" pitchFamily="34" charset="0"/>
            </a:endParaRPr>
          </a:p>
        </p:txBody>
      </p:sp>
      <p:pic>
        <p:nvPicPr>
          <p:cNvPr id="27650" name="Picture 2">
            <a:extLst>
              <a:ext uri="{FF2B5EF4-FFF2-40B4-BE49-F238E27FC236}">
                <a16:creationId xmlns:a16="http://schemas.microsoft.com/office/drawing/2014/main" id="{17BAB877-5088-87CB-D382-6957F14D82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02" y="1720035"/>
            <a:ext cx="3218086" cy="216093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C3D0213-2D07-8CAA-6F0A-D5B290D07A7C}"/>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A4A40CE-51A9-AF05-F98B-35805031F00F}"/>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E3B565C2-9C2D-4824-1193-D4449CC51C45}"/>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9C228726-D399-28ED-BA3E-049D93830CB9}"/>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7F47FEE9-78B5-2541-E7EC-4A7190DEF7C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8FE1DF52-ABDE-781C-8CC2-F39BCCB36AF4}"/>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50A0A8DA-636D-1AE8-543E-393DA2D9CF06}"/>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6FD7BE02-17BA-4FCB-B99E-D3B60CE4852B}"/>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27485990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small-scale retail,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3"/>
          <a:stretch>
            <a:fillRect/>
          </a:stretch>
        </p:blipFill>
        <p:spPr>
          <a:xfrm>
            <a:off x="228988" y="6093296"/>
            <a:ext cx="1819275" cy="581025"/>
          </a:xfrm>
          <a:prstGeom prst="rect">
            <a:avLst/>
          </a:prstGeom>
        </p:spPr>
      </p:pic>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0" name="Picture 19">
            <a:hlinkClick r:id="rId4" action="ppaction://hlinksldjump"/>
            <a:extLst>
              <a:ext uri="{FF2B5EF4-FFF2-40B4-BE49-F238E27FC236}">
                <a16:creationId xmlns:a16="http://schemas.microsoft.com/office/drawing/2014/main" id="{0894EC64-28AB-8BC8-C01E-DF9ABBB1F5F1}"/>
              </a:ext>
            </a:extLst>
          </p:cNvPr>
          <p:cNvPicPr>
            <a:picLocks noChangeAspect="1"/>
          </p:cNvPicPr>
          <p:nvPr/>
        </p:nvPicPr>
        <p:blipFill>
          <a:blip r:embed="rId5"/>
          <a:stretch>
            <a:fillRect/>
          </a:stretch>
        </p:blipFill>
        <p:spPr>
          <a:xfrm>
            <a:off x="2162445" y="6055196"/>
            <a:ext cx="1590675" cy="619125"/>
          </a:xfrm>
          <a:prstGeom prst="rect">
            <a:avLst/>
          </a:prstGeom>
        </p:spPr>
      </p:pic>
      <p:pic>
        <p:nvPicPr>
          <p:cNvPr id="22" name="Picture 21">
            <a:hlinkClick r:id="rId6" action="ppaction://hlinksldjump"/>
            <a:extLst>
              <a:ext uri="{FF2B5EF4-FFF2-40B4-BE49-F238E27FC236}">
                <a16:creationId xmlns:a16="http://schemas.microsoft.com/office/drawing/2014/main" id="{3C98F07B-A90F-C005-CF80-AD366DD281B3}"/>
              </a:ext>
            </a:extLst>
          </p:cNvPr>
          <p:cNvPicPr>
            <a:picLocks noChangeAspect="1"/>
          </p:cNvPicPr>
          <p:nvPr/>
        </p:nvPicPr>
        <p:blipFill>
          <a:blip r:embed="rId7"/>
          <a:stretch>
            <a:fillRect/>
          </a:stretch>
        </p:blipFill>
        <p:spPr>
          <a:xfrm>
            <a:off x="3884029" y="6102821"/>
            <a:ext cx="1485900" cy="571500"/>
          </a:xfrm>
          <a:prstGeom prst="rect">
            <a:avLst/>
          </a:prstGeom>
        </p:spPr>
      </p:pic>
      <p:pic>
        <p:nvPicPr>
          <p:cNvPr id="24" name="Picture 23">
            <a:hlinkClick r:id="rId8" action="ppaction://hlinksldjump"/>
            <a:extLst>
              <a:ext uri="{FF2B5EF4-FFF2-40B4-BE49-F238E27FC236}">
                <a16:creationId xmlns:a16="http://schemas.microsoft.com/office/drawing/2014/main" id="{43761EED-F32E-A99D-E69C-E3B9CC22EE17}"/>
              </a:ext>
            </a:extLst>
          </p:cNvPr>
          <p:cNvPicPr>
            <a:picLocks noChangeAspect="1"/>
          </p:cNvPicPr>
          <p:nvPr/>
        </p:nvPicPr>
        <p:blipFill>
          <a:blip r:embed="rId9"/>
          <a:stretch>
            <a:fillRect/>
          </a:stretch>
        </p:blipFill>
        <p:spPr>
          <a:xfrm>
            <a:off x="5500838" y="6030580"/>
            <a:ext cx="1628775" cy="628650"/>
          </a:xfrm>
          <a:prstGeom prst="rect">
            <a:avLst/>
          </a:prstGeom>
        </p:spPr>
      </p:pic>
      <p:pic>
        <p:nvPicPr>
          <p:cNvPr id="3" name="Picture 2">
            <a:hlinkClick r:id="rId10" action="ppaction://hlinksldjump"/>
            <a:extLst>
              <a:ext uri="{FF2B5EF4-FFF2-40B4-BE49-F238E27FC236}">
                <a16:creationId xmlns:a16="http://schemas.microsoft.com/office/drawing/2014/main" id="{037A7922-37D9-D403-872F-C82AE3BF7E78}"/>
              </a:ext>
            </a:extLst>
          </p:cNvPr>
          <p:cNvPicPr>
            <a:picLocks noChangeAspect="1"/>
          </p:cNvPicPr>
          <p:nvPr/>
        </p:nvPicPr>
        <p:blipFill>
          <a:blip r:embed="rId11"/>
          <a:stretch>
            <a:fillRect/>
          </a:stretch>
        </p:blipFill>
        <p:spPr>
          <a:xfrm>
            <a:off x="7260522" y="6019647"/>
            <a:ext cx="1476375" cy="657225"/>
          </a:xfrm>
          <a:prstGeom prst="rect">
            <a:avLst/>
          </a:prstGeom>
        </p:spPr>
      </p:pic>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70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Video Evidence Push to NVR by Mobile Phone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Project References</a:t>
            </a:r>
          </a:p>
        </p:txBody>
      </p:sp>
      <p:pic>
        <p:nvPicPr>
          <p:cNvPr id="1026" name="Picture 2">
            <a:extLst>
              <a:ext uri="{FF2B5EF4-FFF2-40B4-BE49-F238E27FC236}">
                <a16:creationId xmlns:a16="http://schemas.microsoft.com/office/drawing/2014/main" id="{EB7A18D3-F6DB-3538-273F-EC6B1DFBFC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0816"/>
            <a:ext cx="2443399" cy="18347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en-US" sz="1400"/>
              <a:t>Taiwan</a:t>
            </a:r>
          </a:p>
        </p:txBody>
      </p:sp>
      <p:pic>
        <p:nvPicPr>
          <p:cNvPr id="1028" name="Picture 4">
            <a:extLst>
              <a:ext uri="{FF2B5EF4-FFF2-40B4-BE49-F238E27FC236}">
                <a16:creationId xmlns:a16="http://schemas.microsoft.com/office/drawing/2014/main" id="{5A552BB8-69A5-9E52-2E7F-77D4577981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0816"/>
            <a:ext cx="1416081" cy="18863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en-US" sz="1400"/>
              <a:t>Taiwan</a:t>
            </a:r>
          </a:p>
        </p:txBody>
      </p:sp>
      <p:pic>
        <p:nvPicPr>
          <p:cNvPr id="1030" name="Picture 6">
            <a:extLst>
              <a:ext uri="{FF2B5EF4-FFF2-40B4-BE49-F238E27FC236}">
                <a16:creationId xmlns:a16="http://schemas.microsoft.com/office/drawing/2014/main" id="{B9CBCE10-CD81-60EB-337B-7DBEC146A29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2" y="2000816"/>
            <a:ext cx="1416080" cy="18863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307777"/>
          </a:xfrm>
          <a:prstGeom prst="rect">
            <a:avLst/>
          </a:prstGeom>
          <a:noFill/>
        </p:spPr>
        <p:txBody>
          <a:bodyPr wrap="square" rtlCol="0">
            <a:spAutoFit/>
          </a:bodyPr>
          <a:lstStyle/>
          <a:p>
            <a:r>
              <a:rPr lang="en-US" sz="1400"/>
              <a:t>Taiwan</a:t>
            </a:r>
          </a:p>
        </p:txBody>
      </p:sp>
      <p:pic>
        <p:nvPicPr>
          <p:cNvPr id="1032" name="Picture 8">
            <a:extLst>
              <a:ext uri="{FF2B5EF4-FFF2-40B4-BE49-F238E27FC236}">
                <a16:creationId xmlns:a16="http://schemas.microsoft.com/office/drawing/2014/main" id="{E7EA459C-F29D-B013-31E4-E80DBED7790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756" y="4380313"/>
            <a:ext cx="2443398" cy="18347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635990-E310-7437-7CAE-6DEE252FFAE5}"/>
              </a:ext>
            </a:extLst>
          </p:cNvPr>
          <p:cNvSpPr txBox="1"/>
          <p:nvPr/>
        </p:nvSpPr>
        <p:spPr>
          <a:xfrm>
            <a:off x="353085" y="6176209"/>
            <a:ext cx="1756372" cy="307777"/>
          </a:xfrm>
          <a:prstGeom prst="rect">
            <a:avLst/>
          </a:prstGeom>
          <a:noFill/>
        </p:spPr>
        <p:txBody>
          <a:bodyPr wrap="square" rtlCol="0">
            <a:spAutoFit/>
          </a:bodyPr>
          <a:lstStyle/>
          <a:p>
            <a:r>
              <a:rPr lang="en-US" sz="1400"/>
              <a:t>Taiwan</a:t>
            </a:r>
          </a:p>
        </p:txBody>
      </p:sp>
      <p:pic>
        <p:nvPicPr>
          <p:cNvPr id="1034" name="Picture 10">
            <a:extLst>
              <a:ext uri="{FF2B5EF4-FFF2-40B4-BE49-F238E27FC236}">
                <a16:creationId xmlns:a16="http://schemas.microsoft.com/office/drawing/2014/main" id="{EFB6DA86-37C5-E2B5-32FF-B5912446132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55918" y="4380313"/>
            <a:ext cx="1416081" cy="188636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6FA48AB-EA32-1325-E037-54CBE06DF88D}"/>
              </a:ext>
            </a:extLst>
          </p:cNvPr>
          <p:cNvSpPr txBox="1"/>
          <p:nvPr/>
        </p:nvSpPr>
        <p:spPr>
          <a:xfrm>
            <a:off x="3114390" y="6227592"/>
            <a:ext cx="1756372" cy="307777"/>
          </a:xfrm>
          <a:prstGeom prst="rect">
            <a:avLst/>
          </a:prstGeom>
          <a:noFill/>
        </p:spPr>
        <p:txBody>
          <a:bodyPr wrap="square" rtlCol="0">
            <a:spAutoFit/>
          </a:bodyPr>
          <a:lstStyle/>
          <a:p>
            <a:r>
              <a:rPr lang="en-US" sz="1400"/>
              <a:t>Taiwan</a:t>
            </a:r>
          </a:p>
        </p:txBody>
      </p:sp>
      <p:pic>
        <p:nvPicPr>
          <p:cNvPr id="1036" name="Picture 12">
            <a:extLst>
              <a:ext uri="{FF2B5EF4-FFF2-40B4-BE49-F238E27FC236}">
                <a16:creationId xmlns:a16="http://schemas.microsoft.com/office/drawing/2014/main" id="{40E53F71-306E-F9C1-2A03-7633C9C5F1A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70761" y="4380313"/>
            <a:ext cx="2512091" cy="188636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815DE42-066F-5D89-31D8-FE77BCA34D88}"/>
              </a:ext>
            </a:extLst>
          </p:cNvPr>
          <p:cNvSpPr txBox="1"/>
          <p:nvPr/>
        </p:nvSpPr>
        <p:spPr>
          <a:xfrm>
            <a:off x="4793088" y="6238080"/>
            <a:ext cx="1756372" cy="307777"/>
          </a:xfrm>
          <a:prstGeom prst="rect">
            <a:avLst/>
          </a:prstGeom>
          <a:noFill/>
        </p:spPr>
        <p:txBody>
          <a:bodyPr wrap="square" rtlCol="0">
            <a:spAutoFit/>
          </a:bodyPr>
          <a:lstStyle/>
          <a:p>
            <a:r>
              <a:rPr lang="en-US" sz="1400"/>
              <a:t>Taiwan</a:t>
            </a:r>
          </a:p>
        </p:txBody>
      </p:sp>
    </p:spTree>
    <p:extLst>
      <p:ext uri="{BB962C8B-B14F-4D97-AF65-F5344CB8AC3E}">
        <p14:creationId xmlns:p14="http://schemas.microsoft.com/office/powerpoint/2010/main" val="74070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Traffic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http://schemas.microsoft.com/office/2006/documentManagement/types"/>
    <ds:schemaRef ds:uri="http://schemas.microsoft.com/office/2006/metadata/properties"/>
    <ds:schemaRef ds:uri="http://purl.org/dc/terms/"/>
    <ds:schemaRef ds:uri="http://www.w3.org/XML/1998/namespace"/>
    <ds:schemaRef ds:uri="http://purl.org/dc/dcmitype/"/>
    <ds:schemaRef ds:uri="http://purl.org/dc/elements/1.1/"/>
    <ds:schemaRef ds:uri="http://schemas.microsoft.com/office/infopath/2007/PartnerControls"/>
    <ds:schemaRef ds:uri="http://schemas.openxmlformats.org/package/2006/metadata/core-properties"/>
    <ds:schemaRef ds:uri="4d3a89d7-38cc-4995-998c-0b0b8fa3c8d8"/>
    <ds:schemaRef ds:uri="ac087e28-3f76-4647-895f-aa0c543fee8a"/>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241</TotalTime>
  <Words>2092</Words>
  <Application>Microsoft Office PowerPoint</Application>
  <PresentationFormat>如螢幕大小 (4:3)</PresentationFormat>
  <Paragraphs>361</Paragraphs>
  <Slides>24</Slides>
  <Notes>20</Notes>
  <HiddenSlides>0</HiddenSlides>
  <MMClips>0</MMClips>
  <ScaleCrop>false</ScaleCrop>
  <HeadingPairs>
    <vt:vector size="6" baseType="variant">
      <vt:variant>
        <vt:lpstr>使用字型</vt:lpstr>
      </vt:variant>
      <vt:variant>
        <vt:i4>5</vt:i4>
      </vt:variant>
      <vt:variant>
        <vt:lpstr>佈景主題</vt:lpstr>
      </vt:variant>
      <vt:variant>
        <vt:i4>2</vt:i4>
      </vt:variant>
      <vt:variant>
        <vt:lpstr>投影片標題</vt:lpstr>
      </vt:variant>
      <vt:variant>
        <vt:i4>24</vt:i4>
      </vt:variant>
    </vt:vector>
  </HeadingPairs>
  <TitlesOfParts>
    <vt:vector size="31" baseType="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5</cp:revision>
  <dcterms:created xsi:type="dcterms:W3CDTF">2015-08-31T10:30:03Z</dcterms:created>
  <dcterms:modified xsi:type="dcterms:W3CDTF">2025-02-07T06:27:20Z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