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499" r:id="rId21"/>
    <p:sldId id="509" r:id="rId22"/>
    <p:sldId id="511" r:id="rId23"/>
    <p:sldId id="402" r:id="rId24"/>
    <p:sldId id="413"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145820-9953-BD9F-2AD3-B584A214065A}" v="33" dt="2024-10-21T08:59:03.821"/>
    <p1510:client id="{6BEA346D-6BBF-E4BD-2441-77AEFE3B0BBF}" v="31" dt="2024-10-21T08:57:22.44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878"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2025/1/3</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 Target="slide16.xml"/><Relationship Id="rId7" Type="http://schemas.openxmlformats.org/officeDocument/2006/relationships/slide" Target="slide27.xm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6.png"/><Relationship Id="rId4" Type="http://schemas.openxmlformats.org/officeDocument/2006/relationships/image" Target="../media/image11.pn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9.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3.jp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7.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8.png"/><Relationship Id="rId3" Type="http://schemas.openxmlformats.org/officeDocument/2006/relationships/slide" Target="slide21.xml"/><Relationship Id="rId7" Type="http://schemas.openxmlformats.org/officeDocument/2006/relationships/image" Target="../media/image21.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7.png"/><Relationship Id="rId5" Type="http://schemas.openxmlformats.org/officeDocument/2006/relationships/image" Target="../media/image20.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6.png"/><Relationship Id="rId9" Type="http://schemas.openxmlformats.org/officeDocument/2006/relationships/image" Target="../media/image22.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12"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slide" Target="slide21.xml"/><Relationship Id="rId5" Type="http://schemas.openxmlformats.org/officeDocument/2006/relationships/image" Target="../media/image21.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30.png"/></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1.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1.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7.png"/><Relationship Id="rId4" Type="http://schemas.openxmlformats.org/officeDocument/2006/relationships/image" Target="../media/image20.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32.png"/><Relationship Id="rId5" Type="http://schemas.openxmlformats.org/officeDocument/2006/relationships/image" Target="../media/image21.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3.png"/></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5.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40.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9.png"/><Relationship Id="rId5" Type="http://schemas.openxmlformats.org/officeDocument/2006/relationships/hyperlink" Target="https://www.acti.com/product/A952" TargetMode="External"/><Relationship Id="rId10" Type="http://schemas.openxmlformats.org/officeDocument/2006/relationships/image" Target="../media/image38.png"/><Relationship Id="rId4" Type="http://schemas.openxmlformats.org/officeDocument/2006/relationships/hyperlink" Target="https://www.acti.com/product/8426" TargetMode="External"/><Relationship Id="rId9"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2.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4.png"/><Relationship Id="rId4" Type="http://schemas.openxmlformats.org/officeDocument/2006/relationships/image" Target="../media/image43.png"/></Relationships>
</file>

<file path=ppt/slides/_rels/slide24.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39.png"/><Relationship Id="rId7" Type="http://schemas.openxmlformats.org/officeDocument/2006/relationships/image" Target="../media/image48.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50.png"/></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Utility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81438" y="3712697"/>
            <a:ext cx="3016884" cy="2054048"/>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Utility: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80219"/>
            <a:ext cx="6120680" cy="1323439"/>
          </a:xfrm>
          <a:prstGeom prst="rect">
            <a:avLst/>
          </a:prstGeom>
          <a:noFill/>
        </p:spPr>
        <p:txBody>
          <a:bodyPr wrap="square">
            <a:spAutoFit/>
          </a:bodyPr>
          <a:lstStyle/>
          <a:p>
            <a:r>
              <a:rPr lang="en-US" sz="1600" dirty="0">
                <a:solidFill>
                  <a:srgbClr val="535353"/>
                </a:solidFill>
                <a:latin typeface="Open Sans" panose="020B0606030504020204" pitchFamily="34" charset="0"/>
              </a:rPr>
              <a:t>ACTi's end-to-end utility solutions are designed to prevent trespassing, vandalism and ensure the safety of employees. The solutions consist of application-driven cameras, analytics, and the integration with access control, alarm or various critical systems.</a:t>
            </a:r>
          </a:p>
        </p:txBody>
      </p:sp>
      <p:sp>
        <p:nvSpPr>
          <p:cNvPr id="10" name="TextBox 9">
            <a:extLst>
              <a:ext uri="{FF2B5EF4-FFF2-40B4-BE49-F238E27FC236}">
                <a16:creationId xmlns:a16="http://schemas.microsoft.com/office/drawing/2014/main" id="{60B4391B-8304-3719-A07B-BEE7D43097DE}"/>
              </a:ext>
            </a:extLst>
          </p:cNvPr>
          <p:cNvSpPr txBox="1"/>
          <p:nvPr/>
        </p:nvSpPr>
        <p:spPr>
          <a:xfrm>
            <a:off x="318726" y="3524146"/>
            <a:ext cx="8708542" cy="2062103"/>
          </a:xfrm>
          <a:prstGeom prst="rect">
            <a:avLst/>
          </a:prstGeom>
          <a:noFill/>
        </p:spPr>
        <p:txBody>
          <a:bodyPr wrap="square">
            <a:spAutoFit/>
          </a:bodyPr>
          <a:lstStyle/>
          <a:p>
            <a:r>
              <a:rPr lang="en-US" sz="1600" dirty="0">
                <a:solidFill>
                  <a:srgbClr val="535353"/>
                </a:solidFill>
                <a:latin typeface="Open Sans" panose="020B0606030504020204" pitchFamily="34" charset="0"/>
              </a:rPr>
              <a:t>As utilities are important infrastructures that connect to numerous people's lives. The major security related challenges are usually vandalism, terrorism and explosion.</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Utilities are important infrastructures that connect to numerous people's lives. The major security related challenges are usually vandalism, terrorism and explosion. To prevent trespassing and ensure the safety of employees, ACTi's end-to-end utilities surveillance solution consists of IP cameras, video management system, video analytics, access control, alarm system, malfunction monitoring and much more.</a:t>
            </a:r>
            <a:endParaRPr lang="en-US" sz="1600" dirty="0">
              <a:solidFill>
                <a:srgbClr val="535353"/>
              </a:solidFill>
              <a:effectLst/>
              <a:latin typeface="Open Sans" panose="020B0606030504020204" pitchFamily="34" charset="0"/>
            </a:endParaRPr>
          </a:p>
        </p:txBody>
      </p:sp>
      <p:pic>
        <p:nvPicPr>
          <p:cNvPr id="1026" name="Picture 2">
            <a:extLst>
              <a:ext uri="{FF2B5EF4-FFF2-40B4-BE49-F238E27FC236}">
                <a16:creationId xmlns:a16="http://schemas.microsoft.com/office/drawing/2014/main" id="{AAB417D3-8A8A-2509-5835-8A18020F2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465228" y="1918502"/>
            <a:ext cx="2147907" cy="1462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35394D6-87B7-8A80-BEE0-0DEE57853A62}"/>
              </a:ext>
            </a:extLst>
          </p:cNvPr>
          <p:cNvPicPr>
            <a:picLocks noChangeAspect="1"/>
          </p:cNvPicPr>
          <p:nvPr/>
        </p:nvPicPr>
        <p:blipFill>
          <a:blip r:embed="rId3"/>
          <a:stretch>
            <a:fillRect/>
          </a:stretch>
        </p:blipFill>
        <p:spPr>
          <a:xfrm>
            <a:off x="946420" y="1809553"/>
            <a:ext cx="7581900" cy="4914900"/>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Utility: Map</a:t>
            </a:r>
          </a:p>
        </p:txBody>
      </p:sp>
      <p:sp>
        <p:nvSpPr>
          <p:cNvPr id="14" name="TextBox 13">
            <a:extLst>
              <a:ext uri="{FF2B5EF4-FFF2-40B4-BE49-F238E27FC236}">
                <a16:creationId xmlns:a16="http://schemas.microsoft.com/office/drawing/2014/main" id="{5FFEC75D-72C6-0DE9-503E-82C713268AB5}"/>
              </a:ext>
            </a:extLst>
          </p:cNvPr>
          <p:cNvSpPr txBox="1"/>
          <p:nvPr/>
        </p:nvSpPr>
        <p:spPr>
          <a:xfrm>
            <a:off x="5233834" y="4807770"/>
            <a:ext cx="1242205" cy="307777"/>
          </a:xfrm>
          <a:prstGeom prst="rect">
            <a:avLst/>
          </a:prstGeom>
          <a:solidFill>
            <a:schemeClr val="bg1"/>
          </a:solidFill>
        </p:spPr>
        <p:txBody>
          <a:bodyPr wrap="square" rtlCol="0">
            <a:spAutoFit/>
          </a:bodyPr>
          <a:lstStyle/>
          <a:p>
            <a:r>
              <a:rPr lang="en-US" sz="1400" dirty="0"/>
              <a:t>Utility System</a:t>
            </a:r>
          </a:p>
        </p:txBody>
      </p:sp>
      <p:sp>
        <p:nvSpPr>
          <p:cNvPr id="16" name="TextBox 15">
            <a:extLst>
              <a:ext uri="{FF2B5EF4-FFF2-40B4-BE49-F238E27FC236}">
                <a16:creationId xmlns:a16="http://schemas.microsoft.com/office/drawing/2014/main" id="{458E1A64-B217-E2B6-09D4-DE910F0DB6DE}"/>
              </a:ext>
            </a:extLst>
          </p:cNvPr>
          <p:cNvSpPr txBox="1"/>
          <p:nvPr/>
        </p:nvSpPr>
        <p:spPr>
          <a:xfrm>
            <a:off x="4091056" y="3713210"/>
            <a:ext cx="738071" cy="307777"/>
          </a:xfrm>
          <a:prstGeom prst="rect">
            <a:avLst/>
          </a:prstGeom>
          <a:solidFill>
            <a:schemeClr val="bg1"/>
          </a:solidFill>
        </p:spPr>
        <p:txBody>
          <a:bodyPr wrap="square" rtlCol="0">
            <a:spAutoFit/>
          </a:bodyPr>
          <a:lstStyle/>
          <a:p>
            <a:r>
              <a:rPr lang="en-US" sz="1400" dirty="0"/>
              <a:t>Office</a:t>
            </a:r>
          </a:p>
        </p:txBody>
      </p:sp>
      <p:sp>
        <p:nvSpPr>
          <p:cNvPr id="17" name="TextBox 16">
            <a:extLst>
              <a:ext uri="{FF2B5EF4-FFF2-40B4-BE49-F238E27FC236}">
                <a16:creationId xmlns:a16="http://schemas.microsoft.com/office/drawing/2014/main" id="{C4C7C13B-B360-52A6-7E51-4B41408DD60C}"/>
              </a:ext>
            </a:extLst>
          </p:cNvPr>
          <p:cNvSpPr txBox="1"/>
          <p:nvPr/>
        </p:nvSpPr>
        <p:spPr>
          <a:xfrm>
            <a:off x="6877547" y="4267003"/>
            <a:ext cx="1523247" cy="307777"/>
          </a:xfrm>
          <a:prstGeom prst="rect">
            <a:avLst/>
          </a:prstGeom>
          <a:solidFill>
            <a:schemeClr val="bg1"/>
          </a:solidFill>
        </p:spPr>
        <p:txBody>
          <a:bodyPr wrap="square" rtlCol="0">
            <a:spAutoFit/>
          </a:bodyPr>
          <a:lstStyle/>
          <a:p>
            <a:r>
              <a:rPr lang="en-US" sz="1400" dirty="0"/>
              <a:t>Surrounding</a:t>
            </a:r>
          </a:p>
        </p:txBody>
      </p:sp>
      <p:sp>
        <p:nvSpPr>
          <p:cNvPr id="21" name="TextBox 20">
            <a:extLst>
              <a:ext uri="{FF2B5EF4-FFF2-40B4-BE49-F238E27FC236}">
                <a16:creationId xmlns:a16="http://schemas.microsoft.com/office/drawing/2014/main" id="{7A8DB00F-FA4D-EA66-8D42-3097ADA890D4}"/>
              </a:ext>
            </a:extLst>
          </p:cNvPr>
          <p:cNvSpPr txBox="1"/>
          <p:nvPr/>
        </p:nvSpPr>
        <p:spPr>
          <a:xfrm>
            <a:off x="5390231" y="3285652"/>
            <a:ext cx="1731000" cy="307777"/>
          </a:xfrm>
          <a:prstGeom prst="rect">
            <a:avLst/>
          </a:prstGeom>
          <a:solidFill>
            <a:schemeClr val="bg1"/>
          </a:solidFill>
        </p:spPr>
        <p:txBody>
          <a:bodyPr wrap="square" rtlCol="0">
            <a:spAutoFit/>
          </a:bodyPr>
          <a:lstStyle/>
          <a:p>
            <a:r>
              <a:rPr lang="en-US" sz="1400" dirty="0"/>
              <a:t>Parking</a:t>
            </a:r>
          </a:p>
        </p:txBody>
      </p:sp>
      <p:sp>
        <p:nvSpPr>
          <p:cNvPr id="22" name="TextBox 21">
            <a:extLst>
              <a:ext uri="{FF2B5EF4-FFF2-40B4-BE49-F238E27FC236}">
                <a16:creationId xmlns:a16="http://schemas.microsoft.com/office/drawing/2014/main" id="{4E01FA23-7489-21D5-ECCB-6458583EFFB9}"/>
              </a:ext>
            </a:extLst>
          </p:cNvPr>
          <p:cNvSpPr txBox="1"/>
          <p:nvPr/>
        </p:nvSpPr>
        <p:spPr>
          <a:xfrm>
            <a:off x="4091056" y="4321605"/>
            <a:ext cx="829463" cy="307777"/>
          </a:xfrm>
          <a:prstGeom prst="rect">
            <a:avLst/>
          </a:prstGeom>
          <a:solidFill>
            <a:schemeClr val="bg1"/>
          </a:solidFill>
        </p:spPr>
        <p:txBody>
          <a:bodyPr wrap="square" rtlCol="0">
            <a:spAutoFit/>
          </a:bodyPr>
          <a:lstStyle/>
          <a:p>
            <a:r>
              <a:rPr lang="en-US" sz="1400" dirty="0"/>
              <a:t>Entrance</a:t>
            </a:r>
          </a:p>
        </p:txBody>
      </p:sp>
      <p:sp>
        <p:nvSpPr>
          <p:cNvPr id="7" name="TextBox 6">
            <a:extLst>
              <a:ext uri="{FF2B5EF4-FFF2-40B4-BE49-F238E27FC236}">
                <a16:creationId xmlns:a16="http://schemas.microsoft.com/office/drawing/2014/main" id="{6024A30D-933D-874D-3350-1C279B6AA7E7}"/>
              </a:ext>
            </a:extLst>
          </p:cNvPr>
          <p:cNvSpPr txBox="1"/>
          <p:nvPr/>
        </p:nvSpPr>
        <p:spPr>
          <a:xfrm>
            <a:off x="4910894" y="3776327"/>
            <a:ext cx="1344837" cy="307777"/>
          </a:xfrm>
          <a:prstGeom prst="rect">
            <a:avLst/>
          </a:prstGeom>
          <a:solidFill>
            <a:schemeClr val="bg1"/>
          </a:solidFill>
        </p:spPr>
        <p:txBody>
          <a:bodyPr wrap="square" rtlCol="0">
            <a:spAutoFit/>
          </a:bodyPr>
          <a:lstStyle/>
          <a:p>
            <a:r>
              <a:rPr lang="en-US" sz="1400" dirty="0"/>
              <a:t>Control Room</a:t>
            </a:r>
          </a:p>
        </p:txBody>
      </p:sp>
      <p:sp>
        <p:nvSpPr>
          <p:cNvPr id="8" name="TextBox 7">
            <a:extLst>
              <a:ext uri="{FF2B5EF4-FFF2-40B4-BE49-F238E27FC236}">
                <a16:creationId xmlns:a16="http://schemas.microsoft.com/office/drawing/2014/main" id="{B412F287-7A9C-F44C-AF15-A3A8BCA321B8}"/>
              </a:ext>
            </a:extLst>
          </p:cNvPr>
          <p:cNvSpPr txBox="1"/>
          <p:nvPr/>
        </p:nvSpPr>
        <p:spPr>
          <a:xfrm>
            <a:off x="6434600" y="2730501"/>
            <a:ext cx="1127040" cy="307777"/>
          </a:xfrm>
          <a:prstGeom prst="rect">
            <a:avLst/>
          </a:prstGeom>
          <a:solidFill>
            <a:schemeClr val="bg1"/>
          </a:solidFill>
        </p:spPr>
        <p:txBody>
          <a:bodyPr wrap="square" rtlCol="0">
            <a:spAutoFit/>
          </a:bodyPr>
          <a:lstStyle/>
          <a:p>
            <a:r>
              <a:rPr lang="en-US" sz="1400" dirty="0"/>
              <a:t>Electric Grid</a:t>
            </a:r>
          </a:p>
        </p:txBody>
      </p:sp>
      <p:grpSp>
        <p:nvGrpSpPr>
          <p:cNvPr id="10" name="Group 9">
            <a:extLst>
              <a:ext uri="{FF2B5EF4-FFF2-40B4-BE49-F238E27FC236}">
                <a16:creationId xmlns:a16="http://schemas.microsoft.com/office/drawing/2014/main" id="{1B870C61-8DBE-39C1-48A9-688BDB0848E9}"/>
              </a:ext>
            </a:extLst>
          </p:cNvPr>
          <p:cNvGrpSpPr/>
          <p:nvPr/>
        </p:nvGrpSpPr>
        <p:grpSpPr>
          <a:xfrm>
            <a:off x="6086933" y="2703920"/>
            <a:ext cx="389106" cy="398834"/>
            <a:chOff x="4737370" y="287435"/>
            <a:chExt cx="389106" cy="398834"/>
          </a:xfrm>
        </p:grpSpPr>
        <p:sp>
          <p:nvSpPr>
            <p:cNvPr id="9" name="Oval 8">
              <a:extLst>
                <a:ext uri="{FF2B5EF4-FFF2-40B4-BE49-F238E27FC236}">
                  <a16:creationId xmlns:a16="http://schemas.microsoft.com/office/drawing/2014/main" id="{9E3CBCBA-33E4-0632-8A38-71E6D5A48AFD}"/>
                </a:ext>
              </a:extLst>
            </p:cNvPr>
            <p:cNvSpPr/>
            <p:nvPr/>
          </p:nvSpPr>
          <p:spPr>
            <a:xfrm>
              <a:off x="4737370" y="287435"/>
              <a:ext cx="389106" cy="398834"/>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0DBC7BA-BB63-617B-1A86-D9340935FE71}"/>
                </a:ext>
              </a:extLst>
            </p:cNvPr>
            <p:cNvPicPr>
              <a:picLocks noChangeAspect="1"/>
            </p:cNvPicPr>
            <p:nvPr/>
          </p:nvPicPr>
          <p:blipFill>
            <a:blip r:embed="rId4"/>
            <a:stretch>
              <a:fillRect/>
            </a:stretch>
          </p:blipFill>
          <p:spPr>
            <a:xfrm>
              <a:off x="4809752" y="346638"/>
              <a:ext cx="238125" cy="304800"/>
            </a:xfrm>
            <a:prstGeom prst="rect">
              <a:avLst/>
            </a:prstGeom>
          </p:spPr>
        </p:pic>
      </p:grpSp>
      <p:sp>
        <p:nvSpPr>
          <p:cNvPr id="11" name="TextBox 10">
            <a:extLst>
              <a:ext uri="{FF2B5EF4-FFF2-40B4-BE49-F238E27FC236}">
                <a16:creationId xmlns:a16="http://schemas.microsoft.com/office/drawing/2014/main" id="{430A2201-EE9F-DBDA-42C2-FFD5498545D8}"/>
              </a:ext>
            </a:extLst>
          </p:cNvPr>
          <p:cNvSpPr txBox="1"/>
          <p:nvPr/>
        </p:nvSpPr>
        <p:spPr>
          <a:xfrm>
            <a:off x="3182319" y="5199884"/>
            <a:ext cx="1127040" cy="307777"/>
          </a:xfrm>
          <a:prstGeom prst="rect">
            <a:avLst/>
          </a:prstGeom>
          <a:solidFill>
            <a:schemeClr val="bg1"/>
          </a:solidFill>
        </p:spPr>
        <p:txBody>
          <a:bodyPr wrap="square" rtlCol="0">
            <a:spAutoFit/>
          </a:bodyPr>
          <a:lstStyle/>
          <a:p>
            <a:r>
              <a:rPr lang="en-US" sz="1400" dirty="0"/>
              <a:t>Gate</a:t>
            </a:r>
          </a:p>
        </p:txBody>
      </p:sp>
      <p:grpSp>
        <p:nvGrpSpPr>
          <p:cNvPr id="12" name="Group 11">
            <a:extLst>
              <a:ext uri="{FF2B5EF4-FFF2-40B4-BE49-F238E27FC236}">
                <a16:creationId xmlns:a16="http://schemas.microsoft.com/office/drawing/2014/main" id="{211D8B95-E978-E8CC-0AC7-6D3E84AE0884}"/>
              </a:ext>
            </a:extLst>
          </p:cNvPr>
          <p:cNvGrpSpPr/>
          <p:nvPr/>
        </p:nvGrpSpPr>
        <p:grpSpPr>
          <a:xfrm>
            <a:off x="2834652" y="5173303"/>
            <a:ext cx="389106" cy="398834"/>
            <a:chOff x="4737370" y="287435"/>
            <a:chExt cx="389106" cy="398834"/>
          </a:xfrm>
        </p:grpSpPr>
        <p:sp>
          <p:nvSpPr>
            <p:cNvPr id="13" name="Oval 12">
              <a:extLst>
                <a:ext uri="{FF2B5EF4-FFF2-40B4-BE49-F238E27FC236}">
                  <a16:creationId xmlns:a16="http://schemas.microsoft.com/office/drawing/2014/main" id="{626C278F-09CF-CC4F-F45E-13816343A359}"/>
                </a:ext>
              </a:extLst>
            </p:cNvPr>
            <p:cNvSpPr/>
            <p:nvPr/>
          </p:nvSpPr>
          <p:spPr>
            <a:xfrm>
              <a:off x="4737370" y="287435"/>
              <a:ext cx="389106" cy="398834"/>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3E27B950-7524-2F74-6D74-50E6C95F3D2C}"/>
                </a:ext>
              </a:extLst>
            </p:cNvPr>
            <p:cNvPicPr>
              <a:picLocks noChangeAspect="1"/>
            </p:cNvPicPr>
            <p:nvPr/>
          </p:nvPicPr>
          <p:blipFill>
            <a:blip r:embed="rId4"/>
            <a:stretch>
              <a:fillRect/>
            </a:stretch>
          </p:blipFill>
          <p:spPr>
            <a:xfrm>
              <a:off x="4809752" y="346638"/>
              <a:ext cx="238125" cy="304800"/>
            </a:xfrm>
            <a:prstGeom prst="rect">
              <a:avLst/>
            </a:prstGeom>
          </p:spPr>
        </p:pic>
      </p:grpSp>
      <p:grpSp>
        <p:nvGrpSpPr>
          <p:cNvPr id="23" name="Group 22">
            <a:extLst>
              <a:ext uri="{FF2B5EF4-FFF2-40B4-BE49-F238E27FC236}">
                <a16:creationId xmlns:a16="http://schemas.microsoft.com/office/drawing/2014/main" id="{411CFB42-5715-4771-EE94-B4FACE50C4D5}"/>
              </a:ext>
            </a:extLst>
          </p:cNvPr>
          <p:cNvGrpSpPr/>
          <p:nvPr/>
        </p:nvGrpSpPr>
        <p:grpSpPr>
          <a:xfrm>
            <a:off x="3746767" y="4230549"/>
            <a:ext cx="389106" cy="398834"/>
            <a:chOff x="4737370" y="287435"/>
            <a:chExt cx="389106" cy="398834"/>
          </a:xfrm>
        </p:grpSpPr>
        <p:sp>
          <p:nvSpPr>
            <p:cNvPr id="24" name="Oval 23">
              <a:extLst>
                <a:ext uri="{FF2B5EF4-FFF2-40B4-BE49-F238E27FC236}">
                  <a16:creationId xmlns:a16="http://schemas.microsoft.com/office/drawing/2014/main" id="{7A6E7D2C-7A95-40E3-8D1C-C3DE1AE023AB}"/>
                </a:ext>
              </a:extLst>
            </p:cNvPr>
            <p:cNvSpPr/>
            <p:nvPr/>
          </p:nvSpPr>
          <p:spPr>
            <a:xfrm>
              <a:off x="4737370" y="287435"/>
              <a:ext cx="389106" cy="398834"/>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F9011794-0AAB-82A4-3D40-2F44C6350797}"/>
                </a:ext>
              </a:extLst>
            </p:cNvPr>
            <p:cNvPicPr>
              <a:picLocks noChangeAspect="1"/>
            </p:cNvPicPr>
            <p:nvPr/>
          </p:nvPicPr>
          <p:blipFill>
            <a:blip r:embed="rId4"/>
            <a:stretch>
              <a:fillRect/>
            </a:stretch>
          </p:blipFill>
          <p:spPr>
            <a:xfrm>
              <a:off x="4809752" y="346638"/>
              <a:ext cx="238125" cy="304800"/>
            </a:xfrm>
            <a:prstGeom prst="rect">
              <a:avLst/>
            </a:prstGeom>
          </p:spPr>
        </p:pic>
      </p:gr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Utility: Applications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089860243"/>
              </p:ext>
            </p:extLst>
          </p:nvPr>
        </p:nvGraphicFramePr>
        <p:xfrm>
          <a:off x="83507" y="1680575"/>
          <a:ext cx="8939881" cy="4936421"/>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982494">
                  <a:extLst>
                    <a:ext uri="{9D8B030D-6E8A-4147-A177-3AD203B41FA5}">
                      <a16:colId xmlns:a16="http://schemas.microsoft.com/office/drawing/2014/main" val="2122113404"/>
                    </a:ext>
                  </a:extLst>
                </a:gridCol>
                <a:gridCol w="778213">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953310">
                  <a:extLst>
                    <a:ext uri="{9D8B030D-6E8A-4147-A177-3AD203B41FA5}">
                      <a16:colId xmlns:a16="http://schemas.microsoft.com/office/drawing/2014/main" val="2748578960"/>
                    </a:ext>
                  </a:extLst>
                </a:gridCol>
                <a:gridCol w="856034">
                  <a:extLst>
                    <a:ext uri="{9D8B030D-6E8A-4147-A177-3AD203B41FA5}">
                      <a16:colId xmlns:a16="http://schemas.microsoft.com/office/drawing/2014/main" val="2393102404"/>
                    </a:ext>
                  </a:extLst>
                </a:gridCol>
                <a:gridCol w="832699">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Utility System</a:t>
                      </a:r>
                    </a:p>
                  </a:txBody>
                  <a:tcPr/>
                </a:tc>
                <a:tc>
                  <a:txBody>
                    <a:bodyPr/>
                    <a:lstStyle/>
                    <a:p>
                      <a:r>
                        <a:rPr lang="en-US" sz="1300" dirty="0">
                          <a:solidFill>
                            <a:schemeClr val="bg1"/>
                          </a:solidFill>
                        </a:rPr>
                        <a:t>Office</a:t>
                      </a:r>
                    </a:p>
                  </a:txBody>
                  <a:tcPr/>
                </a:tc>
                <a:tc>
                  <a:txBody>
                    <a:bodyPr/>
                    <a:lstStyle/>
                    <a:p>
                      <a:r>
                        <a:rPr lang="en-US" sz="1300" dirty="0">
                          <a:solidFill>
                            <a:schemeClr val="bg1"/>
                          </a:solidFill>
                        </a:rPr>
                        <a:t>Control Room</a:t>
                      </a:r>
                    </a:p>
                  </a:txBody>
                  <a:tcPr/>
                </a:tc>
                <a:tc>
                  <a:txBody>
                    <a:bodyPr/>
                    <a:lstStyle/>
                    <a:p>
                      <a:r>
                        <a:rPr lang="en-US" sz="1300" dirty="0">
                          <a:solidFill>
                            <a:schemeClr val="bg1"/>
                          </a:solidFill>
                        </a:rPr>
                        <a:t>Electric Grid</a:t>
                      </a:r>
                    </a:p>
                  </a:txBody>
                  <a:tcPr/>
                </a:tc>
                <a:tc>
                  <a:txBody>
                    <a:bodyPr/>
                    <a:lstStyle/>
                    <a:p>
                      <a:r>
                        <a:rPr lang="en-US" sz="1300" dirty="0">
                          <a:solidFill>
                            <a:schemeClr val="bg1"/>
                          </a:solidFill>
                        </a:rPr>
                        <a:t>Surrounding</a:t>
                      </a:r>
                    </a:p>
                  </a:txBody>
                  <a:tcPr/>
                </a:tc>
                <a:tc>
                  <a:txBody>
                    <a:bodyPr/>
                    <a:lstStyle/>
                    <a:p>
                      <a:r>
                        <a:rPr lang="en-US" sz="1300" dirty="0">
                          <a:solidFill>
                            <a:schemeClr val="bg1"/>
                          </a:solidFill>
                        </a:rPr>
                        <a:t>Parking</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Unauthorized Access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Tailgating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Real-time Suspect Tracking</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Vehicle Access Control</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Intercom Service</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Trespassing Detection</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Suspicious Items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On-the-Go Surveillance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Safety Assurance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p>
                      <a:pPr lvl="0">
                        <a:buNone/>
                      </a:pPr>
                      <a:r>
                        <a:rPr lang="en-US" sz="1300" dirty="0">
                          <a:solidFill>
                            <a:schemeClr val="tx1">
                              <a:lumMod val="76000"/>
                              <a:lumOff val="24000"/>
                            </a:schemeClr>
                          </a:solidFill>
                        </a:rPr>
                        <a:t>Equipment Status Monitoring</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Utility: Applications</a:t>
            </a:r>
          </a:p>
        </p:txBody>
      </p:sp>
      <p:pic>
        <p:nvPicPr>
          <p:cNvPr id="2" name="Picture 1">
            <a:extLst>
              <a:ext uri="{FF2B5EF4-FFF2-40B4-BE49-F238E27FC236}">
                <a16:creationId xmlns:a16="http://schemas.microsoft.com/office/drawing/2014/main" id="{9F65C977-C1DF-0CE2-70BB-5BF26ECD270C}"/>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4" name="Picture 3">
            <a:extLst>
              <a:ext uri="{FF2B5EF4-FFF2-40B4-BE49-F238E27FC236}">
                <a16:creationId xmlns:a16="http://schemas.microsoft.com/office/drawing/2014/main" id="{7456A92D-D8DE-3C1B-D15F-36C3A7C4767A}"/>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3BF50929-8C3A-372F-9341-A72343B15023}"/>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6A2AECF3-8623-1A28-5C4F-8EE1C3DD1BC6}"/>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010D458-9835-D999-9D0B-46EE0163ED0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EAF6E15-83BA-418B-6FB3-F593443165BA}"/>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Unauthorized Access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intrusion attempts using video analytics and notify the security personnel.</a:t>
            </a:r>
          </a:p>
        </p:txBody>
      </p:sp>
      <p:sp>
        <p:nvSpPr>
          <p:cNvPr id="13" name="TextBox 12">
            <a:extLst>
              <a:ext uri="{FF2B5EF4-FFF2-40B4-BE49-F238E27FC236}">
                <a16:creationId xmlns:a16="http://schemas.microsoft.com/office/drawing/2014/main" id="{E27B2404-376D-1A4B-71E8-C6D3B06DB454}"/>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Tailgating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tailgating at the entrance of restricted area by comparing the detected head count with number of presented access credentials.</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05F2913-1E58-4DBA-26DC-F959C40A2E42}"/>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532BFE05-DEF7-B474-9DE7-FBD36A6EBC6A}"/>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6981BBB0-4948-B5E5-F948-C70D3DAE288A}"/>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Intercom Service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Interact with other individuals by local voice-based communication system.</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Utility: Applications</a:t>
            </a:r>
          </a:p>
        </p:txBody>
      </p:sp>
      <p:pic>
        <p:nvPicPr>
          <p:cNvPr id="2" name="Picture 1">
            <a:hlinkClick r:id="rId3" action="ppaction://hlinksldjump"/>
            <a:extLst>
              <a:ext uri="{FF2B5EF4-FFF2-40B4-BE49-F238E27FC236}">
                <a16:creationId xmlns:a16="http://schemas.microsoft.com/office/drawing/2014/main" id="{BFC52C04-111F-3B39-4E2D-F1315066C6F4}"/>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C241AD13-E494-21FB-0912-221B8F097272}"/>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6" name="Picture 5">
            <a:extLst>
              <a:ext uri="{FF2B5EF4-FFF2-40B4-BE49-F238E27FC236}">
                <a16:creationId xmlns:a16="http://schemas.microsoft.com/office/drawing/2014/main" id="{6D152099-2AB1-DA03-DF92-3C849513D640}"/>
              </a:ext>
            </a:extLst>
          </p:cNvPr>
          <p:cNvPicPr>
            <a:picLocks noChangeAspect="1"/>
          </p:cNvPicPr>
          <p:nvPr/>
        </p:nvPicPr>
        <p:blipFill>
          <a:blip r:embed="rId6"/>
          <a:stretch>
            <a:fillRect/>
          </a:stretch>
        </p:blipFill>
        <p:spPr>
          <a:xfrm>
            <a:off x="2010026" y="3363600"/>
            <a:ext cx="1786270" cy="1518723"/>
          </a:xfrm>
          <a:prstGeom prst="rect">
            <a:avLst/>
          </a:prstGeom>
        </p:spPr>
      </p:pic>
      <p:sp>
        <p:nvSpPr>
          <p:cNvPr id="12" name="TextBox 11">
            <a:extLst>
              <a:ext uri="{FF2B5EF4-FFF2-40B4-BE49-F238E27FC236}">
                <a16:creationId xmlns:a16="http://schemas.microsoft.com/office/drawing/2014/main" id="{1251492C-B6A5-8033-CA02-7253049860E6}"/>
              </a:ext>
            </a:extLst>
          </p:cNvPr>
          <p:cNvSpPr txBox="1"/>
          <p:nvPr/>
        </p:nvSpPr>
        <p:spPr>
          <a:xfrm>
            <a:off x="19657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Trespassing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Detecting the person entering the area without permission.</a:t>
            </a:r>
            <a:endParaRPr lang="en-US" dirty="0">
              <a:cs typeface="Calibri"/>
            </a:endParaRPr>
          </a:p>
          <a:p>
            <a:endParaRPr lang="en-US" sz="1200" dirty="0">
              <a:solidFill>
                <a:srgbClr val="535353"/>
              </a:solidFill>
              <a:latin typeface="Open Sans"/>
              <a:ea typeface="Open Sans"/>
              <a:cs typeface="Open Sans"/>
            </a:endParaRPr>
          </a:p>
        </p:txBody>
      </p:sp>
      <p:sp>
        <p:nvSpPr>
          <p:cNvPr id="13" name="TextBox 12">
            <a:extLst>
              <a:ext uri="{FF2B5EF4-FFF2-40B4-BE49-F238E27FC236}">
                <a16:creationId xmlns:a16="http://schemas.microsoft.com/office/drawing/2014/main" id="{F82CC43F-CBEE-53E7-555B-79635B338821}"/>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Suspicious Items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items that are left unattended to prevent serious security and safety hazards.</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7BADD04-61B1-CF3B-2791-B1844A511678}"/>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On-the-Go Surveillance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Monitor the views from surveillance cameras using a mobile device while walking around the premises, to respond to incidents instantly.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52A2D9C3-842B-C300-9BEC-F66BE340C4A8}"/>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Safety Assurance</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Ensure safety of people using video surveillance system.</a:t>
            </a:r>
            <a:endParaRPr lang="en-US" dirty="0">
              <a:cs typeface="Calibri"/>
            </a:endParaRPr>
          </a:p>
          <a:p>
            <a:endParaRPr lang="en-US" sz="1200" dirty="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7DC96944-06E1-202F-3F5B-3226CF662677}"/>
              </a:ext>
            </a:extLst>
          </p:cNvPr>
          <p:cNvSpPr txBox="1"/>
          <p:nvPr/>
        </p:nvSpPr>
        <p:spPr>
          <a:xfrm>
            <a:off x="7253355" y="3288748"/>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Equipment Status Monitoring</a:t>
            </a:r>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Monitor the health or the temperature of the equipment for instant actions.</a:t>
            </a:r>
          </a:p>
        </p:txBody>
      </p:sp>
      <p:pic>
        <p:nvPicPr>
          <p:cNvPr id="3" name="Picture 2">
            <a:hlinkClick r:id="rId7" action="ppaction://hlinksldjump"/>
            <a:extLst>
              <a:ext uri="{FF2B5EF4-FFF2-40B4-BE49-F238E27FC236}">
                <a16:creationId xmlns:a16="http://schemas.microsoft.com/office/drawing/2014/main" id="{98177A80-A40F-EFFF-8479-225770ACDC25}"/>
              </a:ext>
            </a:extLst>
          </p:cNvPr>
          <p:cNvPicPr>
            <a:picLocks noChangeAspect="1"/>
          </p:cNvPicPr>
          <p:nvPr/>
        </p:nvPicPr>
        <p:blipFill>
          <a:blip r:embed="rId8"/>
          <a:srcRect r="3128" b="47569"/>
          <a:stretch/>
        </p:blipFill>
        <p:spPr>
          <a:xfrm>
            <a:off x="235486" y="2136266"/>
            <a:ext cx="1656867" cy="1145858"/>
          </a:xfrm>
          <a:prstGeom prst="rect">
            <a:avLst/>
          </a:prstGeom>
        </p:spPr>
      </p:pic>
      <p:sp>
        <p:nvSpPr>
          <p:cNvPr id="5" name="AutoShape 2" descr="A realistic scene of a suspicious item left at a container terminal. The setting is a busy cargo area with numerous stacked shipping containers in various colors. The suspicious item is a small, unmarked black duffle bag placed conspicuously in a central, visible location. The background features workers and machinery in motion, indicating a typical day's hustle and bustle at the terminal.">
            <a:extLst>
              <a:ext uri="{FF2B5EF4-FFF2-40B4-BE49-F238E27FC236}">
                <a16:creationId xmlns:a16="http://schemas.microsoft.com/office/drawing/2014/main" id="{BC8AFE7C-E85E-A807-19B3-62F8F55131F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a:extLst>
              <a:ext uri="{FF2B5EF4-FFF2-40B4-BE49-F238E27FC236}">
                <a16:creationId xmlns:a16="http://schemas.microsoft.com/office/drawing/2014/main" id="{C6AD926A-5B4A-D2C7-63E1-17498B852EC0}"/>
              </a:ext>
            </a:extLst>
          </p:cNvPr>
          <p:cNvPicPr>
            <a:picLocks noChangeAspect="1"/>
          </p:cNvPicPr>
          <p:nvPr/>
        </p:nvPicPr>
        <p:blipFill>
          <a:blip r:embed="rId9" cstate="print">
            <a:extLst>
              <a:ext uri="{28A0092B-C50C-407E-A947-70E740481C1C}">
                <a14:useLocalDpi xmlns:a14="http://schemas.microsoft.com/office/drawing/2010/main" val="0"/>
              </a:ext>
            </a:extLst>
          </a:blip>
          <a:srcRect t="2401" b="2401"/>
          <a:stretch/>
        </p:blipFill>
        <p:spPr>
          <a:xfrm>
            <a:off x="2051850" y="2207013"/>
            <a:ext cx="1609754" cy="1063515"/>
          </a:xfrm>
          <a:prstGeom prst="rect">
            <a:avLst/>
          </a:prstGeom>
        </p:spPr>
      </p:pic>
      <p:pic>
        <p:nvPicPr>
          <p:cNvPr id="1026" name="Picture 2">
            <a:extLst>
              <a:ext uri="{FF2B5EF4-FFF2-40B4-BE49-F238E27FC236}">
                <a16:creationId xmlns:a16="http://schemas.microsoft.com/office/drawing/2014/main" id="{C0CA89DF-5B90-E6B1-7E6A-20637BD8D11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384058" y="2207013"/>
            <a:ext cx="1630723" cy="10635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Utility: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Face </a:t>
            </a:r>
            <a:r>
              <a:rPr lang="en-US" sz="1600" b="1" dirty="0">
                <a:solidFill>
                  <a:srgbClr val="535353"/>
                </a:solidFill>
                <a:latin typeface="Open Sans" panose="020B0606030504020204" pitchFamily="34" charset="0"/>
              </a:rPr>
              <a:t>Recognition </a:t>
            </a:r>
            <a:r>
              <a:rPr lang="en-US" sz="1600" b="0" i="0" dirty="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5" name="Picture 4" descr="A person and person standing in a doorway&#10;&#10;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Utility: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Tailgating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tailgating at the entrance of restricted area by comparing the detected head count with number of presented access credentials.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Whenever the RFID card is swiped, the system will count the number of the actual entries. When mismatched, the system will create the alarm. This prevents both tailgating and piggybacking.</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dirty="0">
                <a:solidFill>
                  <a:srgbClr val="535353"/>
                </a:solidFill>
                <a:latin typeface="Open Sans" panose="020B0606030504020204" pitchFamily="34" charset="0"/>
              </a:rPr>
              <a:t>People Counting</a:t>
            </a:r>
            <a:r>
              <a:rPr lang="en-US" sz="1600" b="1" i="0" dirty="0">
                <a:solidFill>
                  <a:srgbClr val="535353"/>
                </a:solidFill>
                <a:effectLst/>
                <a:latin typeface="Open Sans" panose="020B0606030504020204" pitchFamily="34" charset="0"/>
              </a:rPr>
              <a:t> </a:t>
            </a:r>
            <a:r>
              <a:rPr lang="en-US" sz="1600" b="0" i="0" dirty="0">
                <a:solidFill>
                  <a:srgbClr val="535353"/>
                </a:solidFill>
                <a:effectLst/>
                <a:latin typeface="Open Sans" panose="020B0606030504020204" pitchFamily="34" charset="0"/>
              </a:rPr>
              <a:t>analytics and </a:t>
            </a:r>
            <a:r>
              <a:rPr lang="en-US" sz="1600" b="1" i="0" dirty="0">
                <a:solidFill>
                  <a:srgbClr val="535353"/>
                </a:solidFill>
                <a:effectLst/>
                <a:latin typeface="Open Sans" panose="020B0606030504020204" pitchFamily="34" charset="0"/>
              </a:rPr>
              <a:t>RFID</a:t>
            </a:r>
            <a:r>
              <a:rPr lang="en-US" sz="1600" b="0" i="0" dirty="0">
                <a:solidFill>
                  <a:srgbClr val="535353"/>
                </a:solidFill>
                <a:effectLst/>
                <a:latin typeface="Open Sans" panose="020B0606030504020204" pitchFamily="34" charset="0"/>
              </a:rPr>
              <a:t> technology. </a:t>
            </a:r>
            <a:r>
              <a:rPr lang="en-US" sz="1600" b="0" i="0" dirty="0">
                <a:solidFill>
                  <a:schemeClr val="tx2">
                    <a:lumMod val="60000"/>
                    <a:lumOff val="40000"/>
                  </a:schemeClr>
                </a:solidFill>
                <a:effectLst/>
                <a:latin typeface="Open Sans" panose="020B0606030504020204" pitchFamily="34" charset="0"/>
                <a:hlinkClick r:id="" action="ppaction://noaction"/>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Utility: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Real-Time Suspect Tracking</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unique </a:t>
            </a:r>
            <a:r>
              <a:rPr lang="en-US" sz="1600" b="1" i="0" dirty="0">
                <a:solidFill>
                  <a:srgbClr val="535353"/>
                </a:solidFill>
                <a:effectLst/>
                <a:latin typeface="Open Sans" panose="020B0606030504020204" pitchFamily="34" charset="0"/>
              </a:rPr>
              <a:t>Visual Tracking</a:t>
            </a:r>
            <a:r>
              <a:rPr lang="en-US" sz="1600" b="0" i="0" dirty="0">
                <a:solidFill>
                  <a:srgbClr val="535353"/>
                </a:solidFill>
                <a:effectLst/>
                <a:latin typeface="Open Sans" panose="020B0606030504020204" pitchFamily="34" charset="0"/>
              </a:rPr>
              <a:t> feature of ACTi’s </a:t>
            </a:r>
            <a:r>
              <a:rPr lang="en-US" sz="1600" b="1" i="0" dirty="0">
                <a:solidFill>
                  <a:srgbClr val="535353"/>
                </a:solidFill>
                <a:effectLst/>
                <a:latin typeface="Open Sans" panose="020B0606030504020204" pitchFamily="34" charset="0"/>
              </a:rPr>
              <a:t>NVR 3 and CMS 2</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Utility: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Vehicle Access Control</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ALPR </a:t>
            </a:r>
            <a:r>
              <a:rPr lang="en-US" sz="1600" b="0" i="0" dirty="0">
                <a:solidFill>
                  <a:srgbClr val="535353"/>
                </a:solidFill>
                <a:effectLst/>
                <a:latin typeface="Open Sans" panose="020B0606030504020204" pitchFamily="34" charset="0"/>
              </a:rPr>
              <a:t>analytics inside ACTi cameras. </a:t>
            </a:r>
            <a:r>
              <a:rPr lang="en-US" sz="1600" b="0" i="0" dirty="0">
                <a:solidFill>
                  <a:schemeClr val="tx2">
                    <a:lumMod val="60000"/>
                    <a:lumOff val="40000"/>
                  </a:schemeClr>
                </a:solidFill>
                <a:effectLst/>
                <a:latin typeface="Open Sans" panose="020B0606030504020204" pitchFamily="34" charset="0"/>
                <a:hlinkClick r:id="rId4" action="ppaction://hlinksldjump"/>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Read</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Utility: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Intercom Service</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Interact with other individuals by local voice-based communication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There will be voice access points as intercoms in various locations across the Utility, such as gates and entrances, loading area, parking lot and others. The employees and the visitors can talk to the security staff immediately using that feature.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 or</a:t>
            </a:r>
            <a:r>
              <a:rPr lang="en-US" sz="1600" b="1" i="0" dirty="0">
                <a:solidFill>
                  <a:srgbClr val="535353"/>
                </a:solidFill>
                <a:effectLst/>
                <a:latin typeface="Open Sans" panose="020B0606030504020204" pitchFamily="34" charset="0"/>
              </a:rPr>
              <a:t> </a:t>
            </a:r>
            <a:r>
              <a:rPr lang="en-US" sz="1600" b="1" dirty="0">
                <a:solidFill>
                  <a:srgbClr val="535353"/>
                </a:solidFill>
                <a:latin typeface="Open Sans" panose="020B0606030504020204" pitchFamily="34" charset="0"/>
              </a:rPr>
              <a:t>CMS 2 </a:t>
            </a:r>
            <a:r>
              <a:rPr lang="en-US" sz="1600" b="0" i="0" dirty="0">
                <a:solidFill>
                  <a:srgbClr val="535353"/>
                </a:solidFill>
                <a:effectLst/>
                <a:latin typeface="Open Sans" panose="020B0606030504020204" pitchFamily="34" charset="0"/>
              </a:rPr>
              <a:t>along with intercom devices such as </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in a red cap holding a pen&#10;&#10;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8A63271-3B9D-D454-3971-5FAD140A93B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Utility: Applications</a:t>
            </a:r>
          </a:p>
        </p:txBody>
      </p:sp>
      <p:sp>
        <p:nvSpPr>
          <p:cNvPr id="20" name="TextBox 19">
            <a:extLst>
              <a:ext uri="{FF2B5EF4-FFF2-40B4-BE49-F238E27FC236}">
                <a16:creationId xmlns:a16="http://schemas.microsoft.com/office/drawing/2014/main" id="{A0EDF160-7AA7-993D-B506-4F8A0A11C0CD}"/>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Trespassing Detection</a:t>
            </a:r>
          </a:p>
          <a:p>
            <a:br>
              <a:rPr lang="en-US" b="0" i="0">
                <a:solidFill>
                  <a:srgbClr val="FFFFFF"/>
                </a:solidFill>
                <a:effectLst/>
                <a:latin typeface="Open Sans" panose="020B0606030504020204" pitchFamily="34" charset="0"/>
              </a:rPr>
            </a:br>
            <a:endParaRPr lang="en-US"/>
          </a:p>
        </p:txBody>
      </p:sp>
      <p:sp>
        <p:nvSpPr>
          <p:cNvPr id="22" name="TextBox 21">
            <a:extLst>
              <a:ext uri="{FF2B5EF4-FFF2-40B4-BE49-F238E27FC236}">
                <a16:creationId xmlns:a16="http://schemas.microsoft.com/office/drawing/2014/main" id="{7E3BC18B-ADA6-3B48-3D3B-5AE13E87CB14}"/>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Detecting the person entering the area without permission.</a:t>
            </a:r>
          </a:p>
        </p:txBody>
      </p:sp>
      <p:sp>
        <p:nvSpPr>
          <p:cNvPr id="24" name="TextBox 23">
            <a:extLst>
              <a:ext uri="{FF2B5EF4-FFF2-40B4-BE49-F238E27FC236}">
                <a16:creationId xmlns:a16="http://schemas.microsoft.com/office/drawing/2014/main" id="{E2693EFF-7E03-8ACC-ABA3-4DF8AC6D6D86}"/>
              </a:ext>
            </a:extLst>
          </p:cNvPr>
          <p:cNvSpPr txBox="1"/>
          <p:nvPr/>
        </p:nvSpPr>
        <p:spPr>
          <a:xfrm>
            <a:off x="179512" y="3789040"/>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When a person enters someone's land or property without permission, it is considered trespassing, and it is illegal. There are places that are restricted for strangers nearly all the time, such as the whole territory of the Utility plant. There are also some places that are open for anyone during daytime but are closed at night due to safety reasons. Entering those areas at night would be considered trespassing.</a:t>
            </a:r>
          </a:p>
        </p:txBody>
      </p:sp>
      <p:sp>
        <p:nvSpPr>
          <p:cNvPr id="31" name="TextBox 30">
            <a:extLst>
              <a:ext uri="{FF2B5EF4-FFF2-40B4-BE49-F238E27FC236}">
                <a16:creationId xmlns:a16="http://schemas.microsoft.com/office/drawing/2014/main" id="{7EAE768C-570D-9B7C-F30A-43C17A46ED74}"/>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Enter Area</a:t>
            </a:r>
            <a:r>
              <a:rPr lang="en-US" sz="1600" b="1" i="0">
                <a:solidFill>
                  <a:srgbClr val="535353"/>
                </a:solidFill>
                <a:effectLst/>
                <a:latin typeface="Open Sans" panose="020B0606030504020204" pitchFamily="34" charset="0"/>
              </a:rPr>
              <a:t>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32" name="Picture 2">
            <a:extLst>
              <a:ext uri="{FF2B5EF4-FFF2-40B4-BE49-F238E27FC236}">
                <a16:creationId xmlns:a16="http://schemas.microsoft.com/office/drawing/2014/main" id="{D8B5F533-25E4-C64B-9E97-5ED417FCCF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FD99C9E4-CA91-5CB3-74A1-1D50B1D631B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6F39081-6B23-B59F-38C0-0FAA7467F6F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35" name="Group 34">
            <a:extLst>
              <a:ext uri="{FF2B5EF4-FFF2-40B4-BE49-F238E27FC236}">
                <a16:creationId xmlns:a16="http://schemas.microsoft.com/office/drawing/2014/main" id="{99E481F8-57CD-B938-05C5-B14403F6F1A2}"/>
              </a:ext>
            </a:extLst>
          </p:cNvPr>
          <p:cNvGrpSpPr/>
          <p:nvPr/>
        </p:nvGrpSpPr>
        <p:grpSpPr>
          <a:xfrm>
            <a:off x="228988" y="6093296"/>
            <a:ext cx="1901340" cy="581025"/>
            <a:chOff x="228988" y="6093296"/>
            <a:chExt cx="1901340" cy="581025"/>
          </a:xfrm>
        </p:grpSpPr>
        <p:pic>
          <p:nvPicPr>
            <p:cNvPr id="36" name="Picture 35">
              <a:extLst>
                <a:ext uri="{FF2B5EF4-FFF2-40B4-BE49-F238E27FC236}">
                  <a16:creationId xmlns:a16="http://schemas.microsoft.com/office/drawing/2014/main" id="{6312BA58-6932-8C78-3E81-DF4B03B4F6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7" name="TextBox 36">
              <a:hlinkClick r:id="rId6"/>
              <a:extLst>
                <a:ext uri="{FF2B5EF4-FFF2-40B4-BE49-F238E27FC236}">
                  <a16:creationId xmlns:a16="http://schemas.microsoft.com/office/drawing/2014/main" id="{D2519ADC-8566-4280-0AB2-1E525D1FFBD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38" name="Group 37">
            <a:extLst>
              <a:ext uri="{FF2B5EF4-FFF2-40B4-BE49-F238E27FC236}">
                <a16:creationId xmlns:a16="http://schemas.microsoft.com/office/drawing/2014/main" id="{AE374D22-C98A-813B-5184-CCC892445B30}"/>
              </a:ext>
            </a:extLst>
          </p:cNvPr>
          <p:cNvGrpSpPr/>
          <p:nvPr/>
        </p:nvGrpSpPr>
        <p:grpSpPr>
          <a:xfrm>
            <a:off x="2162445" y="6055196"/>
            <a:ext cx="1704857" cy="625400"/>
            <a:chOff x="2162445" y="6055196"/>
            <a:chExt cx="1704857" cy="625400"/>
          </a:xfrm>
        </p:grpSpPr>
        <p:pic>
          <p:nvPicPr>
            <p:cNvPr id="39" name="Picture 38">
              <a:extLst>
                <a:ext uri="{FF2B5EF4-FFF2-40B4-BE49-F238E27FC236}">
                  <a16:creationId xmlns:a16="http://schemas.microsoft.com/office/drawing/2014/main" id="{3C02024C-3B5C-FA16-1934-8F17DB74498B}"/>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0" name="TextBox 39">
              <a:extLst>
                <a:ext uri="{FF2B5EF4-FFF2-40B4-BE49-F238E27FC236}">
                  <a16:creationId xmlns:a16="http://schemas.microsoft.com/office/drawing/2014/main" id="{AF2BEFA0-6DE6-1FB6-184D-592458F7E47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41" name="Group 40">
            <a:extLst>
              <a:ext uri="{FF2B5EF4-FFF2-40B4-BE49-F238E27FC236}">
                <a16:creationId xmlns:a16="http://schemas.microsoft.com/office/drawing/2014/main" id="{91DA1921-C7D6-5C59-20B0-A8C1CE6337EA}"/>
              </a:ext>
            </a:extLst>
          </p:cNvPr>
          <p:cNvGrpSpPr/>
          <p:nvPr/>
        </p:nvGrpSpPr>
        <p:grpSpPr>
          <a:xfrm>
            <a:off x="3884029" y="6102821"/>
            <a:ext cx="1606065" cy="573257"/>
            <a:chOff x="3884029" y="6102821"/>
            <a:chExt cx="1606065" cy="573257"/>
          </a:xfrm>
        </p:grpSpPr>
        <p:pic>
          <p:nvPicPr>
            <p:cNvPr id="42" name="Picture 41">
              <a:extLst>
                <a:ext uri="{FF2B5EF4-FFF2-40B4-BE49-F238E27FC236}">
                  <a16:creationId xmlns:a16="http://schemas.microsoft.com/office/drawing/2014/main" id="{290F4FD5-BE2F-A6E5-B872-19705D067A4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43" name="TextBox 42">
              <a:extLst>
                <a:ext uri="{FF2B5EF4-FFF2-40B4-BE49-F238E27FC236}">
                  <a16:creationId xmlns:a16="http://schemas.microsoft.com/office/drawing/2014/main" id="{087AD67F-CF12-6B9C-A9A7-F2F597EFC3A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44" name="Group 43">
            <a:extLst>
              <a:ext uri="{FF2B5EF4-FFF2-40B4-BE49-F238E27FC236}">
                <a16:creationId xmlns:a16="http://schemas.microsoft.com/office/drawing/2014/main" id="{AA5A8FB5-D81D-34A6-210D-6816EA170D83}"/>
              </a:ext>
            </a:extLst>
          </p:cNvPr>
          <p:cNvGrpSpPr/>
          <p:nvPr/>
        </p:nvGrpSpPr>
        <p:grpSpPr>
          <a:xfrm>
            <a:off x="5500838" y="6030580"/>
            <a:ext cx="1694229" cy="642229"/>
            <a:chOff x="5500838" y="6030580"/>
            <a:chExt cx="1694229" cy="642229"/>
          </a:xfrm>
        </p:grpSpPr>
        <p:pic>
          <p:nvPicPr>
            <p:cNvPr id="45" name="Picture 44">
              <a:extLst>
                <a:ext uri="{FF2B5EF4-FFF2-40B4-BE49-F238E27FC236}">
                  <a16:creationId xmlns:a16="http://schemas.microsoft.com/office/drawing/2014/main" id="{452EC70C-BA12-7212-63E7-62C50F9EE09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6" name="TextBox 45">
              <a:extLst>
                <a:ext uri="{FF2B5EF4-FFF2-40B4-BE49-F238E27FC236}">
                  <a16:creationId xmlns:a16="http://schemas.microsoft.com/office/drawing/2014/main" id="{EC0550A2-FD7A-C9B7-82D0-27247B5CC16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47" name="Group 46">
            <a:extLst>
              <a:ext uri="{FF2B5EF4-FFF2-40B4-BE49-F238E27FC236}">
                <a16:creationId xmlns:a16="http://schemas.microsoft.com/office/drawing/2014/main" id="{263DC993-679C-23B7-9749-F1A921EEFDC0}"/>
              </a:ext>
            </a:extLst>
          </p:cNvPr>
          <p:cNvGrpSpPr/>
          <p:nvPr/>
        </p:nvGrpSpPr>
        <p:grpSpPr>
          <a:xfrm>
            <a:off x="7260522" y="6019647"/>
            <a:ext cx="1541830" cy="657225"/>
            <a:chOff x="7260522" y="6019647"/>
            <a:chExt cx="1541830" cy="657225"/>
          </a:xfrm>
        </p:grpSpPr>
        <p:pic>
          <p:nvPicPr>
            <p:cNvPr id="48" name="Picture 47">
              <a:extLst>
                <a:ext uri="{FF2B5EF4-FFF2-40B4-BE49-F238E27FC236}">
                  <a16:creationId xmlns:a16="http://schemas.microsoft.com/office/drawing/2014/main" id="{223535B6-D1FC-F747-D107-B0A425C8EF9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9" name="TextBox 48">
              <a:extLst>
                <a:ext uri="{FF2B5EF4-FFF2-40B4-BE49-F238E27FC236}">
                  <a16:creationId xmlns:a16="http://schemas.microsoft.com/office/drawing/2014/main" id="{14BB669D-DFCF-5399-DE27-350E0CEE56B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 unattended objects, such as bags, boxes, suitcases or suspicious devices are considered risk items that should be handled quickly. Those objects can sometimes be accidentally forgotten there. Rarely, these items could also pose threats as being malicious. They could disguise explosives or other dangerous substances.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Utility: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222204" y="1727908"/>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Suspicious Items Detection</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222204" y="2275959"/>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chemeClr val="tx1">
                    <a:lumMod val="50000"/>
                    <a:lumOff val="50000"/>
                  </a:schemeClr>
                </a:solidFill>
                <a:effectLst/>
                <a:latin typeface="Open Sans" panose="020B0606030504020204" pitchFamily="34" charset="0"/>
              </a:rPr>
              <a:t>This is based on the </a:t>
            </a:r>
            <a:r>
              <a:rPr lang="en-US" sz="1600" b="1" dirty="0">
                <a:solidFill>
                  <a:schemeClr val="tx1">
                    <a:lumMod val="50000"/>
                    <a:lumOff val="50000"/>
                  </a:schemeClr>
                </a:solidFill>
                <a:latin typeface="Open Sans" panose="020B0606030504020204" pitchFamily="34" charset="0"/>
              </a:rPr>
              <a:t>Unattended Object </a:t>
            </a:r>
            <a:r>
              <a:rPr lang="en-US" sz="1600" b="1" i="0" dirty="0">
                <a:solidFill>
                  <a:schemeClr val="tx1">
                    <a:lumMod val="50000"/>
                    <a:lumOff val="50000"/>
                  </a:schemeClr>
                </a:solidFill>
                <a:effectLst/>
                <a:latin typeface="Open Sans" panose="020B0606030504020204" pitchFamily="34" charset="0"/>
              </a:rPr>
              <a:t>Detection </a:t>
            </a:r>
            <a:r>
              <a:rPr lang="en-US" sz="1600" b="0" i="0" dirty="0">
                <a:solidFill>
                  <a:schemeClr val="tx1">
                    <a:lumMod val="50000"/>
                    <a:lumOff val="50000"/>
                  </a:schemeClr>
                </a:solidFill>
                <a:effectLst/>
                <a:latin typeface="Open Sans" panose="020B0606030504020204" pitchFamily="34" charset="0"/>
              </a:rPr>
              <a:t>analytics inside ACTi cameras.</a:t>
            </a:r>
            <a:r>
              <a:rPr lang="en-US" sz="1600" b="0" i="0" dirty="0">
                <a:solidFill>
                  <a:srgbClr val="535353"/>
                </a:solidFill>
                <a:effectLst/>
                <a:latin typeface="Open Sans" panose="020B0606030504020204" pitchFamily="34" charset="0"/>
              </a:rPr>
              <a:t> </a:t>
            </a:r>
            <a:r>
              <a:rPr lang="en-US" sz="1600" b="0" i="0" dirty="0">
                <a:solidFill>
                  <a:schemeClr val="tx2">
                    <a:lumMod val="60000"/>
                    <a:lumOff val="40000"/>
                  </a:schemeClr>
                </a:solidFill>
                <a:effectLst/>
                <a:latin typeface="Open Sans" panose="020B0606030504020204" pitchFamily="34" charset="0"/>
                <a:hlinkClick r:id="rId11" action="ppaction://hlinksldjump"/>
              </a:rPr>
              <a:t>Read More</a:t>
            </a:r>
            <a:r>
              <a:rPr lang="en-US" sz="1600" b="0" i="0" dirty="0">
                <a:solidFill>
                  <a:srgbClr val="535353"/>
                </a:solidFill>
                <a:effectLst/>
                <a:latin typeface="Open Sans" panose="020B0606030504020204" pitchFamily="34" charset="0"/>
              </a:rPr>
              <a:t>.</a:t>
            </a:r>
          </a:p>
        </p:txBody>
      </p:sp>
      <p:pic>
        <p:nvPicPr>
          <p:cNvPr id="2" name="Picture 1">
            <a:extLst>
              <a:ext uri="{FF2B5EF4-FFF2-40B4-BE49-F238E27FC236}">
                <a16:creationId xmlns:a16="http://schemas.microsoft.com/office/drawing/2014/main" id="{60641D62-29F2-BE15-3FB0-7317D00D9644}"/>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398176" y="1760364"/>
            <a:ext cx="2586078" cy="1794710"/>
          </a:xfrm>
          <a:prstGeom prst="rect">
            <a:avLst/>
          </a:prstGeom>
        </p:spPr>
      </p:pic>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dirty="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Utility: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On-the-Go Surveillance</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ACTi Mobile Client, </a:t>
            </a:r>
            <a:r>
              <a:rPr lang="en-US" sz="1600" b="0" i="0" dirty="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Utility: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Utility: Applications</a:t>
            </a:r>
          </a:p>
        </p:txBody>
      </p:sp>
      <p:sp>
        <p:nvSpPr>
          <p:cNvPr id="14" name="TextBox 12">
            <a:extLst>
              <a:ext uri="{FF2B5EF4-FFF2-40B4-BE49-F238E27FC236}">
                <a16:creationId xmlns:a16="http://schemas.microsoft.com/office/drawing/2014/main" id="{20ED597C-FC3B-5D45-BC71-559832266FEC}"/>
              </a:ext>
            </a:extLst>
          </p:cNvPr>
          <p:cNvSpPr txBox="1"/>
          <p:nvPr/>
        </p:nvSpPr>
        <p:spPr>
          <a:xfrm>
            <a:off x="179512" y="3988185"/>
            <a:ext cx="9007772" cy="830997"/>
          </a:xfrm>
          <a:prstGeom prst="rect">
            <a:avLst/>
          </a:prstGeom>
          <a:noFill/>
        </p:spPr>
        <p:txBody>
          <a:bodyPr wrap="square" lIns="91440" tIns="45720" rIns="91440" bIns="45720" anchor="t">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There are two ways to receive the health information about the monitored equipment - either by observing its appearance using the optical or thermal cameras, or by receiving the health status data over the IP network.</a:t>
            </a:r>
          </a:p>
        </p:txBody>
      </p:sp>
      <p:sp>
        <p:nvSpPr>
          <p:cNvPr id="15" name="TextBox 7">
            <a:extLst>
              <a:ext uri="{FF2B5EF4-FFF2-40B4-BE49-F238E27FC236}">
                <a16:creationId xmlns:a16="http://schemas.microsoft.com/office/drawing/2014/main" id="{FBBAB776-4F65-079E-6335-1B359F1C2EF2}"/>
              </a:ext>
            </a:extLst>
          </p:cNvPr>
          <p:cNvSpPr txBox="1"/>
          <p:nvPr/>
        </p:nvSpPr>
        <p:spPr>
          <a:xfrm>
            <a:off x="3796136" y="1753129"/>
            <a:ext cx="5055528" cy="1015663"/>
          </a:xfrm>
          <a:prstGeom prst="rect">
            <a:avLst/>
          </a:prstGeom>
          <a:noFill/>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b="1" i="0" dirty="0">
                <a:solidFill>
                  <a:schemeClr val="tx1">
                    <a:lumMod val="50000"/>
                    <a:lumOff val="50000"/>
                  </a:schemeClr>
                </a:solidFill>
                <a:effectLst/>
                <a:latin typeface="Open Sans" panose="020B0606030504020204" pitchFamily="34" charset="0"/>
              </a:rPr>
              <a:t>Equipment Status Monitoring</a:t>
            </a:r>
          </a:p>
          <a:p>
            <a:br>
              <a:rPr lang="en-US" b="0" i="0" dirty="0">
                <a:solidFill>
                  <a:srgbClr val="FFFFFF"/>
                </a:solidFill>
                <a:effectLst/>
                <a:latin typeface="Open Sans" panose="020B0606030504020204" pitchFamily="34" charset="0"/>
              </a:rPr>
            </a:br>
            <a:endParaRPr lang="en-US" dirty="0"/>
          </a:p>
        </p:txBody>
      </p:sp>
      <p:sp>
        <p:nvSpPr>
          <p:cNvPr id="16" name="TextBox 11">
            <a:extLst>
              <a:ext uri="{FF2B5EF4-FFF2-40B4-BE49-F238E27FC236}">
                <a16:creationId xmlns:a16="http://schemas.microsoft.com/office/drawing/2014/main" id="{F53F4863-0DA7-2D22-AB2C-86A6EB62A94E}"/>
              </a:ext>
            </a:extLst>
          </p:cNvPr>
          <p:cNvSpPr txBox="1"/>
          <p:nvPr/>
        </p:nvSpPr>
        <p:spPr>
          <a:xfrm>
            <a:off x="3811006" y="2345163"/>
            <a:ext cx="4755929" cy="584775"/>
          </a:xfrm>
          <a:prstGeom prst="rect">
            <a:avLst/>
          </a:prstGeom>
          <a:noFill/>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b="0" i="0" dirty="0">
                <a:solidFill>
                  <a:schemeClr val="tx1">
                    <a:lumMod val="50000"/>
                    <a:lumOff val="50000"/>
                  </a:schemeClr>
                </a:solidFill>
                <a:effectLst/>
                <a:latin typeface="Open Sans" panose="020B0606030504020204" pitchFamily="34" charset="0"/>
              </a:rPr>
              <a:t>Monitor the health or the temperature of the equipment for instant actions.</a:t>
            </a:r>
          </a:p>
        </p:txBody>
      </p:sp>
      <p:sp>
        <p:nvSpPr>
          <p:cNvPr id="17" name="TextBox 1">
            <a:extLst>
              <a:ext uri="{FF2B5EF4-FFF2-40B4-BE49-F238E27FC236}">
                <a16:creationId xmlns:a16="http://schemas.microsoft.com/office/drawing/2014/main" id="{7FDBAC82-1375-FEDA-303C-F3357C49D712}"/>
              </a:ext>
            </a:extLst>
          </p:cNvPr>
          <p:cNvSpPr txBox="1"/>
          <p:nvPr/>
        </p:nvSpPr>
        <p:spPr>
          <a:xfrm>
            <a:off x="179512" y="5069653"/>
            <a:ext cx="9007772" cy="338554"/>
          </a:xfrm>
          <a:prstGeom prst="rect">
            <a:avLst/>
          </a:prstGeom>
          <a:noFill/>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1600" b="0" i="0" dirty="0">
                <a:solidFill>
                  <a:srgbClr val="535353"/>
                </a:solidFill>
                <a:effectLst/>
                <a:latin typeface="Open Sans" panose="020B0606030504020204" pitchFamily="34" charset="0"/>
              </a:rPr>
              <a:t>This is based on the </a:t>
            </a:r>
            <a:r>
              <a:rPr lang="en-US" sz="1600" b="1" dirty="0">
                <a:solidFill>
                  <a:srgbClr val="535353"/>
                </a:solidFill>
                <a:latin typeface="Open Sans" panose="020B0606030504020204" pitchFamily="34" charset="0"/>
              </a:rPr>
              <a:t>Network Modules </a:t>
            </a:r>
            <a:r>
              <a:rPr lang="en-US" sz="1600" dirty="0">
                <a:solidFill>
                  <a:srgbClr val="535353"/>
                </a:solidFill>
                <a:latin typeface="Open Sans" panose="020B0606030504020204" pitchFamily="34" charset="0"/>
              </a:rPr>
              <a:t>for status data transmission</a:t>
            </a:r>
            <a:r>
              <a:rPr lang="en-US" sz="1600" b="1" dirty="0">
                <a:solidFill>
                  <a:srgbClr val="535353"/>
                </a:solidFill>
                <a:latin typeface="Open Sans" panose="020B0606030504020204" pitchFamily="34" charset="0"/>
              </a:rPr>
              <a:t> </a:t>
            </a:r>
            <a:r>
              <a:rPr lang="en-US" sz="1600" dirty="0">
                <a:solidFill>
                  <a:srgbClr val="535353"/>
                </a:solidFill>
                <a:latin typeface="Open Sans" panose="020B0606030504020204" pitchFamily="34" charset="0"/>
              </a:rPr>
              <a:t>or</a:t>
            </a:r>
            <a:r>
              <a:rPr lang="en-US" sz="1600" b="1" dirty="0">
                <a:solidFill>
                  <a:srgbClr val="535353"/>
                </a:solidFill>
                <a:latin typeface="Open Sans" panose="020B0606030504020204" pitchFamily="34" charset="0"/>
              </a:rPr>
              <a:t> Thermal Cameras.</a:t>
            </a:r>
            <a:endParaRPr lang="en-US" sz="1600" b="0" i="0" dirty="0">
              <a:solidFill>
                <a:srgbClr val="535353"/>
              </a:solidFill>
              <a:effectLst/>
              <a:latin typeface="Open Sans" panose="020B0606030504020204" pitchFamily="34" charset="0"/>
            </a:endParaRPr>
          </a:p>
        </p:txBody>
      </p:sp>
      <p:sp>
        <p:nvSpPr>
          <p:cNvPr id="19" name="Rectangle 18">
            <a:extLst>
              <a:ext uri="{FF2B5EF4-FFF2-40B4-BE49-F238E27FC236}">
                <a16:creationId xmlns:a16="http://schemas.microsoft.com/office/drawing/2014/main" id="{00BD1F0F-142A-CF54-1169-44D4C831C5EA}"/>
              </a:ext>
            </a:extLst>
          </p:cNvPr>
          <p:cNvSpPr/>
          <p:nvPr/>
        </p:nvSpPr>
        <p:spPr>
          <a:xfrm>
            <a:off x="0" y="565442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TW"/>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0" name="TextBox 4">
            <a:extLst>
              <a:ext uri="{FF2B5EF4-FFF2-40B4-BE49-F238E27FC236}">
                <a16:creationId xmlns:a16="http://schemas.microsoft.com/office/drawing/2014/main" id="{F428937F-5F51-4FF7-64AE-5932D17C5455}"/>
              </a:ext>
            </a:extLst>
          </p:cNvPr>
          <p:cNvSpPr txBox="1"/>
          <p:nvPr/>
        </p:nvSpPr>
        <p:spPr>
          <a:xfrm>
            <a:off x="0" y="5654428"/>
            <a:ext cx="2987824" cy="369332"/>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a:solidFill>
                  <a:schemeClr val="accent3">
                    <a:lumMod val="50000"/>
                  </a:schemeClr>
                </a:solidFill>
              </a:rPr>
              <a:t>Solutions</a:t>
            </a:r>
          </a:p>
        </p:txBody>
      </p:sp>
      <p:grpSp>
        <p:nvGrpSpPr>
          <p:cNvPr id="21" name="Group 20">
            <a:extLst>
              <a:ext uri="{FF2B5EF4-FFF2-40B4-BE49-F238E27FC236}">
                <a16:creationId xmlns:a16="http://schemas.microsoft.com/office/drawing/2014/main" id="{6E977E42-739C-BE60-D0EA-97F20890BECC}"/>
              </a:ext>
            </a:extLst>
          </p:cNvPr>
          <p:cNvGrpSpPr/>
          <p:nvPr/>
        </p:nvGrpSpPr>
        <p:grpSpPr>
          <a:xfrm>
            <a:off x="228988" y="6086476"/>
            <a:ext cx="1901340" cy="581025"/>
            <a:chOff x="228988" y="6093296"/>
            <a:chExt cx="1901340" cy="581025"/>
          </a:xfrm>
        </p:grpSpPr>
        <p:pic>
          <p:nvPicPr>
            <p:cNvPr id="32" name="Picture 31">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33"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i="1">
                  <a:solidFill>
                    <a:srgbClr val="0000FF"/>
                  </a:solidFill>
                </a:rPr>
                <a:t>Read</a:t>
              </a:r>
            </a:p>
          </p:txBody>
        </p:sp>
      </p:grpSp>
      <p:grpSp>
        <p:nvGrpSpPr>
          <p:cNvPr id="22" name="Group 21">
            <a:extLst>
              <a:ext uri="{FF2B5EF4-FFF2-40B4-BE49-F238E27FC236}">
                <a16:creationId xmlns:a16="http://schemas.microsoft.com/office/drawing/2014/main" id="{396291E7-5AE5-F000-C18F-7EB6230E745D}"/>
              </a:ext>
            </a:extLst>
          </p:cNvPr>
          <p:cNvGrpSpPr/>
          <p:nvPr/>
        </p:nvGrpSpPr>
        <p:grpSpPr>
          <a:xfrm>
            <a:off x="2162445" y="6048376"/>
            <a:ext cx="1704857" cy="625400"/>
            <a:chOff x="2162445" y="6055196"/>
            <a:chExt cx="1704857" cy="625400"/>
          </a:xfrm>
        </p:grpSpPr>
        <p:pic>
          <p:nvPicPr>
            <p:cNvPr id="30" name="Picture 29">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31"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i="1">
                  <a:solidFill>
                    <a:srgbClr val="0000FF"/>
                  </a:solidFill>
                  <a:hlinkClick r:id="rId6"/>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B012F25D-9854-FA3B-71BF-A247D48FDAE6}"/>
              </a:ext>
            </a:extLst>
          </p:cNvPr>
          <p:cNvGrpSpPr/>
          <p:nvPr/>
        </p:nvGrpSpPr>
        <p:grpSpPr>
          <a:xfrm>
            <a:off x="3884029" y="6096001"/>
            <a:ext cx="1606065" cy="573257"/>
            <a:chOff x="3884029" y="6102821"/>
            <a:chExt cx="1606065" cy="573257"/>
          </a:xfrm>
        </p:grpSpPr>
        <p:pic>
          <p:nvPicPr>
            <p:cNvPr id="28" name="Picture 27">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9"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i="1">
                  <a:solidFill>
                    <a:srgbClr val="0000FF"/>
                  </a:solidFill>
                  <a:hlinkClick r:id="rId8"/>
                </a:rPr>
                <a:t>Read</a:t>
              </a:r>
              <a:endParaRPr lang="en-US" sz="1200" i="1">
                <a:solidFill>
                  <a:srgbClr val="0000FF"/>
                </a:solidFill>
              </a:endParaRPr>
            </a:p>
          </p:txBody>
        </p:sp>
      </p:grpSp>
      <p:grpSp>
        <p:nvGrpSpPr>
          <p:cNvPr id="24" name="Group 23">
            <a:extLst>
              <a:ext uri="{FF2B5EF4-FFF2-40B4-BE49-F238E27FC236}">
                <a16:creationId xmlns:a16="http://schemas.microsoft.com/office/drawing/2014/main" id="{B6670035-84BF-BC84-EBF2-A7F6E5692F41}"/>
              </a:ext>
            </a:extLst>
          </p:cNvPr>
          <p:cNvGrpSpPr/>
          <p:nvPr/>
        </p:nvGrpSpPr>
        <p:grpSpPr>
          <a:xfrm>
            <a:off x="5500838" y="602376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i="1">
                  <a:solidFill>
                    <a:srgbClr val="0000FF"/>
                  </a:solidFill>
                  <a:hlinkClick r:id="rId10"/>
                </a:rPr>
                <a:t>Read</a:t>
              </a:r>
              <a:endParaRPr lang="en-US" sz="1200" i="1">
                <a:solidFill>
                  <a:srgbClr val="0000FF"/>
                </a:solidFill>
              </a:endParaRPr>
            </a:p>
          </p:txBody>
        </p:sp>
      </p:grpSp>
      <p:pic>
        <p:nvPicPr>
          <p:cNvPr id="25" name="Picture 24">
            <a:extLst>
              <a:ext uri="{FF2B5EF4-FFF2-40B4-BE49-F238E27FC236}">
                <a16:creationId xmlns:a16="http://schemas.microsoft.com/office/drawing/2014/main" id="{F16F1D7E-7C0C-D854-B48D-0AAFC8B59C3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7445" y="1718892"/>
            <a:ext cx="3438794" cy="2235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3613554633"/>
              </p:ext>
            </p:extLst>
          </p:nvPr>
        </p:nvGraphicFramePr>
        <p:xfrm>
          <a:off x="83507" y="1680575"/>
          <a:ext cx="8939881" cy="493522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790610">
                  <a:extLst>
                    <a:ext uri="{9D8B030D-6E8A-4147-A177-3AD203B41FA5}">
                      <a16:colId xmlns:a16="http://schemas.microsoft.com/office/drawing/2014/main" val="2565856468"/>
                    </a:ext>
                  </a:extLst>
                </a:gridCol>
                <a:gridCol w="758757">
                  <a:extLst>
                    <a:ext uri="{9D8B030D-6E8A-4147-A177-3AD203B41FA5}">
                      <a16:colId xmlns:a16="http://schemas.microsoft.com/office/drawing/2014/main" val="3900648050"/>
                    </a:ext>
                  </a:extLst>
                </a:gridCol>
                <a:gridCol w="1031132">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846306">
                  <a:extLst>
                    <a:ext uri="{9D8B030D-6E8A-4147-A177-3AD203B41FA5}">
                      <a16:colId xmlns:a16="http://schemas.microsoft.com/office/drawing/2014/main" val="2748578960"/>
                    </a:ext>
                  </a:extLst>
                </a:gridCol>
                <a:gridCol w="1050587">
                  <a:extLst>
                    <a:ext uri="{9D8B030D-6E8A-4147-A177-3AD203B41FA5}">
                      <a16:colId xmlns:a16="http://schemas.microsoft.com/office/drawing/2014/main" val="2393102404"/>
                    </a:ext>
                  </a:extLst>
                </a:gridCol>
                <a:gridCol w="745150">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Utility System</a:t>
                      </a:r>
                    </a:p>
                  </a:txBody>
                  <a:tcPr/>
                </a:tc>
                <a:tc>
                  <a:txBody>
                    <a:bodyPr/>
                    <a:lstStyle/>
                    <a:p>
                      <a:r>
                        <a:rPr lang="en-US" sz="1300" dirty="0">
                          <a:solidFill>
                            <a:schemeClr val="bg1"/>
                          </a:solidFill>
                        </a:rPr>
                        <a:t>Office</a:t>
                      </a:r>
                    </a:p>
                  </a:txBody>
                  <a:tcPr/>
                </a:tc>
                <a:tc>
                  <a:txBody>
                    <a:bodyPr/>
                    <a:lstStyle/>
                    <a:p>
                      <a:r>
                        <a:rPr lang="en-US" sz="1300" dirty="0">
                          <a:solidFill>
                            <a:schemeClr val="bg1"/>
                          </a:solidFill>
                        </a:rPr>
                        <a:t>Control Room</a:t>
                      </a:r>
                    </a:p>
                  </a:txBody>
                  <a:tcPr/>
                </a:tc>
                <a:tc>
                  <a:txBody>
                    <a:bodyPr/>
                    <a:lstStyle/>
                    <a:p>
                      <a:r>
                        <a:rPr lang="en-US" sz="1300" dirty="0">
                          <a:solidFill>
                            <a:schemeClr val="bg1"/>
                          </a:solidFill>
                        </a:rPr>
                        <a:t>Electric Grid</a:t>
                      </a:r>
                    </a:p>
                  </a:txBody>
                  <a:tcPr/>
                </a:tc>
                <a:tc>
                  <a:txBody>
                    <a:bodyPr/>
                    <a:lstStyle/>
                    <a:p>
                      <a:r>
                        <a:rPr lang="en-US" sz="1300" dirty="0">
                          <a:solidFill>
                            <a:schemeClr val="bg1"/>
                          </a:solidFill>
                        </a:rPr>
                        <a:t>Surrounding</a:t>
                      </a:r>
                    </a:p>
                  </a:txBody>
                  <a:tcPr/>
                </a:tc>
                <a:tc>
                  <a:txBody>
                    <a:bodyPr/>
                    <a:lstStyle/>
                    <a:p>
                      <a:r>
                        <a:rPr lang="en-US" sz="1300" dirty="0">
                          <a:solidFill>
                            <a:schemeClr val="bg1"/>
                          </a:solidFill>
                        </a:rPr>
                        <a:t>Parking</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7"/>
                        </a:rPr>
                        <a:t>R1- R7- series readers/controllers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9"/>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10"/>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r>
                        <a:rPr lang="en-US" sz="1300" dirty="0">
                          <a:solidFill>
                            <a:schemeClr val="tx1">
                              <a:lumMod val="76000"/>
                              <a:lumOff val="24000"/>
                            </a:schemeClr>
                          </a:solidFill>
                        </a:rPr>
                        <a:t>Surveillance PTZ (</a:t>
                      </a:r>
                      <a:r>
                        <a:rPr lang="en-US" sz="1300" dirty="0">
                          <a:solidFill>
                            <a:schemeClr val="tx1">
                              <a:lumMod val="76000"/>
                              <a:lumOff val="24000"/>
                            </a:schemeClr>
                          </a:solidFill>
                          <a:hlinkClick r:id="rId11"/>
                        </a:rPr>
                        <a:t>95x/96x/97x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3070030457"/>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2461882680"/>
              </p:ext>
            </p:extLst>
          </p:nvPr>
        </p:nvGraphicFramePr>
        <p:xfrm>
          <a:off x="463752" y="2078928"/>
          <a:ext cx="8028398" cy="4071140"/>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300" dirty="0">
                          <a:solidFill>
                            <a:schemeClr val="bg1"/>
                          </a:solidFill>
                        </a:rPr>
                        <a:t>Windows NVR (NVR 3)</a:t>
                      </a:r>
                    </a:p>
                  </a:txBody>
                  <a:tcPr/>
                </a:tc>
                <a:tc>
                  <a:txBody>
                    <a:bodyPr/>
                    <a:lstStyle/>
                    <a:p>
                      <a:r>
                        <a:rPr lang="en-US" sz="1300" dirty="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7"/>
                        </a:rPr>
                        <a:t>R1- R7- series readers/controllers</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9"/>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10"/>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Surveillance PTZ (</a:t>
                      </a:r>
                      <a:r>
                        <a:rPr lang="en-US" sz="1300" dirty="0">
                          <a:solidFill>
                            <a:schemeClr val="tx1">
                              <a:lumMod val="76000"/>
                              <a:lumOff val="24000"/>
                            </a:schemeClr>
                          </a:solidFill>
                          <a:hlinkClick r:id="rId11"/>
                        </a:rPr>
                        <a:t>95x/96x/97x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3913490209"/>
                  </a:ext>
                </a:extLst>
              </a:tr>
            </a:tbl>
          </a:graphicData>
        </a:graphic>
      </p:graphicFrame>
      <p:sp>
        <p:nvSpPr>
          <p:cNvPr id="3" name="TextBox 2">
            <a:extLst>
              <a:ext uri="{FF2B5EF4-FFF2-40B4-BE49-F238E27FC236}">
                <a16:creationId xmlns:a16="http://schemas.microsoft.com/office/drawing/2014/main" id="{C73BB352-91EC-8676-D2C5-78047485C045}"/>
              </a:ext>
            </a:extLst>
          </p:cNvPr>
          <p:cNvSpPr txBox="1"/>
          <p:nvPr/>
        </p:nvSpPr>
        <p:spPr>
          <a:xfrm>
            <a:off x="463751" y="6293796"/>
            <a:ext cx="4468171" cy="307777"/>
          </a:xfrm>
          <a:prstGeom prst="rect">
            <a:avLst/>
          </a:prstGeom>
          <a:noFill/>
        </p:spPr>
        <p:txBody>
          <a:bodyPr wrap="square" rtlCol="0">
            <a:spAutoFit/>
          </a:bodyPr>
          <a:lstStyle/>
          <a:p>
            <a:r>
              <a:rPr lang="en-US" sz="1400" dirty="0"/>
              <a:t>PTZ controls available via NVR interface.</a:t>
            </a:r>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Feature</a:t>
                      </a:r>
                    </a:p>
                  </a:txBody>
                  <a:tcPr>
                    <a:solidFill>
                      <a:schemeClr val="bg1">
                        <a:lumMod val="95000"/>
                      </a:schemeClr>
                    </a:solidFill>
                  </a:tcPr>
                </a:tc>
                <a:tc>
                  <a:txBody>
                    <a:bodyPr/>
                    <a:lstStyle/>
                    <a:p>
                      <a:r>
                        <a:rPr lang="en-US" sz="1400" b="1" dirty="0"/>
                        <a:t>NVR 3 Business</a:t>
                      </a:r>
                    </a:p>
                  </a:txBody>
                  <a:tcPr>
                    <a:solidFill>
                      <a:schemeClr val="bg1">
                        <a:lumMod val="95000"/>
                      </a:schemeClr>
                    </a:solidFill>
                  </a:tcPr>
                </a:tc>
                <a:tc>
                  <a:txBody>
                    <a:bodyPr/>
                    <a:lstStyle/>
                    <a:p>
                      <a:r>
                        <a:rPr lang="en-US" sz="1400" b="1" dirty="0"/>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a:t>Maximum Number of Channels</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(Standalone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dirty="0"/>
                        <a:t>Free ACTi Camera Channels Included</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73647">
                <a:tc>
                  <a:txBody>
                    <a:bodyPr/>
                    <a:lstStyle/>
                    <a:p>
                      <a:r>
                        <a:rPr lang="en-US" sz="1400" dirty="0"/>
                        <a:t>Free 3</a:t>
                      </a:r>
                      <a:r>
                        <a:rPr lang="en-US" sz="1400" baseline="30000" dirty="0"/>
                        <a:t>rd</a:t>
                      </a:r>
                      <a:r>
                        <a:rPr lang="en-US" sz="1400" dirty="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3647">
                <a:tc>
                  <a:txBody>
                    <a:bodyPr/>
                    <a:lstStyle/>
                    <a:p>
                      <a:r>
                        <a:rPr lang="en-US" sz="1400" dirty="0"/>
                        <a:t>CMS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80548930"/>
                  </a:ext>
                </a:extLst>
              </a:tr>
              <a:tr h="273647">
                <a:tc>
                  <a:txBody>
                    <a:bodyPr/>
                    <a:lstStyle/>
                    <a:p>
                      <a:r>
                        <a:rPr lang="en-US" sz="1400" dirty="0"/>
                        <a:t>POS, Access Control, Network IO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003"/>
                  </a:ext>
                </a:extLst>
              </a:tr>
              <a:tr h="273647">
                <a:tc>
                  <a:txBody>
                    <a:bodyPr/>
                    <a:lstStyle/>
                    <a:p>
                      <a:r>
                        <a:rPr lang="en-US" sz="1400" dirty="0" err="1"/>
                        <a:t>eMap</a:t>
                      </a:r>
                      <a:endParaRPr lang="en-US" sz="1400" dirty="0"/>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0004"/>
                  </a:ext>
                </a:extLst>
              </a:tr>
              <a:tr h="273647">
                <a:tc>
                  <a:txBody>
                    <a:bodyPr/>
                    <a:lstStyle/>
                    <a:p>
                      <a:r>
                        <a:rPr lang="en-US" sz="1400" dirty="0"/>
                        <a:t>Google Map</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420238445"/>
                  </a:ext>
                </a:extLst>
              </a:tr>
              <a:tr h="273647">
                <a:tc>
                  <a:txBody>
                    <a:bodyPr/>
                    <a:lstStyle/>
                    <a:p>
                      <a:r>
                        <a:rPr lang="en-US" sz="1400" dirty="0"/>
                        <a:t>Embedded Websites within Display</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3112262903"/>
                  </a:ext>
                </a:extLst>
              </a:tr>
              <a:tr h="273647">
                <a:tc>
                  <a:txBody>
                    <a:bodyPr/>
                    <a:lstStyle/>
                    <a:p>
                      <a:r>
                        <a:rPr lang="en-US" sz="1400" dirty="0"/>
                        <a:t>PTZ Control</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284105931"/>
                  </a:ext>
                </a:extLst>
              </a:tr>
              <a:tr h="273647">
                <a:tc>
                  <a:txBody>
                    <a:bodyPr/>
                    <a:lstStyle/>
                    <a:p>
                      <a:r>
                        <a:rPr lang="en-US" sz="1400" dirty="0"/>
                        <a:t>Redundancy Support (N+1, N-to-N)</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510118436"/>
                  </a:ext>
                </a:extLst>
              </a:tr>
              <a:tr h="273647">
                <a:tc>
                  <a:txBody>
                    <a:bodyPr/>
                    <a:lstStyle/>
                    <a:p>
                      <a:r>
                        <a:rPr lang="en-US" sz="1400" dirty="0"/>
                        <a:t>Workstation, Web Client, Mobile Client</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761452278"/>
                  </a:ext>
                </a:extLst>
              </a:tr>
              <a:tr h="273647">
                <a:tc>
                  <a:txBody>
                    <a:bodyPr/>
                    <a:lstStyle/>
                    <a:p>
                      <a:r>
                        <a:rPr lang="en-US" sz="1400" dirty="0"/>
                        <a:t>Display Layouts (maximum grid size)</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a:t>is one of the most famous ACTi products – it is a professional and elegant network video recorder platform with wide range of features and extremely reliable performance, available in two editions (</a:t>
            </a:r>
            <a:r>
              <a:rPr lang="en-US" sz="1600" dirty="0">
                <a:hlinkClick r:id="rId3"/>
              </a:rPr>
              <a:t>read more</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Access Control Smart Server (ACSS) is an easy-to-use access control software for managing </a:t>
            </a:r>
            <a:r>
              <a:rPr lang="en-US" sz="1400" b="1" dirty="0"/>
              <a:t>employees and visitors access </a:t>
            </a:r>
            <a:r>
              <a:rPr lang="en-US" sz="1400" dirty="0"/>
              <a:t>through the doors and gates as well as managing </a:t>
            </a:r>
            <a:r>
              <a:rPr lang="en-US" sz="1400" b="1" dirty="0"/>
              <a:t>employee attendance</a:t>
            </a:r>
            <a:r>
              <a:rPr lang="en-US" sz="1400" dirty="0"/>
              <a:t>. (</a:t>
            </a:r>
            <a:r>
              <a:rPr lang="en-US" sz="1400" dirty="0">
                <a:hlinkClick r:id="rId4"/>
              </a:rPr>
              <a:t>read more</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Core Function</a:t>
                      </a:r>
                    </a:p>
                  </a:txBody>
                  <a:tcPr anchor="ctr"/>
                </a:tc>
                <a:extLst>
                  <a:ext uri="{0D108BD9-81ED-4DB2-BD59-A6C34878D82A}">
                    <a16:rowId xmlns:a16="http://schemas.microsoft.com/office/drawing/2014/main" val="4120460234"/>
                  </a:ext>
                </a:extLst>
              </a:tr>
              <a:tr h="600747">
                <a:tc>
                  <a:txBody>
                    <a:bodyPr/>
                    <a:lstStyle/>
                    <a:p>
                      <a:r>
                        <a:rPr lang="en-US" sz="1600" b="1" dirty="0"/>
                        <a:t>Access Control Management</a:t>
                      </a:r>
                    </a:p>
                    <a:p>
                      <a:r>
                        <a:rPr kumimoji="0" lang="en-US" altLang="en-US" sz="1100" b="0" i="0" u="none" strike="noStrike" cap="none" normalizeH="0" baseline="0" dirty="0">
                          <a:ln>
                            <a:noFill/>
                          </a:ln>
                          <a:solidFill>
                            <a:srgbClr val="202124"/>
                          </a:solidFill>
                          <a:effectLst/>
                          <a:latin typeface="Arial Unicode MS"/>
                          <a:ea typeface="inherit"/>
                        </a:rPr>
                        <a:t>Doors, gates, locks, identification of face*, card, ALPR*, tailgating* detection</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Temporary sites management</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Food ordering management</a:t>
                      </a:r>
                    </a:p>
                    <a:p>
                      <a:r>
                        <a:rPr kumimoji="0" lang="en-US" sz="1100" b="0" i="0" u="none" strike="noStrike" kern="1200" cap="none" normalizeH="0" baseline="0" dirty="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Utility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9CDBA6B-0526-41A5-B6DF-5BD35C17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7993</TotalTime>
  <Words>2544</Words>
  <Application>Microsoft Office PowerPoint</Application>
  <PresentationFormat>On-screen Show (4:3)</PresentationFormat>
  <Paragraphs>500</Paragraphs>
  <Slides>28</Slides>
  <Notes>24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Ando.Meritee</cp:lastModifiedBy>
  <cp:revision>20</cp:revision>
  <dcterms:created xsi:type="dcterms:W3CDTF">2015-08-31T10:30:03Z</dcterms:created>
  <dcterms:modified xsi:type="dcterms:W3CDTF">2025-01-03T02:04:45Z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