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35"/>
  </p:notesMasterIdLst>
  <p:sldIdLst>
    <p:sldId id="279" r:id="rId3"/>
    <p:sldId id="431" r:id="rId4"/>
    <p:sldId id="455" r:id="rId5"/>
    <p:sldId id="432" r:id="rId6"/>
    <p:sldId id="433" r:id="rId7"/>
    <p:sldId id="376" r:id="rId8"/>
    <p:sldId id="413" r:id="rId9"/>
    <p:sldId id="427" r:id="rId10"/>
    <p:sldId id="428" r:id="rId11"/>
    <p:sldId id="429" r:id="rId12"/>
    <p:sldId id="430" r:id="rId13"/>
    <p:sldId id="414" r:id="rId14"/>
    <p:sldId id="416" r:id="rId15"/>
    <p:sldId id="446" r:id="rId16"/>
    <p:sldId id="434" r:id="rId17"/>
    <p:sldId id="441" r:id="rId18"/>
    <p:sldId id="442" r:id="rId19"/>
    <p:sldId id="418" r:id="rId20"/>
    <p:sldId id="444" r:id="rId21"/>
    <p:sldId id="420" r:id="rId22"/>
    <p:sldId id="447" r:id="rId23"/>
    <p:sldId id="448" r:id="rId24"/>
    <p:sldId id="424" r:id="rId25"/>
    <p:sldId id="453" r:id="rId26"/>
    <p:sldId id="426" r:id="rId27"/>
    <p:sldId id="437" r:id="rId28"/>
    <p:sldId id="454" r:id="rId29"/>
    <p:sldId id="450" r:id="rId30"/>
    <p:sldId id="435" r:id="rId31"/>
    <p:sldId id="451" r:id="rId32"/>
    <p:sldId id="452" r:id="rId33"/>
    <p:sldId id="445" r:id="rId34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EADA"/>
    <a:srgbClr val="00B050"/>
    <a:srgbClr val="0000FF"/>
    <a:srgbClr val="FFFFE5"/>
    <a:srgbClr val="EE867E"/>
    <a:srgbClr val="FFFF99"/>
    <a:srgbClr val="FFFF00"/>
    <a:srgbClr val="000000"/>
    <a:srgbClr val="00FFFF"/>
    <a:srgbClr val="B6B0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89E7188-D5FD-9B0A-090D-8DACED800639}" v="2" dt="2026-04-24T04:46:13.96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179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40" Type="http://schemas.microsoft.com/office/2016/11/relationships/changesInfo" Target="changesInfos/changesInfo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do.Meritee" userId="S::ando.meritee@acti.com::16748e08-7dbb-430e-baa8-a2f638470044" providerId="AD" clId="Web-{589E7188-D5FD-9B0A-090D-8DACED800639}"/>
    <pc:docChg chg="modSld">
      <pc:chgData name="Ando.Meritee" userId="S::ando.meritee@acti.com::16748e08-7dbb-430e-baa8-a2f638470044" providerId="AD" clId="Web-{589E7188-D5FD-9B0A-090D-8DACED800639}" dt="2026-04-24T04:46:13.962" v="1"/>
      <pc:docMkLst>
        <pc:docMk/>
      </pc:docMkLst>
      <pc:sldChg chg="addSp delSp modSp">
        <pc:chgData name="Ando.Meritee" userId="S::ando.meritee@acti.com::16748e08-7dbb-430e-baa8-a2f638470044" providerId="AD" clId="Web-{589E7188-D5FD-9B0A-090D-8DACED800639}" dt="2026-04-24T04:46:13.962" v="1"/>
        <pc:sldMkLst>
          <pc:docMk/>
          <pc:sldMk cId="833356317" sldId="455"/>
        </pc:sldMkLst>
        <pc:picChg chg="add mod">
          <ac:chgData name="Ando.Meritee" userId="S::ando.meritee@acti.com::16748e08-7dbb-430e-baa8-a2f638470044" providerId="AD" clId="Web-{589E7188-D5FD-9B0A-090D-8DACED800639}" dt="2026-04-24T04:46:13.962" v="1"/>
          <ac:picMkLst>
            <pc:docMk/>
            <pc:sldMk cId="833356317" sldId="455"/>
            <ac:picMk id="2" creationId="{C090F6FD-98F7-CA5C-252D-CBCF0830CB92}"/>
          </ac:picMkLst>
        </pc:picChg>
        <pc:picChg chg="del">
          <ac:chgData name="Ando.Meritee" userId="S::ando.meritee@acti.com::16748e08-7dbb-430e-baa8-a2f638470044" providerId="AD" clId="Web-{589E7188-D5FD-9B0A-090D-8DACED800639}" dt="2026-04-24T04:45:41.850" v="0"/>
          <ac:picMkLst>
            <pc:docMk/>
            <pc:sldMk cId="833356317" sldId="455"/>
            <ac:picMk id="3" creationId="{057711AD-5544-559B-463E-F89E342D3AA2}"/>
          </ac:picMkLst>
        </pc:picChg>
      </pc:sldChg>
    </pc:docChg>
  </pc:docChgLst>
  <pc:docChgLst>
    <pc:chgData name="Ando.Meritee" userId="S::ando.meritee@acti.com::16748e08-7dbb-430e-baa8-a2f638470044" providerId="AD" clId="Web-{3648435A-7C1F-5875-C5B7-43417C583AEA}"/>
    <pc:docChg chg="modSld">
      <pc:chgData name="Ando.Meritee" userId="S::ando.meritee@acti.com::16748e08-7dbb-430e-baa8-a2f638470044" providerId="AD" clId="Web-{3648435A-7C1F-5875-C5B7-43417C583AEA}" dt="2026-04-16T20:46:21.768" v="6" actId="20577"/>
      <pc:docMkLst>
        <pc:docMk/>
      </pc:docMkLst>
      <pc:sldChg chg="modSp">
        <pc:chgData name="Ando.Meritee" userId="S::ando.meritee@acti.com::16748e08-7dbb-430e-baa8-a2f638470044" providerId="AD" clId="Web-{3648435A-7C1F-5875-C5B7-43417C583AEA}" dt="2026-04-16T20:46:21.768" v="6" actId="20577"/>
        <pc:sldMkLst>
          <pc:docMk/>
          <pc:sldMk cId="3017838668" sldId="279"/>
        </pc:sldMkLst>
        <pc:spChg chg="mod">
          <ac:chgData name="Ando.Meritee" userId="S::ando.meritee@acti.com::16748e08-7dbb-430e-baa8-a2f638470044" providerId="AD" clId="Web-{3648435A-7C1F-5875-C5B7-43417C583AEA}" dt="2026-04-16T20:46:21.768" v="6" actId="20577"/>
          <ac:spMkLst>
            <pc:docMk/>
            <pc:sldMk cId="3017838668" sldId="279"/>
            <ac:spMk id="8" creationId="{07683C5B-C2DB-B8FB-702D-41EC6A5F69F5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1EAEA8-C580-4CC9-B3EF-4E14DF11FF9C}" type="datetimeFigureOut">
              <a:rPr lang="zh-TW" altLang="en-US" smtClean="0"/>
              <a:t>2026/4/23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C6233-C7E1-4D2C-B863-5ADE50BD5A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854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73453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45026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389767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8BB874-CF28-6440-699F-120A34E1B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D197ACA-80EC-6AC2-9816-BB8BFDBBB27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02267E3-B5BD-9447-1144-A067AF187D3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084C90-51EC-4D23-9B3C-B1B8D42BF8F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471276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2880CA-0A7B-DD24-514A-20A518CC78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75591A0-5908-06C0-362D-5EA2DDDA218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715A549-DBA9-756E-FF39-5CB60E4F81C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8828B21-EFE2-106B-0E7F-1E572A8ED6E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44670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36A7F9-81C8-934E-514D-B89C03BF6A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F241985-85DF-DFFA-2625-F2FBB13A31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A802A0A-B105-DEF0-6DD7-CAF06EC8C2C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A78777-8FA4-4F25-C952-7FFC6497F2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934094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D59ACC-E751-F4EF-8E4D-A0824AE83B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E69C0FE-1A73-A34F-1BD6-4EAC6F093AC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4A6AC02-B179-DA17-2F5B-1B1B5B8777B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58F086-B6C1-F255-0F27-7D88800D9DB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853100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437707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55452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45026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38014A-774E-B7D1-A739-693B88FF38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340BC58-E933-9E7F-C4D3-32600C95D8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735DDC6-F7F5-074C-897B-3A3A4701475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7F5734-5087-0C5F-A582-F48B34B7241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145544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389767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4377075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2B3684-3656-793C-ECBD-903A37ACF8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9144CBA-FDEA-F5E8-C696-FF6131547F2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FBA43A8-349F-753A-3277-7E824684A1A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A82073D-02DD-C567-1E2D-96BADD854F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4912626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20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746631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22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450264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EEF617-03CD-30BB-8857-2CC893F640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EFA05BC-5569-891E-DF42-F1B691996AC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0B6822E-0F3E-6420-B244-2C6EC42FDCF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2C5820-2368-F8D7-884C-6084B813064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23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8938822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304DF5-7B64-066C-C7AE-C5EAEAE583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1414ED7-7FE1-A727-4C12-13B90B4E7B8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F943702-B696-020B-6795-2F39E8E1513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4CA017-27A3-3AC2-1917-9201DF37FA6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24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8452435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F57EB2-EE4C-1EBC-2F02-54AAB08DCB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1C0AF01-FDCE-5F89-C37D-0F0437240BE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A34F65F-8D84-45D0-B0D8-153B984D43A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36231C-0462-6AE0-928D-7B804396EFD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25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7529742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8E879E-89EC-6673-F45E-CFD6784692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5FB730E-1D2B-8273-4FAC-A025B7DB214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2143211-A286-E4C7-1C93-3E169914ABD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8B4BC4-3D9B-9945-D847-CC19E7FE86C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26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2988981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5C0BAB-5623-E940-5810-420A9361CA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DE4E598-24FD-B6B0-5A6E-3E1C64C01CE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B333857-BEB5-6C12-D0B3-00DB4B8862E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6572E2-7E52-DB15-A2D0-265AEABAAB2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27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483606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28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4377075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325884-F342-4870-162B-41BA9312A1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6E0FC2F-7F16-B3C0-43F3-6AB8B538044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5415B61-0880-A4F9-6715-E50030D5A39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690CA3A-B197-F270-6304-746A969E8F7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29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8285691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30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7466315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32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554525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2026/4/23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2026/4/23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169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2026/4/23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8474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2026/4/23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5121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2026/4/23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0390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2026/4/23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3610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2026/4/23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5892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2026/4/23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5827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2026/4/23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6855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2026/4/23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0757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2026/4/23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48858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2026/4/23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053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2026/4/23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2026/4/23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87363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2026/4/23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29591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2026/4/23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39034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2026/4/23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18884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2026/4/23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36367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2026/4/23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91675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2026/4/23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29069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2026/4/23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00228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2026/4/23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96944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2026/4/23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97797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2026/4/23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2178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BAA0B-C0C8-49F7-90A6-881E800F52F7}" type="datetimeFigureOut">
              <a:rPr lang="zh-TW" altLang="en-US" smtClean="0"/>
              <a:t>2026/4/23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2050" name="Picture 2" descr="G:\90. Personal\Samantha.Hu\ACTi Slides Layout (3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" y="0"/>
            <a:ext cx="91201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270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D60C7-6302-4E0B-9F11-B5420923225C}" type="datetimeFigureOut">
              <a:rPr lang="zh-TW" altLang="en-US" smtClean="0"/>
              <a:t>2026/4/23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4897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7" Type="http://schemas.openxmlformats.org/officeDocument/2006/relationships/image" Target="../media/image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6.pn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acti.com/solutions/windows-based-NVR-and-CMS-solution?sid=S122" TargetMode="External"/><Relationship Id="rId3" Type="http://schemas.openxmlformats.org/officeDocument/2006/relationships/hyperlink" Target="https://www.acti.com/solutions/windows-based-NVR-solution?sid=S110" TargetMode="External"/><Relationship Id="rId7" Type="http://schemas.openxmlformats.org/officeDocument/2006/relationships/hyperlink" Target="https://www.acti.com/solutions/windows-based-NVR-and-CMS-solution?sid=S121" TargetMode="Externa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www.acti.com/solutions/windows-based-NVR-and-CMS-solution?sid=S120" TargetMode="External"/><Relationship Id="rId5" Type="http://schemas.openxmlformats.org/officeDocument/2006/relationships/hyperlink" Target="https://www.acti.com/solutions/windows-based-NVR-solution?sid=S112" TargetMode="External"/><Relationship Id="rId10" Type="http://schemas.openxmlformats.org/officeDocument/2006/relationships/hyperlink" Target="https://www.acti.com/solutions/linux-based-NVR-and-CMS-solution?sid=S72" TargetMode="External"/><Relationship Id="rId4" Type="http://schemas.openxmlformats.org/officeDocument/2006/relationships/hyperlink" Target="https://www.acti.com/solutions/windows-based-NVR-solution?sid=S111" TargetMode="External"/><Relationship Id="rId9" Type="http://schemas.openxmlformats.org/officeDocument/2006/relationships/hyperlink" Target="https://www.acti.com/solutions/linux-based-NVR-solution?sid=S6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://www.rimaelektronik.com/images/stories/virtuemart/product/acti-b51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7683C5B-C2DB-B8FB-702D-41EC6A5F69F5}"/>
              </a:ext>
            </a:extLst>
          </p:cNvPr>
          <p:cNvSpPr txBox="1">
            <a:spLocks/>
          </p:cNvSpPr>
          <p:nvPr/>
        </p:nvSpPr>
        <p:spPr>
          <a:xfrm>
            <a:off x="755576" y="2132856"/>
            <a:ext cx="7164288" cy="1934773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sz="5400" b="1">
                <a:solidFill>
                  <a:schemeClr val="tx1">
                    <a:lumMod val="50000"/>
                    <a:lumOff val="50000"/>
                  </a:schemeClr>
                </a:solidFill>
                <a:ea typeface="新細明體"/>
              </a:rPr>
              <a:t>K-Series Cameras</a:t>
            </a:r>
            <a:endParaRPr lang="en-US" sz="5400" b="1" dirty="0">
              <a:solidFill>
                <a:schemeClr val="tx1">
                  <a:lumMod val="50000"/>
                  <a:lumOff val="50000"/>
                </a:schemeClr>
              </a:solidFill>
              <a:ea typeface="新細明體" pitchFamily="18" charset="-120"/>
            </a:endParaRPr>
          </a:p>
          <a:p>
            <a:pPr algn="l">
              <a:lnSpc>
                <a:spcPct val="150000"/>
              </a:lnSpc>
            </a:pPr>
            <a:r>
              <a:rPr lang="en-US" sz="3200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New Products Introduction</a:t>
            </a:r>
          </a:p>
        </p:txBody>
      </p:sp>
    </p:spTree>
    <p:extLst>
      <p:ext uri="{BB962C8B-B14F-4D97-AF65-F5344CB8AC3E}">
        <p14:creationId xmlns:p14="http://schemas.microsoft.com/office/powerpoint/2010/main" val="3017838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B08B22D8-D449-B86C-95A7-C30137281FA9}"/>
              </a:ext>
            </a:extLst>
          </p:cNvPr>
          <p:cNvSpPr txBox="1"/>
          <p:nvPr/>
        </p:nvSpPr>
        <p:spPr>
          <a:xfrm>
            <a:off x="488825" y="1306411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What is K-Series?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F081C23-C998-D496-6811-2797438E0EF2}"/>
              </a:ext>
            </a:extLst>
          </p:cNvPr>
          <p:cNvSpPr txBox="1"/>
          <p:nvPr/>
        </p:nvSpPr>
        <p:spPr>
          <a:xfrm>
            <a:off x="735963" y="1768076"/>
            <a:ext cx="6744929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Various form factors – bullet, dome, PTZ, multi-imager PTZ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2-32 Megapixel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Excellent video quality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Built-in deep learning AI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All products IP68 rated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BSMI, UL, NDAA, TAA 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TLS 1.2 or 1.3 Security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Price level about 10% higher than Z-series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75715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090F6FD-98F7-CA5C-252D-CBCF0830CB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56"/>
            <a:ext cx="9144000" cy="6856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3563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B56783-83E1-C275-9DDE-2E678539A9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ow1Col59a54e74a-df8a-4035-97b2-8a1c10cd89ff">
            <a:extLst>
              <a:ext uri="{FF2B5EF4-FFF2-40B4-BE49-F238E27FC236}">
                <a16:creationId xmlns:a16="http://schemas.microsoft.com/office/drawing/2014/main" id="{B6F45D6B-DF21-CDF5-E9DE-42715D05AF2C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7763" y="2060575"/>
            <a:ext cx="0" cy="0"/>
          </a:xfrm>
          <a:prstGeom prst="rect">
            <a:avLst/>
          </a:prstGeom>
        </p:spPr>
      </p:pic>
      <p:pic>
        <p:nvPicPr>
          <p:cNvPr id="4" name="Row1Col6ba71991e-559d-457e-86c9-c219d8ee7f82">
            <a:extLst>
              <a:ext uri="{FF2B5EF4-FFF2-40B4-BE49-F238E27FC236}">
                <a16:creationId xmlns:a16="http://schemas.microsoft.com/office/drawing/2014/main" id="{D5618560-5FFD-6E52-1232-6F1BC644F7DF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79788" y="2060575"/>
            <a:ext cx="0" cy="0"/>
          </a:xfrm>
          <a:prstGeom prst="rect">
            <a:avLst/>
          </a:prstGeom>
        </p:spPr>
      </p:pic>
      <p:pic>
        <p:nvPicPr>
          <p:cNvPr id="5" name="Row1Col72ba19bed-a36a-4e17-b16c-3f174b3f1cf5">
            <a:extLst>
              <a:ext uri="{FF2B5EF4-FFF2-40B4-BE49-F238E27FC236}">
                <a16:creationId xmlns:a16="http://schemas.microsoft.com/office/drawing/2014/main" id="{ADB13EE3-6D64-0EA0-4A4A-237AF60CEFE1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41813" y="2060575"/>
            <a:ext cx="0" cy="0"/>
          </a:xfrm>
          <a:prstGeom prst="rect">
            <a:avLst/>
          </a:prstGeom>
        </p:spPr>
      </p:pic>
      <p:pic>
        <p:nvPicPr>
          <p:cNvPr id="6" name="Row1Col80c05514e-fe2f-4837-8113-69772240fe67">
            <a:extLst>
              <a:ext uri="{FF2B5EF4-FFF2-40B4-BE49-F238E27FC236}">
                <a16:creationId xmlns:a16="http://schemas.microsoft.com/office/drawing/2014/main" id="{574BBA32-896C-1315-98C1-0BF41893C32E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03838" y="2060575"/>
            <a:ext cx="0" cy="0"/>
          </a:xfrm>
          <a:prstGeom prst="rect">
            <a:avLst/>
          </a:prstGeom>
        </p:spPr>
      </p:pic>
      <p:pic>
        <p:nvPicPr>
          <p:cNvPr id="7" name="Row1Col113fef09f1-62c1-4478-a805-7a1f30964098">
            <a:extLst>
              <a:ext uri="{FF2B5EF4-FFF2-40B4-BE49-F238E27FC236}">
                <a16:creationId xmlns:a16="http://schemas.microsoft.com/office/drawing/2014/main" id="{DB7B206C-322D-F650-41A3-507D5826E6CF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227888" y="2060575"/>
            <a:ext cx="0" cy="0"/>
          </a:xfrm>
          <a:prstGeom prst="rect">
            <a:avLst/>
          </a:prstGeom>
        </p:spPr>
      </p:pic>
      <p:pic>
        <p:nvPicPr>
          <p:cNvPr id="8" name="Row1Col11aadd900e-4654-4e8c-bf51-56a1c2bf3e1b">
            <a:extLst>
              <a:ext uri="{FF2B5EF4-FFF2-40B4-BE49-F238E27FC236}">
                <a16:creationId xmlns:a16="http://schemas.microsoft.com/office/drawing/2014/main" id="{BEE0390E-9212-B5EA-37D6-0C490E2BA887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151938" y="2060575"/>
            <a:ext cx="0" cy="0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F1B1438-0A5E-17EE-0489-401B8A6DF1B3}"/>
              </a:ext>
            </a:extLst>
          </p:cNvPr>
          <p:cNvGraphicFramePr>
            <a:graphicFrameLocks noGrp="1"/>
          </p:cNvGraphicFramePr>
          <p:nvPr/>
        </p:nvGraphicFramePr>
        <p:xfrm>
          <a:off x="585135" y="1551038"/>
          <a:ext cx="8116412" cy="512778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26828">
                  <a:extLst>
                    <a:ext uri="{9D8B030D-6E8A-4147-A177-3AD203B41FA5}">
                      <a16:colId xmlns:a16="http://schemas.microsoft.com/office/drawing/2014/main" val="1495100387"/>
                    </a:ext>
                  </a:extLst>
                </a:gridCol>
                <a:gridCol w="994154">
                  <a:extLst>
                    <a:ext uri="{9D8B030D-6E8A-4147-A177-3AD203B41FA5}">
                      <a16:colId xmlns:a16="http://schemas.microsoft.com/office/drawing/2014/main" val="3476528258"/>
                    </a:ext>
                  </a:extLst>
                </a:gridCol>
                <a:gridCol w="775807">
                  <a:extLst>
                    <a:ext uri="{9D8B030D-6E8A-4147-A177-3AD203B41FA5}">
                      <a16:colId xmlns:a16="http://schemas.microsoft.com/office/drawing/2014/main" val="2294712492"/>
                    </a:ext>
                  </a:extLst>
                </a:gridCol>
                <a:gridCol w="994154">
                  <a:extLst>
                    <a:ext uri="{9D8B030D-6E8A-4147-A177-3AD203B41FA5}">
                      <a16:colId xmlns:a16="http://schemas.microsoft.com/office/drawing/2014/main" val="2242983856"/>
                    </a:ext>
                  </a:extLst>
                </a:gridCol>
                <a:gridCol w="775807">
                  <a:extLst>
                    <a:ext uri="{9D8B030D-6E8A-4147-A177-3AD203B41FA5}">
                      <a16:colId xmlns:a16="http://schemas.microsoft.com/office/drawing/2014/main" val="162324506"/>
                    </a:ext>
                  </a:extLst>
                </a:gridCol>
                <a:gridCol w="695596">
                  <a:extLst>
                    <a:ext uri="{9D8B030D-6E8A-4147-A177-3AD203B41FA5}">
                      <a16:colId xmlns:a16="http://schemas.microsoft.com/office/drawing/2014/main" val="2457475145"/>
                    </a:ext>
                  </a:extLst>
                </a:gridCol>
                <a:gridCol w="1028621">
                  <a:extLst>
                    <a:ext uri="{9D8B030D-6E8A-4147-A177-3AD203B41FA5}">
                      <a16:colId xmlns:a16="http://schemas.microsoft.com/office/drawing/2014/main" val="3310338748"/>
                    </a:ext>
                  </a:extLst>
                </a:gridCol>
                <a:gridCol w="796413">
                  <a:extLst>
                    <a:ext uri="{9D8B030D-6E8A-4147-A177-3AD203B41FA5}">
                      <a16:colId xmlns:a16="http://schemas.microsoft.com/office/drawing/2014/main" val="4187769358"/>
                    </a:ext>
                  </a:extLst>
                </a:gridCol>
                <a:gridCol w="1229032">
                  <a:extLst>
                    <a:ext uri="{9D8B030D-6E8A-4147-A177-3AD203B41FA5}">
                      <a16:colId xmlns:a16="http://schemas.microsoft.com/office/drawing/2014/main" val="2834326407"/>
                    </a:ext>
                  </a:extLst>
                </a:gridCol>
              </a:tblGrid>
              <a:tr h="548640">
                <a:tc rowSpan="4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u="none" strike="noStrike" dirty="0">
                          <a:effectLst/>
                        </a:rPr>
                        <a:t>Fixed </a:t>
                      </a:r>
                    </a:p>
                    <a:p>
                      <a:pPr algn="ctr" fontAlgn="b">
                        <a:buNone/>
                      </a:pPr>
                      <a:r>
                        <a:rPr lang="en-US" sz="1400" b="1" u="none" strike="noStrike" dirty="0">
                          <a:effectLst/>
                        </a:rPr>
                        <a:t>Bullet</a:t>
                      </a:r>
                      <a:endParaRPr lang="en-US" sz="14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u="none" strike="noStrike">
                          <a:effectLst/>
                        </a:rPr>
                        <a:t>Zoom Bullet</a:t>
                      </a:r>
                      <a:endParaRPr lang="en-US" sz="1400" b="1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u="none" strike="noStrike" dirty="0">
                          <a:effectLst/>
                        </a:rPr>
                        <a:t>Fixed </a:t>
                      </a:r>
                    </a:p>
                    <a:p>
                      <a:pPr algn="ctr" fontAlgn="b">
                        <a:buNone/>
                      </a:pPr>
                      <a:r>
                        <a:rPr lang="en-US" sz="1400" b="1" u="none" strike="noStrike" dirty="0">
                          <a:effectLst/>
                        </a:rPr>
                        <a:t>Dome</a:t>
                      </a:r>
                      <a:endParaRPr lang="en-US" sz="14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u="none" strike="noStrike" dirty="0">
                          <a:effectLst/>
                        </a:rPr>
                        <a:t>Zoom Dome</a:t>
                      </a:r>
                      <a:endParaRPr lang="en-US" sz="14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u="none" strike="noStrike" dirty="0">
                          <a:effectLst/>
                        </a:rPr>
                        <a:t>PTZ</a:t>
                      </a:r>
                      <a:endParaRPr lang="en-US" sz="14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1" u="none" strike="noStrike" dirty="0">
                          <a:effectLst/>
                        </a:rPr>
                        <a:t>Multi-Imager PTZ</a:t>
                      </a:r>
                      <a:endParaRPr lang="en-US" sz="14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3424365"/>
                  </a:ext>
                </a:extLst>
              </a:tr>
              <a:tr h="100584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US" sz="14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US" sz="14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US" sz="14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US" sz="14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US" sz="14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US" sz="14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0226647"/>
                  </a:ext>
                </a:extLst>
              </a:tr>
              <a:tr h="479869">
                <a:tc vMerge="1"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 dirty="0">
                          <a:effectLst/>
                        </a:rPr>
                        <a:t>Fixed focal</a:t>
                      </a:r>
                      <a:endParaRPr lang="en-US" sz="14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 dirty="0">
                          <a:effectLst/>
                        </a:rPr>
                        <a:t>Zoom</a:t>
                      </a:r>
                      <a:endParaRPr lang="en-US" sz="14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 dirty="0">
                          <a:effectLst/>
                        </a:rPr>
                        <a:t>Fixed focal</a:t>
                      </a:r>
                      <a:endParaRPr lang="en-US" sz="14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 dirty="0">
                          <a:effectLst/>
                        </a:rPr>
                        <a:t>Zoom</a:t>
                      </a:r>
                      <a:endParaRPr lang="en-US" sz="14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 dirty="0">
                          <a:effectLst/>
                        </a:rPr>
                        <a:t>Zoom</a:t>
                      </a:r>
                      <a:endParaRPr lang="en-US" sz="14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 dirty="0">
                          <a:effectLst/>
                        </a:rPr>
                        <a:t>Fixed focal + Zoom</a:t>
                      </a:r>
                      <a:endParaRPr lang="en-US" sz="14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8247992"/>
                  </a:ext>
                </a:extLst>
              </a:tr>
              <a:tr h="265642">
                <a:tc v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 dirty="0">
                          <a:effectLst/>
                        </a:rPr>
                        <a:t>- </a:t>
                      </a:r>
                      <a:endParaRPr lang="en-US" sz="14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 dirty="0">
                          <a:effectLst/>
                        </a:rPr>
                        <a:t>4.3x</a:t>
                      </a:r>
                      <a:endParaRPr lang="en-US" sz="14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 dirty="0">
                          <a:effectLst/>
                        </a:rPr>
                        <a:t>- </a:t>
                      </a:r>
                      <a:endParaRPr lang="en-US" sz="14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 dirty="0">
                          <a:effectLst/>
                        </a:rPr>
                        <a:t>4.3x</a:t>
                      </a:r>
                      <a:endParaRPr lang="en-US" sz="14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>
                          <a:effectLst/>
                        </a:rPr>
                        <a:t>25x</a:t>
                      </a:r>
                      <a:endParaRPr lang="en-US" sz="14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>
                          <a:effectLst/>
                        </a:rPr>
                        <a:t>33x</a:t>
                      </a:r>
                      <a:endParaRPr lang="en-US" sz="14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>
                          <a:effectLst/>
                        </a:rPr>
                        <a:t>42x</a:t>
                      </a:r>
                      <a:endParaRPr lang="en-US" sz="14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 dirty="0">
                          <a:effectLst/>
                        </a:rPr>
                        <a:t>42x</a:t>
                      </a:r>
                      <a:endParaRPr lang="en-US" sz="14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0196192"/>
                  </a:ext>
                </a:extLst>
              </a:tr>
              <a:tr h="694094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b="1" u="none" strike="noStrike" dirty="0">
                          <a:effectLst/>
                        </a:rPr>
                        <a:t>2MP </a:t>
                      </a:r>
                      <a:endParaRPr lang="en-US" sz="14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 dirty="0">
                          <a:effectLst/>
                        </a:rPr>
                        <a:t>K31</a:t>
                      </a:r>
                      <a:br>
                        <a:rPr lang="en-US" sz="1400" u="none" strike="noStrike" dirty="0">
                          <a:effectLst/>
                        </a:rPr>
                      </a:br>
                      <a:r>
                        <a:rPr lang="en-US" sz="1400" u="none" strike="noStrike" dirty="0">
                          <a:effectLst/>
                        </a:rPr>
                        <a:t>K31-P1</a:t>
                      </a:r>
                      <a:endParaRPr lang="en-US" sz="14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 dirty="0">
                          <a:effectLst/>
                        </a:rPr>
                        <a:t>K41</a:t>
                      </a:r>
                      <a:endParaRPr lang="en-US" sz="14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 dirty="0">
                          <a:effectLst/>
                        </a:rPr>
                        <a:t>K71</a:t>
                      </a:r>
                      <a:br>
                        <a:rPr lang="en-US" sz="1400" u="none" strike="noStrike" dirty="0">
                          <a:effectLst/>
                        </a:rPr>
                      </a:br>
                      <a:r>
                        <a:rPr lang="en-US" sz="1400" u="none" strike="noStrike" dirty="0">
                          <a:effectLst/>
                        </a:rPr>
                        <a:t>K71-P1</a:t>
                      </a:r>
                      <a:endParaRPr lang="en-US" sz="14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 dirty="0">
                          <a:effectLst/>
                        </a:rPr>
                        <a:t>K81</a:t>
                      </a:r>
                      <a:endParaRPr lang="en-US" sz="14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 dirty="0">
                          <a:effectLst/>
                        </a:rPr>
                        <a:t> </a:t>
                      </a:r>
                      <a:endParaRPr lang="en-US" sz="14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 dirty="0">
                          <a:effectLst/>
                        </a:rPr>
                        <a:t>K953-2MP</a:t>
                      </a:r>
                      <a:endParaRPr lang="en-US" sz="14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>
                          <a:effectLst/>
                        </a:rPr>
                        <a:t> </a:t>
                      </a:r>
                      <a:endParaRPr lang="en-US" sz="14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>
                          <a:effectLst/>
                        </a:rPr>
                        <a:t> </a:t>
                      </a:r>
                      <a:endParaRPr lang="en-US" sz="14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776921630"/>
                  </a:ext>
                </a:extLst>
              </a:tr>
              <a:tr h="694094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b="1" u="none" strike="noStrike" dirty="0">
                          <a:effectLst/>
                        </a:rPr>
                        <a:t>4MP </a:t>
                      </a:r>
                      <a:endParaRPr lang="en-US" sz="14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 dirty="0">
                          <a:effectLst/>
                        </a:rPr>
                        <a:t>K32</a:t>
                      </a:r>
                      <a:br>
                        <a:rPr lang="en-US" sz="1400" u="none" strike="noStrike" dirty="0">
                          <a:effectLst/>
                        </a:rPr>
                      </a:br>
                      <a:r>
                        <a:rPr lang="en-US" sz="1400" u="none" strike="noStrike" dirty="0">
                          <a:effectLst/>
                        </a:rPr>
                        <a:t>K32-P1</a:t>
                      </a:r>
                      <a:endParaRPr lang="en-US" sz="14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 dirty="0">
                          <a:effectLst/>
                        </a:rPr>
                        <a:t>K42</a:t>
                      </a:r>
                      <a:endParaRPr lang="en-US" sz="14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 dirty="0">
                          <a:effectLst/>
                        </a:rPr>
                        <a:t>K72</a:t>
                      </a:r>
                      <a:br>
                        <a:rPr lang="en-US" sz="1400" u="none" strike="noStrike" dirty="0">
                          <a:effectLst/>
                        </a:rPr>
                      </a:br>
                      <a:r>
                        <a:rPr lang="en-US" sz="1400" u="none" strike="noStrike" dirty="0">
                          <a:effectLst/>
                        </a:rPr>
                        <a:t>K72-P1</a:t>
                      </a:r>
                      <a:endParaRPr lang="en-US" sz="14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 dirty="0">
                          <a:effectLst/>
                        </a:rPr>
                        <a:t>K82</a:t>
                      </a:r>
                      <a:endParaRPr lang="en-US" sz="14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>
                          <a:effectLst/>
                        </a:rPr>
                        <a:t> </a:t>
                      </a:r>
                      <a:endParaRPr lang="en-US" sz="14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 dirty="0">
                          <a:effectLst/>
                        </a:rPr>
                        <a:t> </a:t>
                      </a:r>
                      <a:endParaRPr lang="en-US" sz="14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 dirty="0">
                          <a:effectLst/>
                        </a:rPr>
                        <a:t> </a:t>
                      </a:r>
                      <a:endParaRPr lang="en-US" sz="14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>
                          <a:effectLst/>
                        </a:rPr>
                        <a:t> </a:t>
                      </a:r>
                      <a:endParaRPr lang="en-US" sz="14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492151715"/>
                  </a:ext>
                </a:extLst>
              </a:tr>
              <a:tr h="479869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b="1" u="none" strike="noStrike" dirty="0">
                          <a:effectLst/>
                        </a:rPr>
                        <a:t>5MP </a:t>
                      </a:r>
                      <a:endParaRPr lang="en-US" sz="14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 dirty="0">
                          <a:effectLst/>
                        </a:rPr>
                        <a:t>K33</a:t>
                      </a:r>
                      <a:endParaRPr lang="en-US" sz="14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 dirty="0">
                          <a:effectLst/>
                        </a:rPr>
                        <a:t>K43</a:t>
                      </a:r>
                      <a:endParaRPr lang="en-US" sz="14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 dirty="0">
                          <a:effectLst/>
                        </a:rPr>
                        <a:t>K73</a:t>
                      </a:r>
                      <a:endParaRPr lang="en-US" sz="14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 dirty="0">
                          <a:effectLst/>
                        </a:rPr>
                        <a:t>K83</a:t>
                      </a:r>
                      <a:endParaRPr lang="en-US" sz="14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>
                          <a:effectLst/>
                        </a:rPr>
                        <a:t> </a:t>
                      </a:r>
                      <a:endParaRPr lang="en-US" sz="14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 dirty="0">
                          <a:effectLst/>
                        </a:rPr>
                        <a:t>K953</a:t>
                      </a:r>
                      <a:endParaRPr lang="en-US" sz="14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 dirty="0">
                          <a:effectLst/>
                        </a:rPr>
                        <a:t>K954</a:t>
                      </a:r>
                      <a:endParaRPr lang="en-US" sz="14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>
                          <a:effectLst/>
                        </a:rPr>
                        <a:t> </a:t>
                      </a:r>
                      <a:endParaRPr lang="en-US" sz="14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185342361"/>
                  </a:ext>
                </a:extLst>
              </a:tr>
              <a:tr h="479869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b="1" u="none" strike="noStrike" dirty="0">
                          <a:effectLst/>
                        </a:rPr>
                        <a:t>8MP </a:t>
                      </a:r>
                      <a:endParaRPr lang="en-US" sz="14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>
                          <a:effectLst/>
                        </a:rPr>
                        <a:t> </a:t>
                      </a:r>
                      <a:endParaRPr lang="en-US" sz="14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>
                          <a:effectLst/>
                        </a:rPr>
                        <a:t> </a:t>
                      </a:r>
                      <a:endParaRPr lang="en-US" sz="14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>
                          <a:effectLst/>
                        </a:rPr>
                        <a:t> </a:t>
                      </a:r>
                      <a:endParaRPr lang="en-US" sz="14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>
                          <a:effectLst/>
                        </a:rPr>
                        <a:t> </a:t>
                      </a:r>
                      <a:endParaRPr lang="en-US" sz="14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 dirty="0">
                          <a:effectLst/>
                        </a:rPr>
                        <a:t>K958</a:t>
                      </a:r>
                      <a:endParaRPr lang="en-US" sz="14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>
                          <a:effectLst/>
                        </a:rPr>
                        <a:t> </a:t>
                      </a:r>
                      <a:endParaRPr lang="en-US" sz="14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 dirty="0">
                          <a:effectLst/>
                        </a:rPr>
                        <a:t> </a:t>
                      </a:r>
                      <a:endParaRPr lang="en-US" sz="14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>
                          <a:effectLst/>
                        </a:rPr>
                        <a:t> </a:t>
                      </a:r>
                      <a:endParaRPr lang="en-US" sz="14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912885094"/>
                  </a:ext>
                </a:extLst>
              </a:tr>
              <a:tr h="479869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b="1" u="none" strike="noStrike" dirty="0">
                          <a:effectLst/>
                        </a:rPr>
                        <a:t>32MP </a:t>
                      </a:r>
                      <a:endParaRPr lang="en-US" sz="14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>
                          <a:effectLst/>
                        </a:rPr>
                        <a:t> </a:t>
                      </a:r>
                      <a:endParaRPr lang="en-US" sz="14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>
                          <a:effectLst/>
                        </a:rPr>
                        <a:t> </a:t>
                      </a:r>
                      <a:endParaRPr lang="en-US" sz="14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>
                          <a:effectLst/>
                        </a:rPr>
                        <a:t> </a:t>
                      </a:r>
                      <a:endParaRPr lang="en-US" sz="14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>
                          <a:effectLst/>
                        </a:rPr>
                        <a:t> </a:t>
                      </a:r>
                      <a:endParaRPr lang="en-US" sz="14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>
                          <a:effectLst/>
                        </a:rPr>
                        <a:t> </a:t>
                      </a:r>
                      <a:endParaRPr lang="en-US" sz="14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>
                          <a:effectLst/>
                        </a:rPr>
                        <a:t> </a:t>
                      </a:r>
                      <a:endParaRPr lang="en-US" sz="14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>
                          <a:effectLst/>
                        </a:rPr>
                        <a:t> </a:t>
                      </a:r>
                      <a:endParaRPr lang="en-US" sz="14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u="none" strike="noStrike" dirty="0">
                          <a:effectLst/>
                        </a:rPr>
                        <a:t>K9001</a:t>
                      </a:r>
                      <a:endParaRPr lang="en-US" sz="14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623204814"/>
                  </a:ext>
                </a:extLst>
              </a:tr>
            </a:tbl>
          </a:graphicData>
        </a:graphic>
      </p:graphicFrame>
      <p:pic>
        <p:nvPicPr>
          <p:cNvPr id="9" name="Row1Col59a54e74a-df8a-4035-97b2-8a1c10cd89ff">
            <a:extLst>
              <a:ext uri="{FF2B5EF4-FFF2-40B4-BE49-F238E27FC236}">
                <a16:creationId xmlns:a16="http://schemas.microsoft.com/office/drawing/2014/main" id="{DF7609DD-2F89-0B97-D79B-4662C98B9B30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9930" y="2121862"/>
            <a:ext cx="765810" cy="765810"/>
          </a:xfrm>
          <a:prstGeom prst="rect">
            <a:avLst/>
          </a:prstGeom>
        </p:spPr>
      </p:pic>
      <p:pic>
        <p:nvPicPr>
          <p:cNvPr id="10" name="Row1Col6ba71991e-559d-457e-86c9-c219d8ee7f82">
            <a:extLst>
              <a:ext uri="{FF2B5EF4-FFF2-40B4-BE49-F238E27FC236}">
                <a16:creationId xmlns:a16="http://schemas.microsoft.com/office/drawing/2014/main" id="{BEB82B16-DE16-AD23-16CF-5AD92660CD55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59802" y="2121862"/>
            <a:ext cx="765810" cy="765810"/>
          </a:xfrm>
          <a:prstGeom prst="rect">
            <a:avLst/>
          </a:prstGeom>
        </p:spPr>
      </p:pic>
      <p:pic>
        <p:nvPicPr>
          <p:cNvPr id="11" name="Row1Col72ba19bed-a36a-4e17-b16c-3f174b3f1cf5">
            <a:extLst>
              <a:ext uri="{FF2B5EF4-FFF2-40B4-BE49-F238E27FC236}">
                <a16:creationId xmlns:a16="http://schemas.microsoft.com/office/drawing/2014/main" id="{BE19E698-8789-40C2-723B-842328346CE2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57765" y="2121862"/>
            <a:ext cx="765810" cy="765810"/>
          </a:xfrm>
          <a:prstGeom prst="rect">
            <a:avLst/>
          </a:prstGeom>
        </p:spPr>
      </p:pic>
      <p:pic>
        <p:nvPicPr>
          <p:cNvPr id="12" name="Row1Col80c05514e-fe2f-4837-8113-69772240fe67">
            <a:extLst>
              <a:ext uri="{FF2B5EF4-FFF2-40B4-BE49-F238E27FC236}">
                <a16:creationId xmlns:a16="http://schemas.microsoft.com/office/drawing/2014/main" id="{CE5C72C5-30F2-77A5-8E33-EE3C88F772A0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189095" y="2121862"/>
            <a:ext cx="765810" cy="765810"/>
          </a:xfrm>
          <a:prstGeom prst="rect">
            <a:avLst/>
          </a:prstGeom>
        </p:spPr>
      </p:pic>
      <p:pic>
        <p:nvPicPr>
          <p:cNvPr id="14" name="Row1Col113fef09f1-62c1-4478-a805-7a1f30964098">
            <a:extLst>
              <a:ext uri="{FF2B5EF4-FFF2-40B4-BE49-F238E27FC236}">
                <a16:creationId xmlns:a16="http://schemas.microsoft.com/office/drawing/2014/main" id="{2CE58682-DABC-24B2-8203-382C2A49E6B7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843695" y="2129235"/>
            <a:ext cx="765810" cy="765810"/>
          </a:xfrm>
          <a:prstGeom prst="rect">
            <a:avLst/>
          </a:prstGeom>
        </p:spPr>
      </p:pic>
      <p:pic>
        <p:nvPicPr>
          <p:cNvPr id="16" name="Row1Col11aadd900e-4654-4e8c-bf51-56a1c2bf3e1b">
            <a:extLst>
              <a:ext uri="{FF2B5EF4-FFF2-40B4-BE49-F238E27FC236}">
                <a16:creationId xmlns:a16="http://schemas.microsoft.com/office/drawing/2014/main" id="{5F3975D9-F623-2702-DA42-8E532E845639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796042" y="2121862"/>
            <a:ext cx="765810" cy="765810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C0C71C5A-089D-FEED-6548-392028359BDE}"/>
              </a:ext>
            </a:extLst>
          </p:cNvPr>
          <p:cNvSpPr txBox="1"/>
          <p:nvPr/>
        </p:nvSpPr>
        <p:spPr>
          <a:xfrm>
            <a:off x="488825" y="1031107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K-Series Product Matrix</a:t>
            </a:r>
          </a:p>
        </p:txBody>
      </p:sp>
    </p:spTree>
    <p:extLst>
      <p:ext uri="{BB962C8B-B14F-4D97-AF65-F5344CB8AC3E}">
        <p14:creationId xmlns:p14="http://schemas.microsoft.com/office/powerpoint/2010/main" val="18911465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C9C62C9-DB5C-1BED-63BA-95042BB45C6C}"/>
              </a:ext>
            </a:extLst>
          </p:cNvPr>
          <p:cNvSpPr txBox="1"/>
          <p:nvPr/>
        </p:nvSpPr>
        <p:spPr>
          <a:xfrm>
            <a:off x="2449689" y="3048000"/>
            <a:ext cx="36011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PTZ Cameras</a:t>
            </a:r>
            <a:endParaRPr lang="en-US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2476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323528" y="1412776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ACTi is introducing the newest products: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3F1DF1F7-796B-20A0-AA13-3DD3FFE5DBE2}"/>
              </a:ext>
            </a:extLst>
          </p:cNvPr>
          <p:cNvGrpSpPr/>
          <p:nvPr/>
        </p:nvGrpSpPr>
        <p:grpSpPr>
          <a:xfrm>
            <a:off x="611560" y="1850460"/>
            <a:ext cx="8064896" cy="1458044"/>
            <a:chOff x="611560" y="1850460"/>
            <a:chExt cx="8064896" cy="1458044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E62D6401-38DC-0C2F-A57F-0338A813C535}"/>
                </a:ext>
              </a:extLst>
            </p:cNvPr>
            <p:cNvSpPr/>
            <p:nvPr/>
          </p:nvSpPr>
          <p:spPr>
            <a:xfrm>
              <a:off x="611560" y="1868344"/>
              <a:ext cx="8064896" cy="14401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677FBB9D-158B-F32D-299A-E2FD3194CA98}"/>
                </a:ext>
              </a:extLst>
            </p:cNvPr>
            <p:cNvSpPr txBox="1"/>
            <p:nvPr/>
          </p:nvSpPr>
          <p:spPr>
            <a:xfrm>
              <a:off x="2553308" y="2405499"/>
              <a:ext cx="5979132" cy="58477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en-US" sz="1600" b="1">
                  <a:solidFill>
                    <a:srgbClr val="FF0000"/>
                  </a:solidFill>
                  <a:latin typeface="Open Sans" panose="020B0606030504020204" pitchFamily="34" charset="0"/>
                </a:rPr>
                <a:t>5MP</a:t>
              </a:r>
              <a:r>
                <a:rPr lang="en-US" sz="1600" b="1">
                  <a:latin typeface="Open Sans" panose="020B0606030504020204" pitchFamily="34" charset="0"/>
                </a:rPr>
                <a:t> Deep Learning AI </a:t>
              </a:r>
              <a:r>
                <a:rPr lang="en-US" sz="1600" b="1" err="1">
                  <a:latin typeface="Open Sans" panose="020B0606030504020204" pitchFamily="34" charset="0"/>
                </a:rPr>
                <a:t>ColorGuard</a:t>
              </a:r>
              <a:r>
                <a:rPr lang="en-US" sz="1600" b="1">
                  <a:latin typeface="Open Sans" panose="020B0606030504020204" pitchFamily="34" charset="0"/>
                </a:rPr>
                <a:t> </a:t>
              </a:r>
              <a:r>
                <a:rPr lang="en-US" sz="1600" b="1" err="1">
                  <a:latin typeface="Open Sans" panose="020B0606030504020204" pitchFamily="34" charset="0"/>
                </a:rPr>
                <a:t>LightGuard</a:t>
              </a:r>
              <a:r>
                <a:rPr lang="en-US" sz="1600" b="1">
                  <a:latin typeface="Open Sans" panose="020B0606030504020204" pitchFamily="34" charset="0"/>
                </a:rPr>
                <a:t> </a:t>
              </a:r>
              <a:r>
                <a:rPr lang="en-US" sz="1600" b="1">
                  <a:solidFill>
                    <a:srgbClr val="FF0000"/>
                  </a:solidFill>
                  <a:latin typeface="Open Sans" panose="020B0606030504020204" pitchFamily="34" charset="0"/>
                </a:rPr>
                <a:t>33x</a:t>
              </a:r>
              <a:r>
                <a:rPr lang="en-US" sz="1600" b="1">
                  <a:latin typeface="Open Sans" panose="020B0606030504020204" pitchFamily="34" charset="0"/>
                </a:rPr>
                <a:t> Outdoor PTZ with IR LED 250m, </a:t>
              </a:r>
              <a:r>
                <a:rPr lang="en-US" sz="1600" b="1" err="1">
                  <a:latin typeface="Open Sans" panose="020B0606030504020204" pitchFamily="34" charset="0"/>
                </a:rPr>
                <a:t>ColorVizion</a:t>
              </a:r>
              <a:r>
                <a:rPr lang="en-US" sz="1600" b="1">
                  <a:latin typeface="Open Sans" panose="020B0606030504020204" pitchFamily="34" charset="0"/>
                </a:rPr>
                <a:t>, WDR 145dB</a:t>
              </a:r>
              <a:endParaRPr lang="en-US" sz="1600" b="1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8B6F4D26-3CD1-E053-5855-88376E39C786}"/>
                </a:ext>
              </a:extLst>
            </p:cNvPr>
            <p:cNvSpPr txBox="1"/>
            <p:nvPr/>
          </p:nvSpPr>
          <p:spPr>
            <a:xfrm>
              <a:off x="2585956" y="1850460"/>
              <a:ext cx="13681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>
                  <a:solidFill>
                    <a:srgbClr val="00B050"/>
                  </a:solidFill>
                </a:rPr>
                <a:t>K953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9D56ED5C-95EB-DD76-BF1E-29FE35B445F6}"/>
              </a:ext>
            </a:extLst>
          </p:cNvPr>
          <p:cNvGrpSpPr/>
          <p:nvPr/>
        </p:nvGrpSpPr>
        <p:grpSpPr>
          <a:xfrm>
            <a:off x="611560" y="3518933"/>
            <a:ext cx="8064896" cy="1458044"/>
            <a:chOff x="611560" y="1850460"/>
            <a:chExt cx="8064896" cy="1458044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36E7A96C-D268-15F4-A463-A865876F916F}"/>
                </a:ext>
              </a:extLst>
            </p:cNvPr>
            <p:cNvSpPr/>
            <p:nvPr/>
          </p:nvSpPr>
          <p:spPr>
            <a:xfrm>
              <a:off x="611560" y="1868344"/>
              <a:ext cx="8064896" cy="14401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F83063F9-7105-78E2-0E29-25F8AABD98A7}"/>
                </a:ext>
              </a:extLst>
            </p:cNvPr>
            <p:cNvSpPr txBox="1"/>
            <p:nvPr/>
          </p:nvSpPr>
          <p:spPr>
            <a:xfrm>
              <a:off x="2553308" y="2405499"/>
              <a:ext cx="5979132" cy="58477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en-US" sz="1600" b="1">
                  <a:solidFill>
                    <a:srgbClr val="FF0000"/>
                  </a:solidFill>
                  <a:latin typeface="Open Sans" panose="020B0606030504020204" pitchFamily="34" charset="0"/>
                </a:rPr>
                <a:t>5MP</a:t>
              </a:r>
              <a:r>
                <a:rPr lang="en-US" sz="1600" b="1">
                  <a:latin typeface="Open Sans" panose="020B0606030504020204" pitchFamily="34" charset="0"/>
                </a:rPr>
                <a:t> Deep Learning AI </a:t>
              </a:r>
              <a:r>
                <a:rPr lang="en-US" sz="1600" b="1">
                  <a:solidFill>
                    <a:srgbClr val="FF0000"/>
                  </a:solidFill>
                  <a:latin typeface="Open Sans" panose="020B0606030504020204" pitchFamily="34" charset="0"/>
                </a:rPr>
                <a:t>42x</a:t>
              </a:r>
              <a:r>
                <a:rPr lang="en-US" sz="1600" b="1">
                  <a:latin typeface="Open Sans" panose="020B0606030504020204" pitchFamily="34" charset="0"/>
                </a:rPr>
                <a:t> Outdoor PTZ with IR LED 500m, </a:t>
              </a:r>
              <a:r>
                <a:rPr lang="en-US" sz="1600" b="1" err="1">
                  <a:latin typeface="Open Sans" panose="020B0606030504020204" pitchFamily="34" charset="0"/>
                </a:rPr>
                <a:t>ColorVizion</a:t>
              </a:r>
              <a:r>
                <a:rPr lang="en-US" sz="1600" b="1">
                  <a:latin typeface="Open Sans" panose="020B0606030504020204" pitchFamily="34" charset="0"/>
                </a:rPr>
                <a:t>, WDR 150dB</a:t>
              </a:r>
              <a:endParaRPr lang="en-US" sz="1600" b="1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18E941BF-82F4-9596-BF84-57D43DD24627}"/>
                </a:ext>
              </a:extLst>
            </p:cNvPr>
            <p:cNvSpPr txBox="1"/>
            <p:nvPr/>
          </p:nvSpPr>
          <p:spPr>
            <a:xfrm>
              <a:off x="2585956" y="1850460"/>
              <a:ext cx="13681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>
                  <a:solidFill>
                    <a:srgbClr val="00B050"/>
                  </a:solidFill>
                </a:rPr>
                <a:t>K954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6A3AA993-978F-3C3A-8F1F-547B464A108B}"/>
              </a:ext>
            </a:extLst>
          </p:cNvPr>
          <p:cNvGrpSpPr/>
          <p:nvPr/>
        </p:nvGrpSpPr>
        <p:grpSpPr>
          <a:xfrm>
            <a:off x="611560" y="5154613"/>
            <a:ext cx="8064896" cy="1458044"/>
            <a:chOff x="611560" y="1850460"/>
            <a:chExt cx="8064896" cy="1458044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D8BDA202-4E68-2242-297F-AE010B402A56}"/>
                </a:ext>
              </a:extLst>
            </p:cNvPr>
            <p:cNvSpPr/>
            <p:nvPr/>
          </p:nvSpPr>
          <p:spPr>
            <a:xfrm>
              <a:off x="611560" y="1868344"/>
              <a:ext cx="8064896" cy="14401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125F62A1-CFE4-F2C4-004D-354C28359F76}"/>
                </a:ext>
              </a:extLst>
            </p:cNvPr>
            <p:cNvSpPr txBox="1"/>
            <p:nvPr/>
          </p:nvSpPr>
          <p:spPr>
            <a:xfrm>
              <a:off x="2553308" y="2405499"/>
              <a:ext cx="5979132" cy="58477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en-US" sz="1600" b="1">
                  <a:solidFill>
                    <a:srgbClr val="FF0000"/>
                  </a:solidFill>
                  <a:latin typeface="Open Sans" panose="020B0606030504020204" pitchFamily="34" charset="0"/>
                </a:rPr>
                <a:t>8MP</a:t>
              </a:r>
              <a:r>
                <a:rPr lang="en-US" sz="1600" b="1">
                  <a:latin typeface="Open Sans" panose="020B0606030504020204" pitchFamily="34" charset="0"/>
                </a:rPr>
                <a:t> Deep Learning AI </a:t>
              </a:r>
              <a:r>
                <a:rPr lang="en-US" sz="1600" b="1">
                  <a:solidFill>
                    <a:srgbClr val="FF0000"/>
                  </a:solidFill>
                  <a:latin typeface="Open Sans" panose="020B0606030504020204" pitchFamily="34" charset="0"/>
                </a:rPr>
                <a:t>25x</a:t>
              </a:r>
              <a:r>
                <a:rPr lang="en-US" sz="1600" b="1">
                  <a:latin typeface="Open Sans" panose="020B0606030504020204" pitchFamily="34" charset="0"/>
                </a:rPr>
                <a:t> Outdoor PTZ with IR LED 200m, </a:t>
              </a:r>
              <a:r>
                <a:rPr lang="en-US" sz="1600" b="1" err="1">
                  <a:latin typeface="Open Sans" panose="020B0606030504020204" pitchFamily="34" charset="0"/>
                </a:rPr>
                <a:t>ColorVizion</a:t>
              </a:r>
              <a:r>
                <a:rPr lang="en-US" sz="1600" b="1">
                  <a:latin typeface="Open Sans" panose="020B0606030504020204" pitchFamily="34" charset="0"/>
                </a:rPr>
                <a:t>, WDR 145dB</a:t>
              </a:r>
              <a:endParaRPr lang="en-US" sz="1600" b="1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505B432B-FD06-6C6E-357A-E3A7BA4454B0}"/>
                </a:ext>
              </a:extLst>
            </p:cNvPr>
            <p:cNvSpPr txBox="1"/>
            <p:nvPr/>
          </p:nvSpPr>
          <p:spPr>
            <a:xfrm>
              <a:off x="2585956" y="1850460"/>
              <a:ext cx="13681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>
                  <a:solidFill>
                    <a:srgbClr val="00B050"/>
                  </a:solidFill>
                </a:rPr>
                <a:t>K958</a:t>
              </a:r>
            </a:p>
          </p:txBody>
        </p:sp>
      </p:grpSp>
      <p:pic>
        <p:nvPicPr>
          <p:cNvPr id="2050" name="Picture 2">
            <a:extLst>
              <a:ext uri="{FF2B5EF4-FFF2-40B4-BE49-F238E27FC236}">
                <a16:creationId xmlns:a16="http://schemas.microsoft.com/office/drawing/2014/main" id="{EB7FEAA1-E400-2C79-0A83-6CF5078A5F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156" y="1916832"/>
            <a:ext cx="1310588" cy="1310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4FFE72E7-0AB4-05D4-29DB-831AD93468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140" y="3601150"/>
            <a:ext cx="1375827" cy="1375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>
            <a:extLst>
              <a:ext uri="{FF2B5EF4-FFF2-40B4-BE49-F238E27FC236}">
                <a16:creationId xmlns:a16="http://schemas.microsoft.com/office/drawing/2014/main" id="{552EE6AA-F576-4806-7955-96D4B661B0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468" y="5273287"/>
            <a:ext cx="1238580" cy="1238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80300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4E4B153-B37D-302E-FBED-1CC7607EAE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323" y="1916832"/>
            <a:ext cx="8641354" cy="4392488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54632A7-22F5-BD3E-1DFE-02BE756439E7}"/>
              </a:ext>
            </a:extLst>
          </p:cNvPr>
          <p:cNvSpPr/>
          <p:nvPr/>
        </p:nvSpPr>
        <p:spPr>
          <a:xfrm>
            <a:off x="7092280" y="4813298"/>
            <a:ext cx="1775936" cy="819097"/>
          </a:xfrm>
          <a:prstGeom prst="rect">
            <a:avLst/>
          </a:prstGeom>
          <a:solidFill>
            <a:srgbClr val="FDEADA">
              <a:alpha val="34902"/>
            </a:srgbClr>
          </a:solidFill>
          <a:ln w="571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Product Matrix: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FC72F87-0AC3-3AE9-31C8-C4D7FA1FB258}"/>
              </a:ext>
            </a:extLst>
          </p:cNvPr>
          <p:cNvSpPr/>
          <p:nvPr/>
        </p:nvSpPr>
        <p:spPr>
          <a:xfrm>
            <a:off x="7956376" y="5078830"/>
            <a:ext cx="911840" cy="366393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999A98C-796B-F24B-61E5-7C797F0A7000}"/>
              </a:ext>
            </a:extLst>
          </p:cNvPr>
          <p:cNvSpPr/>
          <p:nvPr/>
        </p:nvSpPr>
        <p:spPr>
          <a:xfrm>
            <a:off x="4019416" y="5652762"/>
            <a:ext cx="1488688" cy="656558"/>
          </a:xfrm>
          <a:prstGeom prst="rect">
            <a:avLst/>
          </a:prstGeom>
          <a:solidFill>
            <a:srgbClr val="FDEADA">
              <a:alpha val="34902"/>
            </a:srgbClr>
          </a:solidFill>
          <a:ln w="571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CAE1612-7470-FA3E-7EC0-27E7F0517F44}"/>
              </a:ext>
            </a:extLst>
          </p:cNvPr>
          <p:cNvSpPr/>
          <p:nvPr/>
        </p:nvSpPr>
        <p:spPr>
          <a:xfrm>
            <a:off x="4932040" y="5694075"/>
            <a:ext cx="576064" cy="288032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AF35D74-83B4-9EB1-7AF2-C33CD151EAB7}"/>
              </a:ext>
            </a:extLst>
          </p:cNvPr>
          <p:cNvSpPr/>
          <p:nvPr/>
        </p:nvSpPr>
        <p:spPr>
          <a:xfrm>
            <a:off x="5497552" y="4833664"/>
            <a:ext cx="1488688" cy="819097"/>
          </a:xfrm>
          <a:prstGeom prst="rect">
            <a:avLst/>
          </a:prstGeom>
          <a:solidFill>
            <a:srgbClr val="FDEADA">
              <a:alpha val="34902"/>
            </a:srgbClr>
          </a:solidFill>
          <a:ln w="571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71B33BF-C96B-4859-1A78-61ECE8D48FEB}"/>
              </a:ext>
            </a:extLst>
          </p:cNvPr>
          <p:cNvSpPr/>
          <p:nvPr/>
        </p:nvSpPr>
        <p:spPr>
          <a:xfrm>
            <a:off x="5508104" y="5301208"/>
            <a:ext cx="911840" cy="353687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16825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003E7B-BCDF-6848-157A-9DADDB8BA4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E337BA1-089E-CCFC-0C4D-798CF2409E97}"/>
              </a:ext>
            </a:extLst>
          </p:cNvPr>
          <p:cNvSpPr txBox="1"/>
          <p:nvPr/>
        </p:nvSpPr>
        <p:spPr>
          <a:xfrm>
            <a:off x="2627784" y="476672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/>
              <a:t>Spec Comparison: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6507842-9D4F-89E9-B050-B96F974EC99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2642602"/>
              </p:ext>
            </p:extLst>
          </p:nvPr>
        </p:nvGraphicFramePr>
        <p:xfrm>
          <a:off x="395536" y="1276240"/>
          <a:ext cx="8352928" cy="54424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8232">
                  <a:extLst>
                    <a:ext uri="{9D8B030D-6E8A-4147-A177-3AD203B41FA5}">
                      <a16:colId xmlns:a16="http://schemas.microsoft.com/office/drawing/2014/main" val="1674525478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1729072205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4292778239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1898860449"/>
                    </a:ext>
                  </a:extLst>
                </a:gridCol>
              </a:tblGrid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Model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>
                          <a:solidFill>
                            <a:schemeClr val="tx1"/>
                          </a:solidFill>
                        </a:rPr>
                        <a:t>A967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>
                          <a:solidFill>
                            <a:schemeClr val="tx1"/>
                          </a:solidFill>
                        </a:rPr>
                        <a:t>A967B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>
                          <a:solidFill>
                            <a:srgbClr val="FF0000"/>
                          </a:solidFill>
                        </a:rPr>
                        <a:t>K953 (new)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2435519"/>
                  </a:ext>
                </a:extLst>
              </a:tr>
              <a:tr h="814744">
                <a:tc>
                  <a:txBody>
                    <a:bodyPr/>
                    <a:lstStyle/>
                    <a:p>
                      <a:r>
                        <a:rPr lang="en-US" sz="1600"/>
                        <a:t>Photo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142187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Product 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PTZ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PTZ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PTZ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042822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Resolution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5MP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5MP</a:t>
                      </a:r>
                      <a:endParaRPr lang="en-US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5MP</a:t>
                      </a:r>
                      <a:endParaRPr lang="en-US" sz="16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4545042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Zoom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33x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33x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33x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22604302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Maximum Frame Rate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30@5MP, 60@2MP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30@5MP, 60@2MP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60@5MP, 60@all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9322371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IR LED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Yes (250m)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 (250m)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 (250m)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77652312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WDR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150dB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150dB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145dB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06643403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Low Light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Extreme</a:t>
                      </a:r>
                      <a:endParaRPr lang="en-US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Extreme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Extreme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80851632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Analytics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Deep Learning AI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Deep Learning AI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Deep Learning AI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82413204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PoE Power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IEEE802.3bt, 42W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IEEE802.3bt, 42W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IEEE802.3at, 25W</a:t>
                      </a:r>
                      <a:endParaRPr kumimoji="0" lang="en-US" sz="16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0909604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TLS Security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TLS v1.2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TLS v1.2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TLS v1.2, TLS v1.3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233113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NDAA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22026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Approvals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/>
                        <a:t>CE, FCC, IP66, IK10, </a:t>
                      </a:r>
                      <a:r>
                        <a:rPr lang="fr-FR" sz="1600" b="1"/>
                        <a:t>BSMI</a:t>
                      </a:r>
                      <a:r>
                        <a:rPr lang="fr-FR" sz="1600"/>
                        <a:t>, </a:t>
                      </a:r>
                      <a:r>
                        <a:rPr lang="fr-FR" sz="1600" b="1"/>
                        <a:t>CNS-16120</a:t>
                      </a:r>
                      <a:endParaRPr lang="en-US" sz="16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/>
                        <a:t>CE, FCC, IP66, IK10, </a:t>
                      </a:r>
                      <a:r>
                        <a:rPr lang="fr-FR" sz="1600" b="1"/>
                        <a:t>BSMI</a:t>
                      </a:r>
                      <a:endParaRPr lang="en-US" sz="1600" b="1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/>
                        <a:t>CE, FCC, </a:t>
                      </a:r>
                      <a:r>
                        <a:rPr lang="fr-FR" sz="1600" b="1"/>
                        <a:t>IP68</a:t>
                      </a:r>
                      <a:r>
                        <a:rPr lang="fr-FR" sz="1600"/>
                        <a:t>, IK10, </a:t>
                      </a:r>
                      <a:r>
                        <a:rPr lang="fr-FR" sz="1600" b="1"/>
                        <a:t>BSMI</a:t>
                      </a:r>
                      <a:r>
                        <a:rPr lang="fr-FR" sz="1600"/>
                        <a:t>, </a:t>
                      </a:r>
                      <a:r>
                        <a:rPr lang="fr-FR" sz="1600" b="1"/>
                        <a:t>UL</a:t>
                      </a:r>
                      <a:endParaRPr lang="en-US" sz="1600" b="1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8512304"/>
                  </a:ext>
                </a:extLst>
              </a:tr>
            </a:tbl>
          </a:graphicData>
        </a:graphic>
      </p:graphicFrame>
      <p:pic>
        <p:nvPicPr>
          <p:cNvPr id="3074" name="Picture 2">
            <a:extLst>
              <a:ext uri="{FF2B5EF4-FFF2-40B4-BE49-F238E27FC236}">
                <a16:creationId xmlns:a16="http://schemas.microsoft.com/office/drawing/2014/main" id="{A6B997B7-532F-8F01-38F8-5937183287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3437" y="1547876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426D73F-F581-9E61-F048-12697B88D1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540396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2D344433-5C47-BB77-8725-56DACDE501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547876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6912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C17C16-014B-B97D-33BE-2AD247CB8D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184C3D1B-E21C-D118-8B98-CB00CE451DDB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/>
              <a:t>Built-in Analytics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23A1675-9503-B6E6-DDCE-5EA5659707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6011545"/>
              </p:ext>
            </p:extLst>
          </p:nvPr>
        </p:nvGraphicFramePr>
        <p:xfrm>
          <a:off x="755576" y="1772816"/>
          <a:ext cx="6984777" cy="4464499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4568659">
                  <a:extLst>
                    <a:ext uri="{9D8B030D-6E8A-4147-A177-3AD203B41FA5}">
                      <a16:colId xmlns:a16="http://schemas.microsoft.com/office/drawing/2014/main" val="2687423715"/>
                    </a:ext>
                  </a:extLst>
                </a:gridCol>
                <a:gridCol w="746800">
                  <a:extLst>
                    <a:ext uri="{9D8B030D-6E8A-4147-A177-3AD203B41FA5}">
                      <a16:colId xmlns:a16="http://schemas.microsoft.com/office/drawing/2014/main" val="3956858501"/>
                    </a:ext>
                  </a:extLst>
                </a:gridCol>
                <a:gridCol w="746800">
                  <a:extLst>
                    <a:ext uri="{9D8B030D-6E8A-4147-A177-3AD203B41FA5}">
                      <a16:colId xmlns:a16="http://schemas.microsoft.com/office/drawing/2014/main" val="2777978842"/>
                    </a:ext>
                  </a:extLst>
                </a:gridCol>
                <a:gridCol w="922518">
                  <a:extLst>
                    <a:ext uri="{9D8B030D-6E8A-4147-A177-3AD203B41FA5}">
                      <a16:colId xmlns:a16="http://schemas.microsoft.com/office/drawing/2014/main" val="1092351429"/>
                    </a:ext>
                  </a:extLst>
                </a:gridCol>
              </a:tblGrid>
              <a:tr h="343423">
                <a:tc>
                  <a:txBody>
                    <a:bodyPr/>
                    <a:lstStyle/>
                    <a:p>
                      <a:pPr marL="0" algn="l" defTabSz="914400" rtl="0" eaLnBrk="1" fontAlgn="ctr" latinLnBrk="0" hangingPunct="1">
                        <a:buNone/>
                      </a:pPr>
                      <a:endParaRPr lang="en-US" sz="16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>
                          <a:solidFill>
                            <a:schemeClr val="tx1"/>
                          </a:solidFill>
                        </a:rPr>
                        <a:t>A967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>
                          <a:solidFill>
                            <a:schemeClr val="tx1"/>
                          </a:solidFill>
                        </a:rPr>
                        <a:t>A967B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>
                          <a:solidFill>
                            <a:srgbClr val="FF0000"/>
                          </a:solidFill>
                        </a:rPr>
                        <a:t>K953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0398900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600" b="1" u="none" strike="noStrik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Face Recognition</a:t>
                      </a: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3761713134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u="none" strike="noStrik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Face Detection</a:t>
                      </a: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490150646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u="none" strike="noStrik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Automatic License Plate Recognition (ALPR)</a:t>
                      </a: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1269406565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u="none" strike="noStrike">
                          <a:effectLst/>
                        </a:rPr>
                        <a:t>License Plate Detection</a:t>
                      </a:r>
                      <a:endParaRPr lang="en-US" sz="1600" b="0" i="0" u="none" strike="noStrike">
                        <a:solidFill>
                          <a:srgbClr val="35353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3103648573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u="none" strike="noStrike">
                          <a:effectLst/>
                        </a:rPr>
                        <a:t>Vehicle Detection</a:t>
                      </a:r>
                      <a:endParaRPr lang="en-US" sz="1600" b="0" i="0" u="none" strike="noStrike">
                        <a:solidFill>
                          <a:srgbClr val="35353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4168309904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u="none" strike="noStrike">
                          <a:effectLst/>
                        </a:rPr>
                        <a:t>Smart Motion Detection </a:t>
                      </a:r>
                      <a:endParaRPr lang="en-US" sz="1600" b="1" i="0" u="none" strike="noStrike">
                        <a:solidFill>
                          <a:srgbClr val="35353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3338576387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600" b="1" u="none" strike="noStrike">
                          <a:effectLst/>
                        </a:rPr>
                        <a:t>Smart Intrusion Protection </a:t>
                      </a:r>
                      <a:endParaRPr lang="en-US" sz="1600" b="1" i="0" u="none" strike="noStrike">
                        <a:solidFill>
                          <a:srgbClr val="35353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337163646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600" u="none" strike="noStrik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People (Flow/Density) Counting</a:t>
                      </a: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2970742051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600" u="none" strike="noStrik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People Detection</a:t>
                      </a: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817117260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600" u="none" strike="noStrik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People Enter Area Detection</a:t>
                      </a: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1622294590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600" u="none" strike="noStrik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Vehicle Enter Area Detection</a:t>
                      </a: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2027533366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600" u="none" strike="noStrik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Other analytics (object detection, etc.)</a:t>
                      </a: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24611396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215571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D701C4-D8FB-62F6-1CD6-283F2A9AD3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EF062CA-80B4-5821-4A54-018428801814}"/>
              </a:ext>
            </a:extLst>
          </p:cNvPr>
          <p:cNvSpPr txBox="1"/>
          <p:nvPr/>
        </p:nvSpPr>
        <p:spPr>
          <a:xfrm>
            <a:off x="2627784" y="476672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/>
              <a:t>Spec Comparison: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759FDDF-150F-827F-AB52-5F7124D940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6222866"/>
              </p:ext>
            </p:extLst>
          </p:nvPr>
        </p:nvGraphicFramePr>
        <p:xfrm>
          <a:off x="395536" y="1276240"/>
          <a:ext cx="8352928" cy="54424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8232">
                  <a:extLst>
                    <a:ext uri="{9D8B030D-6E8A-4147-A177-3AD203B41FA5}">
                      <a16:colId xmlns:a16="http://schemas.microsoft.com/office/drawing/2014/main" val="1674525478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1729072205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4292778239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1898860449"/>
                    </a:ext>
                  </a:extLst>
                </a:gridCol>
              </a:tblGrid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Model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>
                          <a:solidFill>
                            <a:schemeClr val="tx1"/>
                          </a:solidFill>
                        </a:rPr>
                        <a:t>A955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>
                          <a:solidFill>
                            <a:schemeClr val="tx1"/>
                          </a:solidFill>
                        </a:rPr>
                        <a:t>A957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>
                          <a:solidFill>
                            <a:srgbClr val="FF0000"/>
                          </a:solidFill>
                        </a:rPr>
                        <a:t>K954 (new)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2435519"/>
                  </a:ext>
                </a:extLst>
              </a:tr>
              <a:tr h="814744">
                <a:tc>
                  <a:txBody>
                    <a:bodyPr/>
                    <a:lstStyle/>
                    <a:p>
                      <a:r>
                        <a:rPr lang="en-US" sz="1600"/>
                        <a:t>Photo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142187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Product 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PTZ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PTZ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PTZ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042822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Resolution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5MP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5MP</a:t>
                      </a:r>
                      <a:endParaRPr lang="en-US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5MP</a:t>
                      </a:r>
                      <a:endParaRPr lang="en-US" sz="16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4545042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Zoom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40x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40x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42x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2604302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Maximum Frame Rate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30@5MP, 60@2MP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30@5MP, 60@2MP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60@5MP, 60@all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9322371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IR LED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Yes (250m)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 (250m)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 (500m)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7652312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WDR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150dB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150dB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150dB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06643403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Low Light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Extreme</a:t>
                      </a:r>
                      <a:endParaRPr lang="en-US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Extreme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Extreme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80851632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Analytics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Deep Learning AI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Deep Learning AI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Deep Learning AI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82413204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PoE Power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IEEE802.3bt, 51W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IEEE802.3bt, 51W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IEEE802.3bt, 67W</a:t>
                      </a:r>
                      <a:endParaRPr kumimoji="0" lang="en-US" sz="16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0909604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TLS Security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TLS v1.2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TLS v1.2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TLS v1.2, TLS v1.3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233113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NDAA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22026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Approvals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/>
                        <a:t>CE, FCC, IP66, IK10, </a:t>
                      </a:r>
                      <a:r>
                        <a:rPr lang="fr-FR" sz="1600" b="1"/>
                        <a:t>CNS-16120</a:t>
                      </a:r>
                      <a:endParaRPr lang="en-US" sz="16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/>
                        <a:t>CE, FCC, IP66, IK10</a:t>
                      </a:r>
                      <a:endParaRPr lang="en-US" sz="1600" b="1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/>
                        <a:t>CE, FCC, </a:t>
                      </a:r>
                      <a:r>
                        <a:rPr lang="fr-FR" sz="1600" b="1"/>
                        <a:t>IP68</a:t>
                      </a:r>
                      <a:r>
                        <a:rPr lang="fr-FR" sz="1600"/>
                        <a:t>, IK10, </a:t>
                      </a:r>
                      <a:r>
                        <a:rPr lang="fr-FR" sz="1600" b="1"/>
                        <a:t>BSMI</a:t>
                      </a:r>
                      <a:r>
                        <a:rPr lang="fr-FR" sz="1600"/>
                        <a:t>, </a:t>
                      </a:r>
                      <a:r>
                        <a:rPr lang="fr-FR" sz="1600" b="1"/>
                        <a:t>UL</a:t>
                      </a:r>
                      <a:endParaRPr lang="en-US" sz="1600" b="1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8512304"/>
                  </a:ext>
                </a:extLst>
              </a:tr>
            </a:tbl>
          </a:graphicData>
        </a:graphic>
      </p:graphicFrame>
      <p:pic>
        <p:nvPicPr>
          <p:cNvPr id="4098" name="Picture 2">
            <a:extLst>
              <a:ext uri="{FF2B5EF4-FFF2-40B4-BE49-F238E27FC236}">
                <a16:creationId xmlns:a16="http://schemas.microsoft.com/office/drawing/2014/main" id="{1CDF10FD-767A-3D9E-E52B-741A78619F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540396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>
            <a:extLst>
              <a:ext uri="{FF2B5EF4-FFF2-40B4-BE49-F238E27FC236}">
                <a16:creationId xmlns:a16="http://schemas.microsoft.com/office/drawing/2014/main" id="{C3FA8EAB-0240-5928-F1CD-DAC51AF04D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6192" y="1628800"/>
            <a:ext cx="849744" cy="849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>
            <a:extLst>
              <a:ext uri="{FF2B5EF4-FFF2-40B4-BE49-F238E27FC236}">
                <a16:creationId xmlns:a16="http://schemas.microsoft.com/office/drawing/2014/main" id="{A0382BBA-02D1-8CEA-F701-1286E75652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4424" y="1556792"/>
            <a:ext cx="849744" cy="849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17741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ABF889-1B0F-AA94-CD0A-5D14616A8C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48553B54-953D-7D6D-61A0-7DE95D41F6AC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/>
              <a:t>Built-in Analytics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085D18B-3F8C-15D7-C6AE-21DFB8DF2C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0173719"/>
              </p:ext>
            </p:extLst>
          </p:nvPr>
        </p:nvGraphicFramePr>
        <p:xfrm>
          <a:off x="755576" y="1772816"/>
          <a:ext cx="6984777" cy="4464499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4568659">
                  <a:extLst>
                    <a:ext uri="{9D8B030D-6E8A-4147-A177-3AD203B41FA5}">
                      <a16:colId xmlns:a16="http://schemas.microsoft.com/office/drawing/2014/main" val="2687423715"/>
                    </a:ext>
                  </a:extLst>
                </a:gridCol>
                <a:gridCol w="746800">
                  <a:extLst>
                    <a:ext uri="{9D8B030D-6E8A-4147-A177-3AD203B41FA5}">
                      <a16:colId xmlns:a16="http://schemas.microsoft.com/office/drawing/2014/main" val="3956858501"/>
                    </a:ext>
                  </a:extLst>
                </a:gridCol>
                <a:gridCol w="746800">
                  <a:extLst>
                    <a:ext uri="{9D8B030D-6E8A-4147-A177-3AD203B41FA5}">
                      <a16:colId xmlns:a16="http://schemas.microsoft.com/office/drawing/2014/main" val="2777978842"/>
                    </a:ext>
                  </a:extLst>
                </a:gridCol>
                <a:gridCol w="922518">
                  <a:extLst>
                    <a:ext uri="{9D8B030D-6E8A-4147-A177-3AD203B41FA5}">
                      <a16:colId xmlns:a16="http://schemas.microsoft.com/office/drawing/2014/main" val="1092351429"/>
                    </a:ext>
                  </a:extLst>
                </a:gridCol>
              </a:tblGrid>
              <a:tr h="343423">
                <a:tc>
                  <a:txBody>
                    <a:bodyPr/>
                    <a:lstStyle/>
                    <a:p>
                      <a:pPr marL="0" algn="l" defTabSz="914400" rtl="0" eaLnBrk="1" fontAlgn="ctr" latinLnBrk="0" hangingPunct="1">
                        <a:buNone/>
                      </a:pPr>
                      <a:endParaRPr lang="en-US" sz="16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>
                          <a:solidFill>
                            <a:schemeClr val="tx1"/>
                          </a:solidFill>
                        </a:rPr>
                        <a:t>A955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>
                          <a:solidFill>
                            <a:schemeClr val="tx1"/>
                          </a:solidFill>
                        </a:rPr>
                        <a:t>A957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>
                          <a:solidFill>
                            <a:srgbClr val="FF0000"/>
                          </a:solidFill>
                        </a:rPr>
                        <a:t>K954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0398900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600" b="1" u="none" strike="noStrik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Face Recognition</a:t>
                      </a: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0" i="0" u="none" strike="noStrike" noProof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3761713134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u="none" strike="noStrik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Face Detection</a:t>
                      </a: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0" i="0" u="none" strike="noStrike" noProof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490150646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u="none" strike="noStrik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Automatic License Plate Recognition (ALPR)</a:t>
                      </a: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1269406565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u="none" strike="noStrike">
                          <a:effectLst/>
                        </a:rPr>
                        <a:t>License Plate Detection</a:t>
                      </a:r>
                      <a:endParaRPr lang="en-US" sz="1600" b="0" i="0" u="none" strike="noStrike">
                        <a:solidFill>
                          <a:srgbClr val="35353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3103648573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u="none" strike="noStrike">
                          <a:effectLst/>
                        </a:rPr>
                        <a:t>Vehicle Detection</a:t>
                      </a:r>
                      <a:endParaRPr lang="en-US" sz="1600" b="0" i="0" u="none" strike="noStrike">
                        <a:solidFill>
                          <a:srgbClr val="35353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4168309904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u="none" strike="noStrike">
                          <a:effectLst/>
                        </a:rPr>
                        <a:t>Smart Motion Detection </a:t>
                      </a:r>
                      <a:endParaRPr lang="en-US" sz="1600" b="1" i="0" u="none" strike="noStrike">
                        <a:solidFill>
                          <a:srgbClr val="35353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3338576387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600" b="1" u="none" strike="noStrike">
                          <a:effectLst/>
                        </a:rPr>
                        <a:t>Smart Intrusion Protection </a:t>
                      </a:r>
                      <a:endParaRPr lang="en-US" sz="1600" b="1" i="0" u="none" strike="noStrike">
                        <a:solidFill>
                          <a:srgbClr val="35353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337163646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600" u="none" strike="noStrik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People (Flow/Density) Counting</a:t>
                      </a: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2970742051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600" u="none" strike="noStrik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People Detection</a:t>
                      </a: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817117260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600" u="none" strike="noStrik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People Enter Area Detection</a:t>
                      </a: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1622294590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600" u="none" strike="noStrik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Vehicle Enter Area Detection</a:t>
                      </a: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2027533366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600" u="none" strike="noStrik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Other analytics (object detection, etc.)</a:t>
                      </a: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24611396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823475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2627784" y="476672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/>
              <a:t>Spec Comparison: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A4E805D-71C0-7FF6-B52B-9B1AB48FF7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9788216"/>
              </p:ext>
            </p:extLst>
          </p:nvPr>
        </p:nvGraphicFramePr>
        <p:xfrm>
          <a:off x="395536" y="1276240"/>
          <a:ext cx="8352928" cy="54424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8232">
                  <a:extLst>
                    <a:ext uri="{9D8B030D-6E8A-4147-A177-3AD203B41FA5}">
                      <a16:colId xmlns:a16="http://schemas.microsoft.com/office/drawing/2014/main" val="1674525478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1729072205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4292778239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1898860449"/>
                    </a:ext>
                  </a:extLst>
                </a:gridCol>
              </a:tblGrid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Model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>
                          <a:solidFill>
                            <a:schemeClr val="tx1"/>
                          </a:solidFill>
                        </a:rPr>
                        <a:t>A952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>
                          <a:solidFill>
                            <a:schemeClr val="tx1"/>
                          </a:solidFill>
                        </a:rPr>
                        <a:t>Z954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>
                          <a:solidFill>
                            <a:srgbClr val="FF0000"/>
                          </a:solidFill>
                        </a:rPr>
                        <a:t>K958 (new)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2435519"/>
                  </a:ext>
                </a:extLst>
              </a:tr>
              <a:tr h="814744">
                <a:tc>
                  <a:txBody>
                    <a:bodyPr/>
                    <a:lstStyle/>
                    <a:p>
                      <a:r>
                        <a:rPr lang="en-US" sz="1600"/>
                        <a:t>Photo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142187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Product 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PTZ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PTZ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PTZ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042822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Resolution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8MP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8MP</a:t>
                      </a:r>
                      <a:endParaRPr lang="en-US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8MP</a:t>
                      </a:r>
                      <a:endParaRPr lang="en-US" sz="16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4545042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Zoom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22x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25x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25x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22604302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Maximum Frame Rate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30@8MP, 30@other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30@8MP, 30@other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30@8MP, 60@4MP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9322371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IR LED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Yes (250m)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Yes (200m)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Yes (200m)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77652312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WDR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150dB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145dB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145dB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06643403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Low Light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Extreme</a:t>
                      </a:r>
                      <a:endParaRPr lang="en-US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Extreme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Extreme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80851632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Analytics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Deep Learning AI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Deep Learning AI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Deep Learning AI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82413204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PoE Power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IEEE802.3bt, 51W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IEEE802.3bt, 58W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IEEE802.3at, 23.9W</a:t>
                      </a:r>
                      <a:endParaRPr kumimoji="0" lang="en-US" sz="16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0909604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TLS Security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6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6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TLS v1.2, TLS v1.3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233113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NDAA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22026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/>
                        <a:t>Approvals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/>
                        <a:t>CE, FCC, IP66, IK10</a:t>
                      </a:r>
                      <a:endParaRPr lang="en-US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/>
                        <a:t>CE, FCC, IP66, IK10, UL</a:t>
                      </a:r>
                      <a:endParaRPr lang="en-US" sz="16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/>
                        <a:t>CE, FCC, </a:t>
                      </a:r>
                      <a:r>
                        <a:rPr lang="fr-FR" sz="1600" b="1"/>
                        <a:t>IP68</a:t>
                      </a:r>
                      <a:r>
                        <a:rPr lang="fr-FR" sz="1600"/>
                        <a:t>, IK10, </a:t>
                      </a:r>
                      <a:r>
                        <a:rPr lang="fr-FR" sz="1600" b="1"/>
                        <a:t>BSMI</a:t>
                      </a:r>
                      <a:r>
                        <a:rPr lang="fr-FR" sz="1600"/>
                        <a:t>, </a:t>
                      </a:r>
                      <a:r>
                        <a:rPr lang="fr-FR" sz="1600" b="0"/>
                        <a:t>UL</a:t>
                      </a:r>
                      <a:endParaRPr lang="en-US" sz="1600" b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8512304"/>
                  </a:ext>
                </a:extLst>
              </a:tr>
            </a:tbl>
          </a:graphicData>
        </a:graphic>
      </p:graphicFrame>
      <p:pic>
        <p:nvPicPr>
          <p:cNvPr id="6" name="Picture 2">
            <a:extLst>
              <a:ext uri="{FF2B5EF4-FFF2-40B4-BE49-F238E27FC236}">
                <a16:creationId xmlns:a16="http://schemas.microsoft.com/office/drawing/2014/main" id="{55B14BA2-F29A-F56B-D42E-834947BB48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3916" y="1619884"/>
            <a:ext cx="808484" cy="808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6430CCFF-8C7A-8E6D-85F3-7500AA47B9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5684" y="1619884"/>
            <a:ext cx="808484" cy="808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3844C74D-D0C0-A95A-1305-6850EA1B66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7452" y="1619884"/>
            <a:ext cx="808484" cy="808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81897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DB8FBEA1-40E3-CB9B-6401-F1AF19540165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/>
              <a:t>Built-in Analytics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867953C-555E-327A-2AEB-8E37560FF9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3424824"/>
              </p:ext>
            </p:extLst>
          </p:nvPr>
        </p:nvGraphicFramePr>
        <p:xfrm>
          <a:off x="755576" y="1772816"/>
          <a:ext cx="6984777" cy="4464499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4568659">
                  <a:extLst>
                    <a:ext uri="{9D8B030D-6E8A-4147-A177-3AD203B41FA5}">
                      <a16:colId xmlns:a16="http://schemas.microsoft.com/office/drawing/2014/main" val="2687423715"/>
                    </a:ext>
                  </a:extLst>
                </a:gridCol>
                <a:gridCol w="746800">
                  <a:extLst>
                    <a:ext uri="{9D8B030D-6E8A-4147-A177-3AD203B41FA5}">
                      <a16:colId xmlns:a16="http://schemas.microsoft.com/office/drawing/2014/main" val="3956858501"/>
                    </a:ext>
                  </a:extLst>
                </a:gridCol>
                <a:gridCol w="746800">
                  <a:extLst>
                    <a:ext uri="{9D8B030D-6E8A-4147-A177-3AD203B41FA5}">
                      <a16:colId xmlns:a16="http://schemas.microsoft.com/office/drawing/2014/main" val="2777978842"/>
                    </a:ext>
                  </a:extLst>
                </a:gridCol>
                <a:gridCol w="922518">
                  <a:extLst>
                    <a:ext uri="{9D8B030D-6E8A-4147-A177-3AD203B41FA5}">
                      <a16:colId xmlns:a16="http://schemas.microsoft.com/office/drawing/2014/main" val="1092351429"/>
                    </a:ext>
                  </a:extLst>
                </a:gridCol>
              </a:tblGrid>
              <a:tr h="343423">
                <a:tc>
                  <a:txBody>
                    <a:bodyPr/>
                    <a:lstStyle/>
                    <a:p>
                      <a:pPr marL="0" algn="l" defTabSz="914400" rtl="0" eaLnBrk="1" fontAlgn="ctr" latinLnBrk="0" hangingPunct="1">
                        <a:buNone/>
                      </a:pPr>
                      <a:endParaRPr lang="en-US" sz="1600" u="none" strike="noStrik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>
                          <a:solidFill>
                            <a:schemeClr val="tx1"/>
                          </a:solidFill>
                        </a:rPr>
                        <a:t>A952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>
                          <a:solidFill>
                            <a:schemeClr val="tx1"/>
                          </a:solidFill>
                        </a:rPr>
                        <a:t>Z954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>
                          <a:solidFill>
                            <a:srgbClr val="FF0000"/>
                          </a:solidFill>
                        </a:rPr>
                        <a:t>K958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0398900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600" b="1" u="none" strike="noStrik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Face Recognition</a:t>
                      </a: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600" b="0" i="0" u="none" strike="noStrike" noProof="0">
                          <a:solidFill>
                            <a:srgbClr val="000000"/>
                          </a:solidFill>
                          <a:effectLst/>
                          <a:latin typeface="Aptos Narrow"/>
                        </a:rPr>
                        <a:t>Y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3761713134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u="none" strike="noStrik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Face Detection</a:t>
                      </a: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490150646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u="none" strike="noStrik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Automatic License Plate Recognition (ALPR)</a:t>
                      </a: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1269406565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u="none" strike="noStrike">
                          <a:effectLst/>
                        </a:rPr>
                        <a:t>License Plate Detection</a:t>
                      </a:r>
                      <a:endParaRPr lang="en-US" sz="1600" b="0" i="0" u="none" strike="noStrike">
                        <a:solidFill>
                          <a:srgbClr val="35353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3103648573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u="none" strike="noStrike">
                          <a:effectLst/>
                        </a:rPr>
                        <a:t>Vehicle Detection</a:t>
                      </a:r>
                      <a:endParaRPr lang="en-US" sz="1600" b="0" i="0" u="none" strike="noStrike">
                        <a:solidFill>
                          <a:srgbClr val="35353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4168309904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u="none" strike="noStrike">
                          <a:effectLst/>
                        </a:rPr>
                        <a:t>Smart Motion Detection </a:t>
                      </a:r>
                      <a:endParaRPr lang="en-US" sz="1600" b="1" i="0" u="none" strike="noStrike">
                        <a:solidFill>
                          <a:srgbClr val="35353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3338576387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600" b="1" u="none" strike="noStrike">
                          <a:effectLst/>
                        </a:rPr>
                        <a:t>Smart Intrusion Protection </a:t>
                      </a:r>
                      <a:endParaRPr lang="en-US" sz="1600" b="1" i="0" u="none" strike="noStrike">
                        <a:solidFill>
                          <a:srgbClr val="35353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337163646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600" u="none" strike="noStrik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People (Flow/Density) Counting</a:t>
                      </a: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2970742051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600" u="none" strike="noStrik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People Detection</a:t>
                      </a: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817117260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600" u="none" strike="noStrik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People Enter Area Detection</a:t>
                      </a: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2082528732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600" u="none" strike="noStrik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Vehicle Enter Area Detection</a:t>
                      </a: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-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423243792"/>
                  </a:ext>
                </a:extLst>
              </a:tr>
              <a:tr h="343423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600" u="none" strike="noStrik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Other analytics (object detection, etc.)</a:t>
                      </a:r>
                    </a:p>
                  </a:txBody>
                  <a:tcPr marL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24611396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116921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30D99D-223A-15A0-026E-D0E264DEAA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08EA8A1-D4FE-3BA2-81CE-6CFE491C768A}"/>
              </a:ext>
            </a:extLst>
          </p:cNvPr>
          <p:cNvSpPr txBox="1"/>
          <p:nvPr/>
        </p:nvSpPr>
        <p:spPr>
          <a:xfrm>
            <a:off x="2449689" y="3048000"/>
            <a:ext cx="360115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Zoom Lens Cameras</a:t>
            </a:r>
            <a:endParaRPr lang="en-US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68973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4D6202A-EE1C-C46A-99A0-BDFA4E9E74C3}"/>
              </a:ext>
            </a:extLst>
          </p:cNvPr>
          <p:cNvSpPr txBox="1"/>
          <p:nvPr/>
        </p:nvSpPr>
        <p:spPr>
          <a:xfrm>
            <a:off x="267778" y="1126450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ACTi is introducing the newest products: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E116D351-0137-F4BF-2BEB-F06BE549887A}"/>
              </a:ext>
            </a:extLst>
          </p:cNvPr>
          <p:cNvGrpSpPr/>
          <p:nvPr/>
        </p:nvGrpSpPr>
        <p:grpSpPr>
          <a:xfrm>
            <a:off x="600271" y="1727655"/>
            <a:ext cx="8064896" cy="1421940"/>
            <a:chOff x="611560" y="2122770"/>
            <a:chExt cx="8064896" cy="142194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805201C7-6296-D446-CF61-228AC5763923}"/>
                </a:ext>
              </a:extLst>
            </p:cNvPr>
            <p:cNvSpPr/>
            <p:nvPr/>
          </p:nvSpPr>
          <p:spPr>
            <a:xfrm>
              <a:off x="611560" y="2160915"/>
              <a:ext cx="8064896" cy="138379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77076A1-3E68-8254-8DD9-D0A9EB5415B5}"/>
                </a:ext>
              </a:extLst>
            </p:cNvPr>
            <p:cNvSpPr txBox="1"/>
            <p:nvPr/>
          </p:nvSpPr>
          <p:spPr>
            <a:xfrm>
              <a:off x="3263298" y="2589678"/>
              <a:ext cx="5403068" cy="70788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lIns="91440" tIns="45720" rIns="91440" bIns="45720" anchor="t">
              <a:spAutoFit/>
            </a:bodyPr>
            <a:lstStyle/>
            <a:p>
              <a:r>
                <a:rPr lang="en-US" sz="2000" b="1" dirty="0">
                  <a:solidFill>
                    <a:srgbClr val="FF0000"/>
                  </a:solidFill>
                </a:rPr>
                <a:t>2MP</a:t>
              </a:r>
              <a:r>
                <a:rPr lang="en-US" sz="2000" b="1" dirty="0"/>
                <a:t> Deep Learning </a:t>
              </a:r>
              <a:r>
                <a:rPr lang="en-US" sz="2000" b="1" dirty="0">
                  <a:solidFill>
                    <a:srgbClr val="FF0000"/>
                  </a:solidFill>
                </a:rPr>
                <a:t>AI</a:t>
              </a:r>
              <a:r>
                <a:rPr lang="en-US" sz="2000" b="1" dirty="0"/>
                <a:t> </a:t>
              </a:r>
              <a:r>
                <a:rPr lang="en-US" sz="2000" b="1" dirty="0">
                  <a:solidFill>
                    <a:srgbClr val="FF0000"/>
                  </a:solidFill>
                </a:rPr>
                <a:t>4.3x </a:t>
              </a:r>
              <a:r>
                <a:rPr lang="en-US" sz="2000" b="1" dirty="0"/>
                <a:t>Zoom Bullet with IR LED 60m, WDR </a:t>
              </a:r>
              <a:r>
                <a:rPr lang="en-US" sz="2000" b="1" dirty="0">
                  <a:solidFill>
                    <a:srgbClr val="FF0000"/>
                  </a:solidFill>
                </a:rPr>
                <a:t>130dB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F65804F2-B124-5590-BE37-73CA85377D3C}"/>
                </a:ext>
              </a:extLst>
            </p:cNvPr>
            <p:cNvSpPr txBox="1"/>
            <p:nvPr/>
          </p:nvSpPr>
          <p:spPr>
            <a:xfrm>
              <a:off x="3263298" y="2122770"/>
              <a:ext cx="13681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B050"/>
                  </a:solidFill>
                </a:rPr>
                <a:t>K41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FF8D3193-03CE-1EA2-C4A7-354E6A208170}"/>
              </a:ext>
            </a:extLst>
          </p:cNvPr>
          <p:cNvGrpSpPr/>
          <p:nvPr/>
        </p:nvGrpSpPr>
        <p:grpSpPr>
          <a:xfrm>
            <a:off x="600271" y="3331212"/>
            <a:ext cx="8064896" cy="1421940"/>
            <a:chOff x="611560" y="2122770"/>
            <a:chExt cx="8064896" cy="142194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2FF585E3-752D-E304-2780-F42D2FF7B5EE}"/>
                </a:ext>
              </a:extLst>
            </p:cNvPr>
            <p:cNvSpPr/>
            <p:nvPr/>
          </p:nvSpPr>
          <p:spPr>
            <a:xfrm>
              <a:off x="611560" y="2160915"/>
              <a:ext cx="8064896" cy="138379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5A15C51-E2F2-035F-6071-2ECF821B8110}"/>
                </a:ext>
              </a:extLst>
            </p:cNvPr>
            <p:cNvSpPr txBox="1"/>
            <p:nvPr/>
          </p:nvSpPr>
          <p:spPr>
            <a:xfrm>
              <a:off x="3263298" y="2589678"/>
              <a:ext cx="5403068" cy="70788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lIns="91440" tIns="45720" rIns="91440" bIns="45720" anchor="t">
              <a:spAutoFit/>
            </a:bodyPr>
            <a:lstStyle/>
            <a:p>
              <a:r>
                <a:rPr lang="en-US" sz="2000" b="1" dirty="0">
                  <a:solidFill>
                    <a:srgbClr val="FF0000"/>
                  </a:solidFill>
                </a:rPr>
                <a:t>4MP</a:t>
              </a:r>
              <a:r>
                <a:rPr lang="en-US" sz="2000" b="1" dirty="0"/>
                <a:t> Deep Learning </a:t>
              </a:r>
              <a:r>
                <a:rPr lang="en-US" sz="2000" b="1" dirty="0">
                  <a:solidFill>
                    <a:srgbClr val="FF0000"/>
                  </a:solidFill>
                </a:rPr>
                <a:t>AI</a:t>
              </a:r>
              <a:r>
                <a:rPr lang="en-US" sz="2000" b="1" dirty="0"/>
                <a:t> </a:t>
              </a:r>
              <a:r>
                <a:rPr lang="en-US" sz="2000" b="1" dirty="0">
                  <a:solidFill>
                    <a:srgbClr val="FF0000"/>
                  </a:solidFill>
                </a:rPr>
                <a:t>4.3x</a:t>
              </a:r>
              <a:r>
                <a:rPr lang="en-US" sz="2000" b="1" dirty="0"/>
                <a:t> Zoom Bullet with IR LED 60m, WDR  </a:t>
              </a:r>
              <a:r>
                <a:rPr lang="en-US" sz="2000" b="1" dirty="0">
                  <a:solidFill>
                    <a:srgbClr val="FF0000"/>
                  </a:solidFill>
                </a:rPr>
                <a:t>130dB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990DF17D-767C-E3F8-45A8-43CA00469EE5}"/>
                </a:ext>
              </a:extLst>
            </p:cNvPr>
            <p:cNvSpPr txBox="1"/>
            <p:nvPr/>
          </p:nvSpPr>
          <p:spPr>
            <a:xfrm>
              <a:off x="3263298" y="2122770"/>
              <a:ext cx="13681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B050"/>
                  </a:solidFill>
                </a:rPr>
                <a:t>K42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ED884AA-FD31-3807-3C98-75A9BEF9ECEB}"/>
              </a:ext>
            </a:extLst>
          </p:cNvPr>
          <p:cNvGrpSpPr/>
          <p:nvPr/>
        </p:nvGrpSpPr>
        <p:grpSpPr>
          <a:xfrm>
            <a:off x="600271" y="4912943"/>
            <a:ext cx="8064896" cy="1421940"/>
            <a:chOff x="611560" y="2122770"/>
            <a:chExt cx="8064896" cy="1421940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AC3815A3-D028-22E3-6299-7EF2777A0AF7}"/>
                </a:ext>
              </a:extLst>
            </p:cNvPr>
            <p:cNvSpPr/>
            <p:nvPr/>
          </p:nvSpPr>
          <p:spPr>
            <a:xfrm>
              <a:off x="611560" y="2160915"/>
              <a:ext cx="8064896" cy="138379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CFCA9D03-6D71-77F6-F412-46079AB12774}"/>
                </a:ext>
              </a:extLst>
            </p:cNvPr>
            <p:cNvSpPr txBox="1"/>
            <p:nvPr/>
          </p:nvSpPr>
          <p:spPr>
            <a:xfrm>
              <a:off x="3263298" y="2589678"/>
              <a:ext cx="5403068" cy="70788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lIns="91440" tIns="45720" rIns="91440" bIns="45720" anchor="t">
              <a:spAutoFit/>
            </a:bodyPr>
            <a:lstStyle/>
            <a:p>
              <a:r>
                <a:rPr lang="en-US" sz="2000" b="1" dirty="0">
                  <a:solidFill>
                    <a:srgbClr val="FF0000"/>
                  </a:solidFill>
                </a:rPr>
                <a:t>5MP</a:t>
              </a:r>
              <a:r>
                <a:rPr lang="en-US" sz="2000" b="1" dirty="0"/>
                <a:t> Deep Learning </a:t>
              </a:r>
              <a:r>
                <a:rPr lang="en-US" sz="2000" b="1" dirty="0">
                  <a:solidFill>
                    <a:srgbClr val="FF0000"/>
                  </a:solidFill>
                </a:rPr>
                <a:t>AI</a:t>
              </a:r>
              <a:r>
                <a:rPr lang="en-US" sz="2000" b="1" dirty="0"/>
                <a:t> </a:t>
              </a:r>
              <a:r>
                <a:rPr lang="en-US" sz="2000" b="1" dirty="0">
                  <a:solidFill>
                    <a:srgbClr val="FF0000"/>
                  </a:solidFill>
                </a:rPr>
                <a:t>4.3x</a:t>
              </a:r>
              <a:r>
                <a:rPr lang="en-US" sz="2000" b="1" dirty="0"/>
                <a:t> Zoom Bullet with IR LED 60m, WDR </a:t>
              </a:r>
              <a:r>
                <a:rPr lang="en-US" sz="2000" b="1" dirty="0">
                  <a:solidFill>
                    <a:srgbClr val="FF0000"/>
                  </a:solidFill>
                </a:rPr>
                <a:t>130dB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1568F3A8-6807-1A17-4550-50AF303086F0}"/>
                </a:ext>
              </a:extLst>
            </p:cNvPr>
            <p:cNvSpPr txBox="1"/>
            <p:nvPr/>
          </p:nvSpPr>
          <p:spPr>
            <a:xfrm>
              <a:off x="3263298" y="2122770"/>
              <a:ext cx="13681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B050"/>
                  </a:solidFill>
                </a:rPr>
                <a:t>K43</a:t>
              </a:r>
            </a:p>
          </p:txBody>
        </p:sp>
      </p:grpSp>
      <p:pic>
        <p:nvPicPr>
          <p:cNvPr id="5122" name="Picture 2">
            <a:extLst>
              <a:ext uri="{FF2B5EF4-FFF2-40B4-BE49-F238E27FC236}">
                <a16:creationId xmlns:a16="http://schemas.microsoft.com/office/drawing/2014/main" id="{E61D5CBF-6FD1-1389-8907-0DF8CB5887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140" y="1405506"/>
            <a:ext cx="2286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>
            <a:extLst>
              <a:ext uri="{FF2B5EF4-FFF2-40B4-BE49-F238E27FC236}">
                <a16:creationId xmlns:a16="http://schemas.microsoft.com/office/drawing/2014/main" id="{BE9D13F1-C2C8-068F-2ADC-E0611A3542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140" y="2976979"/>
            <a:ext cx="2286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F5AA73EC-4288-056C-1539-BA94AB74D7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050" y="4506006"/>
            <a:ext cx="2286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86217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36E182-126F-2EDD-624C-89084A16EF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2EA3552-1CD9-D291-4E5F-A8B6432609E5}"/>
              </a:ext>
            </a:extLst>
          </p:cNvPr>
          <p:cNvSpPr txBox="1"/>
          <p:nvPr/>
        </p:nvSpPr>
        <p:spPr>
          <a:xfrm>
            <a:off x="267778" y="1126450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ACTi is introducing the newest products: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17244039-538B-F820-75DD-D5898A963CBB}"/>
              </a:ext>
            </a:extLst>
          </p:cNvPr>
          <p:cNvGrpSpPr/>
          <p:nvPr/>
        </p:nvGrpSpPr>
        <p:grpSpPr>
          <a:xfrm>
            <a:off x="600271" y="1727655"/>
            <a:ext cx="8064896" cy="1421940"/>
            <a:chOff x="611560" y="2122770"/>
            <a:chExt cx="8064896" cy="142194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9EA63EB7-98CC-D317-5CD1-A95C3DE9B27A}"/>
                </a:ext>
              </a:extLst>
            </p:cNvPr>
            <p:cNvSpPr/>
            <p:nvPr/>
          </p:nvSpPr>
          <p:spPr>
            <a:xfrm>
              <a:off x="611560" y="2160915"/>
              <a:ext cx="8064896" cy="138379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FE610F7D-BBD4-956E-326B-789A8A6E6E6E}"/>
                </a:ext>
              </a:extLst>
            </p:cNvPr>
            <p:cNvSpPr txBox="1"/>
            <p:nvPr/>
          </p:nvSpPr>
          <p:spPr>
            <a:xfrm>
              <a:off x="3263298" y="2589678"/>
              <a:ext cx="5403068" cy="70788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lIns="91440" tIns="45720" rIns="91440" bIns="45720" anchor="t">
              <a:spAutoFit/>
            </a:bodyPr>
            <a:lstStyle/>
            <a:p>
              <a:r>
                <a:rPr lang="en-US" sz="2000" b="1" dirty="0">
                  <a:solidFill>
                    <a:srgbClr val="FF0000"/>
                  </a:solidFill>
                </a:rPr>
                <a:t>2MP</a:t>
              </a:r>
              <a:r>
                <a:rPr lang="en-US" sz="2000" b="1" dirty="0"/>
                <a:t> Deep Learning </a:t>
              </a:r>
              <a:r>
                <a:rPr lang="en-US" sz="2000" b="1" dirty="0">
                  <a:solidFill>
                    <a:srgbClr val="FF0000"/>
                  </a:solidFill>
                </a:rPr>
                <a:t>AI</a:t>
              </a:r>
              <a:r>
                <a:rPr lang="en-US" sz="2000" b="1" dirty="0"/>
                <a:t> </a:t>
              </a:r>
              <a:r>
                <a:rPr lang="en-US" sz="2000" b="1" dirty="0">
                  <a:solidFill>
                    <a:srgbClr val="FF0000"/>
                  </a:solidFill>
                </a:rPr>
                <a:t>4.3x</a:t>
              </a:r>
              <a:r>
                <a:rPr lang="en-US" sz="2000" b="1" dirty="0"/>
                <a:t> Zoom Dome with IR LED 60m, WDR </a:t>
              </a:r>
              <a:r>
                <a:rPr lang="en-US" sz="2000" b="1" dirty="0">
                  <a:solidFill>
                    <a:srgbClr val="FF0000"/>
                  </a:solidFill>
                </a:rPr>
                <a:t>130dB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3A6F9514-32BA-66EB-A4A2-DD2CEE738656}"/>
                </a:ext>
              </a:extLst>
            </p:cNvPr>
            <p:cNvSpPr txBox="1"/>
            <p:nvPr/>
          </p:nvSpPr>
          <p:spPr>
            <a:xfrm>
              <a:off x="3263298" y="2122770"/>
              <a:ext cx="13681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B050"/>
                  </a:solidFill>
                </a:rPr>
                <a:t>K81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60122804-8F07-23AA-C927-DC283320A5B0}"/>
              </a:ext>
            </a:extLst>
          </p:cNvPr>
          <p:cNvGrpSpPr/>
          <p:nvPr/>
        </p:nvGrpSpPr>
        <p:grpSpPr>
          <a:xfrm>
            <a:off x="600271" y="3331212"/>
            <a:ext cx="8064896" cy="1421940"/>
            <a:chOff x="611560" y="2122770"/>
            <a:chExt cx="8064896" cy="142194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9B777C21-21F2-2E18-F3CF-2A044F17C330}"/>
                </a:ext>
              </a:extLst>
            </p:cNvPr>
            <p:cNvSpPr/>
            <p:nvPr/>
          </p:nvSpPr>
          <p:spPr>
            <a:xfrm>
              <a:off x="611560" y="2160915"/>
              <a:ext cx="8064896" cy="138379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1F60271-0CBD-A4AA-28B6-E8A2BEC9EACB}"/>
                </a:ext>
              </a:extLst>
            </p:cNvPr>
            <p:cNvSpPr txBox="1"/>
            <p:nvPr/>
          </p:nvSpPr>
          <p:spPr>
            <a:xfrm>
              <a:off x="3263298" y="2589678"/>
              <a:ext cx="5403068" cy="70788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lIns="91440" tIns="45720" rIns="91440" bIns="45720" anchor="t">
              <a:spAutoFit/>
            </a:bodyPr>
            <a:lstStyle/>
            <a:p>
              <a:r>
                <a:rPr lang="en-US" sz="2000" b="1" dirty="0">
                  <a:solidFill>
                    <a:srgbClr val="FF0000"/>
                  </a:solidFill>
                </a:rPr>
                <a:t>4MP</a:t>
              </a:r>
              <a:r>
                <a:rPr lang="en-US" sz="2000" b="1" dirty="0"/>
                <a:t> Deep Learning </a:t>
              </a:r>
              <a:r>
                <a:rPr lang="en-US" sz="2000" b="1" dirty="0">
                  <a:solidFill>
                    <a:srgbClr val="FF0000"/>
                  </a:solidFill>
                </a:rPr>
                <a:t>AI</a:t>
              </a:r>
              <a:r>
                <a:rPr lang="en-US" sz="2000" b="1" dirty="0"/>
                <a:t> </a:t>
              </a:r>
              <a:r>
                <a:rPr lang="en-US" sz="2000" b="1" dirty="0">
                  <a:solidFill>
                    <a:srgbClr val="FF0000"/>
                  </a:solidFill>
                </a:rPr>
                <a:t>4.3x</a:t>
              </a:r>
              <a:r>
                <a:rPr lang="en-US" sz="2000" b="1" dirty="0"/>
                <a:t> Zoom Dome with IR LED 60m, WDR </a:t>
              </a:r>
              <a:r>
                <a:rPr lang="en-US" sz="2000" b="1" dirty="0">
                  <a:solidFill>
                    <a:srgbClr val="FF0000"/>
                  </a:solidFill>
                </a:rPr>
                <a:t>130dB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2A5E431E-0E1C-BF69-86A5-01F4B3B69FDD}"/>
                </a:ext>
              </a:extLst>
            </p:cNvPr>
            <p:cNvSpPr txBox="1"/>
            <p:nvPr/>
          </p:nvSpPr>
          <p:spPr>
            <a:xfrm>
              <a:off x="3263298" y="2122770"/>
              <a:ext cx="13681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B050"/>
                  </a:solidFill>
                </a:rPr>
                <a:t>K82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8C247FE0-523F-C0F6-099F-03987F798670}"/>
              </a:ext>
            </a:extLst>
          </p:cNvPr>
          <p:cNvGrpSpPr/>
          <p:nvPr/>
        </p:nvGrpSpPr>
        <p:grpSpPr>
          <a:xfrm>
            <a:off x="600271" y="4912943"/>
            <a:ext cx="8064896" cy="1421940"/>
            <a:chOff x="611560" y="2122770"/>
            <a:chExt cx="8064896" cy="1421940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39021141-50E9-6D61-17ED-C62146F7351D}"/>
                </a:ext>
              </a:extLst>
            </p:cNvPr>
            <p:cNvSpPr/>
            <p:nvPr/>
          </p:nvSpPr>
          <p:spPr>
            <a:xfrm>
              <a:off x="611560" y="2160915"/>
              <a:ext cx="8064896" cy="138379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50356788-2E72-66D1-1676-3F84BDF98AAD}"/>
                </a:ext>
              </a:extLst>
            </p:cNvPr>
            <p:cNvSpPr txBox="1"/>
            <p:nvPr/>
          </p:nvSpPr>
          <p:spPr>
            <a:xfrm>
              <a:off x="3263298" y="2589678"/>
              <a:ext cx="5403068" cy="70788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lIns="91440" tIns="45720" rIns="91440" bIns="45720" anchor="t">
              <a:spAutoFit/>
            </a:bodyPr>
            <a:lstStyle/>
            <a:p>
              <a:r>
                <a:rPr lang="en-US" sz="2000" b="1" dirty="0">
                  <a:solidFill>
                    <a:srgbClr val="FF0000"/>
                  </a:solidFill>
                </a:rPr>
                <a:t>5MP</a:t>
              </a:r>
              <a:r>
                <a:rPr lang="en-US" sz="2000" b="1" dirty="0"/>
                <a:t> Deep Learning </a:t>
              </a:r>
              <a:r>
                <a:rPr lang="en-US" sz="2000" b="1" dirty="0">
                  <a:solidFill>
                    <a:srgbClr val="FF0000"/>
                  </a:solidFill>
                </a:rPr>
                <a:t>AI</a:t>
              </a:r>
              <a:r>
                <a:rPr lang="en-US" sz="2000" b="1" dirty="0"/>
                <a:t> </a:t>
              </a:r>
              <a:r>
                <a:rPr lang="en-US" sz="2000" b="1" dirty="0">
                  <a:solidFill>
                    <a:srgbClr val="FF0000"/>
                  </a:solidFill>
                </a:rPr>
                <a:t>4.3x</a:t>
              </a:r>
              <a:r>
                <a:rPr lang="en-US" sz="2000" b="1" dirty="0"/>
                <a:t> Zoom Dome with IR LED 60m, WDR </a:t>
              </a:r>
              <a:r>
                <a:rPr lang="en-US" sz="2000" b="1" dirty="0">
                  <a:solidFill>
                    <a:srgbClr val="FF0000"/>
                  </a:solidFill>
                </a:rPr>
                <a:t>130dB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C8EE519F-42C9-D0F0-0220-56A50A1E6355}"/>
                </a:ext>
              </a:extLst>
            </p:cNvPr>
            <p:cNvSpPr txBox="1"/>
            <p:nvPr/>
          </p:nvSpPr>
          <p:spPr>
            <a:xfrm>
              <a:off x="3263298" y="2122770"/>
              <a:ext cx="13681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B050"/>
                  </a:solidFill>
                </a:rPr>
                <a:t>K83</a:t>
              </a:r>
            </a:p>
          </p:txBody>
        </p:sp>
      </p:grpSp>
      <p:pic>
        <p:nvPicPr>
          <p:cNvPr id="3074" name="Picture 2">
            <a:extLst>
              <a:ext uri="{FF2B5EF4-FFF2-40B4-BE49-F238E27FC236}">
                <a16:creationId xmlns:a16="http://schemas.microsoft.com/office/drawing/2014/main" id="{638557D4-3F1B-1C82-D010-711249FED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147" y="1613441"/>
            <a:ext cx="1629987" cy="1629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>
            <a:extLst>
              <a:ext uri="{FF2B5EF4-FFF2-40B4-BE49-F238E27FC236}">
                <a16:creationId xmlns:a16="http://schemas.microsoft.com/office/drawing/2014/main" id="{0C196822-9CF4-7FDB-CB82-D50D4E77E0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147" y="3256212"/>
            <a:ext cx="1629987" cy="1629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777CF9BF-4B47-48B0-2438-DFF1A526B9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1057" y="4898983"/>
            <a:ext cx="1629987" cy="1629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86227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/>
              <a:t>Product Matrix: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2B4261D-2624-EF0B-D535-E751920585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576834"/>
              </p:ext>
            </p:extLst>
          </p:nvPr>
        </p:nvGraphicFramePr>
        <p:xfrm>
          <a:off x="846306" y="2324910"/>
          <a:ext cx="6196585" cy="316102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91416">
                  <a:extLst>
                    <a:ext uri="{9D8B030D-6E8A-4147-A177-3AD203B41FA5}">
                      <a16:colId xmlns:a16="http://schemas.microsoft.com/office/drawing/2014/main" val="684606958"/>
                    </a:ext>
                  </a:extLst>
                </a:gridCol>
                <a:gridCol w="1434055">
                  <a:extLst>
                    <a:ext uri="{9D8B030D-6E8A-4147-A177-3AD203B41FA5}">
                      <a16:colId xmlns:a16="http://schemas.microsoft.com/office/drawing/2014/main" val="260479284"/>
                    </a:ext>
                  </a:extLst>
                </a:gridCol>
                <a:gridCol w="1471114">
                  <a:extLst>
                    <a:ext uri="{9D8B030D-6E8A-4147-A177-3AD203B41FA5}">
                      <a16:colId xmlns:a16="http://schemas.microsoft.com/office/drawing/2014/main" val="178971306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Product Type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Zoom Bullet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Zoom Dome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43831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Application Environment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Outdoor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Outdoor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7474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Lens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Zoom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Zoom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209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Zoom Ratio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4.3x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4.3x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0601488"/>
                  </a:ext>
                </a:extLst>
              </a:tr>
              <a:tr h="560916">
                <a:tc>
                  <a:txBody>
                    <a:bodyPr/>
                    <a:lstStyle/>
                    <a:p>
                      <a:pPr lvl="0"/>
                      <a:r>
                        <a:rPr lang="en-US" dirty="0"/>
                        <a:t>2MP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US" b="1" dirty="0"/>
                        <a:t>K41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US" b="1" dirty="0"/>
                        <a:t>K81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3732763"/>
                  </a:ext>
                </a:extLst>
              </a:tr>
              <a:tr h="571500">
                <a:tc>
                  <a:txBody>
                    <a:bodyPr/>
                    <a:lstStyle/>
                    <a:p>
                      <a:pPr lvl="0"/>
                      <a:r>
                        <a:rPr lang="en-US" dirty="0"/>
                        <a:t>4MP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US" b="1" dirty="0"/>
                        <a:t>K42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US" b="1" dirty="0"/>
                        <a:t>K82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32530563"/>
                  </a:ext>
                </a:extLst>
              </a:tr>
              <a:tr h="550333">
                <a:tc>
                  <a:txBody>
                    <a:bodyPr/>
                    <a:lstStyle/>
                    <a:p>
                      <a:pPr lvl="0"/>
                      <a:r>
                        <a:rPr lang="en-US" dirty="0"/>
                        <a:t>5MP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US" b="1" dirty="0"/>
                        <a:t>K43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US" b="1" dirty="0"/>
                        <a:t>K83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15644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31706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3570145" y="548680"/>
            <a:ext cx="31580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Spec Comparison: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A4E805D-71C0-7FF6-B52B-9B1AB48FF7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0430771"/>
              </p:ext>
            </p:extLst>
          </p:nvPr>
        </p:nvGraphicFramePr>
        <p:xfrm>
          <a:off x="395536" y="1167782"/>
          <a:ext cx="8421088" cy="550729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05272">
                  <a:extLst>
                    <a:ext uri="{9D8B030D-6E8A-4147-A177-3AD203B41FA5}">
                      <a16:colId xmlns:a16="http://schemas.microsoft.com/office/drawing/2014/main" val="1674525478"/>
                    </a:ext>
                  </a:extLst>
                </a:gridCol>
                <a:gridCol w="2105272">
                  <a:extLst>
                    <a:ext uri="{9D8B030D-6E8A-4147-A177-3AD203B41FA5}">
                      <a16:colId xmlns:a16="http://schemas.microsoft.com/office/drawing/2014/main" val="1729072205"/>
                    </a:ext>
                  </a:extLst>
                </a:gridCol>
                <a:gridCol w="2105272">
                  <a:extLst>
                    <a:ext uri="{9D8B030D-6E8A-4147-A177-3AD203B41FA5}">
                      <a16:colId xmlns:a16="http://schemas.microsoft.com/office/drawing/2014/main" val="4000711029"/>
                    </a:ext>
                  </a:extLst>
                </a:gridCol>
                <a:gridCol w="2105272">
                  <a:extLst>
                    <a:ext uri="{9D8B030D-6E8A-4147-A177-3AD203B41FA5}">
                      <a16:colId xmlns:a16="http://schemas.microsoft.com/office/drawing/2014/main" val="4235285977"/>
                    </a:ext>
                  </a:extLst>
                </a:gridCol>
              </a:tblGrid>
              <a:tr h="327342">
                <a:tc>
                  <a:txBody>
                    <a:bodyPr/>
                    <a:lstStyle/>
                    <a:p>
                      <a:r>
                        <a:rPr lang="en-US" dirty="0"/>
                        <a:t>Model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K41</a:t>
                      </a:r>
                      <a:endParaRPr lang="en-US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K42</a:t>
                      </a:r>
                      <a:endParaRPr lang="en-US" sz="1800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K43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2435519"/>
                  </a:ext>
                </a:extLst>
              </a:tr>
              <a:tr h="752418">
                <a:tc>
                  <a:txBody>
                    <a:bodyPr/>
                    <a:lstStyle/>
                    <a:p>
                      <a:r>
                        <a:rPr lang="en-US"/>
                        <a:t>Photo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142187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/>
                        <a:t>Product 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Zoom Bullet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Zoom Bullet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Zoom Bullet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042822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/>
                        <a:t>Resolution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5MP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4545042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dirty="0"/>
                        <a:t>Lens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Zoom, 4.3x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Zoom, 4.3x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Zoom, 4.3x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2604302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dirty="0"/>
                        <a:t>HOR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111° - 36.6°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95.6° - 30.9°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96.4° - 32.7°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2527708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/>
                        <a:t>LED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IR LED, 60m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IR LED, 60m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IR LED, 60m</a:t>
                      </a:r>
                      <a:endParaRPr lang="en-US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1546296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dirty="0"/>
                        <a:t>Audio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Built-in Mic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Built-in Mic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Built-in Mic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2413204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dirty="0"/>
                        <a:t>Op Temperature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-4</a:t>
                      </a:r>
                      <a:r>
                        <a:rPr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0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°C ~ 60°C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-4</a:t>
                      </a:r>
                      <a:r>
                        <a:rPr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0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°C ~ 60°C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-4</a:t>
                      </a:r>
                      <a:r>
                        <a:rPr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0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°C ~ 60°C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1901685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/>
                        <a:t>Environment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IP68, IK10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IP68, IK10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IP68, IK10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8055311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/>
                        <a:t>Analytics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7504966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/>
                        <a:t>NDAA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02324510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dirty="0"/>
                        <a:t>UL Listed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67619127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dirty="0"/>
                        <a:t>BSMI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2433970"/>
                  </a:ext>
                </a:extLst>
              </a:tr>
            </a:tbl>
          </a:graphicData>
        </a:graphic>
      </p:graphicFrame>
      <p:pic>
        <p:nvPicPr>
          <p:cNvPr id="4" name="Picture 2">
            <a:extLst>
              <a:ext uri="{FF2B5EF4-FFF2-40B4-BE49-F238E27FC236}">
                <a16:creationId xmlns:a16="http://schemas.microsoft.com/office/drawing/2014/main" id="{A1D95248-8B7F-A594-A1F1-2227768B20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0607" y="1405506"/>
            <a:ext cx="1027781" cy="1027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48B02DCD-F8BE-B3C5-AD34-FE476F8E52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2118" y="1405505"/>
            <a:ext cx="1027781" cy="1027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561FCDC7-D7E2-A0A5-03AF-81D200642A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3629" y="1405504"/>
            <a:ext cx="1027781" cy="1027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86695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57241C-D1A4-A14C-F93F-B5D04DF4F0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B5C16D01-231F-1D28-F0F1-DCE688F8820F}"/>
              </a:ext>
            </a:extLst>
          </p:cNvPr>
          <p:cNvSpPr txBox="1"/>
          <p:nvPr/>
        </p:nvSpPr>
        <p:spPr>
          <a:xfrm>
            <a:off x="3570145" y="548680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/>
              <a:t>Spec Comparison: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D68F6E9-7FB8-F031-1225-CF7B1516AA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7372773"/>
              </p:ext>
            </p:extLst>
          </p:nvPr>
        </p:nvGraphicFramePr>
        <p:xfrm>
          <a:off x="395536" y="1167782"/>
          <a:ext cx="8421088" cy="550729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05272">
                  <a:extLst>
                    <a:ext uri="{9D8B030D-6E8A-4147-A177-3AD203B41FA5}">
                      <a16:colId xmlns:a16="http://schemas.microsoft.com/office/drawing/2014/main" val="1674525478"/>
                    </a:ext>
                  </a:extLst>
                </a:gridCol>
                <a:gridCol w="2105272">
                  <a:extLst>
                    <a:ext uri="{9D8B030D-6E8A-4147-A177-3AD203B41FA5}">
                      <a16:colId xmlns:a16="http://schemas.microsoft.com/office/drawing/2014/main" val="1729072205"/>
                    </a:ext>
                  </a:extLst>
                </a:gridCol>
                <a:gridCol w="2105272">
                  <a:extLst>
                    <a:ext uri="{9D8B030D-6E8A-4147-A177-3AD203B41FA5}">
                      <a16:colId xmlns:a16="http://schemas.microsoft.com/office/drawing/2014/main" val="4000711029"/>
                    </a:ext>
                  </a:extLst>
                </a:gridCol>
                <a:gridCol w="2105272">
                  <a:extLst>
                    <a:ext uri="{9D8B030D-6E8A-4147-A177-3AD203B41FA5}">
                      <a16:colId xmlns:a16="http://schemas.microsoft.com/office/drawing/2014/main" val="4235285977"/>
                    </a:ext>
                  </a:extLst>
                </a:gridCol>
              </a:tblGrid>
              <a:tr h="327342">
                <a:tc>
                  <a:txBody>
                    <a:bodyPr/>
                    <a:lstStyle/>
                    <a:p>
                      <a:r>
                        <a:rPr lang="en-US"/>
                        <a:t>Model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K81</a:t>
                      </a:r>
                      <a:endParaRPr lang="en-US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K82</a:t>
                      </a:r>
                      <a:endParaRPr lang="en-US" sz="1800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K83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2435519"/>
                  </a:ext>
                </a:extLst>
              </a:tr>
              <a:tr h="752418">
                <a:tc>
                  <a:txBody>
                    <a:bodyPr/>
                    <a:lstStyle/>
                    <a:p>
                      <a:r>
                        <a:rPr lang="en-US"/>
                        <a:t>Photo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142187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/>
                        <a:t>Product 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Zoom Dome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Zoom Dome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Zoom Dome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042822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/>
                        <a:t>Resolution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5MP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4545042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dirty="0"/>
                        <a:t>Lens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Zoom, 4.3x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Zoom, 4.3x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Zoom, 4.3x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2604302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/>
                        <a:t>HOR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111° - 36.6°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95.6° - 30.9°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96.4° - 32.7°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2527708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/>
                        <a:t>LED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IR LED, 60m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IR LED, 60m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IR LED, 60m</a:t>
                      </a:r>
                      <a:endParaRPr lang="en-US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1546296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/>
                        <a:t>Audio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Built-in Mic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Built-in Mic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Built-in Mic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2413204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dirty="0"/>
                        <a:t>Op Temperature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-4</a:t>
                      </a:r>
                      <a:r>
                        <a:rPr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0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°C ~ 60°C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-4</a:t>
                      </a:r>
                      <a:r>
                        <a:rPr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0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°C ~ 60°C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-4</a:t>
                      </a:r>
                      <a:r>
                        <a:rPr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0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°C ~ 60°C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1901685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/>
                        <a:t>Environment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IP68, IK10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IP68, IK10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IP68, IK10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8055311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/>
                        <a:t>Analytics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7504966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/>
                        <a:t>NDAA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02324510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dirty="0"/>
                        <a:t>UL Listed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67619127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dirty="0"/>
                        <a:t>BSMI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7629291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6A02E3CF-EB97-2151-04F5-479E145AB5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4074" y="1432820"/>
            <a:ext cx="932142" cy="932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152AEE2-DF45-966C-E209-86EC34D27C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740" y="1432820"/>
            <a:ext cx="932142" cy="932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F9AF7E2-F6F3-E20F-C4D9-E0DEC97652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8384" y="1432820"/>
            <a:ext cx="932142" cy="932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57662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431539" y="1599848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/>
              <a:t>Analytics Comparison: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A4E805D-71C0-7FF6-B52B-9B1AB48FF7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4530490"/>
              </p:ext>
            </p:extLst>
          </p:nvPr>
        </p:nvGraphicFramePr>
        <p:xfrm>
          <a:off x="431539" y="2132856"/>
          <a:ext cx="6900767" cy="377305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80453">
                  <a:extLst>
                    <a:ext uri="{9D8B030D-6E8A-4147-A177-3AD203B41FA5}">
                      <a16:colId xmlns:a16="http://schemas.microsoft.com/office/drawing/2014/main" val="1674525478"/>
                    </a:ext>
                  </a:extLst>
                </a:gridCol>
                <a:gridCol w="1380153">
                  <a:extLst>
                    <a:ext uri="{9D8B030D-6E8A-4147-A177-3AD203B41FA5}">
                      <a16:colId xmlns:a16="http://schemas.microsoft.com/office/drawing/2014/main" val="186512916"/>
                    </a:ext>
                  </a:extLst>
                </a:gridCol>
                <a:gridCol w="1440161">
                  <a:extLst>
                    <a:ext uri="{9D8B030D-6E8A-4147-A177-3AD203B41FA5}">
                      <a16:colId xmlns:a16="http://schemas.microsoft.com/office/drawing/2014/main" val="4000711029"/>
                    </a:ext>
                  </a:extLst>
                </a:gridCol>
              </a:tblGrid>
              <a:tr h="522162">
                <a:tc>
                  <a:txBody>
                    <a:bodyPr/>
                    <a:lstStyle/>
                    <a:p>
                      <a:r>
                        <a:rPr lang="en-US"/>
                        <a:t>Analytics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K41, K42, K43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K81, K82, K83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2435519"/>
                  </a:ext>
                </a:extLst>
              </a:tr>
              <a:tr h="522162">
                <a:tc>
                  <a:txBody>
                    <a:bodyPr/>
                    <a:lstStyle/>
                    <a:p>
                      <a:r>
                        <a:rPr lang="en-US" b="1"/>
                        <a:t>Smart Motion Detection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74545042"/>
                  </a:ext>
                </a:extLst>
              </a:tr>
              <a:tr h="522162">
                <a:tc>
                  <a:txBody>
                    <a:bodyPr/>
                    <a:lstStyle/>
                    <a:p>
                      <a:r>
                        <a:rPr lang="en-US" b="1"/>
                        <a:t>People Detection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62527708"/>
                  </a:ext>
                </a:extLst>
              </a:tr>
              <a:tr h="522162">
                <a:tc>
                  <a:txBody>
                    <a:bodyPr/>
                    <a:lstStyle/>
                    <a:p>
                      <a:r>
                        <a:rPr lang="en-US" b="1"/>
                        <a:t>Vehicle Detection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77652312"/>
                  </a:ext>
                </a:extLst>
              </a:tr>
              <a:tr h="522162">
                <a:tc>
                  <a:txBody>
                    <a:bodyPr/>
                    <a:lstStyle/>
                    <a:p>
                      <a:r>
                        <a:rPr lang="en-US" b="1"/>
                        <a:t>Tampering Detection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13338904"/>
                  </a:ext>
                </a:extLst>
              </a:tr>
              <a:tr h="522162">
                <a:tc>
                  <a:txBody>
                    <a:bodyPr/>
                    <a:lstStyle/>
                    <a:p>
                      <a:r>
                        <a:rPr lang="en-US" b="1"/>
                        <a:t>People Line Crossing Detection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8419094"/>
                  </a:ext>
                </a:extLst>
              </a:tr>
              <a:tr h="522162">
                <a:tc>
                  <a:txBody>
                    <a:bodyPr/>
                    <a:lstStyle/>
                    <a:p>
                      <a:r>
                        <a:rPr lang="en-US" b="1"/>
                        <a:t>People Intrusion Detection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621464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939643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A91F9E-BAAB-D90A-09BE-8C2BC0F73C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D08295E-4A71-79FF-DB81-F45797258ADD}"/>
              </a:ext>
            </a:extLst>
          </p:cNvPr>
          <p:cNvSpPr txBox="1"/>
          <p:nvPr/>
        </p:nvSpPr>
        <p:spPr>
          <a:xfrm>
            <a:off x="2449689" y="3048000"/>
            <a:ext cx="360115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Fixed Lens Cameras</a:t>
            </a:r>
            <a:endParaRPr lang="en-US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29823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4D6202A-EE1C-C46A-99A0-BDFA4E9E74C3}"/>
              </a:ext>
            </a:extLst>
          </p:cNvPr>
          <p:cNvSpPr txBox="1"/>
          <p:nvPr/>
        </p:nvSpPr>
        <p:spPr>
          <a:xfrm>
            <a:off x="267778" y="1126450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ACTi is introducing the newest products: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E116D351-0137-F4BF-2BEB-F06BE549887A}"/>
              </a:ext>
            </a:extLst>
          </p:cNvPr>
          <p:cNvGrpSpPr/>
          <p:nvPr/>
        </p:nvGrpSpPr>
        <p:grpSpPr>
          <a:xfrm>
            <a:off x="611560" y="1844824"/>
            <a:ext cx="8064896" cy="2135272"/>
            <a:chOff x="611560" y="1844824"/>
            <a:chExt cx="8064896" cy="2135272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805201C7-6296-D446-CF61-228AC5763923}"/>
                </a:ext>
              </a:extLst>
            </p:cNvPr>
            <p:cNvSpPr/>
            <p:nvPr/>
          </p:nvSpPr>
          <p:spPr>
            <a:xfrm>
              <a:off x="611560" y="1844824"/>
              <a:ext cx="8064896" cy="213527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77076A1-3E68-8254-8DD9-D0A9EB5415B5}"/>
                </a:ext>
              </a:extLst>
            </p:cNvPr>
            <p:cNvSpPr txBox="1"/>
            <p:nvPr/>
          </p:nvSpPr>
          <p:spPr>
            <a:xfrm>
              <a:off x="3263298" y="2589678"/>
              <a:ext cx="5403068" cy="70788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lIns="91440" tIns="45720" rIns="91440" bIns="45720" anchor="t">
              <a:spAutoFit/>
            </a:bodyPr>
            <a:lstStyle/>
            <a:p>
              <a:r>
                <a:rPr lang="en-US" sz="2000" b="1" dirty="0">
                  <a:solidFill>
                    <a:srgbClr val="FF0000"/>
                  </a:solidFill>
                </a:rPr>
                <a:t>2MP</a:t>
              </a:r>
              <a:r>
                <a:rPr lang="en-US" sz="2000" b="1" dirty="0"/>
                <a:t> Deep Learning </a:t>
              </a:r>
              <a:r>
                <a:rPr lang="en-US" sz="2000" b="1" dirty="0">
                  <a:solidFill>
                    <a:srgbClr val="FF0000"/>
                  </a:solidFill>
                </a:rPr>
                <a:t>AI</a:t>
              </a:r>
              <a:r>
                <a:rPr lang="en-US" sz="2000" b="1" dirty="0"/>
                <a:t> </a:t>
              </a:r>
              <a:r>
                <a:rPr lang="en-US" sz="2000" b="1" dirty="0">
                  <a:solidFill>
                    <a:srgbClr val="FF0000"/>
                  </a:solidFill>
                </a:rPr>
                <a:t>f2.8mm</a:t>
              </a:r>
              <a:r>
                <a:rPr lang="en-US" sz="2000" b="1" dirty="0"/>
                <a:t> Fixed Bullet with IR LED 50m, WDR </a:t>
              </a:r>
              <a:r>
                <a:rPr lang="en-US" sz="2000" b="1" dirty="0">
                  <a:solidFill>
                    <a:srgbClr val="FF0000"/>
                  </a:solidFill>
                </a:rPr>
                <a:t>130dB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F65804F2-B124-5590-BE37-73CA85377D3C}"/>
                </a:ext>
              </a:extLst>
            </p:cNvPr>
            <p:cNvSpPr txBox="1"/>
            <p:nvPr/>
          </p:nvSpPr>
          <p:spPr>
            <a:xfrm>
              <a:off x="3263298" y="2122770"/>
              <a:ext cx="13681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>
                  <a:solidFill>
                    <a:srgbClr val="00B050"/>
                  </a:solidFill>
                </a:rPr>
                <a:t>K31</a:t>
              </a: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F67DBA88-FC4B-C044-9595-FD0357E403BD}"/>
              </a:ext>
            </a:extLst>
          </p:cNvPr>
          <p:cNvGrpSpPr/>
          <p:nvPr/>
        </p:nvGrpSpPr>
        <p:grpSpPr>
          <a:xfrm>
            <a:off x="611560" y="4266918"/>
            <a:ext cx="8064896" cy="2135272"/>
            <a:chOff x="611560" y="1844824"/>
            <a:chExt cx="8064896" cy="2135272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07F1501D-7A55-BD86-D81C-FEB2F7BEE333}"/>
                </a:ext>
              </a:extLst>
            </p:cNvPr>
            <p:cNvSpPr/>
            <p:nvPr/>
          </p:nvSpPr>
          <p:spPr>
            <a:xfrm>
              <a:off x="611560" y="1844824"/>
              <a:ext cx="8064896" cy="213527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064C0821-D5B0-EB52-648F-A1F8140C981C}"/>
                </a:ext>
              </a:extLst>
            </p:cNvPr>
            <p:cNvSpPr txBox="1"/>
            <p:nvPr/>
          </p:nvSpPr>
          <p:spPr>
            <a:xfrm>
              <a:off x="3273388" y="2586930"/>
              <a:ext cx="5403068" cy="70788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lIns="91440" tIns="45720" rIns="91440" bIns="45720" anchor="t">
              <a:spAutoFit/>
            </a:bodyPr>
            <a:lstStyle/>
            <a:p>
              <a:r>
                <a:rPr lang="en-US" sz="2000" b="1" dirty="0">
                  <a:solidFill>
                    <a:srgbClr val="FF0000"/>
                  </a:solidFill>
                </a:rPr>
                <a:t>2MP</a:t>
              </a:r>
              <a:r>
                <a:rPr lang="en-US" sz="2000" b="1" dirty="0"/>
                <a:t> Deep Learning </a:t>
              </a:r>
              <a:r>
                <a:rPr lang="en-US" sz="2000" b="1" dirty="0">
                  <a:solidFill>
                    <a:srgbClr val="FF0000"/>
                  </a:solidFill>
                </a:rPr>
                <a:t>AI</a:t>
              </a:r>
              <a:r>
                <a:rPr lang="en-US" sz="2000" b="1" dirty="0"/>
                <a:t> </a:t>
              </a:r>
              <a:r>
                <a:rPr lang="en-US" sz="2000" b="1" dirty="0">
                  <a:solidFill>
                    <a:srgbClr val="FF0000"/>
                  </a:solidFill>
                </a:rPr>
                <a:t>f4mm</a:t>
              </a:r>
              <a:r>
                <a:rPr lang="en-US" sz="2000" b="1" dirty="0"/>
                <a:t> Fixed Bullet with IR LED 50m, WDR </a:t>
              </a:r>
              <a:r>
                <a:rPr lang="en-US" sz="2000" b="1" dirty="0">
                  <a:solidFill>
                    <a:srgbClr val="FF0000"/>
                  </a:solidFill>
                </a:rPr>
                <a:t>130dB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ACE523B3-C258-F219-76E0-D63EC6A9AD27}"/>
                </a:ext>
              </a:extLst>
            </p:cNvPr>
            <p:cNvSpPr txBox="1"/>
            <p:nvPr/>
          </p:nvSpPr>
          <p:spPr>
            <a:xfrm>
              <a:off x="3273388" y="2143492"/>
              <a:ext cx="18002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>
                  <a:solidFill>
                    <a:srgbClr val="00B050"/>
                  </a:solidFill>
                </a:rPr>
                <a:t>K31-P1</a:t>
              </a:r>
            </a:p>
          </p:txBody>
        </p:sp>
      </p:grpSp>
      <p:pic>
        <p:nvPicPr>
          <p:cNvPr id="6146" name="Picture 2">
            <a:extLst>
              <a:ext uri="{FF2B5EF4-FFF2-40B4-BE49-F238E27FC236}">
                <a16:creationId xmlns:a16="http://schemas.microsoft.com/office/drawing/2014/main" id="{585A0EB3-8E90-40C7-ECE9-0576C5D927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060" y="1782604"/>
            <a:ext cx="2286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C1D5BD9F-1BA2-9728-17F7-83A9E7319E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474" y="4132606"/>
            <a:ext cx="2286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820835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781808-7802-A9D5-5DE2-E459959B0A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19E6FB3-0F5F-C8A8-0981-34AFF844606A}"/>
              </a:ext>
            </a:extLst>
          </p:cNvPr>
          <p:cNvSpPr txBox="1"/>
          <p:nvPr/>
        </p:nvSpPr>
        <p:spPr>
          <a:xfrm>
            <a:off x="267778" y="1126450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ACTi is introducing the newest products: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5BE4D3F9-34ED-2BCC-4870-31EA08C6B07B}"/>
              </a:ext>
            </a:extLst>
          </p:cNvPr>
          <p:cNvGrpSpPr/>
          <p:nvPr/>
        </p:nvGrpSpPr>
        <p:grpSpPr>
          <a:xfrm>
            <a:off x="611560" y="1844824"/>
            <a:ext cx="8064896" cy="2135272"/>
            <a:chOff x="611560" y="1844824"/>
            <a:chExt cx="8064896" cy="2135272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B6FC5826-CEA7-22BF-1946-4BAF3C0E937B}"/>
                </a:ext>
              </a:extLst>
            </p:cNvPr>
            <p:cNvSpPr/>
            <p:nvPr/>
          </p:nvSpPr>
          <p:spPr>
            <a:xfrm>
              <a:off x="611560" y="1844824"/>
              <a:ext cx="8064896" cy="213527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E6CD3A15-1F40-DA8B-853D-887F24ACECEF}"/>
                </a:ext>
              </a:extLst>
            </p:cNvPr>
            <p:cNvSpPr txBox="1"/>
            <p:nvPr/>
          </p:nvSpPr>
          <p:spPr>
            <a:xfrm>
              <a:off x="3263298" y="2589678"/>
              <a:ext cx="5403068" cy="70788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lIns="91440" tIns="45720" rIns="91440" bIns="45720" anchor="t">
              <a:spAutoFit/>
            </a:bodyPr>
            <a:lstStyle/>
            <a:p>
              <a:r>
                <a:rPr lang="en-US" sz="2000" b="1" dirty="0">
                  <a:solidFill>
                    <a:srgbClr val="FF0000"/>
                  </a:solidFill>
                </a:rPr>
                <a:t>4MP</a:t>
              </a:r>
              <a:r>
                <a:rPr lang="en-US" sz="2000" b="1" dirty="0"/>
                <a:t> Deep Learning </a:t>
              </a:r>
              <a:r>
                <a:rPr lang="en-US" sz="2000" b="1" dirty="0">
                  <a:solidFill>
                    <a:srgbClr val="FF0000"/>
                  </a:solidFill>
                </a:rPr>
                <a:t>AI</a:t>
              </a:r>
              <a:r>
                <a:rPr lang="en-US" sz="2000" b="1" dirty="0"/>
                <a:t> </a:t>
              </a:r>
              <a:r>
                <a:rPr lang="en-US" sz="2000" b="1" dirty="0">
                  <a:solidFill>
                    <a:srgbClr val="FF0000"/>
                  </a:solidFill>
                </a:rPr>
                <a:t>f2.8mm</a:t>
              </a:r>
              <a:r>
                <a:rPr lang="en-US" sz="2000" b="1" dirty="0"/>
                <a:t> Fixed Bullet with IR LED 50m, WDR </a:t>
              </a:r>
              <a:r>
                <a:rPr lang="en-US" sz="2000" b="1" dirty="0">
                  <a:solidFill>
                    <a:srgbClr val="FF0000"/>
                  </a:solidFill>
                </a:rPr>
                <a:t>130dB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720FB715-618E-7DE1-C613-57DE55E7AA49}"/>
                </a:ext>
              </a:extLst>
            </p:cNvPr>
            <p:cNvSpPr txBox="1"/>
            <p:nvPr/>
          </p:nvSpPr>
          <p:spPr>
            <a:xfrm>
              <a:off x="3263298" y="2122770"/>
              <a:ext cx="13681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>
                  <a:solidFill>
                    <a:srgbClr val="00B050"/>
                  </a:solidFill>
                </a:rPr>
                <a:t>K32</a:t>
              </a: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CCAD4DC4-3E47-1C0B-CC5E-B248590BA48A}"/>
              </a:ext>
            </a:extLst>
          </p:cNvPr>
          <p:cNvGrpSpPr/>
          <p:nvPr/>
        </p:nvGrpSpPr>
        <p:grpSpPr>
          <a:xfrm>
            <a:off x="611560" y="4266918"/>
            <a:ext cx="8064896" cy="2135272"/>
            <a:chOff x="611560" y="1844824"/>
            <a:chExt cx="8064896" cy="2135272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E3163224-EF38-47AA-8AE5-88C579823172}"/>
                </a:ext>
              </a:extLst>
            </p:cNvPr>
            <p:cNvSpPr/>
            <p:nvPr/>
          </p:nvSpPr>
          <p:spPr>
            <a:xfrm>
              <a:off x="611560" y="1844824"/>
              <a:ext cx="8064896" cy="213527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93AE3E85-5485-74D5-2E1F-7E7490251EFB}"/>
                </a:ext>
              </a:extLst>
            </p:cNvPr>
            <p:cNvSpPr txBox="1"/>
            <p:nvPr/>
          </p:nvSpPr>
          <p:spPr>
            <a:xfrm>
              <a:off x="3273388" y="2586930"/>
              <a:ext cx="5403068" cy="70788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lIns="91440" tIns="45720" rIns="91440" bIns="45720" anchor="t">
              <a:spAutoFit/>
            </a:bodyPr>
            <a:lstStyle/>
            <a:p>
              <a:r>
                <a:rPr lang="en-US" sz="2000" b="1" dirty="0">
                  <a:solidFill>
                    <a:srgbClr val="FF0000"/>
                  </a:solidFill>
                </a:rPr>
                <a:t>4MP</a:t>
              </a:r>
              <a:r>
                <a:rPr lang="en-US" sz="2000" b="1" dirty="0"/>
                <a:t> Deep Learning </a:t>
              </a:r>
              <a:r>
                <a:rPr lang="en-US" sz="2000" b="1" dirty="0">
                  <a:solidFill>
                    <a:srgbClr val="FF0000"/>
                  </a:solidFill>
                </a:rPr>
                <a:t>AI f4mm</a:t>
              </a:r>
              <a:r>
                <a:rPr lang="en-US" sz="2000" b="1" dirty="0"/>
                <a:t> Fixed Bullet with IR LED 50m, WDR </a:t>
              </a:r>
              <a:r>
                <a:rPr lang="en-US" sz="2000" b="1" dirty="0">
                  <a:solidFill>
                    <a:srgbClr val="FF0000"/>
                  </a:solidFill>
                </a:rPr>
                <a:t>130dB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F88048F2-89F3-CBF9-5583-A5A20B7FCDA7}"/>
                </a:ext>
              </a:extLst>
            </p:cNvPr>
            <p:cNvSpPr txBox="1"/>
            <p:nvPr/>
          </p:nvSpPr>
          <p:spPr>
            <a:xfrm>
              <a:off x="3273388" y="2143492"/>
              <a:ext cx="18002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>
                  <a:solidFill>
                    <a:srgbClr val="00B050"/>
                  </a:solidFill>
                </a:rPr>
                <a:t>K32-P1</a:t>
              </a:r>
            </a:p>
          </p:txBody>
        </p:sp>
      </p:grpSp>
      <p:pic>
        <p:nvPicPr>
          <p:cNvPr id="5" name="Picture 2">
            <a:extLst>
              <a:ext uri="{FF2B5EF4-FFF2-40B4-BE49-F238E27FC236}">
                <a16:creationId xmlns:a16="http://schemas.microsoft.com/office/drawing/2014/main" id="{E395D439-6C95-8775-98EE-53224D33B3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060" y="1782604"/>
            <a:ext cx="2286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>
            <a:extLst>
              <a:ext uri="{FF2B5EF4-FFF2-40B4-BE49-F238E27FC236}">
                <a16:creationId xmlns:a16="http://schemas.microsoft.com/office/drawing/2014/main" id="{9A69B290-35A6-D5AF-5CA3-999E1E830E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474" y="4191554"/>
            <a:ext cx="2286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689972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795F05-9E13-7458-31E1-0417268A41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8A3431C-78CF-45B0-4E30-6EA3DF7D57AE}"/>
              </a:ext>
            </a:extLst>
          </p:cNvPr>
          <p:cNvSpPr txBox="1"/>
          <p:nvPr/>
        </p:nvSpPr>
        <p:spPr>
          <a:xfrm>
            <a:off x="267778" y="1126450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ACTi is introducing the newest products: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DF192F36-7888-8EDD-85FB-540C6DC6C0D3}"/>
              </a:ext>
            </a:extLst>
          </p:cNvPr>
          <p:cNvGrpSpPr/>
          <p:nvPr/>
        </p:nvGrpSpPr>
        <p:grpSpPr>
          <a:xfrm>
            <a:off x="611560" y="1844824"/>
            <a:ext cx="8064896" cy="2135272"/>
            <a:chOff x="611560" y="1844824"/>
            <a:chExt cx="8064896" cy="2135272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E8916880-E3FF-6222-E860-D059B457D2BF}"/>
                </a:ext>
              </a:extLst>
            </p:cNvPr>
            <p:cNvSpPr/>
            <p:nvPr/>
          </p:nvSpPr>
          <p:spPr>
            <a:xfrm>
              <a:off x="611560" y="1844824"/>
              <a:ext cx="8064896" cy="213527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F122A1E3-EE14-1D9C-9928-8E9B99C701C8}"/>
                </a:ext>
              </a:extLst>
            </p:cNvPr>
            <p:cNvSpPr txBox="1"/>
            <p:nvPr/>
          </p:nvSpPr>
          <p:spPr>
            <a:xfrm>
              <a:off x="3263298" y="2589678"/>
              <a:ext cx="5403068" cy="70788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lIns="91440" tIns="45720" rIns="91440" bIns="45720" anchor="t">
              <a:spAutoFit/>
            </a:bodyPr>
            <a:lstStyle/>
            <a:p>
              <a:r>
                <a:rPr lang="en-US" sz="2000" b="1" dirty="0">
                  <a:solidFill>
                    <a:srgbClr val="FF0000"/>
                  </a:solidFill>
                </a:rPr>
                <a:t>5MP</a:t>
              </a:r>
              <a:r>
                <a:rPr lang="en-US" sz="2000" b="1" dirty="0"/>
                <a:t> Deep Learning </a:t>
              </a:r>
              <a:r>
                <a:rPr lang="en-US" sz="2000" b="1" dirty="0">
                  <a:solidFill>
                    <a:srgbClr val="FF0000"/>
                  </a:solidFill>
                </a:rPr>
                <a:t>AI</a:t>
              </a:r>
              <a:r>
                <a:rPr lang="en-US" sz="2000" b="1" dirty="0"/>
                <a:t> </a:t>
              </a:r>
              <a:r>
                <a:rPr lang="en-US" sz="2000" b="1" dirty="0">
                  <a:solidFill>
                    <a:srgbClr val="FF0000"/>
                  </a:solidFill>
                </a:rPr>
                <a:t>f2.8mm</a:t>
              </a:r>
              <a:r>
                <a:rPr lang="en-US" sz="2000" b="1" dirty="0"/>
                <a:t> Fixed Bullet with IR LED 50m, WDR </a:t>
              </a:r>
              <a:r>
                <a:rPr lang="en-US" sz="2000" b="1" dirty="0">
                  <a:solidFill>
                    <a:srgbClr val="FF0000"/>
                  </a:solidFill>
                </a:rPr>
                <a:t>130dB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121C7AF3-03B7-1837-81F2-DC818AAB2498}"/>
                </a:ext>
              </a:extLst>
            </p:cNvPr>
            <p:cNvSpPr txBox="1"/>
            <p:nvPr/>
          </p:nvSpPr>
          <p:spPr>
            <a:xfrm>
              <a:off x="3263298" y="2122770"/>
              <a:ext cx="13681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B050"/>
                  </a:solidFill>
                </a:rPr>
                <a:t>K33</a:t>
              </a:r>
            </a:p>
          </p:txBody>
        </p:sp>
      </p:grpSp>
      <p:pic>
        <p:nvPicPr>
          <p:cNvPr id="5" name="Picture 2">
            <a:extLst>
              <a:ext uri="{FF2B5EF4-FFF2-40B4-BE49-F238E27FC236}">
                <a16:creationId xmlns:a16="http://schemas.microsoft.com/office/drawing/2014/main" id="{B6037928-881E-969A-C338-56ECF48217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060" y="1782604"/>
            <a:ext cx="2286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214294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59683D-5810-288F-ACDD-9917B5E9CC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DEB95A5-E3D9-0F20-9FBF-16FA569458BF}"/>
              </a:ext>
            </a:extLst>
          </p:cNvPr>
          <p:cNvSpPr txBox="1"/>
          <p:nvPr/>
        </p:nvSpPr>
        <p:spPr>
          <a:xfrm>
            <a:off x="267778" y="1126450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ACTi is introducing the newest products: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D694D4C-B241-5B0A-1615-2CFEFBBDE9FF}"/>
              </a:ext>
            </a:extLst>
          </p:cNvPr>
          <p:cNvGrpSpPr/>
          <p:nvPr/>
        </p:nvGrpSpPr>
        <p:grpSpPr>
          <a:xfrm>
            <a:off x="611560" y="1844824"/>
            <a:ext cx="8064896" cy="2135272"/>
            <a:chOff x="611560" y="1844824"/>
            <a:chExt cx="8064896" cy="2135272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1959BED8-A1C2-7498-E495-EA9538DA3B4C}"/>
                </a:ext>
              </a:extLst>
            </p:cNvPr>
            <p:cNvSpPr/>
            <p:nvPr/>
          </p:nvSpPr>
          <p:spPr>
            <a:xfrm>
              <a:off x="611560" y="1844824"/>
              <a:ext cx="8064896" cy="213527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72B5FA0-8E7E-4D41-6149-52C62DEC362A}"/>
                </a:ext>
              </a:extLst>
            </p:cNvPr>
            <p:cNvSpPr txBox="1"/>
            <p:nvPr/>
          </p:nvSpPr>
          <p:spPr>
            <a:xfrm>
              <a:off x="3263298" y="2589678"/>
              <a:ext cx="5403068" cy="70788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lIns="91440" tIns="45720" rIns="91440" bIns="45720" anchor="t">
              <a:spAutoFit/>
            </a:bodyPr>
            <a:lstStyle/>
            <a:p>
              <a:r>
                <a:rPr lang="en-US" sz="2000" b="1" dirty="0">
                  <a:solidFill>
                    <a:srgbClr val="FF0000"/>
                  </a:solidFill>
                </a:rPr>
                <a:t>2MP</a:t>
              </a:r>
              <a:r>
                <a:rPr lang="en-US" sz="2000" b="1" dirty="0"/>
                <a:t> Deep Learning </a:t>
              </a:r>
              <a:r>
                <a:rPr lang="en-US" sz="2000" b="1" dirty="0">
                  <a:solidFill>
                    <a:srgbClr val="FF0000"/>
                  </a:solidFill>
                </a:rPr>
                <a:t>AI f2.8mm</a:t>
              </a:r>
              <a:r>
                <a:rPr lang="en-US" sz="2000" b="1" dirty="0"/>
                <a:t> Fixed Dome with IR LED 50m, WDR </a:t>
              </a:r>
              <a:r>
                <a:rPr lang="en-US" sz="2000" b="1" dirty="0">
                  <a:solidFill>
                    <a:srgbClr val="FF0000"/>
                  </a:solidFill>
                </a:rPr>
                <a:t>130dB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BE8D69EF-3FF6-DA58-7011-6BEF178E3FCD}"/>
                </a:ext>
              </a:extLst>
            </p:cNvPr>
            <p:cNvSpPr txBox="1"/>
            <p:nvPr/>
          </p:nvSpPr>
          <p:spPr>
            <a:xfrm>
              <a:off x="3263298" y="2122770"/>
              <a:ext cx="13681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B050"/>
                  </a:solidFill>
                </a:rPr>
                <a:t>K71</a:t>
              </a: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E8134EB1-71CF-FE26-0D30-2BCA4CD21D05}"/>
              </a:ext>
            </a:extLst>
          </p:cNvPr>
          <p:cNvGrpSpPr/>
          <p:nvPr/>
        </p:nvGrpSpPr>
        <p:grpSpPr>
          <a:xfrm>
            <a:off x="611560" y="4266918"/>
            <a:ext cx="8064896" cy="2135272"/>
            <a:chOff x="611560" y="1844824"/>
            <a:chExt cx="8064896" cy="2135272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ECEA8E6F-4AC4-3237-4EE1-D71574136A71}"/>
                </a:ext>
              </a:extLst>
            </p:cNvPr>
            <p:cNvSpPr/>
            <p:nvPr/>
          </p:nvSpPr>
          <p:spPr>
            <a:xfrm>
              <a:off x="611560" y="1844824"/>
              <a:ext cx="8064896" cy="213527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71390C33-0FF8-FF4D-D4C0-15B380EC95D7}"/>
                </a:ext>
              </a:extLst>
            </p:cNvPr>
            <p:cNvSpPr txBox="1"/>
            <p:nvPr/>
          </p:nvSpPr>
          <p:spPr>
            <a:xfrm>
              <a:off x="3273388" y="2586930"/>
              <a:ext cx="5403068" cy="70788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lIns="91440" tIns="45720" rIns="91440" bIns="45720" anchor="t">
              <a:spAutoFit/>
            </a:bodyPr>
            <a:lstStyle/>
            <a:p>
              <a:r>
                <a:rPr lang="en-US" sz="2000" b="1" dirty="0">
                  <a:solidFill>
                    <a:srgbClr val="FF0000"/>
                  </a:solidFill>
                </a:rPr>
                <a:t>2MP</a:t>
              </a:r>
              <a:r>
                <a:rPr lang="en-US" sz="2000" b="1" dirty="0"/>
                <a:t> Deep Learning </a:t>
              </a:r>
              <a:r>
                <a:rPr lang="en-US" sz="2000" b="1" dirty="0">
                  <a:solidFill>
                    <a:srgbClr val="FF0000"/>
                  </a:solidFill>
                </a:rPr>
                <a:t>AI f4mm</a:t>
              </a:r>
              <a:r>
                <a:rPr lang="en-US" sz="2000" b="1" dirty="0"/>
                <a:t> Fixed Dome with IR LED 50m, WDR </a:t>
              </a:r>
              <a:r>
                <a:rPr lang="en-US" sz="2000" b="1" dirty="0">
                  <a:solidFill>
                    <a:srgbClr val="FF0000"/>
                  </a:solidFill>
                </a:rPr>
                <a:t>130dB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AC82B94F-23E3-937A-546B-369C2B07F428}"/>
                </a:ext>
              </a:extLst>
            </p:cNvPr>
            <p:cNvSpPr txBox="1"/>
            <p:nvPr/>
          </p:nvSpPr>
          <p:spPr>
            <a:xfrm>
              <a:off x="3273388" y="2143492"/>
              <a:ext cx="18002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B050"/>
                  </a:solidFill>
                </a:rPr>
                <a:t>K71-P1</a:t>
              </a:r>
            </a:p>
          </p:txBody>
        </p:sp>
      </p:grpSp>
      <p:pic>
        <p:nvPicPr>
          <p:cNvPr id="9218" name="Picture 2">
            <a:extLst>
              <a:ext uri="{FF2B5EF4-FFF2-40B4-BE49-F238E27FC236}">
                <a16:creationId xmlns:a16="http://schemas.microsoft.com/office/drawing/2014/main" id="{94EAF0B9-1BD8-BB3F-193F-05886B5909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342" y="1800621"/>
            <a:ext cx="2286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3BFADEB0-3A1A-40C3-4537-40D6BB350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342" y="4191554"/>
            <a:ext cx="2286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423815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F70D8B-ED8F-734F-7936-4718ACB872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655A5E9-73C6-4733-44F6-F871E4AFD564}"/>
              </a:ext>
            </a:extLst>
          </p:cNvPr>
          <p:cNvSpPr txBox="1"/>
          <p:nvPr/>
        </p:nvSpPr>
        <p:spPr>
          <a:xfrm>
            <a:off x="267778" y="1126450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ACTi is introducing the newest products: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C954C3BB-1158-E2F1-79DE-B85B76A9F671}"/>
              </a:ext>
            </a:extLst>
          </p:cNvPr>
          <p:cNvGrpSpPr/>
          <p:nvPr/>
        </p:nvGrpSpPr>
        <p:grpSpPr>
          <a:xfrm>
            <a:off x="611560" y="1844824"/>
            <a:ext cx="8064896" cy="2135272"/>
            <a:chOff x="611560" y="1844824"/>
            <a:chExt cx="8064896" cy="2135272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F2088A9A-9081-E79A-487F-20AD3C7B633D}"/>
                </a:ext>
              </a:extLst>
            </p:cNvPr>
            <p:cNvSpPr/>
            <p:nvPr/>
          </p:nvSpPr>
          <p:spPr>
            <a:xfrm>
              <a:off x="611560" y="1844824"/>
              <a:ext cx="8064896" cy="213527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BCE0A678-C282-38DF-B3F3-64EFCCD4DC8E}"/>
                </a:ext>
              </a:extLst>
            </p:cNvPr>
            <p:cNvSpPr txBox="1"/>
            <p:nvPr/>
          </p:nvSpPr>
          <p:spPr>
            <a:xfrm>
              <a:off x="3263298" y="2589678"/>
              <a:ext cx="5403068" cy="70788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lIns="91440" tIns="45720" rIns="91440" bIns="45720" anchor="t">
              <a:spAutoFit/>
            </a:bodyPr>
            <a:lstStyle/>
            <a:p>
              <a:r>
                <a:rPr lang="en-US" sz="2000" b="1" dirty="0">
                  <a:solidFill>
                    <a:srgbClr val="FF0000"/>
                  </a:solidFill>
                </a:rPr>
                <a:t>4MP</a:t>
              </a:r>
              <a:r>
                <a:rPr lang="en-US" sz="2000" b="1" dirty="0"/>
                <a:t> Deep Learning </a:t>
              </a:r>
              <a:r>
                <a:rPr lang="en-US" sz="2000" b="1" dirty="0">
                  <a:solidFill>
                    <a:srgbClr val="FF0000"/>
                  </a:solidFill>
                </a:rPr>
                <a:t>AI f2.8mm</a:t>
              </a:r>
              <a:r>
                <a:rPr lang="en-US" sz="2000" b="1" dirty="0"/>
                <a:t> Fixed Dome with IR LED 50m, WDR </a:t>
              </a:r>
              <a:r>
                <a:rPr lang="en-US" sz="2000" b="1" dirty="0">
                  <a:solidFill>
                    <a:srgbClr val="FF0000"/>
                  </a:solidFill>
                </a:rPr>
                <a:t>130dB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4CE60FF9-AFD6-F75D-8918-2DB0BFCF3D9A}"/>
                </a:ext>
              </a:extLst>
            </p:cNvPr>
            <p:cNvSpPr txBox="1"/>
            <p:nvPr/>
          </p:nvSpPr>
          <p:spPr>
            <a:xfrm>
              <a:off x="3263298" y="2122770"/>
              <a:ext cx="13681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B050"/>
                  </a:solidFill>
                </a:rPr>
                <a:t>K72</a:t>
              </a: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0D39299B-F595-E9C9-9A6E-4F84FC4A72AE}"/>
              </a:ext>
            </a:extLst>
          </p:cNvPr>
          <p:cNvGrpSpPr/>
          <p:nvPr/>
        </p:nvGrpSpPr>
        <p:grpSpPr>
          <a:xfrm>
            <a:off x="611560" y="4266918"/>
            <a:ext cx="8064896" cy="2135272"/>
            <a:chOff x="611560" y="1844824"/>
            <a:chExt cx="8064896" cy="2135272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811D79EA-DC54-7A87-6EF1-5F3A52119D8D}"/>
                </a:ext>
              </a:extLst>
            </p:cNvPr>
            <p:cNvSpPr/>
            <p:nvPr/>
          </p:nvSpPr>
          <p:spPr>
            <a:xfrm>
              <a:off x="611560" y="1844824"/>
              <a:ext cx="8064896" cy="213527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FA064714-94BC-3CA1-D71C-2B1A923F07C6}"/>
                </a:ext>
              </a:extLst>
            </p:cNvPr>
            <p:cNvSpPr txBox="1"/>
            <p:nvPr/>
          </p:nvSpPr>
          <p:spPr>
            <a:xfrm>
              <a:off x="3273388" y="2586930"/>
              <a:ext cx="5403068" cy="70788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lIns="91440" tIns="45720" rIns="91440" bIns="45720" anchor="t">
              <a:spAutoFit/>
            </a:bodyPr>
            <a:lstStyle/>
            <a:p>
              <a:r>
                <a:rPr lang="en-US" sz="2000" b="1" dirty="0">
                  <a:solidFill>
                    <a:srgbClr val="FF0000"/>
                  </a:solidFill>
                </a:rPr>
                <a:t>4MP</a:t>
              </a:r>
              <a:r>
                <a:rPr lang="en-US" sz="2000" b="1" dirty="0"/>
                <a:t> Deep Learning </a:t>
              </a:r>
              <a:r>
                <a:rPr lang="en-US" sz="2000" b="1" dirty="0">
                  <a:solidFill>
                    <a:srgbClr val="FF0000"/>
                  </a:solidFill>
                </a:rPr>
                <a:t>AI f4mm</a:t>
              </a:r>
              <a:r>
                <a:rPr lang="en-US" sz="2000" b="1" dirty="0"/>
                <a:t> Fixed Dome with IR LED 50m, WDR </a:t>
              </a:r>
              <a:r>
                <a:rPr lang="en-US" sz="2000" b="1" dirty="0">
                  <a:solidFill>
                    <a:srgbClr val="FF0000"/>
                  </a:solidFill>
                </a:rPr>
                <a:t>130dB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DAFFC75A-1114-2C31-28A4-BFFA805D47A9}"/>
                </a:ext>
              </a:extLst>
            </p:cNvPr>
            <p:cNvSpPr txBox="1"/>
            <p:nvPr/>
          </p:nvSpPr>
          <p:spPr>
            <a:xfrm>
              <a:off x="3273388" y="2143492"/>
              <a:ext cx="18002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B050"/>
                  </a:solidFill>
                </a:rPr>
                <a:t>K72-P1</a:t>
              </a:r>
            </a:p>
          </p:txBody>
        </p:sp>
      </p:grpSp>
      <p:pic>
        <p:nvPicPr>
          <p:cNvPr id="13" name="Picture 2">
            <a:extLst>
              <a:ext uri="{FF2B5EF4-FFF2-40B4-BE49-F238E27FC236}">
                <a16:creationId xmlns:a16="http://schemas.microsoft.com/office/drawing/2014/main" id="{07F185BC-0314-A9E8-8FA8-E0D6759CF2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342" y="1800621"/>
            <a:ext cx="2286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>
            <a:extLst>
              <a:ext uri="{FF2B5EF4-FFF2-40B4-BE49-F238E27FC236}">
                <a16:creationId xmlns:a16="http://schemas.microsoft.com/office/drawing/2014/main" id="{DBB95E5B-AC42-CCC1-4575-2A9BC4BC25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342" y="4219967"/>
            <a:ext cx="2286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960803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0B96BA-38B4-EF23-3A75-8A84D857EB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E50F3F7-6CC2-A805-E05D-45E075AD5B9D}"/>
              </a:ext>
            </a:extLst>
          </p:cNvPr>
          <p:cNvSpPr txBox="1"/>
          <p:nvPr/>
        </p:nvSpPr>
        <p:spPr>
          <a:xfrm>
            <a:off x="267778" y="1126450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ACTi is introducing the newest products: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54363AE1-1A36-4598-4D85-764D9EA0059F}"/>
              </a:ext>
            </a:extLst>
          </p:cNvPr>
          <p:cNvGrpSpPr/>
          <p:nvPr/>
        </p:nvGrpSpPr>
        <p:grpSpPr>
          <a:xfrm>
            <a:off x="611560" y="1844824"/>
            <a:ext cx="8064896" cy="2135272"/>
            <a:chOff x="611560" y="1844824"/>
            <a:chExt cx="8064896" cy="2135272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9311CEDE-22F8-0E37-235E-AC6CE0B0A2B2}"/>
                </a:ext>
              </a:extLst>
            </p:cNvPr>
            <p:cNvSpPr/>
            <p:nvPr/>
          </p:nvSpPr>
          <p:spPr>
            <a:xfrm>
              <a:off x="611560" y="1844824"/>
              <a:ext cx="8064896" cy="213527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4A2EF656-1B19-AC14-AAA2-6D00E2893E14}"/>
                </a:ext>
              </a:extLst>
            </p:cNvPr>
            <p:cNvSpPr txBox="1"/>
            <p:nvPr/>
          </p:nvSpPr>
          <p:spPr>
            <a:xfrm>
              <a:off x="3263298" y="2589678"/>
              <a:ext cx="5403068" cy="70788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lIns="91440" tIns="45720" rIns="91440" bIns="45720" anchor="t">
              <a:spAutoFit/>
            </a:bodyPr>
            <a:lstStyle/>
            <a:p>
              <a:r>
                <a:rPr lang="en-US" sz="2000" b="1" dirty="0">
                  <a:solidFill>
                    <a:srgbClr val="FF0000"/>
                  </a:solidFill>
                </a:rPr>
                <a:t>5MP</a:t>
              </a:r>
              <a:r>
                <a:rPr lang="en-US" sz="2000" b="1" dirty="0"/>
                <a:t> Deep Learning </a:t>
              </a:r>
              <a:r>
                <a:rPr lang="en-US" sz="2000" b="1" dirty="0">
                  <a:solidFill>
                    <a:srgbClr val="FF0000"/>
                  </a:solidFill>
                </a:rPr>
                <a:t>AI f2.8mm</a:t>
              </a:r>
              <a:r>
                <a:rPr lang="en-US" sz="2000" b="1" dirty="0"/>
                <a:t> Fixed Dome with IR LED 50m, WDR </a:t>
              </a:r>
              <a:r>
                <a:rPr lang="en-US" sz="2000" b="1" dirty="0">
                  <a:solidFill>
                    <a:srgbClr val="FF0000"/>
                  </a:solidFill>
                </a:rPr>
                <a:t>130dB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B2AD624C-11CB-50B5-DEA5-B36CC0F3CD94}"/>
                </a:ext>
              </a:extLst>
            </p:cNvPr>
            <p:cNvSpPr txBox="1"/>
            <p:nvPr/>
          </p:nvSpPr>
          <p:spPr>
            <a:xfrm>
              <a:off x="3263298" y="2122770"/>
              <a:ext cx="13681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B050"/>
                  </a:solidFill>
                </a:rPr>
                <a:t>K73</a:t>
              </a:r>
            </a:p>
          </p:txBody>
        </p:sp>
      </p:grpSp>
      <p:pic>
        <p:nvPicPr>
          <p:cNvPr id="13" name="Picture 2">
            <a:extLst>
              <a:ext uri="{FF2B5EF4-FFF2-40B4-BE49-F238E27FC236}">
                <a16:creationId xmlns:a16="http://schemas.microsoft.com/office/drawing/2014/main" id="{6DCBCD09-502F-E91B-B29C-E16C662C5C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342" y="1800621"/>
            <a:ext cx="2286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967149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3570145" y="548680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/>
              <a:t>Spec Comparison: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A4E805D-71C0-7FF6-B52B-9B1AB48FF7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1916310"/>
              </p:ext>
            </p:extLst>
          </p:nvPr>
        </p:nvGraphicFramePr>
        <p:xfrm>
          <a:off x="395536" y="1167782"/>
          <a:ext cx="8277824" cy="550729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69456">
                  <a:extLst>
                    <a:ext uri="{9D8B030D-6E8A-4147-A177-3AD203B41FA5}">
                      <a16:colId xmlns:a16="http://schemas.microsoft.com/office/drawing/2014/main" val="1674525478"/>
                    </a:ext>
                  </a:extLst>
                </a:gridCol>
                <a:gridCol w="2069456">
                  <a:extLst>
                    <a:ext uri="{9D8B030D-6E8A-4147-A177-3AD203B41FA5}">
                      <a16:colId xmlns:a16="http://schemas.microsoft.com/office/drawing/2014/main" val="1729072205"/>
                    </a:ext>
                  </a:extLst>
                </a:gridCol>
                <a:gridCol w="2069456">
                  <a:extLst>
                    <a:ext uri="{9D8B030D-6E8A-4147-A177-3AD203B41FA5}">
                      <a16:colId xmlns:a16="http://schemas.microsoft.com/office/drawing/2014/main" val="4000711029"/>
                    </a:ext>
                  </a:extLst>
                </a:gridCol>
                <a:gridCol w="2069456">
                  <a:extLst>
                    <a:ext uri="{9D8B030D-6E8A-4147-A177-3AD203B41FA5}">
                      <a16:colId xmlns:a16="http://schemas.microsoft.com/office/drawing/2014/main" val="75489738"/>
                    </a:ext>
                  </a:extLst>
                </a:gridCol>
              </a:tblGrid>
              <a:tr h="327342">
                <a:tc>
                  <a:txBody>
                    <a:bodyPr/>
                    <a:lstStyle/>
                    <a:p>
                      <a:r>
                        <a:rPr lang="en-US"/>
                        <a:t>Model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K31 / K31-P1</a:t>
                      </a:r>
                      <a:endParaRPr lang="en-US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K32 / K32-P1</a:t>
                      </a:r>
                      <a:endParaRPr lang="en-US" sz="1800" kern="120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K33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2435519"/>
                  </a:ext>
                </a:extLst>
              </a:tr>
              <a:tr h="752418">
                <a:tc>
                  <a:txBody>
                    <a:bodyPr/>
                    <a:lstStyle/>
                    <a:p>
                      <a:r>
                        <a:rPr lang="en-US"/>
                        <a:t>Photo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142187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/>
                        <a:t>Product 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Fixed Bullet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Fixed Bullet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Fixed Bullet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042822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/>
                        <a:t>Resolution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5MP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4545042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/>
                        <a:t>Lens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f2.8mm/f4mm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noProof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f2.8mm/f4mm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f2.8mm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2604302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/>
                        <a:t>HOR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112.9°/91.2°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101.5°/84.1°</a:t>
                      </a:r>
                      <a:endParaRPr lang="en-US" sz="1800" kern="120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101.5°</a:t>
                      </a:r>
                      <a:endParaRPr lang="en-US" sz="1800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2527708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/>
                        <a:t>LED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IR LED, 50m</a:t>
                      </a:r>
                      <a:endParaRPr lang="en-US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IR LED, 50m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IR LED, 50m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1546296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/>
                        <a:t>Audio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Built-in Mic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Built-in Mic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Built-in Mic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2413204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dirty="0"/>
                        <a:t>Oper. Temperature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-4</a:t>
                      </a:r>
                      <a:r>
                        <a:rPr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0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°C ~ 60°C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-4</a:t>
                      </a:r>
                      <a:r>
                        <a:rPr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0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°C ~ 60°C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-4</a:t>
                      </a:r>
                      <a:r>
                        <a:rPr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0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°C ~ 60°C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1901685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/>
                        <a:t>Environment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IP68, IK10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IP68, IK10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IP68, IK10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8055311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/>
                        <a:t>Analytics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7504966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/>
                        <a:t>NDAA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02324510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dirty="0"/>
                        <a:t>UL Listed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67619127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dirty="0"/>
                        <a:t>BSMI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09430322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5BDD0C05-8061-CD02-E9D0-E531B45CB8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927" y="1301567"/>
            <a:ext cx="1174918" cy="1174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9A57A98-8C69-25A7-2867-DD0CAD53F6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6727" y="1301567"/>
            <a:ext cx="1174918" cy="1174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052F073-6303-AF1F-BDBB-47FFA89697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9527" y="1301567"/>
            <a:ext cx="1174918" cy="1174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974832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779E74-D825-CD7B-69BD-E7F977284C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664F5F0-8AE2-057F-ABC1-727DB891D5D5}"/>
              </a:ext>
            </a:extLst>
          </p:cNvPr>
          <p:cNvSpPr txBox="1"/>
          <p:nvPr/>
        </p:nvSpPr>
        <p:spPr>
          <a:xfrm>
            <a:off x="3570145" y="548680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/>
              <a:t>Spec Comparison: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0B613CA5-6CC8-974A-3218-17E1DA17D7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4870252"/>
              </p:ext>
            </p:extLst>
          </p:nvPr>
        </p:nvGraphicFramePr>
        <p:xfrm>
          <a:off x="395536" y="1167782"/>
          <a:ext cx="8235488" cy="550729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58872">
                  <a:extLst>
                    <a:ext uri="{9D8B030D-6E8A-4147-A177-3AD203B41FA5}">
                      <a16:colId xmlns:a16="http://schemas.microsoft.com/office/drawing/2014/main" val="1674525478"/>
                    </a:ext>
                  </a:extLst>
                </a:gridCol>
                <a:gridCol w="2058872">
                  <a:extLst>
                    <a:ext uri="{9D8B030D-6E8A-4147-A177-3AD203B41FA5}">
                      <a16:colId xmlns:a16="http://schemas.microsoft.com/office/drawing/2014/main" val="1729072205"/>
                    </a:ext>
                  </a:extLst>
                </a:gridCol>
                <a:gridCol w="2058872">
                  <a:extLst>
                    <a:ext uri="{9D8B030D-6E8A-4147-A177-3AD203B41FA5}">
                      <a16:colId xmlns:a16="http://schemas.microsoft.com/office/drawing/2014/main" val="4000711029"/>
                    </a:ext>
                  </a:extLst>
                </a:gridCol>
                <a:gridCol w="2058872">
                  <a:extLst>
                    <a:ext uri="{9D8B030D-6E8A-4147-A177-3AD203B41FA5}">
                      <a16:colId xmlns:a16="http://schemas.microsoft.com/office/drawing/2014/main" val="2460429488"/>
                    </a:ext>
                  </a:extLst>
                </a:gridCol>
              </a:tblGrid>
              <a:tr h="327342">
                <a:tc>
                  <a:txBody>
                    <a:bodyPr/>
                    <a:lstStyle/>
                    <a:p>
                      <a:r>
                        <a:rPr lang="en-US"/>
                        <a:t>Model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K71 / K71-P1</a:t>
                      </a:r>
                      <a:endParaRPr lang="en-US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K72 / K72-P1</a:t>
                      </a:r>
                      <a:endParaRPr lang="en-US" sz="1800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K73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2435519"/>
                  </a:ext>
                </a:extLst>
              </a:tr>
              <a:tr h="752418">
                <a:tc>
                  <a:txBody>
                    <a:bodyPr/>
                    <a:lstStyle/>
                    <a:p>
                      <a:r>
                        <a:rPr lang="en-US"/>
                        <a:t>Photo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142187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/>
                        <a:t>Product 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Fixed Dome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Fixed Dome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Fixed Dome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042822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/>
                        <a:t>Resolution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5MP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4545042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/>
                        <a:t>Lens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noProof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f2.8mm/f4mm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noProof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f2.8mm/f4mm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f2.8mm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2604302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/>
                        <a:t>HOR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112.9°/91.2°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101.5°/84.1°</a:t>
                      </a:r>
                      <a:endParaRPr lang="en-US" sz="1800" kern="120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101.5°</a:t>
                      </a:r>
                      <a:endParaRPr lang="en-US" sz="1800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2527708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/>
                        <a:t>LED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IR LED, 50m</a:t>
                      </a:r>
                      <a:endParaRPr lang="en-US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IR LED, 50m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IR LED, 50m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1546296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/>
                        <a:t>Audio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Built-in Mic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Built-in Mic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Built-in Mic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2413204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dirty="0"/>
                        <a:t>Oper. Temperature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-4</a:t>
                      </a:r>
                      <a:r>
                        <a:rPr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0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°C ~ 60°C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-4</a:t>
                      </a:r>
                      <a:r>
                        <a:rPr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0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°C ~ 60°C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-4</a:t>
                      </a:r>
                      <a:r>
                        <a:rPr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0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°C ~ 60°C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1901685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/>
                        <a:t>Environment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IP68, IK10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IP68, IK10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IP68, IK10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8055311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/>
                        <a:t>Analytics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7504966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/>
                        <a:t>NDAA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02324510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dirty="0"/>
                        <a:t>UL Listed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67619127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dirty="0"/>
                        <a:t>BSMI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59762410"/>
                  </a:ext>
                </a:extLst>
              </a:tr>
            </a:tbl>
          </a:graphicData>
        </a:graphic>
      </p:graphicFrame>
      <p:pic>
        <p:nvPicPr>
          <p:cNvPr id="6" name="Picture 2">
            <a:extLst>
              <a:ext uri="{FF2B5EF4-FFF2-40B4-BE49-F238E27FC236}">
                <a16:creationId xmlns:a16="http://schemas.microsoft.com/office/drawing/2014/main" id="{ACDC5F9C-76F8-9FB4-2579-E006029824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6231" y="1450665"/>
            <a:ext cx="949725" cy="94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C51999DA-3B62-FAEF-A388-A89A2EC068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3875" y="1450665"/>
            <a:ext cx="949725" cy="94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21574181-DE74-C4CD-8D29-4394C63E5E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9564" y="1450665"/>
            <a:ext cx="949725" cy="94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946750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431539" y="1599848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/>
              <a:t>Analytics Comparison: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A4E805D-71C0-7FF6-B52B-9B1AB48FF7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3080780"/>
              </p:ext>
            </p:extLst>
          </p:nvPr>
        </p:nvGraphicFramePr>
        <p:xfrm>
          <a:off x="431539" y="2132856"/>
          <a:ext cx="8080282" cy="40473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19818">
                  <a:extLst>
                    <a:ext uri="{9D8B030D-6E8A-4147-A177-3AD203B41FA5}">
                      <a16:colId xmlns:a16="http://schemas.microsoft.com/office/drawing/2014/main" val="1674525478"/>
                    </a:ext>
                  </a:extLst>
                </a:gridCol>
                <a:gridCol w="1630232">
                  <a:extLst>
                    <a:ext uri="{9D8B030D-6E8A-4147-A177-3AD203B41FA5}">
                      <a16:colId xmlns:a16="http://schemas.microsoft.com/office/drawing/2014/main" val="186512916"/>
                    </a:ext>
                  </a:extLst>
                </a:gridCol>
                <a:gridCol w="1630232">
                  <a:extLst>
                    <a:ext uri="{9D8B030D-6E8A-4147-A177-3AD203B41FA5}">
                      <a16:colId xmlns:a16="http://schemas.microsoft.com/office/drawing/2014/main" val="1729072205"/>
                    </a:ext>
                  </a:extLst>
                </a:gridCol>
              </a:tblGrid>
              <a:tr h="522162">
                <a:tc>
                  <a:txBody>
                    <a:bodyPr/>
                    <a:lstStyle/>
                    <a:p>
                      <a:r>
                        <a:rPr lang="en-US"/>
                        <a:t>Analytics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K31, K31-P1, K32, K32-P1</a:t>
                      </a:r>
                    </a:p>
                    <a:p>
                      <a:pPr algn="ctr"/>
                      <a:r>
                        <a:rPr lang="en-US" sz="18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K33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K71, K71-P1, K72, K72-P1, K73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2435519"/>
                  </a:ext>
                </a:extLst>
              </a:tr>
              <a:tr h="522162">
                <a:tc>
                  <a:txBody>
                    <a:bodyPr/>
                    <a:lstStyle/>
                    <a:p>
                      <a:r>
                        <a:rPr lang="en-US" b="1"/>
                        <a:t>Smart Motion Detection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74545042"/>
                  </a:ext>
                </a:extLst>
              </a:tr>
              <a:tr h="522162">
                <a:tc>
                  <a:txBody>
                    <a:bodyPr/>
                    <a:lstStyle/>
                    <a:p>
                      <a:r>
                        <a:rPr lang="en-US" b="1"/>
                        <a:t>People Detection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62527708"/>
                  </a:ext>
                </a:extLst>
              </a:tr>
              <a:tr h="522162">
                <a:tc>
                  <a:txBody>
                    <a:bodyPr/>
                    <a:lstStyle/>
                    <a:p>
                      <a:r>
                        <a:rPr lang="en-US" b="1"/>
                        <a:t>Vehicle Detection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77652312"/>
                  </a:ext>
                </a:extLst>
              </a:tr>
              <a:tr h="522162">
                <a:tc>
                  <a:txBody>
                    <a:bodyPr/>
                    <a:lstStyle/>
                    <a:p>
                      <a:r>
                        <a:rPr lang="en-US" b="1"/>
                        <a:t>Tampering Detection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13338904"/>
                  </a:ext>
                </a:extLst>
              </a:tr>
              <a:tr h="522162">
                <a:tc>
                  <a:txBody>
                    <a:bodyPr/>
                    <a:lstStyle/>
                    <a:p>
                      <a:r>
                        <a:rPr lang="en-US" b="1"/>
                        <a:t>People Line Crossing Detection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8419094"/>
                  </a:ext>
                </a:extLst>
              </a:tr>
              <a:tr h="522162">
                <a:tc>
                  <a:txBody>
                    <a:bodyPr/>
                    <a:lstStyle/>
                    <a:p>
                      <a:r>
                        <a:rPr lang="en-US" b="1"/>
                        <a:t>People Intrusion Detection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621464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5935430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B458AE-26EC-6D1F-70D5-52682F7067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B62651C-3648-8B0D-4E68-1544847B8D47}"/>
              </a:ext>
            </a:extLst>
          </p:cNvPr>
          <p:cNvSpPr txBox="1"/>
          <p:nvPr/>
        </p:nvSpPr>
        <p:spPr>
          <a:xfrm>
            <a:off x="2449689" y="3048000"/>
            <a:ext cx="36011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Solutions</a:t>
            </a:r>
            <a:endParaRPr lang="en-US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295814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B029695-6493-CE69-8C7D-08DC0C7CC446}"/>
              </a:ext>
            </a:extLst>
          </p:cNvPr>
          <p:cNvGraphicFramePr>
            <a:graphicFrameLocks noGrp="1"/>
          </p:cNvGraphicFramePr>
          <p:nvPr/>
        </p:nvGraphicFramePr>
        <p:xfrm>
          <a:off x="611560" y="2060848"/>
          <a:ext cx="828092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0230">
                  <a:extLst>
                    <a:ext uri="{9D8B030D-6E8A-4147-A177-3AD203B41FA5}">
                      <a16:colId xmlns:a16="http://schemas.microsoft.com/office/drawing/2014/main" val="3232698814"/>
                    </a:ext>
                  </a:extLst>
                </a:gridCol>
                <a:gridCol w="2070230">
                  <a:extLst>
                    <a:ext uri="{9D8B030D-6E8A-4147-A177-3AD203B41FA5}">
                      <a16:colId xmlns:a16="http://schemas.microsoft.com/office/drawing/2014/main" val="80483492"/>
                    </a:ext>
                  </a:extLst>
                </a:gridCol>
                <a:gridCol w="1764196">
                  <a:extLst>
                    <a:ext uri="{9D8B030D-6E8A-4147-A177-3AD203B41FA5}">
                      <a16:colId xmlns:a16="http://schemas.microsoft.com/office/drawing/2014/main" val="2445103789"/>
                    </a:ext>
                  </a:extLst>
                </a:gridCol>
                <a:gridCol w="2376264">
                  <a:extLst>
                    <a:ext uri="{9D8B030D-6E8A-4147-A177-3AD203B41FA5}">
                      <a16:colId xmlns:a16="http://schemas.microsoft.com/office/drawing/2014/main" val="82984754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Standard Features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AI Events/Meta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/>
                        <a:t>Solutions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82592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NVR 3 Corporate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>
                          <a:hlinkClick r:id="rId3"/>
                        </a:rPr>
                        <a:t>S110</a:t>
                      </a:r>
                      <a:r>
                        <a:rPr lang="et-EE"/>
                        <a:t>, </a:t>
                      </a:r>
                      <a:r>
                        <a:rPr lang="et-EE">
                          <a:hlinkClick r:id="rId4"/>
                        </a:rPr>
                        <a:t>S111</a:t>
                      </a:r>
                      <a:r>
                        <a:rPr lang="et-EE"/>
                        <a:t>, </a:t>
                      </a:r>
                      <a:r>
                        <a:rPr lang="et-EE">
                          <a:hlinkClick r:id="rId5"/>
                        </a:rPr>
                        <a:t>S112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24227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NVR 3 Business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t-EE">
                          <a:hlinkClick r:id="rId3"/>
                        </a:rPr>
                        <a:t>S110</a:t>
                      </a:r>
                      <a:r>
                        <a:rPr lang="et-EE"/>
                        <a:t>, </a:t>
                      </a:r>
                      <a:r>
                        <a:rPr lang="et-EE">
                          <a:hlinkClick r:id="rId4"/>
                        </a:rPr>
                        <a:t>S111</a:t>
                      </a:r>
                      <a:r>
                        <a:rPr lang="et-EE"/>
                        <a:t>, </a:t>
                      </a:r>
                      <a:r>
                        <a:rPr lang="et-EE">
                          <a:hlinkClick r:id="rId5"/>
                        </a:rPr>
                        <a:t>S112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28329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CMS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>
                          <a:hlinkClick r:id="rId6"/>
                        </a:rPr>
                        <a:t>S120</a:t>
                      </a:r>
                      <a:r>
                        <a:rPr lang="et-EE"/>
                        <a:t>, </a:t>
                      </a:r>
                      <a:r>
                        <a:rPr lang="et-EE">
                          <a:hlinkClick r:id="rId7"/>
                        </a:rPr>
                        <a:t>S121</a:t>
                      </a:r>
                      <a:r>
                        <a:rPr lang="et-EE"/>
                        <a:t>, </a:t>
                      </a:r>
                      <a:r>
                        <a:rPr lang="et-EE">
                          <a:hlinkClick r:id="rId8"/>
                        </a:rPr>
                        <a:t>S122</a:t>
                      </a:r>
                      <a:endParaRPr lang="et-E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47451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ZNR-Series NVR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>
                          <a:hlinkClick r:id="rId9"/>
                        </a:rPr>
                        <a:t>S60</a:t>
                      </a:r>
                      <a:endParaRPr lang="et-E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29671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ENR-Series NVR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>
                          <a:hlinkClick r:id="rId10"/>
                        </a:rPr>
                        <a:t>S72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8223823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DB8FBEA1-40E3-CB9B-6401-F1AF19540165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/>
              <a:t>Supported VMS</a:t>
            </a:r>
            <a:r>
              <a:rPr lang="et-EE" sz="2400" b="1"/>
              <a:t> and Solutions</a:t>
            </a:r>
            <a:endParaRPr lang="en-US" sz="2400" b="1"/>
          </a:p>
        </p:txBody>
      </p:sp>
    </p:spTree>
    <p:extLst>
      <p:ext uri="{BB962C8B-B14F-4D97-AF65-F5344CB8AC3E}">
        <p14:creationId xmlns:p14="http://schemas.microsoft.com/office/powerpoint/2010/main" val="274755643"/>
      </p:ext>
    </p:extLst>
  </p:cSld>
  <p:clrMapOvr>
    <a:masterClrMapping/>
  </p:clrMapOvr>
</p:sld>
</file>

<file path=ppt/theme/theme1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1814</Words>
  <Application>Microsoft Office PowerPoint</Application>
  <PresentationFormat>On-screen Show (4:3)</PresentationFormat>
  <Paragraphs>778</Paragraphs>
  <Slides>32</Slides>
  <Notes>25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32</vt:i4>
      </vt:variant>
    </vt:vector>
  </HeadingPairs>
  <TitlesOfParts>
    <vt:vector size="34" baseType="lpstr">
      <vt:lpstr>自訂設計</vt:lpstr>
      <vt:lpstr>1_自訂設計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ACTi Covert Cameras</dc:title>
  <dc:creator>Ando.Meritee</dc:creator>
  <cp:lastModifiedBy>Ando.Meritee</cp:lastModifiedBy>
  <cp:revision>11</cp:revision>
  <dcterms:created xsi:type="dcterms:W3CDTF">2015-08-31T10:30:03Z</dcterms:created>
  <dcterms:modified xsi:type="dcterms:W3CDTF">2026-04-24T04:46:14Z</dcterms:modified>
</cp:coreProperties>
</file>