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478" r:id="rId21"/>
    <p:sldId id="509" r:id="rId22"/>
    <p:sldId id="511"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slide" Target="slide2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access-control-solution?sid=S200" TargetMode="Externa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www.acti.com/products/high-zoom-cameras" TargetMode="External"/><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hyperlink" Target="https://www.acti.com/product/VMGB-370" TargetMode="Externa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7.jpe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機場監控解決方案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3672" y="3916665"/>
            <a:ext cx="2532026"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20070" y="1957340"/>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 提供端到端的解決方案，使用最高品質的高倍變焦攝影機、深度學習分析和伺服器，以增強機場安全以及員工和乘客的安全。這些基於人工智慧的解決方案涵蓋了機場航站樓及其周邊的戶外區域。</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999" y="3419995"/>
            <a:ext cx="8835001" cy="2554545"/>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為了確保安全，ACTi 提供高倍變焦的子彈型攝影機和 PTZ，變焦可達 40 倍，並具備卓越的低光敏感度。這些攝影機即使安裝在距離目標較遠的地方，也能獲得清晰的特寫畫面，提供完美的證據。</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ACTi 的高品質攝影機內建深度學習人工智慧，能協助機場安全管理——它們可以使用人臉識別技術檢測潛在嫌疑人，利用 ALPR 檢測機場周圍的黑名單車輛，並在檢測到人員出現在機場時發出警報。即使是高風險物品，如無人看管的物品，也會立即被人工智慧發現。</a:t>
            </a:r>
          </a:p>
          <a:p>
            <a:endParaRPr lang="en-US" sz="1600" dirty="0">
              <a:solidFill>
                <a:srgbClr val="535353"/>
              </a:solidFill>
              <a:effectLst/>
              <a:latin typeface="Open Sans" panose="020B0606030504020204" pitchFamily="34" charset="0"/>
            </a:endParaRPr>
          </a:p>
          <a:p>
            <a:r>
              <a:rPr lang="en-US" sz="1600" dirty="0" err="1">
                <a:solidFill>
                  <a:srgbClr val="535353"/>
                </a:solidFill>
                <a:effectLst/>
                <a:latin typeface="Open Sans" panose="020B0606030504020204" pitchFamily="34" charset="0"/>
              </a:rPr>
              <a:t>這個端到端的解決方案還包含</a:t>
            </a:r>
            <a:r>
              <a:rPr lang="zh-TW" altLang="en-US" sz="1600" dirty="0">
                <a:solidFill>
                  <a:srgbClr val="535353"/>
                </a:solidFill>
                <a:effectLst/>
                <a:latin typeface="Open Sans" panose="020B0606030504020204" pitchFamily="34" charset="0"/>
              </a:rPr>
              <a:t>影像</a:t>
            </a:r>
            <a:r>
              <a:rPr lang="en-US" sz="1600" dirty="0" err="1">
                <a:solidFill>
                  <a:srgbClr val="535353"/>
                </a:solidFill>
                <a:effectLst/>
                <a:latin typeface="Open Sans" panose="020B0606030504020204" pitchFamily="34" charset="0"/>
              </a:rPr>
              <a:t>管理系統，以及</a:t>
            </a:r>
            <a:r>
              <a:rPr lang="en-US" sz="1600" dirty="0">
                <a:solidFill>
                  <a:srgbClr val="535353"/>
                </a:solidFill>
                <a:effectLst/>
                <a:latin typeface="Open Sans" panose="020B0606030504020204" pitchFamily="34" charset="0"/>
              </a:rPr>
              <a:t> CMS、電視牆、冗餘伺服器、備份伺服器、訪問控制伺服器等。該解決方案可擴展至無限大小。</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15026" y="2001708"/>
            <a:ext cx="187863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C42B60-4171-9A29-E8F4-C2D463D56CA9}"/>
              </a:ext>
            </a:extLst>
          </p:cNvPr>
          <p:cNvPicPr>
            <a:picLocks noChangeAspect="1"/>
          </p:cNvPicPr>
          <p:nvPr/>
        </p:nvPicPr>
        <p:blipFill>
          <a:blip r:embed="rId3"/>
          <a:stretch>
            <a:fillRect/>
          </a:stretch>
        </p:blipFill>
        <p:spPr>
          <a:xfrm>
            <a:off x="29184" y="1288551"/>
            <a:ext cx="9077325" cy="51530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3050509" y="1853803"/>
            <a:ext cx="723118" cy="307777"/>
          </a:xfrm>
          <a:prstGeom prst="rect">
            <a:avLst/>
          </a:prstGeom>
          <a:solidFill>
            <a:schemeClr val="bg1"/>
          </a:solidFill>
        </p:spPr>
        <p:txBody>
          <a:bodyPr wrap="square" rtlCol="0">
            <a:spAutoFit/>
          </a:bodyPr>
          <a:lstStyle/>
          <a:p>
            <a:r>
              <a:rPr lang="en-US" sz="1400" dirty="0"/>
              <a:t>辦公室</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904448" y="4799207"/>
            <a:ext cx="646882" cy="307777"/>
          </a:xfrm>
          <a:prstGeom prst="rect">
            <a:avLst/>
          </a:prstGeom>
          <a:solidFill>
            <a:schemeClr val="bg1"/>
          </a:solidFill>
        </p:spPr>
        <p:txBody>
          <a:bodyPr wrap="square" rtlCol="0">
            <a:spAutoFit/>
          </a:bodyPr>
          <a:lstStyle/>
          <a:p>
            <a:r>
              <a:rPr lang="en-US" sz="1400" dirty="0"/>
              <a:t>入口</a:t>
            </a:r>
          </a:p>
        </p:txBody>
      </p:sp>
      <p:sp>
        <p:nvSpPr>
          <p:cNvPr id="22" name="TextBox 21">
            <a:extLst>
              <a:ext uri="{FF2B5EF4-FFF2-40B4-BE49-F238E27FC236}">
                <a16:creationId xmlns:a16="http://schemas.microsoft.com/office/drawing/2014/main" id="{4E01FA23-7489-21D5-ECCB-6458583EFFB9}"/>
              </a:ext>
            </a:extLst>
          </p:cNvPr>
          <p:cNvSpPr txBox="1"/>
          <p:nvPr/>
        </p:nvSpPr>
        <p:spPr>
          <a:xfrm>
            <a:off x="5199800" y="2252586"/>
            <a:ext cx="783848" cy="307777"/>
          </a:xfrm>
          <a:prstGeom prst="rect">
            <a:avLst/>
          </a:prstGeom>
          <a:solidFill>
            <a:schemeClr val="bg1"/>
          </a:solidFill>
        </p:spPr>
        <p:txBody>
          <a:bodyPr wrap="square" rtlCol="0">
            <a:spAutoFit/>
          </a:bodyPr>
          <a:lstStyle/>
          <a:p>
            <a:r>
              <a:rPr lang="en-US" sz="1400" dirty="0"/>
              <a:t>手扶梯</a:t>
            </a:r>
          </a:p>
        </p:txBody>
      </p:sp>
      <p:sp>
        <p:nvSpPr>
          <p:cNvPr id="4" name="TextBox 3">
            <a:extLst>
              <a:ext uri="{FF2B5EF4-FFF2-40B4-BE49-F238E27FC236}">
                <a16:creationId xmlns:a16="http://schemas.microsoft.com/office/drawing/2014/main" id="{39302DFA-5F16-0954-9401-53AA266FE95E}"/>
              </a:ext>
            </a:extLst>
          </p:cNvPr>
          <p:cNvSpPr txBox="1"/>
          <p:nvPr/>
        </p:nvSpPr>
        <p:spPr>
          <a:xfrm>
            <a:off x="964945" y="2461746"/>
            <a:ext cx="796155" cy="307777"/>
          </a:xfrm>
          <a:prstGeom prst="rect">
            <a:avLst/>
          </a:prstGeom>
          <a:solidFill>
            <a:schemeClr val="bg1"/>
          </a:solidFill>
        </p:spPr>
        <p:txBody>
          <a:bodyPr wrap="square" rtlCol="0">
            <a:spAutoFit/>
          </a:bodyPr>
          <a:lstStyle/>
          <a:p>
            <a:r>
              <a:rPr lang="en-US" sz="1400" dirty="0"/>
              <a:t>控制室</a:t>
            </a:r>
          </a:p>
        </p:txBody>
      </p:sp>
      <p:sp>
        <p:nvSpPr>
          <p:cNvPr id="7" name="TextBox 6">
            <a:extLst>
              <a:ext uri="{FF2B5EF4-FFF2-40B4-BE49-F238E27FC236}">
                <a16:creationId xmlns:a16="http://schemas.microsoft.com/office/drawing/2014/main" id="{6024A30D-933D-874D-3350-1C279B6AA7E7}"/>
              </a:ext>
            </a:extLst>
          </p:cNvPr>
          <p:cNvSpPr txBox="1"/>
          <p:nvPr/>
        </p:nvSpPr>
        <p:spPr>
          <a:xfrm>
            <a:off x="8244182" y="5805264"/>
            <a:ext cx="587382" cy="307777"/>
          </a:xfrm>
          <a:prstGeom prst="rect">
            <a:avLst/>
          </a:prstGeom>
          <a:solidFill>
            <a:schemeClr val="bg1"/>
          </a:solidFill>
        </p:spPr>
        <p:txBody>
          <a:bodyPr wrap="square" rtlCol="0">
            <a:spAutoFit/>
          </a:bodyPr>
          <a:lstStyle/>
          <a:p>
            <a:r>
              <a:rPr lang="en-US" sz="1400" dirty="0"/>
              <a:t>周邊</a:t>
            </a:r>
          </a:p>
        </p:txBody>
      </p:sp>
      <p:sp>
        <p:nvSpPr>
          <p:cNvPr id="8" name="TextBox 7">
            <a:extLst>
              <a:ext uri="{FF2B5EF4-FFF2-40B4-BE49-F238E27FC236}">
                <a16:creationId xmlns:a16="http://schemas.microsoft.com/office/drawing/2014/main" id="{30E6AB11-2524-373D-75DC-2028D58B0EC3}"/>
              </a:ext>
            </a:extLst>
          </p:cNvPr>
          <p:cNvSpPr txBox="1"/>
          <p:nvPr/>
        </p:nvSpPr>
        <p:spPr>
          <a:xfrm>
            <a:off x="6275891" y="1797065"/>
            <a:ext cx="812102" cy="307777"/>
          </a:xfrm>
          <a:prstGeom prst="rect">
            <a:avLst/>
          </a:prstGeom>
          <a:solidFill>
            <a:schemeClr val="bg1"/>
          </a:solidFill>
        </p:spPr>
        <p:txBody>
          <a:bodyPr wrap="square" rtlCol="0">
            <a:spAutoFit/>
          </a:bodyPr>
          <a:lstStyle/>
          <a:p>
            <a:r>
              <a:rPr lang="en-US" sz="1400" dirty="0"/>
              <a:t>滑行道</a:t>
            </a:r>
          </a:p>
        </p:txBody>
      </p:sp>
      <p:sp>
        <p:nvSpPr>
          <p:cNvPr id="9" name="TextBox 8">
            <a:extLst>
              <a:ext uri="{FF2B5EF4-FFF2-40B4-BE49-F238E27FC236}">
                <a16:creationId xmlns:a16="http://schemas.microsoft.com/office/drawing/2014/main" id="{CA374F00-15B2-1032-3471-8A64CC1D1C2F}"/>
              </a:ext>
            </a:extLst>
          </p:cNvPr>
          <p:cNvSpPr txBox="1"/>
          <p:nvPr/>
        </p:nvSpPr>
        <p:spPr>
          <a:xfrm>
            <a:off x="4744485" y="2643083"/>
            <a:ext cx="783848" cy="307777"/>
          </a:xfrm>
          <a:prstGeom prst="rect">
            <a:avLst/>
          </a:prstGeom>
          <a:solidFill>
            <a:schemeClr val="bg1"/>
          </a:solidFill>
        </p:spPr>
        <p:txBody>
          <a:bodyPr wrap="square" rtlCol="0">
            <a:spAutoFit/>
          </a:bodyPr>
          <a:lstStyle/>
          <a:p>
            <a:r>
              <a:rPr lang="en-US" sz="1400" dirty="0"/>
              <a:t>候機樓</a:t>
            </a:r>
          </a:p>
        </p:txBody>
      </p:sp>
      <p:sp>
        <p:nvSpPr>
          <p:cNvPr id="6" name="TextBox 5">
            <a:extLst>
              <a:ext uri="{FF2B5EF4-FFF2-40B4-BE49-F238E27FC236}">
                <a16:creationId xmlns:a16="http://schemas.microsoft.com/office/drawing/2014/main" id="{640BA6C9-8CD3-C535-4538-9684E5E570A8}"/>
              </a:ext>
            </a:extLst>
          </p:cNvPr>
          <p:cNvSpPr txBox="1"/>
          <p:nvPr/>
        </p:nvSpPr>
        <p:spPr>
          <a:xfrm>
            <a:off x="6511514" y="2704927"/>
            <a:ext cx="783848" cy="307777"/>
          </a:xfrm>
          <a:prstGeom prst="rect">
            <a:avLst/>
          </a:prstGeom>
          <a:solidFill>
            <a:schemeClr val="bg1"/>
          </a:solidFill>
        </p:spPr>
        <p:txBody>
          <a:bodyPr wrap="square" rtlCol="0">
            <a:spAutoFit/>
          </a:bodyPr>
          <a:lstStyle>
            <a:defPPr>
              <a:defRPr lang="zh-TW"/>
            </a:defPPr>
            <a:lvl1pPr>
              <a:defRPr sz="1400"/>
            </a:lvl1pPr>
          </a:lstStyle>
          <a:p>
            <a:r>
              <a:rPr lang="en-US" dirty="0"/>
              <a:t>停機坪</a:t>
            </a:r>
          </a:p>
        </p:txBody>
      </p:sp>
      <p:sp>
        <p:nvSpPr>
          <p:cNvPr id="10" name="TextBox 9">
            <a:extLst>
              <a:ext uri="{FF2B5EF4-FFF2-40B4-BE49-F238E27FC236}">
                <a16:creationId xmlns:a16="http://schemas.microsoft.com/office/drawing/2014/main" id="{27FC1C1C-3B8F-287C-1669-78865E3EAF49}"/>
              </a:ext>
            </a:extLst>
          </p:cNvPr>
          <p:cNvSpPr txBox="1"/>
          <p:nvPr/>
        </p:nvSpPr>
        <p:spPr>
          <a:xfrm>
            <a:off x="7364118" y="4652705"/>
            <a:ext cx="702231" cy="307777"/>
          </a:xfrm>
          <a:prstGeom prst="rect">
            <a:avLst/>
          </a:prstGeom>
          <a:solidFill>
            <a:schemeClr val="bg1"/>
          </a:solidFill>
        </p:spPr>
        <p:txBody>
          <a:bodyPr wrap="square" rtlCol="0">
            <a:spAutoFit/>
          </a:bodyPr>
          <a:lstStyle/>
          <a:p>
            <a:r>
              <a:rPr lang="en-US" sz="1100" dirty="0"/>
              <a:t>登機門</a:t>
            </a:r>
          </a:p>
        </p:txBody>
      </p:sp>
      <p:sp>
        <p:nvSpPr>
          <p:cNvPr id="11" name="TextBox 10">
            <a:extLst>
              <a:ext uri="{FF2B5EF4-FFF2-40B4-BE49-F238E27FC236}">
                <a16:creationId xmlns:a16="http://schemas.microsoft.com/office/drawing/2014/main" id="{CFB54B56-A9BD-3068-54B2-7257CCF898A9}"/>
              </a:ext>
            </a:extLst>
          </p:cNvPr>
          <p:cNvSpPr txBox="1"/>
          <p:nvPr/>
        </p:nvSpPr>
        <p:spPr>
          <a:xfrm>
            <a:off x="6126710" y="3834900"/>
            <a:ext cx="783848" cy="307777"/>
          </a:xfrm>
          <a:prstGeom prst="rect">
            <a:avLst/>
          </a:prstGeom>
          <a:solidFill>
            <a:schemeClr val="bg1"/>
          </a:solidFill>
        </p:spPr>
        <p:txBody>
          <a:bodyPr wrap="square" rtlCol="0">
            <a:spAutoFit/>
          </a:bodyPr>
          <a:lstStyle/>
          <a:p>
            <a:r>
              <a:rPr lang="en-US" sz="1400" dirty="0"/>
              <a:t>儲物櫃</a:t>
            </a:r>
          </a:p>
        </p:txBody>
      </p:sp>
      <p:sp>
        <p:nvSpPr>
          <p:cNvPr id="12" name="TextBox 11">
            <a:extLst>
              <a:ext uri="{FF2B5EF4-FFF2-40B4-BE49-F238E27FC236}">
                <a16:creationId xmlns:a16="http://schemas.microsoft.com/office/drawing/2014/main" id="{AB50DDAE-EDA2-2C06-394D-7267FF1AAFEF}"/>
              </a:ext>
            </a:extLst>
          </p:cNvPr>
          <p:cNvSpPr txBox="1"/>
          <p:nvPr/>
        </p:nvSpPr>
        <p:spPr>
          <a:xfrm>
            <a:off x="3501631" y="3137205"/>
            <a:ext cx="654917" cy="307777"/>
          </a:xfrm>
          <a:prstGeom prst="rect">
            <a:avLst/>
          </a:prstGeom>
          <a:solidFill>
            <a:schemeClr val="bg1"/>
          </a:solidFill>
        </p:spPr>
        <p:txBody>
          <a:bodyPr wrap="square" rtlCol="0">
            <a:spAutoFit/>
          </a:bodyPr>
          <a:lstStyle/>
          <a:p>
            <a:r>
              <a:rPr lang="en-US" sz="1400" dirty="0"/>
              <a:t>報到</a:t>
            </a:r>
          </a:p>
        </p:txBody>
      </p:sp>
      <p:sp>
        <p:nvSpPr>
          <p:cNvPr id="13" name="TextBox 12">
            <a:extLst>
              <a:ext uri="{FF2B5EF4-FFF2-40B4-BE49-F238E27FC236}">
                <a16:creationId xmlns:a16="http://schemas.microsoft.com/office/drawing/2014/main" id="{ED7B05CF-4C52-266E-9746-EB60D413E5F7}"/>
              </a:ext>
            </a:extLst>
          </p:cNvPr>
          <p:cNvSpPr txBox="1"/>
          <p:nvPr/>
        </p:nvSpPr>
        <p:spPr>
          <a:xfrm>
            <a:off x="5551330" y="3156839"/>
            <a:ext cx="654917" cy="307777"/>
          </a:xfrm>
          <a:prstGeom prst="rect">
            <a:avLst/>
          </a:prstGeom>
          <a:solidFill>
            <a:schemeClr val="bg1"/>
          </a:solidFill>
        </p:spPr>
        <p:txBody>
          <a:bodyPr wrap="square" rtlCol="0">
            <a:spAutoFit/>
          </a:bodyPr>
          <a:lstStyle/>
          <a:p>
            <a:r>
              <a:rPr lang="en-US" sz="1400" dirty="0"/>
              <a:t>樓梯</a:t>
            </a:r>
          </a:p>
        </p:txBody>
      </p:sp>
      <p:sp>
        <p:nvSpPr>
          <p:cNvPr id="14" name="TextBox 13">
            <a:extLst>
              <a:ext uri="{FF2B5EF4-FFF2-40B4-BE49-F238E27FC236}">
                <a16:creationId xmlns:a16="http://schemas.microsoft.com/office/drawing/2014/main" id="{019AE38D-C461-94F8-279A-6E8E7A36645C}"/>
              </a:ext>
            </a:extLst>
          </p:cNvPr>
          <p:cNvSpPr txBox="1"/>
          <p:nvPr/>
        </p:nvSpPr>
        <p:spPr>
          <a:xfrm>
            <a:off x="558374" y="5122606"/>
            <a:ext cx="783848" cy="306137"/>
          </a:xfrm>
          <a:prstGeom prst="rect">
            <a:avLst/>
          </a:prstGeom>
          <a:solidFill>
            <a:schemeClr val="bg1"/>
          </a:solidFill>
        </p:spPr>
        <p:txBody>
          <a:bodyPr wrap="square" rtlCol="0">
            <a:spAutoFit/>
          </a:bodyPr>
          <a:lstStyle/>
          <a:p>
            <a:r>
              <a:rPr lang="en-US" sz="1400" dirty="0"/>
              <a:t>停車場</a:t>
            </a:r>
          </a:p>
        </p:txBody>
      </p:sp>
      <p:sp>
        <p:nvSpPr>
          <p:cNvPr id="15" name="TextBox 14">
            <a:extLst>
              <a:ext uri="{FF2B5EF4-FFF2-40B4-BE49-F238E27FC236}">
                <a16:creationId xmlns:a16="http://schemas.microsoft.com/office/drawing/2014/main" id="{512F9ABD-72CB-11C6-927E-E7B6D7DD8169}"/>
              </a:ext>
            </a:extLst>
          </p:cNvPr>
          <p:cNvSpPr txBox="1"/>
          <p:nvPr/>
        </p:nvSpPr>
        <p:spPr>
          <a:xfrm>
            <a:off x="5848184" y="5041606"/>
            <a:ext cx="783848" cy="306136"/>
          </a:xfrm>
          <a:prstGeom prst="rect">
            <a:avLst/>
          </a:prstGeom>
          <a:solidFill>
            <a:schemeClr val="bg1"/>
          </a:solidFill>
        </p:spPr>
        <p:txBody>
          <a:bodyPr wrap="square" rtlCol="0">
            <a:spAutoFit/>
          </a:bodyPr>
          <a:lstStyle/>
          <a:p>
            <a:r>
              <a:rPr lang="en-US" sz="1400" dirty="0"/>
              <a:t>停車場</a:t>
            </a:r>
          </a:p>
        </p:txBody>
      </p:sp>
      <p:sp>
        <p:nvSpPr>
          <p:cNvPr id="16" name="TextBox 15">
            <a:extLst>
              <a:ext uri="{FF2B5EF4-FFF2-40B4-BE49-F238E27FC236}">
                <a16:creationId xmlns:a16="http://schemas.microsoft.com/office/drawing/2014/main" id="{4FAEFE08-2B12-20D9-B474-A960BBA933F5}"/>
              </a:ext>
            </a:extLst>
          </p:cNvPr>
          <p:cNvSpPr txBox="1"/>
          <p:nvPr/>
        </p:nvSpPr>
        <p:spPr>
          <a:xfrm>
            <a:off x="3979093" y="3621109"/>
            <a:ext cx="812102" cy="307777"/>
          </a:xfrm>
          <a:prstGeom prst="rect">
            <a:avLst/>
          </a:prstGeom>
          <a:solidFill>
            <a:schemeClr val="bg1"/>
          </a:solidFill>
        </p:spPr>
        <p:txBody>
          <a:bodyPr wrap="square" rtlCol="0">
            <a:spAutoFit/>
          </a:bodyPr>
          <a:lstStyle/>
          <a:p>
            <a:r>
              <a:rPr lang="en-US" sz="1400" dirty="0"/>
              <a:t>服務臺</a:t>
            </a:r>
          </a:p>
        </p:txBody>
      </p:sp>
      <p:sp>
        <p:nvSpPr>
          <p:cNvPr id="20" name="TextBox 19">
            <a:extLst>
              <a:ext uri="{FF2B5EF4-FFF2-40B4-BE49-F238E27FC236}">
                <a16:creationId xmlns:a16="http://schemas.microsoft.com/office/drawing/2014/main" id="{97C1027A-CAFA-76FB-1E58-43CEA38E89E5}"/>
              </a:ext>
            </a:extLst>
          </p:cNvPr>
          <p:cNvSpPr txBox="1"/>
          <p:nvPr/>
        </p:nvSpPr>
        <p:spPr>
          <a:xfrm>
            <a:off x="1077651" y="4374718"/>
            <a:ext cx="783849" cy="307777"/>
          </a:xfrm>
          <a:prstGeom prst="rect">
            <a:avLst/>
          </a:prstGeom>
          <a:solidFill>
            <a:schemeClr val="bg1"/>
          </a:solidFill>
        </p:spPr>
        <p:txBody>
          <a:bodyPr wrap="square" rtlCol="0">
            <a:spAutoFit/>
          </a:bodyPr>
          <a:lstStyle/>
          <a:p>
            <a:r>
              <a:rPr lang="en-US" sz="1400" dirty="0"/>
              <a:t>停車場</a:t>
            </a:r>
          </a:p>
        </p:txBody>
      </p:sp>
      <p:sp>
        <p:nvSpPr>
          <p:cNvPr id="21" name="TextBox 20">
            <a:extLst>
              <a:ext uri="{FF2B5EF4-FFF2-40B4-BE49-F238E27FC236}">
                <a16:creationId xmlns:a16="http://schemas.microsoft.com/office/drawing/2014/main" id="{4FD13D6A-479B-5E0B-9DE3-763CB966C083}"/>
              </a:ext>
            </a:extLst>
          </p:cNvPr>
          <p:cNvSpPr txBox="1"/>
          <p:nvPr/>
        </p:nvSpPr>
        <p:spPr>
          <a:xfrm>
            <a:off x="1119098" y="3751201"/>
            <a:ext cx="585017" cy="307777"/>
          </a:xfrm>
          <a:prstGeom prst="rect">
            <a:avLst/>
          </a:prstGeom>
          <a:solidFill>
            <a:schemeClr val="bg1"/>
          </a:solidFill>
        </p:spPr>
        <p:txBody>
          <a:bodyPr wrap="square" rtlCol="0">
            <a:spAutoFit/>
          </a:bodyPr>
          <a:lstStyle/>
          <a:p>
            <a:r>
              <a:rPr lang="en-US" sz="1400" dirty="0"/>
              <a:t>周邊</a:t>
            </a:r>
          </a:p>
        </p:txBody>
      </p:sp>
      <p:sp>
        <p:nvSpPr>
          <p:cNvPr id="23" name="TextBox 22">
            <a:extLst>
              <a:ext uri="{FF2B5EF4-FFF2-40B4-BE49-F238E27FC236}">
                <a16:creationId xmlns:a16="http://schemas.microsoft.com/office/drawing/2014/main" id="{068499E3-CD7A-65A5-9E89-0656E7A97BCB}"/>
              </a:ext>
            </a:extLst>
          </p:cNvPr>
          <p:cNvSpPr txBox="1"/>
          <p:nvPr/>
        </p:nvSpPr>
        <p:spPr>
          <a:xfrm>
            <a:off x="2465492" y="3597313"/>
            <a:ext cx="585017" cy="307777"/>
          </a:xfrm>
          <a:prstGeom prst="rect">
            <a:avLst/>
          </a:prstGeom>
          <a:solidFill>
            <a:schemeClr val="bg1"/>
          </a:solidFill>
        </p:spPr>
        <p:txBody>
          <a:bodyPr wrap="square" rtlCol="0">
            <a:spAutoFit/>
          </a:bodyPr>
          <a:lstStyle/>
          <a:p>
            <a:r>
              <a:rPr lang="en-US" sz="1400" dirty="0"/>
              <a:t>入口</a:t>
            </a:r>
          </a:p>
        </p:txBody>
      </p:sp>
      <p:sp>
        <p:nvSpPr>
          <p:cNvPr id="24" name="TextBox 23">
            <a:extLst>
              <a:ext uri="{FF2B5EF4-FFF2-40B4-BE49-F238E27FC236}">
                <a16:creationId xmlns:a16="http://schemas.microsoft.com/office/drawing/2014/main" id="{A6950D00-47A0-9145-A4EE-A2FAE5141D6D}"/>
              </a:ext>
            </a:extLst>
          </p:cNvPr>
          <p:cNvSpPr txBox="1"/>
          <p:nvPr/>
        </p:nvSpPr>
        <p:spPr>
          <a:xfrm>
            <a:off x="2313826" y="1547908"/>
            <a:ext cx="812102" cy="307777"/>
          </a:xfrm>
          <a:prstGeom prst="rect">
            <a:avLst/>
          </a:prstGeom>
          <a:solidFill>
            <a:schemeClr val="bg1"/>
          </a:solidFill>
        </p:spPr>
        <p:txBody>
          <a:bodyPr wrap="square" rtlCol="0">
            <a:spAutoFit/>
          </a:bodyPr>
          <a:lstStyle/>
          <a:p>
            <a:r>
              <a:rPr lang="en-US" sz="1400" dirty="0"/>
              <a:t>機庫</a:t>
            </a:r>
          </a:p>
        </p:txBody>
      </p:sp>
      <p:sp>
        <p:nvSpPr>
          <p:cNvPr id="26" name="TextBox 25">
            <a:extLst>
              <a:ext uri="{FF2B5EF4-FFF2-40B4-BE49-F238E27FC236}">
                <a16:creationId xmlns:a16="http://schemas.microsoft.com/office/drawing/2014/main" id="{03FADA39-8C3C-5357-C28D-870C9286473E}"/>
              </a:ext>
            </a:extLst>
          </p:cNvPr>
          <p:cNvSpPr txBox="1"/>
          <p:nvPr/>
        </p:nvSpPr>
        <p:spPr>
          <a:xfrm>
            <a:off x="3476827" y="2262646"/>
            <a:ext cx="812103" cy="307777"/>
          </a:xfrm>
          <a:prstGeom prst="rect">
            <a:avLst/>
          </a:prstGeom>
          <a:solidFill>
            <a:schemeClr val="bg1"/>
          </a:solidFill>
        </p:spPr>
        <p:txBody>
          <a:bodyPr wrap="square" rtlCol="0">
            <a:spAutoFit/>
          </a:bodyPr>
          <a:lstStyle/>
          <a:p>
            <a:r>
              <a:rPr lang="en-US" sz="1400" dirty="0"/>
              <a:t>安全門</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機場：應用與位置</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926261544"/>
              </p:ext>
            </p:extLst>
          </p:nvPr>
        </p:nvGraphicFramePr>
        <p:xfrm>
          <a:off x="83507" y="1680575"/>
          <a:ext cx="8939881" cy="475829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768870">
                  <a:extLst>
                    <a:ext uri="{9D8B030D-6E8A-4147-A177-3AD203B41FA5}">
                      <a16:colId xmlns:a16="http://schemas.microsoft.com/office/drawing/2014/main" val="3155535811"/>
                    </a:ext>
                  </a:extLst>
                </a:gridCol>
                <a:gridCol w="933470">
                  <a:extLst>
                    <a:ext uri="{9D8B030D-6E8A-4147-A177-3AD203B41FA5}">
                      <a16:colId xmlns:a16="http://schemas.microsoft.com/office/drawing/2014/main" val="2748578960"/>
                    </a:ext>
                  </a:extLst>
                </a:gridCol>
                <a:gridCol w="831956">
                  <a:extLst>
                    <a:ext uri="{9D8B030D-6E8A-4147-A177-3AD203B41FA5}">
                      <a16:colId xmlns:a16="http://schemas.microsoft.com/office/drawing/2014/main" val="2393102404"/>
                    </a:ext>
                  </a:extLst>
                </a:gridCol>
                <a:gridCol w="99296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000" dirty="0">
                          <a:solidFill>
                            <a:schemeClr val="bg1"/>
                          </a:solidFill>
                        </a:rPr>
                        <a:t>登機門</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安全門</a:t>
                      </a:r>
                    </a:p>
                  </a:txBody>
                  <a:tcPr/>
                </a:tc>
                <a:tc>
                  <a:txBody>
                    <a:bodyPr/>
                    <a:lstStyle/>
                    <a:p>
                      <a:r>
                        <a:rPr lang="en-US" sz="1300" dirty="0">
                          <a:solidFill>
                            <a:schemeClr val="bg1"/>
                          </a:solidFill>
                        </a:rPr>
                        <a:t>服務臺</a:t>
                      </a:r>
                    </a:p>
                  </a:txBody>
                  <a:tcPr/>
                </a:tc>
                <a:tc>
                  <a:txBody>
                    <a:bodyPr/>
                    <a:lstStyle/>
                    <a:p>
                      <a:r>
                        <a:rPr lang="en-US" sz="1300" dirty="0">
                          <a:solidFill>
                            <a:schemeClr val="bg1"/>
                          </a:solidFill>
                        </a:rPr>
                        <a:t>候機樓</a:t>
                      </a:r>
                    </a:p>
                  </a:txBody>
                  <a:tcPr/>
                </a:tc>
                <a:tc>
                  <a:txBody>
                    <a:bodyPr/>
                    <a:lstStyle/>
                    <a:p>
                      <a:r>
                        <a:rPr lang="en-US" sz="1200" dirty="0">
                          <a:solidFill>
                            <a:schemeClr val="bg1"/>
                          </a:solidFill>
                        </a:rPr>
                        <a:t>滑行道 / 滑行道</a:t>
                      </a:r>
                    </a:p>
                  </a:txBody>
                  <a:tcPr/>
                </a:tc>
                <a:tc>
                  <a:txBody>
                    <a:bodyPr/>
                    <a:lstStyle/>
                    <a:p>
                      <a:r>
                        <a:rPr lang="en-US" sz="12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未經授權的進入檢測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尾隨檢測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即時嫌疑人追蹤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車輛進入控制</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飛機監控</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人體溫度檢測</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擅自闖入檢測</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cstate="print">
            <a:extLst>
              <a:ext uri="{28A0092B-C50C-407E-A947-70E740481C1C}">
                <a14:useLocalDpi xmlns:a14="http://schemas.microsoft.com/office/drawing/2010/main" val="0"/>
              </a:ext>
            </a:extLst>
          </a:blip>
          <a:srcRect l="7409" r="7409"/>
          <a:stretch/>
        </p:blipFill>
        <p:spPr>
          <a:xfrm>
            <a:off x="7255547" y="2224233"/>
            <a:ext cx="1460438" cy="1016609"/>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未經授權的進入檢測</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分析檢測入侵嘗試並通知安全人員</a:t>
            </a:r>
            <a:r>
              <a:rPr lang="en-US" sz="1200" dirty="0">
                <a:solidFill>
                  <a:srgbClr val="535353"/>
                </a:solidFill>
                <a:latin typeface="Open Sans"/>
                <a:ea typeface="Open Sans"/>
                <a:cs typeface="Open Sans"/>
              </a:rPr>
              <a:t>。</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尾隨檢測</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通過比較檢測到的人數與呈現的進入證件數量來檢測限制區域入口的尾隨行為。</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即時嫌疑人追蹤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車輛進入控制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在閘口的進入控制可以方便地使用自動車牌識別技術（ALPR）。</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飛機監控</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使用高倍變焦攝影機監控整個機場。</a:t>
            </a:r>
            <a:endParaRPr lang="en-US" dirty="0">
              <a:cs typeface="Calibri"/>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人體溫度檢測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透過高精度熱成像攝影機及內建的人臉識別人工智慧檢測異常人體溫度。</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檢測被遺留的物品，以防止嚴重的安全和危險隱患。</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在走動時使用移動設備監控監視攝影機的視角，以便即時回應事件。</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確保人員安全使用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8" cstate="print">
            <a:extLst>
              <a:ext uri="{28A0092B-C50C-407E-A947-70E740481C1C}">
                <a14:useLocalDpi xmlns:a14="http://schemas.microsoft.com/office/drawing/2010/main" val="0"/>
              </a:ext>
            </a:extLst>
          </a:blip>
          <a:srcRect t="4509" b="4509"/>
          <a:stretch/>
        </p:blipFill>
        <p:spPr>
          <a:xfrm>
            <a:off x="256369" y="2207014"/>
            <a:ext cx="1656363" cy="1065382"/>
          </a:xfrm>
          <a:prstGeom prst="rect">
            <a:avLst/>
          </a:prstGeom>
        </p:spPr>
      </p:pic>
      <p:sp>
        <p:nvSpPr>
          <p:cNvPr id="4" name="TextBox 3">
            <a:extLst>
              <a:ext uri="{FF2B5EF4-FFF2-40B4-BE49-F238E27FC236}">
                <a16:creationId xmlns:a16="http://schemas.microsoft.com/office/drawing/2014/main" id="{191E1B1E-B77D-0BD2-453D-8AFA26D47F6E}"/>
              </a:ext>
            </a:extLst>
          </p:cNvPr>
          <p:cNvSpPr txBox="1"/>
          <p:nvPr/>
        </p:nvSpPr>
        <p:spPr>
          <a:xfrm>
            <a:off x="7305000" y="3344776"/>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endParaRPr lang="en-US" dirty="0">
              <a:cs typeface="Calibri"/>
            </a:endParaRPr>
          </a:p>
          <a:p>
            <a:endParaRPr lang="en-US" sz="1200" dirty="0">
              <a:solidFill>
                <a:srgbClr val="535353"/>
              </a:solidFill>
              <a:latin typeface="Open Sans"/>
              <a:ea typeface="Open Sans"/>
              <a:cs typeface="Open Sans"/>
            </a:endParaRPr>
          </a:p>
        </p:txBody>
      </p:sp>
      <p:pic>
        <p:nvPicPr>
          <p:cNvPr id="6" name="Picture 5">
            <a:hlinkClick r:id="rId9" action="ppaction://hlinksldjump"/>
            <a:extLst>
              <a:ext uri="{FF2B5EF4-FFF2-40B4-BE49-F238E27FC236}">
                <a16:creationId xmlns:a16="http://schemas.microsoft.com/office/drawing/2014/main" id="{F98A1D10-3E2B-3FAE-A293-B3DB636D0FF1}"/>
              </a:ext>
            </a:extLst>
          </p:cNvPr>
          <p:cNvPicPr>
            <a:picLocks noChangeAspect="1"/>
          </p:cNvPicPr>
          <p:nvPr/>
        </p:nvPicPr>
        <p:blipFill>
          <a:blip r:embed="rId10"/>
          <a:srcRect r="3128" b="47569"/>
          <a:stretch/>
        </p:blipFill>
        <p:spPr>
          <a:xfrm>
            <a:off x="7343912" y="2148120"/>
            <a:ext cx="1656867" cy="1145858"/>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未經授權的進入檢測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使用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分析檢測入侵嘗試並通知安全人員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a:t>
            </a:r>
            <a:r>
              <a:rPr lang="en-US" sz="1600" b="0" i="0" dirty="0" err="1">
                <a:solidFill>
                  <a:srgbClr val="535353"/>
                </a:solidFill>
                <a:effectLst/>
                <a:latin typeface="Open Sans" panose="020B0606030504020204" pitchFamily="34" charset="0"/>
              </a:rPr>
              <a:t>很難確定進入日誌中顯示的身份是否與實際進入的人相符。與監控系統整合的進出控制可以顯著防止因未經授權進入而導致的危機和損失</a:t>
            </a:r>
            <a:r>
              <a:rPr lang="en-US" sz="1600" b="0" i="0" dirty="0">
                <a:solidFill>
                  <a:srgbClr val="535353"/>
                </a:solidFill>
                <a:effectLst/>
                <a:latin typeface="Open Sans" panose="020B0606030504020204" pitchFamily="34" charset="0"/>
              </a:rPr>
              <a:t>。</a:t>
            </a:r>
          </a:p>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t>
            </a:r>
            <a:r>
              <a:rPr lang="en-US" sz="1600" b="1" i="0" dirty="0" err="1">
                <a:solidFill>
                  <a:srgbClr val="535353"/>
                </a:solidFill>
                <a:effectLst/>
                <a:latin typeface="Open Sans" panose="020B0606030504020204" pitchFamily="34" charset="0"/>
              </a:rPr>
              <a:t>人臉</a:t>
            </a:r>
            <a:r>
              <a:rPr lang="en-US" sz="1600" b="1" dirty="0" err="1">
                <a:solidFill>
                  <a:srgbClr val="535353"/>
                </a:solidFill>
                <a:latin typeface="Open Sans" panose="020B0606030504020204" pitchFamily="34" charset="0"/>
              </a:rPr>
              <a:t>識別</a:t>
            </a:r>
            <a:r>
              <a:rPr lang="en-US" sz="1600" b="0" i="0" dirty="0" err="1">
                <a:solidFill>
                  <a:srgbClr val="535353"/>
                </a:solidFill>
                <a:effectLst/>
                <a:latin typeface="Open Sans" panose="020B0606030504020204" pitchFamily="34" charset="0"/>
              </a:rPr>
              <a:t>分析在ACTi的門禁系統中</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尾隨檢測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通過比較檢測到的人數與呈現的進入證件數量來檢測限制區域入口的尾隨行為。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每當刷卡時，系統將計算實際進入的次數。當不匹配時，系統將發出警報。這可以防止尾隨和搭便車。</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人數計算</a:t>
            </a:r>
            <a:r>
              <a:rPr lang="en-US" sz="1600" b="0" i="0">
                <a:solidFill>
                  <a:srgbClr val="535353"/>
                </a:solidFill>
                <a:effectLst/>
                <a:latin typeface="Open Sans" panose="020B0606030504020204" pitchFamily="34" charset="0"/>
              </a:rPr>
              <a:t>分析和</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技術。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閱讀</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即時嫌疑人追蹤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透過</a:t>
            </a:r>
            <a:r>
              <a:rPr lang="zh-TW" altLang="en-US" sz="1600" dirty="0">
                <a:solidFill>
                  <a:schemeClr val="tx1">
                    <a:lumMod val="50000"/>
                    <a:lumOff val="50000"/>
                  </a:schemeClr>
                </a:solidFill>
                <a:latin typeface="Open Sans" panose="020B0606030504020204" pitchFamily="34" charset="0"/>
              </a:rPr>
              <a:t>影像</a:t>
            </a:r>
            <a:r>
              <a:rPr lang="en-US" sz="1600" dirty="0">
                <a:solidFill>
                  <a:schemeClr val="tx1">
                    <a:lumMod val="50000"/>
                    <a:lumOff val="50000"/>
                  </a:schemeClr>
                </a:solidFill>
                <a:latin typeface="Open Sans" panose="020B0606030504020204" pitchFamily="34" charset="0"/>
              </a:rPr>
              <a:t>管理系統介面追蹤嫌疑人，利用一鍵切換視圖的便利功能，打開嫌疑人移動方向的下一個區域視圖。此方法適用於實時視圖和回放。透過這種方法，可以立即找出嫌疑人的去向，並立即派遣警員處理情況。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這是基於ACTi的</a:t>
            </a:r>
            <a:r>
              <a:rPr lang="en-US" sz="1600" b="1" i="0">
                <a:solidFill>
                  <a:srgbClr val="535353"/>
                </a:solidFill>
                <a:effectLst/>
                <a:latin typeface="Open Sans" panose="020B0606030504020204" pitchFamily="34" charset="0"/>
              </a:rPr>
              <a:t>NVR 3和CMS 2</a:t>
            </a:r>
            <a:r>
              <a:rPr lang="en-US" sz="1600" b="0" i="0">
                <a:solidFill>
                  <a:srgbClr val="535353"/>
                </a:solidFill>
                <a:effectLst/>
                <a:latin typeface="Open Sans" panose="020B0606030504020204" pitchFamily="34" charset="0"/>
              </a:rPr>
              <a:t>的獨特</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車輛進入控制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在閘口的進入控制可以方便地使用自動車牌識別技術（ALPR）。</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除了最高安全設施外，大多數地點都可以受益於自動門控制，而不需要門衛隨時在場。只有白名單上的車輛可以進入場地。此外，可以設置黑名單，當黑名單上的車輛出現時，立即提醒保安人員。</a:t>
            </a: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ALPR</a:t>
            </a:r>
            <a:r>
              <a:rPr lang="en-US" sz="1600" b="0" i="0">
                <a:solidFill>
                  <a:srgbClr val="535353"/>
                </a:solidFill>
                <a:effectLst/>
                <a:latin typeface="Open Sans" panose="020B0606030504020204" pitchFamily="34" charset="0"/>
              </a:rPr>
              <a:t>分析技術，內建於ACTi攝影機中。</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71815" y="1730944"/>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飛機監控</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71815"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使用高倍變焦攝影機監控整個機場。</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在機場的各個位置，如登機口和入口、裝載區、停車場等，將設置語音接入點作為對講機。員工和訪客可以立即使用該功能與保安人員交談。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a:t>
            </a:r>
            <a:r>
              <a:rPr lang="en-US" sz="1600" b="1" i="0" dirty="0">
                <a:solidFill>
                  <a:srgbClr val="535353"/>
                </a:solidFill>
                <a:effectLst/>
                <a:latin typeface="Open Sans" panose="020B0606030504020204" pitchFamily="34" charset="0"/>
              </a:rPr>
              <a:t>高倍子彈型攝影機和PTZ攝影機，最高可達40倍</a:t>
            </a:r>
            <a:r>
              <a:rPr lang="en-US" sz="1600" b="0" i="0" dirty="0">
                <a:solidFill>
                  <a:srgbClr val="535353"/>
                </a:solidFill>
                <a:effectLst/>
                <a:latin typeface="Open Sans" panose="020B0606030504020204" pitchFamily="34" charset="0"/>
              </a:rPr>
              <a:t>，以及</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或CMS 2</a:t>
            </a:r>
            <a:r>
              <a:rPr lang="en-US" sz="1600" dirty="0">
                <a:solidFill>
                  <a:srgbClr val="535353"/>
                </a:solidFill>
                <a:latin typeface="Open Sans" panose="020B0606030504020204" pitchFamily="34" charset="0"/>
              </a:rPr>
              <a:t>作為管理伺服器。</a:t>
            </a:r>
            <a:r>
              <a:rPr lang="en-US" sz="1600" dirty="0">
                <a:solidFill>
                  <a:srgbClr val="535353"/>
                </a:solidFill>
                <a:latin typeface="Open Sans" panose="020B0606030504020204" pitchFamily="34" charset="0"/>
                <a:hlinkClick r:id="rId3"/>
              </a:rPr>
              <a:t>閱讀更多</a:t>
            </a:r>
            <a:r>
              <a:rPr lang="en-US" sz="1600" dirty="0">
                <a:solidFill>
                  <a:srgbClr val="535353"/>
                </a:solidFill>
                <a:latin typeface="Open Sans" panose="020B0606030504020204" pitchFamily="34" charset="0"/>
              </a:rPr>
              <a:t>。</a:t>
            </a:r>
            <a:endParaRPr lang="en-US" sz="160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287356" y="1766624"/>
            <a:ext cx="3443571" cy="2041874"/>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人體溫度檢測</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透過高精度熱成像攝影機及內建的人臉識別人工智慧檢測異常人體溫度。</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886974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為了防止疾病的傳播，設有智能監控設備，可以使用專門設計的高精度熱成像儀從遠處檢測高體溫。這些攝影機將首先使用其深度學習AI檢測人臉，然後利用熱成像分析每個面孔，並獲得面部的準確溫度讀數。超過閾值的溫度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這是基於</a:t>
            </a:r>
            <a:r>
              <a:rPr lang="en-US" sz="1600" b="1">
                <a:solidFill>
                  <a:schemeClr val="tx1">
                    <a:lumMod val="50000"/>
                    <a:lumOff val="50000"/>
                  </a:schemeClr>
                </a:solidFill>
                <a:latin typeface="Open Sans" panose="020B0606030504020204" pitchFamily="34" charset="0"/>
              </a:rPr>
              <a:t>溫度檢測</a:t>
            </a:r>
            <a:r>
              <a:rPr lang="en-US" sz="1600">
                <a:solidFill>
                  <a:schemeClr val="tx1">
                    <a:lumMod val="50000"/>
                    <a:lumOff val="50000"/>
                  </a:schemeClr>
                </a:solidFill>
                <a:latin typeface="Open Sans" panose="020B0606030504020204" pitchFamily="34" charset="0"/>
              </a:rPr>
              <a:t>分析技術，內建於ACTi熱成像攝影機中，如</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15" cstate="print">
            <a:extLst>
              <a:ext uri="{28A0092B-C50C-407E-A947-70E740481C1C}">
                <a14:useLocalDpi xmlns:a14="http://schemas.microsoft.com/office/drawing/2010/main" val="0"/>
              </a:ext>
            </a:extLst>
          </a:blip>
          <a:srcRect t="4509" b="4509"/>
          <a:stretch/>
        </p:blipFill>
        <p:spPr>
          <a:xfrm>
            <a:off x="312233" y="1712043"/>
            <a:ext cx="2912256" cy="187317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箱子、行李車、嬰兒車和推車，被視為風險物品，應迅速處理。這些物品有時可能會被意外遺忘在那裡。及早檢測可以防止它們被盜。這些物品很少會構成惡意威脅。它們可能會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檢測被遺留的物品，以防止嚴重的安全和危險隱患。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這是基於</a:t>
            </a:r>
            <a:r>
              <a:rPr lang="en-US" sz="1600" b="1">
                <a:solidFill>
                  <a:schemeClr val="tx1">
                    <a:lumMod val="50000"/>
                    <a:lumOff val="50000"/>
                  </a:schemeClr>
                </a:solidFill>
                <a:latin typeface="Open Sans" panose="020B0606030504020204" pitchFamily="34" charset="0"/>
              </a:rPr>
              <a:t>未被看管物品</a:t>
            </a:r>
            <a:r>
              <a:rPr lang="en-US" sz="1600" b="1" i="0">
                <a:solidFill>
                  <a:schemeClr val="tx1">
                    <a:lumMod val="50000"/>
                    <a:lumOff val="50000"/>
                  </a:schemeClr>
                </a:solidFill>
                <a:effectLst/>
                <a:latin typeface="Open Sans" panose="020B0606030504020204" pitchFamily="34" charset="0"/>
              </a:rPr>
              <a:t>檢測</a:t>
            </a:r>
            <a:r>
              <a:rPr lang="en-US" sz="1600" b="0" i="0">
                <a:solidFill>
                  <a:schemeClr val="tx1">
                    <a:lumMod val="50000"/>
                    <a:lumOff val="50000"/>
                  </a:schemeClr>
                </a:solidFill>
                <a:effectLst/>
                <a:latin typeface="Open Sans" panose="020B0606030504020204" pitchFamily="34" charset="0"/>
              </a:rPr>
              <a:t>分析，內建於ACTi攝影機中。</a:t>
            </a:r>
            <a:r>
              <a:rPr lang="en-US" sz="1600" b="0" i="0">
                <a:solidFill>
                  <a:schemeClr val="tx2">
                    <a:lumMod val="60000"/>
                    <a:lumOff val="40000"/>
                  </a:schemeClr>
                </a:solidFill>
                <a:effectLst/>
                <a:latin typeface="Open Sans" panose="020B0606030504020204" pitchFamily="34" charset="0"/>
                <a:hlinkClick r:id="rId12" action="ppaction://hlinksldjump"/>
              </a:rPr>
              <a:t>閱讀更多</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通用的行動應用程式，設計用於遠端訪問NVR、CMS或攝影機以進行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功能：即時查看和回放、按事件搜索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錄影、PTZ控制、Google地圖、啟用數位輸出、從攝影機的記憶卡回放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在場地內走動時，使用行動裝置監控監視攝影機的視角，以便即時回應事件。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ACTi行動客戶端，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同時進行概覽和細節監控。透過在商店的中心或角落安裝具有寬廣視角的攝影機，可以完美覆蓋整個區域。同時，進入場地的人臉可以被隱蔽安裝在入口高度條上的隱蔽攝影機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 Wall 允許在不同的顯示器上同時顯示多個視圖。獲得完整的概覽以改善情境意識和操作效率。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確保人員安全使用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機場：應用</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當一個人未經許可進入他人的土地或財產時，這被視為擅闖，並且是非法的。有些地方幾乎總是對陌生人限制進入，例如整個機場區域。在夜間進入這些區域將被視為擅闖。</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進入區域</a:t>
            </a:r>
            <a:r>
              <a:rPr lang="en-US" sz="1600" b="1" i="0">
                <a:solidFill>
                  <a:srgbClr val="535353"/>
                </a:solidFill>
                <a:effectLst/>
                <a:latin typeface="Open Sans" panose="020B0606030504020204" pitchFamily="34" charset="0"/>
              </a:rPr>
              <a:t> 偵測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141496792"/>
              </p:ext>
            </p:extLst>
          </p:nvPr>
        </p:nvGraphicFramePr>
        <p:xfrm>
          <a:off x="83507" y="1680577"/>
          <a:ext cx="8939881" cy="514282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768485">
                  <a:extLst>
                    <a:ext uri="{9D8B030D-6E8A-4147-A177-3AD203B41FA5}">
                      <a16:colId xmlns:a16="http://schemas.microsoft.com/office/drawing/2014/main" val="3155535811"/>
                    </a:ext>
                  </a:extLst>
                </a:gridCol>
                <a:gridCol w="963038">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968886">
                  <a:extLst>
                    <a:ext uri="{9D8B030D-6E8A-4147-A177-3AD203B41FA5}">
                      <a16:colId xmlns:a16="http://schemas.microsoft.com/office/drawing/2014/main" val="3567203134"/>
                    </a:ext>
                  </a:extLst>
                </a:gridCol>
              </a:tblGrid>
              <a:tr h="441838">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000" dirty="0">
                          <a:solidFill>
                            <a:schemeClr val="bg1"/>
                          </a:solidFill>
                        </a:rPr>
                        <a:t>登機門</a:t>
                      </a:r>
                    </a:p>
                  </a:txBody>
                  <a:tcPr/>
                </a:tc>
                <a:tc>
                  <a:txBody>
                    <a:bodyPr/>
                    <a:lstStyle/>
                    <a:p>
                      <a:r>
                        <a:rPr lang="en-US" sz="1300" dirty="0">
                          <a:solidFill>
                            <a:schemeClr val="bg1"/>
                          </a:solidFill>
                        </a:rPr>
                        <a:t>辦公室</a:t>
                      </a:r>
                    </a:p>
                  </a:txBody>
                  <a:tcPr/>
                </a:tc>
                <a:tc>
                  <a:txBody>
                    <a:bodyPr/>
                    <a:lstStyle/>
                    <a:p>
                      <a:r>
                        <a:rPr lang="en-US" sz="1300" dirty="0">
                          <a:solidFill>
                            <a:schemeClr val="bg1"/>
                          </a:solidFill>
                        </a:rPr>
                        <a:t>安全門</a:t>
                      </a:r>
                    </a:p>
                  </a:txBody>
                  <a:tcPr/>
                </a:tc>
                <a:tc>
                  <a:txBody>
                    <a:bodyPr/>
                    <a:lstStyle/>
                    <a:p>
                      <a:r>
                        <a:rPr lang="en-US" sz="1300" dirty="0">
                          <a:solidFill>
                            <a:schemeClr val="bg1"/>
                          </a:solidFill>
                        </a:rPr>
                        <a:t>服務臺</a:t>
                      </a:r>
                    </a:p>
                  </a:txBody>
                  <a:tcPr/>
                </a:tc>
                <a:tc>
                  <a:txBody>
                    <a:bodyPr/>
                    <a:lstStyle/>
                    <a:p>
                      <a:r>
                        <a:rPr lang="en-US" sz="1300" dirty="0">
                          <a:solidFill>
                            <a:schemeClr val="bg1"/>
                          </a:solidFill>
                        </a:rPr>
                        <a:t>候機樓</a:t>
                      </a:r>
                    </a:p>
                  </a:txBody>
                  <a:tcPr/>
                </a:tc>
                <a:tc>
                  <a:txBody>
                    <a:bodyPr/>
                    <a:lstStyle/>
                    <a:p>
                      <a:r>
                        <a:rPr lang="en-US" sz="1200" dirty="0">
                          <a:solidFill>
                            <a:schemeClr val="bg1"/>
                          </a:solidFill>
                        </a:rPr>
                        <a:t>滑行道 / 滑行道</a:t>
                      </a:r>
                    </a:p>
                  </a:txBody>
                  <a:tcPr/>
                </a:tc>
                <a:tc>
                  <a:txBody>
                    <a:bodyPr/>
                    <a:lstStyle/>
                    <a:p>
                      <a:r>
                        <a:rPr lang="en-US" sz="1200" dirty="0">
                          <a:solidFill>
                            <a:schemeClr val="bg1"/>
                          </a:solidFill>
                        </a:rPr>
                        <a:t>周邊</a:t>
                      </a:r>
                    </a:p>
                  </a:txBody>
                  <a:tcPr/>
                </a:tc>
                <a:extLst>
                  <a:ext uri="{0D108BD9-81ED-4DB2-BD59-A6C34878D82A}">
                    <a16:rowId xmlns:a16="http://schemas.microsoft.com/office/drawing/2014/main" val="2090737549"/>
                  </a:ext>
                </a:extLst>
              </a:tr>
              <a:tr h="441838">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319390">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41838">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自動車牌識別子彈攝影機 (</a:t>
                      </a:r>
                      <a:r>
                        <a:rPr lang="en-US" sz="1300" dirty="0">
                          <a:solidFill>
                            <a:schemeClr val="tx1">
                              <a:lumMod val="76000"/>
                              <a:lumOff val="24000"/>
                            </a:schemeClr>
                          </a:solidFill>
                          <a:hlinkClick r:id="rId6"/>
                        </a:rPr>
                        <a:t>A426</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21335">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 (</a:t>
                      </a:r>
                      <a:r>
                        <a:rPr lang="en-US" sz="1300" dirty="0">
                          <a:solidFill>
                            <a:schemeClr val="tx1">
                              <a:lumMod val="76000"/>
                              <a:lumOff val="24000"/>
                            </a:schemeClr>
                          </a:solidFill>
                          <a:hlinkClick r:id="rId7"/>
                        </a:rPr>
                        <a:t>R1- R7- 系列讀取器/控制器</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621335">
                <a:tc>
                  <a:txBody>
                    <a:bodyPr/>
                    <a:lstStyle/>
                    <a:p>
                      <a:r>
                        <a:rPr lang="en-US" sz="1300" dirty="0">
                          <a:solidFill>
                            <a:schemeClr val="tx1">
                              <a:lumMod val="76000"/>
                              <a:lumOff val="24000"/>
                            </a:schemeClr>
                          </a:solidFill>
                        </a:rPr>
                        <a:t>防止尾隨的人數計數器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327637">
                <a:tc>
                  <a:txBody>
                    <a:bodyPr/>
                    <a:lstStyle/>
                    <a:p>
                      <a:r>
                        <a:rPr lang="en-US" sz="1300" dirty="0">
                          <a:solidFill>
                            <a:schemeClr val="tx1">
                              <a:lumMod val="76000"/>
                              <a:lumOff val="24000"/>
                            </a:schemeClr>
                          </a:solidFill>
                          <a:hlinkClick r:id="rId9"/>
                        </a:rPr>
                        <a:t>高倍變焦攝影機</a:t>
                      </a: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126927578"/>
                  </a:ext>
                </a:extLst>
              </a:tr>
              <a:tr h="441838">
                <a:tc>
                  <a:txBody>
                    <a:bodyPr/>
                    <a:lstStyle/>
                    <a:p>
                      <a:r>
                        <a:rPr lang="en-US" sz="1300" dirty="0">
                          <a:solidFill>
                            <a:schemeClr val="tx1">
                              <a:lumMod val="76000"/>
                              <a:lumOff val="24000"/>
                            </a:schemeClr>
                          </a:solidFill>
                        </a:rPr>
                        <a:t>一般監控子彈 (</a:t>
                      </a:r>
                      <a:r>
                        <a:rPr lang="en-US" sz="1300" dirty="0">
                          <a:solidFill>
                            <a:schemeClr val="tx1">
                              <a:lumMod val="76000"/>
                              <a:lumOff val="24000"/>
                            </a:schemeClr>
                          </a:solidFill>
                          <a:hlinkClick r:id="rId10"/>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621335">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11"/>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41838">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12"/>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30595283"/>
              </p:ext>
            </p:extLst>
          </p:nvPr>
        </p:nvGraphicFramePr>
        <p:xfrm>
          <a:off x="463752" y="1670371"/>
          <a:ext cx="8028398" cy="4473652"/>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熱成像攝影機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自動車牌識別子彈攝影機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 (</a:t>
                      </a:r>
                      <a:r>
                        <a:rPr lang="en-US" sz="1300" dirty="0">
                          <a:solidFill>
                            <a:schemeClr val="tx1">
                              <a:lumMod val="76000"/>
                              <a:lumOff val="24000"/>
                            </a:schemeClr>
                          </a:solidFill>
                          <a:hlinkClick r:id="rId7"/>
                        </a:rPr>
                        <a:t>R1- R7- 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防止尾隨的人數計數器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hlinkClick r:id="rId9"/>
                        </a:rPr>
                        <a:t>高倍變焦攝影機</a:t>
                      </a: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306183717"/>
                  </a:ext>
                </a:extLst>
              </a:tr>
              <a:tr h="450769">
                <a:tc>
                  <a:txBody>
                    <a:bodyPr/>
                    <a:lstStyle/>
                    <a:p>
                      <a:r>
                        <a:rPr lang="en-US" sz="1300" dirty="0">
                          <a:solidFill>
                            <a:schemeClr val="tx1">
                              <a:lumMod val="76000"/>
                              <a:lumOff val="24000"/>
                            </a:schemeClr>
                          </a:solidFill>
                        </a:rPr>
                        <a:t>一般監控子彈 (</a:t>
                      </a:r>
                      <a:r>
                        <a:rPr lang="en-US" sz="1300" dirty="0">
                          <a:solidFill>
                            <a:schemeClr val="tx1">
                              <a:lumMod val="76000"/>
                              <a:lumOff val="24000"/>
                            </a:schemeClr>
                          </a:solidFill>
                          <a:hlinkClick r:id="rId10"/>
                        </a:rPr>
                        <a:t>3xx, 4xx系列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11"/>
                        </a:rPr>
                        <a:t>91x, 7xx, 8xx系列</a:t>
                      </a:r>
                      <a:r>
                        <a:rPr lang="en-US" sz="1300" dirty="0">
                          <a:solidFill>
                            <a:schemeClr val="tx1">
                              <a:lumMod val="76000"/>
                              <a:lumOff val="24000"/>
                            </a:schemeClr>
                          </a:solidFill>
                        </a:rPr>
                        <a:t>) </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監控PTZ (</a:t>
                      </a:r>
                      <a:r>
                        <a:rPr lang="en-US" sz="1300" dirty="0">
                          <a:solidFill>
                            <a:schemeClr val="tx1">
                              <a:lumMod val="76000"/>
                              <a:lumOff val="24000"/>
                            </a:schemeClr>
                          </a:solidFill>
                          <a:hlinkClick r:id="rId12"/>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PTZ控制可透過NVR介面使用。</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400" b="1"/>
                        <a:t>NVR 3 商業版</a:t>
                      </a:r>
                    </a:p>
                  </a:txBody>
                  <a:tcPr>
                    <a:solidFill>
                      <a:schemeClr val="bg1">
                        <a:lumMod val="95000"/>
                      </a:schemeClr>
                    </a:solidFill>
                  </a:tcPr>
                </a:tc>
                <a:tc>
                  <a:txBody>
                    <a:bodyPr/>
                    <a:lstStyle/>
                    <a:p>
                      <a:r>
                        <a:rPr lang="en-US" sz="1400" b="1"/>
                        <a:t>NVR 3 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免費ACTi攝影機通道包含</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免費 3</a:t>
                      </a:r>
                      <a:r>
                        <a:rPr lang="en-US" sz="1400" baseline="30000"/>
                        <a:t>rd</a:t>
                      </a:r>
                      <a:r>
                        <a:rPr lang="en-US" sz="1400"/>
                        <a:t> 派對攝影機頻道包含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POS、存取控制、網路 IO 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谷歌地圖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 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冗餘支援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工作站、網頁客戶端、行動客戶端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 (最大網格大小)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是最著名的 ACTi 產品之一 – 它是一個專業且優雅的網路錄影機平臺，擁有廣泛的功能和極其可靠的性能，提供兩個版本 (</a:t>
            </a:r>
            <a:r>
              <a:rPr lang="en-US" sz="1600">
                <a:hlinkClick r:id="rId3"/>
              </a:rPr>
              <a:t>瞭解更多</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存取控制智慧伺服器 (ACSS) 是一款易於使用的存取控制軟體，用於管理 </a:t>
            </a:r>
            <a:r>
              <a:rPr lang="en-US" sz="1400" b="1"/>
              <a:t>員工和訪客的進出 </a:t>
            </a:r>
            <a:r>
              <a:rPr lang="en-US" sz="1400"/>
              <a:t>通過門和閘門，以及管理 </a:t>
            </a:r>
            <a:r>
              <a:rPr lang="en-US" sz="1400" b="1"/>
              <a:t>員工考勤</a:t>
            </a:r>
            <a:r>
              <a:rPr lang="en-US" sz="1400"/>
              <a:t>。 (</a:t>
            </a:r>
            <a:r>
              <a:rPr lang="en-US" sz="1400">
                <a:hlinkClick r:id="rId4"/>
              </a:rPr>
              <a:t>瞭解更多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存取控制管理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門、閘、鎖、面部識別*、卡片、ALPR*、尾隨* 偵測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臨時訪客的登記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臨時工地管理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餐飲訂購管理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追蹤客戶到達約定的時間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a:t>
                      </a:r>
                    </a:p>
                  </a:txBody>
                  <a:tcPr anchor="ctr"/>
                </a:tc>
                <a:tc>
                  <a:txBody>
                    <a:bodyPr/>
                    <a:lstStyle/>
                    <a:p>
                      <a:pPr algn="ctr"/>
                      <a:r>
                        <a:rPr lang="en-US" sz="1400"/>
                        <a:t>變焦圓頂</a:t>
                      </a:r>
                    </a:p>
                  </a:txBody>
                  <a:tcPr anchor="ctr"/>
                </a:tc>
                <a:tc>
                  <a:txBody>
                    <a:bodyPr/>
                    <a:lstStyle/>
                    <a:p>
                      <a:pPr algn="ctr"/>
                      <a:r>
                        <a:rPr lang="en-US" sz="1400"/>
                        <a:t>高速圓頂</a:t>
                      </a:r>
                    </a:p>
                  </a:txBody>
                  <a:tcPr anchor="ctr"/>
                </a:tc>
                <a:tc>
                  <a:txBody>
                    <a:bodyPr/>
                    <a:lstStyle/>
                    <a:p>
                      <a:pPr algn="ctr"/>
                      <a:r>
                        <a:rPr lang="en-US" sz="1400"/>
                        <a:t>高速圓頂</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車輛計數、車輛越線檢測、車輛進入區域檢測、車輛錯誤方向檢測、車輛逗留檢測、車輛追蹤、停車檢測、車牌檢測、自動車牌識別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機場安裝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帶接線盒的桿安裝，支持 3.25" 到 7.0" 的桿</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變焦子彈攝影機，具備 D/N、自適應紅外線、極端寬動態範圍、SLLS、4.4x 變焦鏡頭，</a:t>
            </a:r>
            <a:r>
              <a:rPr lang="en-US" sz="1600" b="1"/>
              <a:t>深度學習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該 AI </a:t>
              </a:r>
              <a:r>
                <a:rPr lang="en-US" dirty="0" err="1">
                  <a:solidFill>
                    <a:schemeClr val="tx1"/>
                  </a:solidFill>
                </a:rPr>
                <a:t>攝影機能夠同時識別多條車道上的多個車牌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NVR 3 </a:t>
              </a:r>
              <a:r>
                <a:rPr lang="en-US" dirty="0" err="1">
                  <a:solidFill>
                    <a:schemeClr val="tx1"/>
                  </a:solidFill>
                </a:rPr>
                <a:t>支持深度學習</a:t>
              </a:r>
              <a:r>
                <a:rPr lang="en-US" dirty="0">
                  <a:solidFill>
                    <a:schemeClr val="tx1"/>
                  </a:solidFill>
                </a:rPr>
                <a:t> AI </a:t>
              </a:r>
              <a:r>
                <a:rPr lang="en-US" dirty="0" err="1">
                  <a:solidFill>
                    <a:schemeClr val="tx1"/>
                  </a:solidFill>
                </a:rPr>
                <a:t>事件和元數據。當檢測到黑名單上的車輛時，NVR</a:t>
              </a:r>
              <a:r>
                <a:rPr lang="en-US" dirty="0">
                  <a:solidFill>
                    <a:schemeClr val="tx1"/>
                  </a:solidFill>
                </a:rPr>
                <a:t> </a:t>
              </a:r>
              <a:r>
                <a:rPr lang="en-US" dirty="0" err="1">
                  <a:solidFill>
                    <a:schemeClr val="tx1"/>
                  </a:solidFill>
                </a:rPr>
                <a:t>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100" b="1"/>
              <a:t>人工智慧攝影機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與伺服器端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en-US" dirty="0"/>
              <a:t> VMS </a:t>
            </a:r>
            <a:r>
              <a:rPr lang="en-US" dirty="0" err="1"/>
              <a:t>伺服器管理，僅需使用一般的伺服器硬體配置。伺服器端的</a:t>
            </a:r>
            <a:r>
              <a:rPr lang="en-US" dirty="0"/>
              <a:t> AI </a:t>
            </a:r>
            <a:r>
              <a:rPr lang="en-US" dirty="0" err="1"/>
              <a:t>解決方案通道數量有限，且需要非常昂貴的硬體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不必承擔運行可能消耗伺服器資源至極限的分析時</a:t>
            </a:r>
            <a:r>
              <a:rPr lang="en-US" dirty="0"/>
              <a:t>，</a:t>
            </a:r>
            <a:r>
              <a:rPr lang="zh-TW" altLang="en-US" dirty="0"/>
              <a:t>影像</a:t>
            </a:r>
            <a:r>
              <a:rPr lang="en-US" dirty="0" err="1"/>
              <a:t>錄製功能的安全性會更高</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對事件的反應更快</a:t>
            </a:r>
            <a:r>
              <a:rPr lang="en-US" dirty="0"/>
              <a:t>——</a:t>
            </a:r>
            <a:r>
              <a:rPr lang="en-US" dirty="0" err="1"/>
              <a:t>人工智慧攝影機可以控制附近的</a:t>
            </a:r>
            <a:r>
              <a:rPr lang="en-US" dirty="0"/>
              <a:t> PTZ </a:t>
            </a:r>
            <a:r>
              <a:rPr lang="en-US" dirty="0" err="1"/>
              <a:t>攝影機以便即時反應，獲得更好的場景</a:t>
            </a:r>
            <a:r>
              <a:rPr lang="zh-TW" altLang="en-US" dirty="0"/>
              <a:t>影像</a:t>
            </a:r>
            <a:r>
              <a:rPr lang="en-US" dirty="0" err="1"/>
              <a:t>覆蓋。在</a:t>
            </a:r>
            <a:r>
              <a:rPr lang="en-US" dirty="0"/>
              <a:t>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a:t>
            </a:r>
            <a:r>
              <a:rPr lang="en-US" dirty="0"/>
              <a:t> AI </a:t>
            </a:r>
            <a:r>
              <a:rPr lang="en-US" dirty="0" err="1"/>
              <a:t>功能內建於攝影機，因此伺服器端不需要任何與分析相關的許可證。因此，在某些情況下，VMS</a:t>
            </a:r>
            <a:r>
              <a:rPr lang="en-US" dirty="0"/>
              <a:t> </a:t>
            </a:r>
            <a:r>
              <a:rPr lang="en-US" dirty="0" err="1"/>
              <a:t>的成本比伺服器端</a:t>
            </a:r>
            <a:r>
              <a:rPr lang="en-US" dirty="0"/>
              <a:t> AI </a:t>
            </a:r>
            <a:r>
              <a:rPr lang="en-US" dirty="0" err="1"/>
              <a:t>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企業版（及</a:t>
            </a:r>
            <a:r>
              <a:rPr lang="en-US" dirty="0"/>
              <a:t> CMS 2）管理來自攝影機的分析事件如下：</a:t>
            </a:r>
          </a:p>
          <a:p>
            <a:endParaRPr lang="en-US" dirty="0"/>
          </a:p>
          <a:p>
            <a:pPr marL="342900" indent="-342900">
              <a:buAutoNum type="arabicPeriod"/>
            </a:pPr>
            <a:r>
              <a:rPr lang="en-US" dirty="0" err="1"/>
              <a:t>設置分析規則和閾值</a:t>
            </a:r>
            <a:r>
              <a:rPr lang="en-US" dirty="0"/>
              <a:t> – </a:t>
            </a:r>
            <a:r>
              <a:rPr lang="en-US" dirty="0" err="1"/>
              <a:t>例如，群眾有多大，多久被視為徘徊</a:t>
            </a:r>
            <a:r>
              <a:rPr lang="en-US" dirty="0"/>
              <a:t>。</a:t>
            </a:r>
          </a:p>
          <a:p>
            <a:pPr marL="342900" indent="-342900">
              <a:buAutoNum type="arabicPeriod"/>
            </a:pPr>
            <a:endParaRPr lang="en-US" dirty="0"/>
          </a:p>
          <a:p>
            <a:pPr marL="342900" indent="-342900">
              <a:buAutoNum type="arabicPeriod"/>
            </a:pPr>
            <a:r>
              <a:rPr lang="en-US" dirty="0" err="1"/>
              <a:t>接收來自所有攝影機的即時分析事件，並根據預定的行動作出回應，例如發送電子郵件、在</a:t>
            </a:r>
            <a:r>
              <a:rPr lang="en-US" dirty="0"/>
              <a:t> VMS </a:t>
            </a:r>
            <a:r>
              <a:rPr lang="en-US" dirty="0" err="1"/>
              <a:t>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 ACTi 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+1-866-410-2284（免付費）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 (免付費)</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908</TotalTime>
  <Words>1308</Words>
  <Application>Microsoft Office PowerPoint</Application>
  <PresentationFormat>如螢幕大小 (4:3)</PresentationFormat>
  <Paragraphs>514</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18</cp:revision>
  <dcterms:created xsi:type="dcterms:W3CDTF">2015-08-31T10:30:03Z</dcterms:created>
  <dcterms:modified xsi:type="dcterms:W3CDTF">2025-01-09T01:13:02Z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