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32.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5.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9.png"/><Relationship Id="rId5" Type="http://schemas.openxmlformats.org/officeDocument/2006/relationships/hyperlink" Target="https://www.acti.com/product/A952" TargetMode="External"/><Relationship Id="rId10" Type="http://schemas.openxmlformats.org/officeDocument/2006/relationships/image" Target="../media/image38.png"/><Relationship Id="rId4" Type="http://schemas.openxmlformats.org/officeDocument/2006/relationships/hyperlink" Target="https://www.acti.com/product/8426" TargetMode="External"/><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4.pn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615166" y="1403424"/>
            <a:ext cx="791366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r>
              <a:rPr lang="zh-TW" altLang="en-US" sz="4800" b="1" dirty="0">
                <a:solidFill>
                  <a:schemeClr val="tx1">
                    <a:lumMod val="50000"/>
                    <a:lumOff val="50000"/>
                  </a:schemeClr>
                </a:solidFill>
                <a:ea typeface="新細明體" pitchFamily="18" charset="-120"/>
              </a:rPr>
              <a:t>公共建設</a:t>
            </a:r>
            <a:r>
              <a:rPr lang="en-US" sz="4800" b="1" dirty="0" err="1">
                <a:solidFill>
                  <a:schemeClr val="tx1">
                    <a:lumMod val="50000"/>
                    <a:lumOff val="50000"/>
                  </a:schemeClr>
                </a:solidFill>
                <a:ea typeface="新細明體" pitchFamily="18" charset="-120"/>
              </a:rPr>
              <a:t>監控解決方案</a:t>
            </a:r>
            <a:endParaRPr lang="en-US" sz="4800" b="1" dirty="0">
              <a:solidFill>
                <a:schemeClr val="tx1">
                  <a:lumMod val="50000"/>
                  <a:lumOff val="50000"/>
                </a:schemeClr>
              </a:solidFill>
              <a:ea typeface="新細明體" pitchFamily="18" charset="-120"/>
            </a:endParaRP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712697"/>
            <a:ext cx="3016884" cy="2054048"/>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80219"/>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的端到端</a:t>
            </a:r>
            <a:r>
              <a:rPr lang="zh-TW" altLang="en-US" sz="1600" dirty="0">
                <a:solidFill>
                  <a:srgbClr val="535353"/>
                </a:solidFill>
                <a:latin typeface="Open Sans" panose="020B0606030504020204" pitchFamily="34" charset="0"/>
              </a:rPr>
              <a:t>公共建設</a:t>
            </a:r>
            <a:r>
              <a:rPr lang="en-US" sz="1600" dirty="0">
                <a:solidFill>
                  <a:srgbClr val="535353"/>
                </a:solidFill>
                <a:latin typeface="Open Sans" panose="020B0606030504020204" pitchFamily="34" charset="0"/>
              </a:rPr>
              <a:t>解決方案旨在防止擅闖、破壞並確保員工的安全。這些解決方案由應用驅動的攝像頭、分析工具以及與門禁控制、警報或各種關鍵系統的整合組成。</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24146"/>
            <a:ext cx="8708542" cy="1569660"/>
          </a:xfrm>
          <a:prstGeom prst="rect">
            <a:avLst/>
          </a:prstGeom>
          <a:noFill/>
        </p:spPr>
        <p:txBody>
          <a:bodyPr wrap="square">
            <a:spAutoFit/>
          </a:bodyPr>
          <a:lstStyle/>
          <a:p>
            <a:r>
              <a:rPr lang="zh-TW" altLang="en-US" sz="1600" dirty="0">
                <a:solidFill>
                  <a:srgbClr val="535353"/>
                </a:solidFill>
                <a:latin typeface="Open Sans" panose="020B0606030504020204" pitchFamily="34" charset="0"/>
              </a:rPr>
              <a:t>公共建設</a:t>
            </a:r>
            <a:r>
              <a:rPr lang="en-US" sz="1600" dirty="0" err="1">
                <a:solidFill>
                  <a:srgbClr val="535353"/>
                </a:solidFill>
                <a:latin typeface="Open Sans" panose="020B0606030504020204" pitchFamily="34" charset="0"/>
              </a:rPr>
              <a:t>是連接眾多人生活的重要基礎設施。主要的安全相關挑戰通常是破壞、恐怖主義和爆炸</a:t>
            </a:r>
            <a:r>
              <a:rPr lang="en-US" sz="1600" dirty="0">
                <a:solidFill>
                  <a:srgbClr val="535353"/>
                </a:solidFill>
                <a:latin typeface="Open Sans" panose="020B0606030504020204" pitchFamily="34" charset="0"/>
              </a:rPr>
              <a:t>。</a:t>
            </a:r>
          </a:p>
          <a:p>
            <a:endParaRPr lang="en-US" sz="1600" dirty="0">
              <a:solidFill>
                <a:srgbClr val="535353"/>
              </a:solidFill>
              <a:latin typeface="Open Sans" panose="020B0606030504020204" pitchFamily="34" charset="0"/>
            </a:endParaRPr>
          </a:p>
          <a:p>
            <a:r>
              <a:rPr lang="zh-TW" altLang="en-US" sz="1600" dirty="0">
                <a:solidFill>
                  <a:srgbClr val="535353"/>
                </a:solidFill>
                <a:latin typeface="Open Sans" panose="020B0606030504020204" pitchFamily="34" charset="0"/>
              </a:rPr>
              <a:t>公共建設</a:t>
            </a:r>
            <a:r>
              <a:rPr lang="en-US" sz="1600" dirty="0" err="1">
                <a:solidFill>
                  <a:srgbClr val="535353"/>
                </a:solidFill>
                <a:latin typeface="Open Sans" panose="020B0606030504020204" pitchFamily="34" charset="0"/>
              </a:rPr>
              <a:t>是連接眾多人生活的重要基礎設施。主要的安全相關挑戰通常是破壞、恐怖主義和爆炸。為了防止擅闖並確保員工的安全，ACTi</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的端到端</a:t>
            </a:r>
            <a:r>
              <a:rPr lang="zh-TW" altLang="en-US" sz="1600" dirty="0">
                <a:solidFill>
                  <a:srgbClr val="535353"/>
                </a:solidFill>
                <a:latin typeface="Open Sans" panose="020B0606030504020204" pitchFamily="34" charset="0"/>
              </a:rPr>
              <a:t>公共建設</a:t>
            </a:r>
            <a:r>
              <a:rPr lang="en-US" sz="1600" dirty="0" err="1">
                <a:solidFill>
                  <a:srgbClr val="535353"/>
                </a:solidFill>
                <a:latin typeface="Open Sans" panose="020B0606030504020204" pitchFamily="34" charset="0"/>
              </a:rPr>
              <a:t>監控解決方案包括</a:t>
            </a:r>
            <a:r>
              <a:rPr lang="en-US" sz="1600" dirty="0">
                <a:solidFill>
                  <a:srgbClr val="535353"/>
                </a:solidFill>
                <a:latin typeface="Open Sans" panose="020B0606030504020204" pitchFamily="34" charset="0"/>
              </a:rPr>
              <a:t> IP 攝像頭、影像管理系統、影像分析、門禁控制、警報系統、故障監控等多種功能。</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1918502"/>
            <a:ext cx="2147907" cy="146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5394D6-87B7-8A80-BEE0-0DEE57853A62}"/>
              </a:ext>
            </a:extLst>
          </p:cNvPr>
          <p:cNvPicPr>
            <a:picLocks noChangeAspect="1"/>
          </p:cNvPicPr>
          <p:nvPr/>
        </p:nvPicPr>
        <p:blipFill>
          <a:blip r:embed="rId3"/>
          <a:stretch>
            <a:fillRect/>
          </a:stretch>
        </p:blipFill>
        <p:spPr>
          <a:xfrm>
            <a:off x="946420" y="1809553"/>
            <a:ext cx="7581900" cy="491490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233834" y="4807770"/>
            <a:ext cx="1344837" cy="307777"/>
          </a:xfrm>
          <a:prstGeom prst="rect">
            <a:avLst/>
          </a:prstGeom>
          <a:solidFill>
            <a:schemeClr val="bg1"/>
          </a:solidFill>
        </p:spPr>
        <p:txBody>
          <a:bodyPr wrap="square" rtlCol="0">
            <a:spAutoFit/>
          </a:bodyPr>
          <a:lstStyle/>
          <a:p>
            <a:r>
              <a:rPr lang="zh-TW" altLang="en-US" sz="1400" dirty="0"/>
              <a:t>公共建設</a:t>
            </a:r>
            <a:r>
              <a:rPr lang="en-US" sz="1400" dirty="0" err="1"/>
              <a:t>系統</a:t>
            </a:r>
            <a:endParaRPr lang="en-US" sz="1400" dirty="0"/>
          </a:p>
        </p:txBody>
      </p:sp>
      <p:sp>
        <p:nvSpPr>
          <p:cNvPr id="16" name="TextBox 15">
            <a:extLst>
              <a:ext uri="{FF2B5EF4-FFF2-40B4-BE49-F238E27FC236}">
                <a16:creationId xmlns:a16="http://schemas.microsoft.com/office/drawing/2014/main" id="{458E1A64-B217-E2B6-09D4-DE910F0DB6DE}"/>
              </a:ext>
            </a:extLst>
          </p:cNvPr>
          <p:cNvSpPr txBox="1"/>
          <p:nvPr/>
        </p:nvSpPr>
        <p:spPr>
          <a:xfrm>
            <a:off x="4091056" y="3713210"/>
            <a:ext cx="738071" cy="307777"/>
          </a:xfrm>
          <a:prstGeom prst="rect">
            <a:avLst/>
          </a:prstGeom>
          <a:solidFill>
            <a:schemeClr val="bg1"/>
          </a:solidFill>
        </p:spPr>
        <p:txBody>
          <a:bodyPr wrap="square" rtlCol="0">
            <a:spAutoFit/>
          </a:bodyPr>
          <a:lstStyle/>
          <a:p>
            <a:r>
              <a:rPr lang="en-US" sz="1400" dirty="0"/>
              <a:t>辦公室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877547" y="4267003"/>
            <a:ext cx="684093" cy="307777"/>
          </a:xfrm>
          <a:prstGeom prst="rect">
            <a:avLst/>
          </a:prstGeom>
          <a:solidFill>
            <a:schemeClr val="bg1"/>
          </a:solidFill>
        </p:spPr>
        <p:txBody>
          <a:bodyPr wrap="square" rtlCol="0">
            <a:spAutoFit/>
          </a:bodyPr>
          <a:lstStyle/>
          <a:p>
            <a:r>
              <a:rPr lang="en-US" sz="1400" dirty="0"/>
              <a:t>周圍</a:t>
            </a:r>
          </a:p>
        </p:txBody>
      </p:sp>
      <p:sp>
        <p:nvSpPr>
          <p:cNvPr id="21" name="TextBox 20">
            <a:extLst>
              <a:ext uri="{FF2B5EF4-FFF2-40B4-BE49-F238E27FC236}">
                <a16:creationId xmlns:a16="http://schemas.microsoft.com/office/drawing/2014/main" id="{7A8DB00F-FA4D-EA66-8D42-3097ADA890D4}"/>
              </a:ext>
            </a:extLst>
          </p:cNvPr>
          <p:cNvSpPr txBox="1"/>
          <p:nvPr/>
        </p:nvSpPr>
        <p:spPr>
          <a:xfrm>
            <a:off x="5390231" y="3285652"/>
            <a:ext cx="769084" cy="307777"/>
          </a:xfrm>
          <a:prstGeom prst="rect">
            <a:avLst/>
          </a:prstGeom>
          <a:solidFill>
            <a:schemeClr val="bg1"/>
          </a:solidFill>
        </p:spPr>
        <p:txBody>
          <a:bodyPr wrap="square" rtlCol="0">
            <a:spAutoFit/>
          </a:bodyPr>
          <a:lstStyle/>
          <a:p>
            <a:r>
              <a:rPr lang="en-US" sz="1400" dirty="0"/>
              <a:t>停車場</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091056" y="4321605"/>
            <a:ext cx="568493" cy="304801"/>
          </a:xfrm>
          <a:prstGeom prst="rect">
            <a:avLst/>
          </a:prstGeom>
          <a:solidFill>
            <a:schemeClr val="bg1"/>
          </a:solidFill>
        </p:spPr>
        <p:txBody>
          <a:bodyPr wrap="square" rtlCol="0">
            <a:spAutoFit/>
          </a:bodyPr>
          <a:lstStyle/>
          <a:p>
            <a:r>
              <a:rPr lang="en-US" sz="1400" dirty="0"/>
              <a:t>入口</a:t>
            </a:r>
          </a:p>
        </p:txBody>
      </p:sp>
      <p:sp>
        <p:nvSpPr>
          <p:cNvPr id="7" name="TextBox 6">
            <a:extLst>
              <a:ext uri="{FF2B5EF4-FFF2-40B4-BE49-F238E27FC236}">
                <a16:creationId xmlns:a16="http://schemas.microsoft.com/office/drawing/2014/main" id="{6024A30D-933D-874D-3350-1C279B6AA7E7}"/>
              </a:ext>
            </a:extLst>
          </p:cNvPr>
          <p:cNvSpPr txBox="1"/>
          <p:nvPr/>
        </p:nvSpPr>
        <p:spPr>
          <a:xfrm>
            <a:off x="4910895" y="3776327"/>
            <a:ext cx="769084" cy="307777"/>
          </a:xfrm>
          <a:prstGeom prst="rect">
            <a:avLst/>
          </a:prstGeom>
          <a:solidFill>
            <a:schemeClr val="bg1"/>
          </a:solidFill>
        </p:spPr>
        <p:txBody>
          <a:bodyPr wrap="square" rtlCol="0">
            <a:spAutoFit/>
          </a:bodyPr>
          <a:lstStyle/>
          <a:p>
            <a:r>
              <a:rPr lang="en-US" sz="1400" dirty="0"/>
              <a:t>控制室</a:t>
            </a:r>
          </a:p>
        </p:txBody>
      </p:sp>
      <p:sp>
        <p:nvSpPr>
          <p:cNvPr id="8" name="TextBox 7">
            <a:extLst>
              <a:ext uri="{FF2B5EF4-FFF2-40B4-BE49-F238E27FC236}">
                <a16:creationId xmlns:a16="http://schemas.microsoft.com/office/drawing/2014/main" id="{B412F287-7A9C-F44C-AF15-A3A8BCA321B8}"/>
              </a:ext>
            </a:extLst>
          </p:cNvPr>
          <p:cNvSpPr txBox="1"/>
          <p:nvPr/>
        </p:nvSpPr>
        <p:spPr>
          <a:xfrm>
            <a:off x="6434600" y="2730501"/>
            <a:ext cx="1127040" cy="307777"/>
          </a:xfrm>
          <a:prstGeom prst="rect">
            <a:avLst/>
          </a:prstGeom>
          <a:solidFill>
            <a:schemeClr val="bg1"/>
          </a:solidFill>
        </p:spPr>
        <p:txBody>
          <a:bodyPr wrap="square" rtlCol="0">
            <a:spAutoFit/>
          </a:bodyPr>
          <a:lstStyle/>
          <a:p>
            <a:r>
              <a:rPr lang="en-US" sz="1400" dirty="0"/>
              <a:t>電網</a:t>
            </a:r>
          </a:p>
        </p:txBody>
      </p:sp>
      <p:grpSp>
        <p:nvGrpSpPr>
          <p:cNvPr id="10" name="Group 9">
            <a:extLst>
              <a:ext uri="{FF2B5EF4-FFF2-40B4-BE49-F238E27FC236}">
                <a16:creationId xmlns:a16="http://schemas.microsoft.com/office/drawing/2014/main" id="{1B870C61-8DBE-39C1-48A9-688BDB0848E9}"/>
              </a:ext>
            </a:extLst>
          </p:cNvPr>
          <p:cNvGrpSpPr/>
          <p:nvPr/>
        </p:nvGrpSpPr>
        <p:grpSpPr>
          <a:xfrm>
            <a:off x="6086933" y="2703920"/>
            <a:ext cx="389106" cy="398834"/>
            <a:chOff x="4737370" y="287435"/>
            <a:chExt cx="389106" cy="398834"/>
          </a:xfrm>
        </p:grpSpPr>
        <p:sp>
          <p:nvSpPr>
            <p:cNvPr id="9" name="Oval 8">
              <a:extLst>
                <a:ext uri="{FF2B5EF4-FFF2-40B4-BE49-F238E27FC236}">
                  <a16:creationId xmlns:a16="http://schemas.microsoft.com/office/drawing/2014/main" id="{9E3CBCBA-33E4-0632-8A38-71E6D5A48AF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0DBC7BA-BB63-617B-1A86-D9340935FE71}"/>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11" name="TextBox 10">
            <a:extLst>
              <a:ext uri="{FF2B5EF4-FFF2-40B4-BE49-F238E27FC236}">
                <a16:creationId xmlns:a16="http://schemas.microsoft.com/office/drawing/2014/main" id="{430A2201-EE9F-DBDA-42C2-FFD5498545D8}"/>
              </a:ext>
            </a:extLst>
          </p:cNvPr>
          <p:cNvSpPr txBox="1"/>
          <p:nvPr/>
        </p:nvSpPr>
        <p:spPr>
          <a:xfrm>
            <a:off x="3182319" y="5199885"/>
            <a:ext cx="636830" cy="307777"/>
          </a:xfrm>
          <a:prstGeom prst="rect">
            <a:avLst/>
          </a:prstGeom>
          <a:solidFill>
            <a:schemeClr val="bg1"/>
          </a:solidFill>
        </p:spPr>
        <p:txBody>
          <a:bodyPr wrap="square" rtlCol="0">
            <a:spAutoFit/>
          </a:bodyPr>
          <a:lstStyle/>
          <a:p>
            <a:r>
              <a:rPr lang="en-US" sz="1400" dirty="0"/>
              <a:t>大門</a:t>
            </a:r>
          </a:p>
        </p:txBody>
      </p:sp>
      <p:grpSp>
        <p:nvGrpSpPr>
          <p:cNvPr id="12" name="Group 11">
            <a:extLst>
              <a:ext uri="{FF2B5EF4-FFF2-40B4-BE49-F238E27FC236}">
                <a16:creationId xmlns:a16="http://schemas.microsoft.com/office/drawing/2014/main" id="{211D8B95-E978-E8CC-0AC7-6D3E84AE0884}"/>
              </a:ext>
            </a:extLst>
          </p:cNvPr>
          <p:cNvGrpSpPr/>
          <p:nvPr/>
        </p:nvGrpSpPr>
        <p:grpSpPr>
          <a:xfrm>
            <a:off x="2834652" y="5173303"/>
            <a:ext cx="389106" cy="398834"/>
            <a:chOff x="4737370" y="287435"/>
            <a:chExt cx="389106" cy="398834"/>
          </a:xfrm>
        </p:grpSpPr>
        <p:sp>
          <p:nvSpPr>
            <p:cNvPr id="13" name="Oval 12">
              <a:extLst>
                <a:ext uri="{FF2B5EF4-FFF2-40B4-BE49-F238E27FC236}">
                  <a16:creationId xmlns:a16="http://schemas.microsoft.com/office/drawing/2014/main" id="{626C278F-09CF-CC4F-F45E-13816343A359}"/>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E27B950-7524-2F74-6D74-50E6C95F3D2C}"/>
                </a:ext>
              </a:extLst>
            </p:cNvPr>
            <p:cNvPicPr>
              <a:picLocks noChangeAspect="1"/>
            </p:cNvPicPr>
            <p:nvPr/>
          </p:nvPicPr>
          <p:blipFill>
            <a:blip r:embed="rId4"/>
            <a:stretch>
              <a:fillRect/>
            </a:stretch>
          </p:blipFill>
          <p:spPr>
            <a:xfrm>
              <a:off x="4809752" y="346638"/>
              <a:ext cx="238125" cy="304800"/>
            </a:xfrm>
            <a:prstGeom prst="rect">
              <a:avLst/>
            </a:prstGeom>
          </p:spPr>
        </p:pic>
      </p:grpSp>
      <p:grpSp>
        <p:nvGrpSpPr>
          <p:cNvPr id="23" name="Group 22">
            <a:extLst>
              <a:ext uri="{FF2B5EF4-FFF2-40B4-BE49-F238E27FC236}">
                <a16:creationId xmlns:a16="http://schemas.microsoft.com/office/drawing/2014/main" id="{411CFB42-5715-4771-EE94-B4FACE50C4D5}"/>
              </a:ext>
            </a:extLst>
          </p:cNvPr>
          <p:cNvGrpSpPr/>
          <p:nvPr/>
        </p:nvGrpSpPr>
        <p:grpSpPr>
          <a:xfrm>
            <a:off x="3746767" y="4230549"/>
            <a:ext cx="389106" cy="398834"/>
            <a:chOff x="4737370" y="287435"/>
            <a:chExt cx="389106" cy="398834"/>
          </a:xfrm>
        </p:grpSpPr>
        <p:sp>
          <p:nvSpPr>
            <p:cNvPr id="24" name="Oval 23">
              <a:extLst>
                <a:ext uri="{FF2B5EF4-FFF2-40B4-BE49-F238E27FC236}">
                  <a16:creationId xmlns:a16="http://schemas.microsoft.com/office/drawing/2014/main" id="{7A6E7D2C-7A95-40E3-8D1C-C3DE1AE023AB}"/>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F9011794-0AAB-82A4-3D40-2F44C6350797}"/>
                </a:ext>
              </a:extLst>
            </p:cNvPr>
            <p:cNvPicPr>
              <a:picLocks noChangeAspect="1"/>
            </p:cNvPicPr>
            <p:nvPr/>
          </p:nvPicPr>
          <p:blipFill>
            <a:blip r:embed="rId4"/>
            <a:stretch>
              <a:fillRect/>
            </a:stretch>
          </p:blipFill>
          <p:spPr>
            <a:xfrm>
              <a:off x="4809752" y="346638"/>
              <a:ext cx="238125" cy="304800"/>
            </a:xfrm>
            <a:prstGeom prst="rect">
              <a:avLst/>
            </a:prstGeom>
          </p:spPr>
        </p:pic>
      </p:gr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089860243"/>
              </p:ext>
            </p:extLst>
          </p:nvPr>
        </p:nvGraphicFramePr>
        <p:xfrm>
          <a:off x="83507" y="1680575"/>
          <a:ext cx="8939881" cy="478877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953310">
                  <a:extLst>
                    <a:ext uri="{9D8B030D-6E8A-4147-A177-3AD203B41FA5}">
                      <a16:colId xmlns:a16="http://schemas.microsoft.com/office/drawing/2014/main" val="2748578960"/>
                    </a:ext>
                  </a:extLst>
                </a:gridCol>
                <a:gridCol w="856034">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zh-TW" altLang="en-US" sz="1300" dirty="0">
                          <a:solidFill>
                            <a:schemeClr val="bg1"/>
                          </a:solidFill>
                        </a:rPr>
                        <a:t>公共建設</a:t>
                      </a:r>
                      <a:r>
                        <a:rPr lang="en-US" sz="1300" dirty="0" err="1">
                          <a:solidFill>
                            <a:schemeClr val="bg1"/>
                          </a:solidFill>
                        </a:rPr>
                        <a:t>系統</a:t>
                      </a:r>
                      <a:endParaRPr lang="en-US" sz="1300" dirty="0">
                        <a:solidFill>
                          <a:schemeClr val="bg1"/>
                        </a:solidFill>
                      </a:endParaRP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控制室</a:t>
                      </a:r>
                    </a:p>
                  </a:txBody>
                  <a:tcPr/>
                </a:tc>
                <a:tc>
                  <a:txBody>
                    <a:bodyPr/>
                    <a:lstStyle/>
                    <a:p>
                      <a:r>
                        <a:rPr lang="en-US" sz="1300" dirty="0">
                          <a:solidFill>
                            <a:schemeClr val="bg1"/>
                          </a:solidFill>
                        </a:rPr>
                        <a:t>電網</a:t>
                      </a:r>
                    </a:p>
                  </a:txBody>
                  <a:tcPr/>
                </a:tc>
                <a:tc>
                  <a:txBody>
                    <a:bodyPr/>
                    <a:lstStyle/>
                    <a:p>
                      <a:r>
                        <a:rPr lang="en-US" sz="1300" dirty="0">
                          <a:solidFill>
                            <a:schemeClr val="bg1"/>
                          </a:solidFill>
                        </a:rPr>
                        <a:t>周圍</a:t>
                      </a:r>
                    </a:p>
                  </a:txBody>
                  <a:tcPr/>
                </a:tc>
                <a:tc>
                  <a:txBody>
                    <a:bodyPr/>
                    <a:lstStyle/>
                    <a:p>
                      <a:r>
                        <a:rPr lang="en-US" sz="13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未經授權的訪問檢測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擅自闖入檢測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設備狀態監控</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未經授權的訪問檢測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使用影像分析檢測入侵嘗試並通知安保人員。</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通過比較檢測到的人數與呈現的訪問憑證數量來檢測限制區域入口的尾隨行為。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實時嫌疑人追蹤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通過在影像管理系統中使用透明影像覆蓋按鈕在影像通道之間無縫切換來追蹤嫌疑人。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在閘口的進入控制可以方便地使用自動車牌識別技術（ALPR）。</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檢測進入該區域的未經許可的人員。</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檢測被遺留的物品，以防止嚴重的安全和安全隱患。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在走動的過程中，使用移動設備監控監視攝像頭的視圖，以便即時回應事件。</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確保人員的安全，使用影像監控系統。</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設備狀態監控</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監控設備的健康狀況或溫度，以便及時採取行動。</a:t>
            </a: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cstate="print">
            <a:extLst>
              <a:ext uri="{28A0092B-C50C-407E-A947-70E740481C1C}">
                <a14:useLocalDpi xmlns:a14="http://schemas.microsoft.com/office/drawing/2010/main" val="0"/>
              </a:ext>
            </a:extLst>
          </a:blip>
          <a:srcRect t="2401" b="2401"/>
          <a:stretch/>
        </p:blipFill>
        <p:spPr>
          <a:xfrm>
            <a:off x="2051850" y="2207013"/>
            <a:ext cx="1609754" cy="1063515"/>
          </a:xfrm>
          <a:prstGeom prst="rect">
            <a:avLst/>
          </a:prstGeom>
        </p:spPr>
      </p:pic>
      <p:pic>
        <p:nvPicPr>
          <p:cNvPr id="1026" name="Picture 2">
            <a:extLst>
              <a:ext uri="{FF2B5EF4-FFF2-40B4-BE49-F238E27FC236}">
                <a16:creationId xmlns:a16="http://schemas.microsoft.com/office/drawing/2014/main" id="{C0CA89DF-5B90-E6B1-7E6A-20637BD8D11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84058" y="2207013"/>
            <a:ext cx="1630723" cy="1063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使用影像分析檢測入侵嘗試並通知安保人員。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如果沒有監控影像，很難確定進入記錄中的身份是否與實際進入的人相符。與監控系統集成的訪問控制可以顯著防止由未經授權訪問所造成的危機和損失。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分析在ACTi的門禁系統中。</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通過比較檢測到的人數與呈現的訪問憑證數量來檢測限制區域入口的尾隨行為。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每當刷卡時，系統將計算實際進入的次數。當不匹配時，系統將發出警報。這可以防止尾隨和搭便車。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這是基於人數計算分析和RFID技術。閱讀更多。</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即時嫌疑人追蹤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通過在影像管理系統中使用透明影像覆蓋按鈕在影像通道之間無縫切換來追蹤嫌疑人。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透過影像管理系統介面追蹤嫌疑人，利用一鍵切換視圖的便利功能，打開嫌疑人移動方向的下一個區域視圖。此方法適用於實時視圖和回放。透過此方法，可以立即得知嫌疑人的去向，並迅速派遣警員處理情況。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在閘口的進入控制可以方便地使用自動車牌識別技術（ALPR）。</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除了最高安全設施外，大多數地點都可以受益於自動門控制，而無需門衛隨時在場。只有白名單上的車輛可以進入場地。此外，可以設置黑名單，當黑名單上的車輛出現時，會立即提醒保安人員。</a:t>
            </a:r>
          </a:p>
          <a:p>
            <a:pPr algn="l"/>
            <a:r>
              <a:rPr lang="en-US" sz="1600" b="0" i="0" dirty="0">
                <a:solidFill>
                  <a:srgbClr val="535353"/>
                </a:solidFill>
                <a:effectLst/>
                <a:latin typeface="Open Sans" panose="020B0606030504020204" pitchFamily="34" charset="0"/>
              </a:rPr>
              <a:t>這基於ACTi攝像頭內的</a:t>
            </a:r>
            <a:r>
              <a:rPr lang="en-US" sz="1600" b="1" i="0" dirty="0">
                <a:solidFill>
                  <a:srgbClr val="535353"/>
                </a:solidFill>
                <a:effectLst/>
                <a:latin typeface="Open Sans" panose="020B0606030504020204" pitchFamily="34" charset="0"/>
              </a:rPr>
              <a:t>ALPR</a:t>
            </a:r>
            <a:r>
              <a:rPr lang="en-US" sz="1600" b="0" i="0" dirty="0">
                <a:solidFill>
                  <a:srgbClr val="535353"/>
                </a:solidFill>
                <a:effectLst/>
                <a:latin typeface="Open Sans" panose="020B0606030504020204" pitchFamily="34" charset="0"/>
              </a:rPr>
              <a:t>分析。 </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a:t>
            </a:r>
            <a:r>
              <a:rPr lang="zh-TW" altLang="en-US" sz="1600" dirty="0">
                <a:solidFill>
                  <a:schemeClr val="tx1">
                    <a:lumMod val="50000"/>
                    <a:lumOff val="50000"/>
                  </a:schemeClr>
                </a:solidFill>
                <a:latin typeface="Open Sans" panose="020B0606030504020204" pitchFamily="34" charset="0"/>
              </a:rPr>
              <a:t>公共建設</a:t>
            </a:r>
            <a:r>
              <a:rPr lang="en-US" sz="1600" dirty="0" err="1">
                <a:solidFill>
                  <a:schemeClr val="tx1">
                    <a:lumMod val="50000"/>
                    <a:lumOff val="50000"/>
                  </a:schemeClr>
                </a:solidFill>
                <a:latin typeface="Open Sans" panose="020B0606030504020204" pitchFamily="34" charset="0"/>
              </a:rPr>
              <a:t>的各個位置，如大門和入口、裝卸區、停車場等，將設置語音接入點作為對講機。員工和訪客可以立即使用該功能與保安人員交談</a:t>
            </a:r>
            <a:r>
              <a:rPr lang="en-US" sz="1600" dirty="0">
                <a:solidFill>
                  <a:schemeClr val="tx1">
                    <a:lumMod val="50000"/>
                    <a:lumOff val="50000"/>
                  </a:schemeClr>
                </a:solidFill>
                <a:latin typeface="Open Sans" panose="020B0606030504020204" pitchFamily="34" charset="0"/>
              </a:rPr>
              <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b="0" i="0" dirty="0">
                <a:solidFill>
                  <a:srgbClr val="535353"/>
                </a:solidFill>
                <a:effectLst/>
                <a:latin typeface="Open Sans" panose="020B0606030504020204" pitchFamily="34" charset="0"/>
              </a:rPr>
              <a:t>以及像</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這樣的對講設備。</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檢測進入該區域的未經許可的人員。</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當一個人未經許可進入他人的土地或財產時，這被視為擅闖，並且是非法的。有些地方幾乎總是對陌生人限制進入，例如整個</a:t>
            </a:r>
            <a:r>
              <a:rPr lang="zh-TW" altLang="en-US" sz="1600" dirty="0">
                <a:solidFill>
                  <a:schemeClr val="tx1">
                    <a:lumMod val="50000"/>
                    <a:lumOff val="50000"/>
                  </a:schemeClr>
                </a:solidFill>
                <a:latin typeface="Open Sans" panose="020B0606030504020204" pitchFamily="34" charset="0"/>
              </a:rPr>
              <a:t>公共建設</a:t>
            </a:r>
            <a:r>
              <a:rPr lang="en-US" sz="1600" dirty="0" err="1">
                <a:solidFill>
                  <a:schemeClr val="tx1">
                    <a:lumMod val="50000"/>
                    <a:lumOff val="50000"/>
                  </a:schemeClr>
                </a:solidFill>
                <a:latin typeface="Open Sans" panose="020B0606030504020204" pitchFamily="34" charset="0"/>
              </a:rPr>
              <a:t>廠區。還有一些地方在白天對任何人開放，但因安全原因在夜間關閉。在夜間進入這些區域將被視為擅闖</a:t>
            </a:r>
            <a:r>
              <a:rPr lang="en-US" sz="1600" dirty="0">
                <a:solidFill>
                  <a:schemeClr val="tx1">
                    <a:lumMod val="50000"/>
                    <a:lumOff val="50000"/>
                  </a:schemeClr>
                </a:solidFill>
                <a:latin typeface="Open Sans" panose="020B0606030504020204" pitchFamily="34" charset="0"/>
              </a:rPr>
              <a:t>。</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分析，內置於ACTi攝像頭中。</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未被看管的物品，如包、盒子、行李或可疑設備，被視為風險物品，應迅速處理。這些物品有時可能會被意外遺忘在那裡。很少情況下，這些物品也可能構成惡意威脅。他們可能會偽裝爆炸物或其他危險物質。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222204" y="1727908"/>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可疑物品檢測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222204" y="2275959"/>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檢測被遺留的物品，以防止嚴重的安全和安全隱患。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 ACTi 攝影機內部的 </a:t>
            </a:r>
            <a:r>
              <a:rPr lang="en-US" sz="1600" b="1" dirty="0">
                <a:solidFill>
                  <a:schemeClr val="tx1">
                    <a:lumMod val="50000"/>
                    <a:lumOff val="50000"/>
                  </a:schemeClr>
                </a:solidFill>
                <a:latin typeface="Open Sans" panose="020B0606030504020204" pitchFamily="34" charset="0"/>
              </a:rPr>
              <a:t>無人看管物體 </a:t>
            </a:r>
            <a:r>
              <a:rPr lang="en-US" sz="1600" b="1" i="0" dirty="0">
                <a:solidFill>
                  <a:schemeClr val="tx1">
                    <a:lumMod val="50000"/>
                    <a:lumOff val="50000"/>
                  </a:schemeClr>
                </a:solidFill>
                <a:effectLst/>
                <a:latin typeface="Open Sans" panose="020B0606030504020204" pitchFamily="34" charset="0"/>
              </a:rPr>
              <a:t>檢測 </a:t>
            </a:r>
            <a:r>
              <a:rPr lang="en-US" sz="1600" b="0" i="0" dirty="0">
                <a:solidFill>
                  <a:schemeClr val="tx1">
                    <a:lumMod val="50000"/>
                    <a:lumOff val="50000"/>
                  </a:schemeClr>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閱讀更多</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398176" y="1760364"/>
            <a:ext cx="2586078"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通用行動應用程式，旨在遠端訪問 NVR、CMS 或攝影機以進行影像回放和管理。 </a:t>
            </a:r>
          </a:p>
          <a:p>
            <a:pPr algn="l"/>
            <a:r>
              <a:rPr lang="en-US" sz="1600" dirty="0">
                <a:solidFill>
                  <a:schemeClr val="tx1">
                    <a:lumMod val="50000"/>
                    <a:lumOff val="50000"/>
                  </a:schemeClr>
                </a:solidFill>
                <a:latin typeface="Open Sans" panose="020B0606030504020204" pitchFamily="34" charset="0"/>
              </a:rPr>
              <a:t>功能：即時查看和回放、按事件搜索影像錄像、PTZ 控制、Google 地圖、啟用數位輸出、從攝影機的記憶卡回放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在走動的過程中，使用行動裝置監控監視攝影機的視角，以便即時回應事件。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a:solidFill>
                  <a:srgbClr val="535353"/>
                </a:solidFill>
                <a:effectLst/>
                <a:latin typeface="Open Sans" panose="020B0606030504020204" pitchFamily="34" charset="0"/>
              </a:rPr>
              <a:t>ACTi 行動客戶端，</a:t>
            </a:r>
            <a:r>
              <a:rPr lang="en-US" sz="1600" b="0" i="0" dirty="0">
                <a:solidFill>
                  <a:srgbClr val="535353"/>
                </a:solidFill>
                <a:effectLst/>
                <a:latin typeface="Open Sans" panose="020B0606030504020204" pitchFamily="34" charset="0"/>
              </a:rPr>
              <a:t>適用於 Android 和 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提供監控解決方案，以確保安全，並進行全景和細節監控。通過在商店的中心或角落安裝具有寬視角的攝影機，可以完美覆蓋整個區域。同時，進入場地的人臉可以被隱蔽安裝在入口高度條上的隱蔽攝影機捕捉。</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電視牆能夠在不同的顯示器上同時顯示多個視圖。獲得完整的概覽以改善情境意識和操作效率。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確保人員的安全，使用影像監控系統。</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zh-TW" altLang="en-US" dirty="0"/>
              <a:t>公共建設</a:t>
            </a:r>
            <a:r>
              <a:rPr lang="en-US" dirty="0"/>
              <a:t>：應用</a:t>
            </a:r>
          </a:p>
        </p:txBody>
      </p:sp>
      <p:sp>
        <p:nvSpPr>
          <p:cNvPr id="14" name="TextBox 12">
            <a:extLst>
              <a:ext uri="{FF2B5EF4-FFF2-40B4-BE49-F238E27FC236}">
                <a16:creationId xmlns:a16="http://schemas.microsoft.com/office/drawing/2014/main" id="{20ED597C-FC3B-5D45-BC71-559832266FEC}"/>
              </a:ext>
            </a:extLst>
          </p:cNvPr>
          <p:cNvSpPr txBox="1"/>
          <p:nvPr/>
        </p:nvSpPr>
        <p:spPr>
          <a:xfrm>
            <a:off x="179512" y="3988185"/>
            <a:ext cx="9007772" cy="830997"/>
          </a:xfrm>
          <a:prstGeom prst="rect">
            <a:avLst/>
          </a:prstGeom>
          <a:noFill/>
        </p:spPr>
        <p:txBody>
          <a:bodyPr wrap="square" lIns="91440" tIns="45720" rIns="91440" bIns="45720" anchor="t">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有兩種方式可以接收被監控設備的健康信息 - 要麼通過使用光學或熱成像攝影機觀察其外觀，要麼通過 IP 網絡接收健康狀態數據。</a:t>
            </a:r>
          </a:p>
        </p:txBody>
      </p:sp>
      <p:sp>
        <p:nvSpPr>
          <p:cNvPr id="15" name="TextBox 7">
            <a:extLst>
              <a:ext uri="{FF2B5EF4-FFF2-40B4-BE49-F238E27FC236}">
                <a16:creationId xmlns:a16="http://schemas.microsoft.com/office/drawing/2014/main" id="{FBBAB776-4F65-079E-6335-1B359F1C2EF2}"/>
              </a:ext>
            </a:extLst>
          </p:cNvPr>
          <p:cNvSpPr txBox="1"/>
          <p:nvPr/>
        </p:nvSpPr>
        <p:spPr>
          <a:xfrm>
            <a:off x="3796136" y="1753129"/>
            <a:ext cx="5055528" cy="1015663"/>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i="0" dirty="0">
                <a:solidFill>
                  <a:schemeClr val="tx1">
                    <a:lumMod val="50000"/>
                    <a:lumOff val="50000"/>
                  </a:schemeClr>
                </a:solidFill>
                <a:effectLst/>
                <a:latin typeface="Open Sans" panose="020B0606030504020204" pitchFamily="34" charset="0"/>
              </a:rPr>
              <a:t>設備狀態監控</a:t>
            </a:r>
          </a:p>
          <a:p>
            <a:br>
              <a:rPr lang="en-US" b="0" i="0" dirty="0">
                <a:solidFill>
                  <a:srgbClr val="FFFFFF"/>
                </a:solidFill>
                <a:effectLst/>
                <a:latin typeface="Open Sans" panose="020B0606030504020204" pitchFamily="34" charset="0"/>
              </a:rPr>
            </a:br>
            <a:endParaRPr lang="en-US" dirty="0"/>
          </a:p>
        </p:txBody>
      </p:sp>
      <p:sp>
        <p:nvSpPr>
          <p:cNvPr id="16" name="TextBox 11">
            <a:extLst>
              <a:ext uri="{FF2B5EF4-FFF2-40B4-BE49-F238E27FC236}">
                <a16:creationId xmlns:a16="http://schemas.microsoft.com/office/drawing/2014/main" id="{F53F4863-0DA7-2D22-AB2C-86A6EB62A94E}"/>
              </a:ext>
            </a:extLst>
          </p:cNvPr>
          <p:cNvSpPr txBox="1"/>
          <p:nvPr/>
        </p:nvSpPr>
        <p:spPr>
          <a:xfrm>
            <a:off x="3811006" y="2345163"/>
            <a:ext cx="4755929" cy="584775"/>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0" i="0" dirty="0">
                <a:solidFill>
                  <a:schemeClr val="tx1">
                    <a:lumMod val="50000"/>
                    <a:lumOff val="50000"/>
                  </a:schemeClr>
                </a:solidFill>
                <a:effectLst/>
                <a:latin typeface="Open Sans" panose="020B0606030504020204" pitchFamily="34" charset="0"/>
              </a:rPr>
              <a:t>監控設備的健康狀況或溫度，以便及時採取行動。</a:t>
            </a:r>
          </a:p>
        </p:txBody>
      </p:sp>
      <p:sp>
        <p:nvSpPr>
          <p:cNvPr id="17" name="TextBox 1">
            <a:extLst>
              <a:ext uri="{FF2B5EF4-FFF2-40B4-BE49-F238E27FC236}">
                <a16:creationId xmlns:a16="http://schemas.microsoft.com/office/drawing/2014/main" id="{7FDBAC82-1375-FEDA-303C-F3357C49D712}"/>
              </a:ext>
            </a:extLst>
          </p:cNvPr>
          <p:cNvSpPr txBox="1"/>
          <p:nvPr/>
        </p:nvSpPr>
        <p:spPr>
          <a:xfrm>
            <a:off x="179512" y="5069653"/>
            <a:ext cx="9007772" cy="338554"/>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1600" dirty="0">
                <a:solidFill>
                  <a:srgbClr val="535353"/>
                </a:solidFill>
                <a:latin typeface="Open Sans" panose="020B0606030504020204" pitchFamily="34" charset="0"/>
              </a:rPr>
              <a:t>這是基於網絡模組進行狀態數據傳輸或熱成像攝影機。</a:t>
            </a:r>
            <a:endParaRPr lang="en-US" sz="1600" b="0" i="0" dirty="0">
              <a:solidFill>
                <a:srgbClr val="535353"/>
              </a:solidFill>
              <a:effectLst/>
              <a:latin typeface="Open Sans" panose="020B0606030504020204" pitchFamily="34" charset="0"/>
            </a:endParaRPr>
          </a:p>
        </p:txBody>
      </p:sp>
      <p:sp>
        <p:nvSpPr>
          <p:cNvPr id="19" name="Rectangle 18">
            <a:extLst>
              <a:ext uri="{FF2B5EF4-FFF2-40B4-BE49-F238E27FC236}">
                <a16:creationId xmlns:a16="http://schemas.microsoft.com/office/drawing/2014/main" id="{00BD1F0F-142A-CF54-1169-44D4C831C5EA}"/>
              </a:ext>
            </a:extLst>
          </p:cNvPr>
          <p:cNvSpPr/>
          <p:nvPr/>
        </p:nvSpPr>
        <p:spPr>
          <a:xfrm>
            <a:off x="0" y="565442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TextBox 4">
            <a:extLst>
              <a:ext uri="{FF2B5EF4-FFF2-40B4-BE49-F238E27FC236}">
                <a16:creationId xmlns:a16="http://schemas.microsoft.com/office/drawing/2014/main" id="{F428937F-5F51-4FF7-64AE-5932D17C5455}"/>
              </a:ext>
            </a:extLst>
          </p:cNvPr>
          <p:cNvSpPr txBox="1"/>
          <p:nvPr/>
        </p:nvSpPr>
        <p:spPr>
          <a:xfrm>
            <a:off x="0" y="5654428"/>
            <a:ext cx="2987824" cy="369332"/>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a:solidFill>
                  <a:schemeClr val="accent3">
                    <a:lumMod val="50000"/>
                  </a:schemeClr>
                </a:solidFill>
              </a:rPr>
              <a:t>解決方案</a:t>
            </a:r>
          </a:p>
        </p:txBody>
      </p:sp>
      <p:grpSp>
        <p:nvGrpSpPr>
          <p:cNvPr id="21" name="Group 20">
            <a:extLst>
              <a:ext uri="{FF2B5EF4-FFF2-40B4-BE49-F238E27FC236}">
                <a16:creationId xmlns:a16="http://schemas.microsoft.com/office/drawing/2014/main" id="{6E977E42-739C-BE60-D0EA-97F20890BECC}"/>
              </a:ext>
            </a:extLst>
          </p:cNvPr>
          <p:cNvGrpSpPr/>
          <p:nvPr/>
        </p:nvGrpSpPr>
        <p:grpSpPr>
          <a:xfrm>
            <a:off x="228988" y="6086476"/>
            <a:ext cx="1901340" cy="581025"/>
            <a:chOff x="228988" y="6093296"/>
            <a:chExt cx="1901340" cy="581025"/>
          </a:xfrm>
        </p:grpSpPr>
        <p:pic>
          <p:nvPicPr>
            <p:cNvPr id="32" name="Picture 31">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33"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rPr>
                <a:t>閱讀</a:t>
              </a:r>
            </a:p>
          </p:txBody>
        </p:sp>
      </p:grpSp>
      <p:grpSp>
        <p:nvGrpSpPr>
          <p:cNvPr id="22" name="Group 21">
            <a:extLst>
              <a:ext uri="{FF2B5EF4-FFF2-40B4-BE49-F238E27FC236}">
                <a16:creationId xmlns:a16="http://schemas.microsoft.com/office/drawing/2014/main" id="{396291E7-5AE5-F000-C18F-7EB6230E745D}"/>
              </a:ext>
            </a:extLst>
          </p:cNvPr>
          <p:cNvGrpSpPr/>
          <p:nvPr/>
        </p:nvGrpSpPr>
        <p:grpSpPr>
          <a:xfrm>
            <a:off x="2162445" y="6048376"/>
            <a:ext cx="1704857" cy="625400"/>
            <a:chOff x="2162445" y="6055196"/>
            <a:chExt cx="1704857" cy="625400"/>
          </a:xfrm>
        </p:grpSpPr>
        <p:pic>
          <p:nvPicPr>
            <p:cNvPr id="30" name="Picture 29">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31"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6"/>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B012F25D-9854-FA3B-71BF-A247D48FDAE6}"/>
              </a:ext>
            </a:extLst>
          </p:cNvPr>
          <p:cNvGrpSpPr/>
          <p:nvPr/>
        </p:nvGrpSpPr>
        <p:grpSpPr>
          <a:xfrm>
            <a:off x="3884029" y="6096001"/>
            <a:ext cx="1606065" cy="573257"/>
            <a:chOff x="3884029" y="6102821"/>
            <a:chExt cx="1606065" cy="573257"/>
          </a:xfrm>
        </p:grpSpPr>
        <p:pic>
          <p:nvPicPr>
            <p:cNvPr id="28" name="Picture 27">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9"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8"/>
                </a:rPr>
                <a:t>閱讀</a:t>
              </a:r>
              <a:endParaRPr lang="en-US" sz="1200" i="1">
                <a:solidFill>
                  <a:srgbClr val="0000FF"/>
                </a:solidFill>
              </a:endParaRPr>
            </a:p>
          </p:txBody>
        </p:sp>
      </p:grpSp>
      <p:grpSp>
        <p:nvGrpSpPr>
          <p:cNvPr id="24" name="Group 23">
            <a:extLst>
              <a:ext uri="{FF2B5EF4-FFF2-40B4-BE49-F238E27FC236}">
                <a16:creationId xmlns:a16="http://schemas.microsoft.com/office/drawing/2014/main" id="{B6670035-84BF-BC84-EBF2-A7F6E5692F41}"/>
              </a:ext>
            </a:extLst>
          </p:cNvPr>
          <p:cNvGrpSpPr/>
          <p:nvPr/>
        </p:nvGrpSpPr>
        <p:grpSpPr>
          <a:xfrm>
            <a:off x="5500838" y="602376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10"/>
                </a:rPr>
                <a:t>閱讀</a:t>
              </a:r>
              <a:endParaRPr lang="en-US" sz="1200" i="1">
                <a:solidFill>
                  <a:srgbClr val="0000FF"/>
                </a:solidFill>
              </a:endParaRPr>
            </a:p>
          </p:txBody>
        </p:sp>
      </p:grpSp>
      <p:pic>
        <p:nvPicPr>
          <p:cNvPr id="25" name="Picture 24">
            <a:extLst>
              <a:ext uri="{FF2B5EF4-FFF2-40B4-BE49-F238E27FC236}">
                <a16:creationId xmlns:a16="http://schemas.microsoft.com/office/drawing/2014/main" id="{F16F1D7E-7C0C-D854-B48D-0AAFC8B59C3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7445" y="1718892"/>
            <a:ext cx="3438794" cy="223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613554633"/>
              </p:ext>
            </p:extLst>
          </p:nvPr>
        </p:nvGraphicFramePr>
        <p:xfrm>
          <a:off x="83507" y="1680575"/>
          <a:ext cx="8939881" cy="434086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846306">
                  <a:extLst>
                    <a:ext uri="{9D8B030D-6E8A-4147-A177-3AD203B41FA5}">
                      <a16:colId xmlns:a16="http://schemas.microsoft.com/office/drawing/2014/main" val="2748578960"/>
                    </a:ext>
                  </a:extLst>
                </a:gridCol>
                <a:gridCol w="1050587">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zh-TW" altLang="en-US" sz="1300" dirty="0">
                          <a:solidFill>
                            <a:schemeClr val="bg1"/>
                          </a:solidFill>
                        </a:rPr>
                        <a:t>公共建設</a:t>
                      </a:r>
                      <a:r>
                        <a:rPr lang="en-US" sz="1300" dirty="0" err="1">
                          <a:solidFill>
                            <a:schemeClr val="bg1"/>
                          </a:solidFill>
                        </a:rPr>
                        <a:t>系統</a:t>
                      </a:r>
                      <a:endParaRPr lang="en-US" sz="1300" dirty="0">
                        <a:solidFill>
                          <a:schemeClr val="bg1"/>
                        </a:solidFill>
                      </a:endParaRP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控制室</a:t>
                      </a:r>
                    </a:p>
                  </a:txBody>
                  <a:tcPr/>
                </a:tc>
                <a:tc>
                  <a:txBody>
                    <a:bodyPr/>
                    <a:lstStyle/>
                    <a:p>
                      <a:r>
                        <a:rPr lang="en-US" sz="1300" dirty="0">
                          <a:solidFill>
                            <a:schemeClr val="bg1"/>
                          </a:solidFill>
                        </a:rPr>
                        <a:t>電網</a:t>
                      </a:r>
                    </a:p>
                  </a:txBody>
                  <a:tcPr/>
                </a:tc>
                <a:tc>
                  <a:txBody>
                    <a:bodyPr/>
                    <a:lstStyle/>
                    <a:p>
                      <a:r>
                        <a:rPr lang="en-US" sz="1300" dirty="0">
                          <a:solidFill>
                            <a:schemeClr val="bg1"/>
                          </a:solidFill>
                        </a:rPr>
                        <a:t>周圍</a:t>
                      </a:r>
                    </a:p>
                  </a:txBody>
                  <a:tcPr/>
                </a:tc>
                <a:tc>
                  <a:txBody>
                    <a:bodyPr/>
                    <a:lstStyle/>
                    <a:p>
                      <a:r>
                        <a:rPr lang="en-US" sz="13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門禁控制門口站（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防尾隨人數計數器（</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9"/>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一般監控半球攝影機（</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461882680"/>
              </p:ext>
            </p:extLst>
          </p:nvPr>
        </p:nvGraphicFramePr>
        <p:xfrm>
          <a:off x="463752" y="2078928"/>
          <a:ext cx="8028398" cy="4022883"/>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存取控制智慧伺服器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門禁控制門口站（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防尾隨人數計數器（</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9"/>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一般監控半球攝影機（</a:t>
                      </a:r>
                      <a:r>
                        <a:rPr lang="en-US" sz="1300" dirty="0">
                          <a:solidFill>
                            <a:schemeClr val="tx1">
                              <a:lumMod val="76000"/>
                              <a:lumOff val="24000"/>
                            </a:schemeClr>
                          </a:solidFill>
                          <a:hlinkClick r:id="rId10"/>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監控PTZ（</a:t>
                      </a:r>
                      <a:r>
                        <a:rPr lang="en-US" sz="1300" dirty="0">
                          <a:solidFill>
                            <a:schemeClr val="tx1">
                              <a:lumMod val="76000"/>
                              <a:lumOff val="24000"/>
                            </a:schemeClr>
                          </a:solidFill>
                          <a:hlinkClick r:id="rId11"/>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透過 NVR 介面可用的 PTZ 控制。</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包含免費 ACTi 相機通道</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包含免費 3</a:t>
                      </a:r>
                      <a:r>
                        <a:rPr lang="en-US" sz="1400" baseline="30000" dirty="0"/>
                        <a:t>rd</a:t>
                      </a:r>
                      <a:r>
                        <a:rPr lang="en-US" sz="1400" dirty="0"/>
                        <a:t> 方相機通道</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POS、存取控制、網路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Google 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嵌入式網站於顯示器內</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冗餘支持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工作站、網頁客戶端、行動客戶端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它是一個專業且優雅的網路影像錄影平臺，擁有廣泛的功能和極其可靠的性能，提供兩個版本（</a:t>
            </a:r>
            <a:r>
              <a:rPr lang="en-US" sz="1600" dirty="0">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訪客控制智能伺服器 (ACSS) 是一款易於使用的訪客控制軟體，用於管理 </a:t>
            </a:r>
            <a:r>
              <a:rPr lang="en-US" sz="1400" b="1" dirty="0"/>
              <a:t>員工和訪客的進出 </a:t>
            </a:r>
            <a:r>
              <a:rPr lang="en-US" sz="1400" dirty="0"/>
              <a:t>通過門和閘門，以及管理 </a:t>
            </a:r>
            <a:r>
              <a:rPr lang="en-US" sz="1400" b="1" dirty="0"/>
              <a:t>員工考勤</a:t>
            </a:r>
            <a:r>
              <a:rPr lang="en-US" sz="1400" dirty="0"/>
              <a:t>。（</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訪客控制管理</a:t>
                      </a:r>
                    </a:p>
                    <a:p>
                      <a:r>
                        <a:rPr kumimoji="0" lang="en-US" altLang="en-US" sz="1100" b="0" i="0" u="none" strike="noStrike" cap="none" normalizeH="0" baseline="0" dirty="0">
                          <a:ln>
                            <a:noFill/>
                          </a:ln>
                          <a:solidFill>
                            <a:srgbClr val="202124"/>
                          </a:solidFill>
                          <a:effectLst/>
                          <a:latin typeface="Arial Unicode MS"/>
                          <a:ea typeface="inherit"/>
                        </a:rPr>
                        <a:t>門、閘門、鎖、面部識別*、卡片、ALPR*、尾隨*檢測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臨時訪客的登記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食品訂購管理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多影像型</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a:t>
            </a:r>
            <a:r>
              <a:rPr lang="zh-TW" altLang="en-US" dirty="0"/>
              <a:t>公共建設</a:t>
            </a:r>
            <a:r>
              <a:rPr lang="en-US" dirty="0" err="1"/>
              <a:t>安裝</a:t>
            </a:r>
            <a:endParaRPr lang="en-US" dirty="0"/>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帶接線盒的桿安裝，支持3.25"到7.0"的桿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5MP變焦子彈攝影機，具備D/N、自適應紅外線、極端寬動態範圍、SLLS、4.4倍變焦鏡頭、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自動車牌辨識攝影機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AI 攝影機可以同時識別多條車道上的多個車牌。</a:t>
              </a:r>
            </a:p>
            <a:p>
              <a:endParaRPr lang="en-US">
                <a:solidFill>
                  <a:schemeClr val="tx1"/>
                </a:solidFill>
              </a:endParaRPr>
            </a:p>
            <a:p>
              <a:r>
                <a:rPr lang="en-US">
                  <a:solidFill>
                    <a:schemeClr val="tx1"/>
                  </a:solidFill>
                  <a:hlinkClick r:id="rId2"/>
                </a:rPr>
                <a:t>觀看影片</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自動車牌辨識攝影機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支援深度學習 AI 事件和元數據。當檢測到黑名單車輛時，NVR 將顯示即時警報。</a:t>
              </a:r>
            </a:p>
            <a:p>
              <a:endParaRPr lang="en-US">
                <a:solidFill>
                  <a:schemeClr val="tx1"/>
                </a:solidFill>
              </a:endParaRPr>
            </a:p>
            <a:p>
              <a:r>
                <a:rPr lang="en-US">
                  <a:solidFill>
                    <a:schemeClr val="tx1"/>
                  </a:solidFill>
                  <a:hlinkClick r:id="rId3"/>
                </a:rPr>
                <a:t>觀看影片</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影像</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影像</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相較於伺服器基礎的 AI 供應商的優勢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數百個通道與深度學習分析可以由單一的 VMS 伺服器管理，僅需使用一般的伺服器硬體配置。伺服器基礎的 AI 解決方案通道數量有限，且需要非常昂貴的硬體。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 VMS 不必承擔運行可能消耗伺服器資源至極限的分析時，影像錄製功能的安全性會更高。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 – AI 攝像頭可以控制附近的 PTZ 攝像頭以實現即時反應，從而獲得更好的場景影像覆蓋。在 VMS 端處理的分析將過於緩慢，無法進行適當的反應。</a:t>
            </a:r>
          </a:p>
          <a:p>
            <a:endParaRPr lang="en-US"/>
          </a:p>
          <a:p>
            <a:pPr marL="285750" indent="-285750">
              <a:buFont typeface="Arial" panose="020B0604020202020204" pitchFamily="34" charset="0"/>
              <a:buChar char="•"/>
            </a:pPr>
            <a:r>
              <a:rPr lang="en-US"/>
              <a:t>由於 AI 功能內建於攝像頭，因此伺服器端不需要任何與分析相關的許可證。因此，在某些情況下，VMS 的成本比伺服器端的 AI 解決方案低至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Corporate（及 CMS 2）管理來自攝像頭的分析事件如下：</a:t>
            </a:r>
          </a:p>
          <a:p>
            <a:endParaRPr lang="en-US"/>
          </a:p>
          <a:p>
            <a:pPr marL="342900" indent="-342900">
              <a:buAutoNum type="arabicPeriod"/>
            </a:pPr>
            <a:r>
              <a:rPr lang="en-US"/>
              <a:t>設置分析規則和閾值—例如，群眾有多大，多久被視為徘徊。</a:t>
            </a:r>
          </a:p>
          <a:p>
            <a:pPr marL="342900" indent="-342900">
              <a:buAutoNum type="arabicPeriod"/>
            </a:pPr>
            <a:endParaRPr lang="en-US"/>
          </a:p>
          <a:p>
            <a:pPr marL="342900" indent="-342900">
              <a:buAutoNum type="arabicPeriod"/>
            </a:pPr>
            <a:r>
              <a:rPr lang="en-US"/>
              <a:t>從所有攝像頭接收實時分析事件，並根據預定義的行動做出回應，例如發送電子郵件、在VMS螢幕上即時彈出影像通道等。</a:t>
            </a:r>
          </a:p>
          <a:p>
            <a:pPr marL="342900" indent="-342900">
              <a:buAutoNum type="arabicPeriod"/>
            </a:pPr>
            <a:endParaRPr lang="en-US"/>
          </a:p>
          <a:p>
            <a:pPr marL="342900" indent="-342900">
              <a:buAutoNum type="arabicPeriod"/>
            </a:pPr>
            <a:r>
              <a:rPr lang="en-US"/>
              <a:t>自動將影像推送到巡邏保安的移動應用程序。</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7993</TotalTime>
  <Words>1255</Words>
  <Application>Microsoft Office PowerPoint</Application>
  <PresentationFormat>如螢幕大小 (4:3)</PresentationFormat>
  <Paragraphs>500</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21</cp:revision>
  <dcterms:created xsi:type="dcterms:W3CDTF">2015-08-31T10:30:03Z</dcterms:created>
  <dcterms:modified xsi:type="dcterms:W3CDTF">2025-01-06T03:39:45Z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