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1"/>
  </p:notesMasterIdLst>
  <p:sldIdLst>
    <p:sldId id="279" r:id="rId6"/>
    <p:sldId id="465" r:id="rId7"/>
    <p:sldId id="500" r:id="rId8"/>
    <p:sldId id="501" r:id="rId9"/>
    <p:sldId id="437" r:id="rId10"/>
    <p:sldId id="467" r:id="rId11"/>
    <p:sldId id="469" r:id="rId12"/>
    <p:sldId id="476" r:id="rId13"/>
    <p:sldId id="477" r:id="rId14"/>
    <p:sldId id="478" r:id="rId15"/>
    <p:sldId id="479" r:id="rId16"/>
    <p:sldId id="480" r:id="rId17"/>
    <p:sldId id="481" r:id="rId18"/>
    <p:sldId id="482" r:id="rId19"/>
    <p:sldId id="483" r:id="rId20"/>
    <p:sldId id="484" r:id="rId21"/>
    <p:sldId id="506" r:id="rId22"/>
    <p:sldId id="461" r:id="rId23"/>
    <p:sldId id="462" r:id="rId24"/>
    <p:sldId id="458" r:id="rId25"/>
    <p:sldId id="434" r:id="rId26"/>
    <p:sldId id="440" r:id="rId27"/>
    <p:sldId id="441" r:id="rId28"/>
    <p:sldId id="388" r:id="rId29"/>
    <p:sldId id="387" r:id="rId3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930"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2025/2/21</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1139075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27024824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4129033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11626166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885553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7.xml"/><Relationship Id="rId7" Type="http://schemas.openxmlformats.org/officeDocument/2006/relationships/slide" Target="slide9.xml"/><Relationship Id="rId12"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7.png"/><Relationship Id="rId11" Type="http://schemas.openxmlformats.org/officeDocument/2006/relationships/slide" Target="slide11.xml"/><Relationship Id="rId5" Type="http://schemas.openxmlformats.org/officeDocument/2006/relationships/slide" Target="slide8.xml"/><Relationship Id="rId10"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slide" Target="slide10.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 Target="slide12.xml"/><Relationship Id="rId7" Type="http://schemas.openxmlformats.org/officeDocument/2006/relationships/slide" Target="slide14.xml"/><Relationship Id="rId12"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11" Type="http://schemas.openxmlformats.org/officeDocument/2006/relationships/slide" Target="slide16.xml"/><Relationship Id="rId5" Type="http://schemas.openxmlformats.org/officeDocument/2006/relationships/slide" Target="slide13.xml"/><Relationship Id="rId10" Type="http://schemas.openxmlformats.org/officeDocument/2006/relationships/image" Target="../media/image14.png"/><Relationship Id="rId4" Type="http://schemas.openxmlformats.org/officeDocument/2006/relationships/image" Target="../media/image11.png"/><Relationship Id="rId9" Type="http://schemas.openxmlformats.org/officeDocument/2006/relationships/slide" Target="slide15.xml"/></Relationships>
</file>

<file path=ppt/slides/_rels/slide7.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slide" Target="slide18.xml"/><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image" Target="../media/image22.png"/><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slide" Target="slide18.xml"/><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3.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4.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6.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7.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8.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5.xml.rels><?xml version="1.0" encoding="UTF-8" standalone="yes"?>
<Relationships xmlns="http://schemas.openxmlformats.org/package/2006/relationships"><Relationship Id="rId8" Type="http://schemas.openxmlformats.org/officeDocument/2006/relationships/slide" Target="slide19.xml"/><Relationship Id="rId3" Type="http://schemas.openxmlformats.org/officeDocument/2006/relationships/image" Target="../media/image17.png"/><Relationship Id="rId7"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slide" Target="slide18.xml"/><Relationship Id="rId5" Type="http://schemas.openxmlformats.org/officeDocument/2006/relationships/image" Target="../media/image19.png"/><Relationship Id="rId10" Type="http://schemas.openxmlformats.org/officeDocument/2006/relationships/image" Target="../media/image29.png"/><Relationship Id="rId4" Type="http://schemas.openxmlformats.org/officeDocument/2006/relationships/image" Target="../media/image18.png"/><Relationship Id="rId9" Type="http://schemas.openxmlformats.org/officeDocument/2006/relationships/image" Target="../media/image21.png"/></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30.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www.acti.com/project-references?market=traffic#&amp;gid=1&amp;pid=6" TargetMode="External"/><Relationship Id="rId3" Type="http://schemas.openxmlformats.org/officeDocument/2006/relationships/hyperlink" Target="https://www.acti.com/project-references?market=traffic#&amp;gid=1&amp;pid=1" TargetMode="External"/><Relationship Id="rId7" Type="http://schemas.openxmlformats.org/officeDocument/2006/relationships/hyperlink" Target="https://www.acti.com/project-references?market=traffic#&amp;gid=1&amp;pid=3" TargetMode="External"/><Relationship Id="rId12" Type="http://schemas.openxmlformats.org/officeDocument/2006/relationships/image" Target="../media/image35.png"/><Relationship Id="rId2" Type="http://schemas.openxmlformats.org/officeDocument/2006/relationships/notesSlide" Target="../notesSlides/notesSlide16.xml"/><Relationship Id="rId16" Type="http://schemas.openxmlformats.org/officeDocument/2006/relationships/image" Target="../media/image37.png"/><Relationship Id="rId1" Type="http://schemas.openxmlformats.org/officeDocument/2006/relationships/slideLayout" Target="../slideLayouts/slideLayout8.xml"/><Relationship Id="rId6" Type="http://schemas.openxmlformats.org/officeDocument/2006/relationships/image" Target="../media/image32.png"/><Relationship Id="rId11" Type="http://schemas.openxmlformats.org/officeDocument/2006/relationships/hyperlink" Target="https://www.acti.com/project-references?market=traffic#&amp;gid=1&amp;pid=5" TargetMode="External"/><Relationship Id="rId5" Type="http://schemas.openxmlformats.org/officeDocument/2006/relationships/hyperlink" Target="https://www.acti.com/project-references?market=traffic#&amp;gid=1&amp;pid=2" TargetMode="External"/><Relationship Id="rId15" Type="http://schemas.openxmlformats.org/officeDocument/2006/relationships/hyperlink" Target="https://www.acti.com/project-references?market=traffic#&amp;gid=1&amp;pid=7" TargetMode="External"/><Relationship Id="rId10" Type="http://schemas.openxmlformats.org/officeDocument/2006/relationships/image" Target="../media/image34.png"/><Relationship Id="rId4" Type="http://schemas.openxmlformats.org/officeDocument/2006/relationships/image" Target="../media/image31.png"/><Relationship Id="rId9" Type="http://schemas.openxmlformats.org/officeDocument/2006/relationships/hyperlink" Target="https://www.acti.com/project-references?market=traffic#&amp;gid=1&amp;pid=4" TargetMode="External"/><Relationship Id="rId14" Type="http://schemas.openxmlformats.org/officeDocument/2006/relationships/image" Target="../media/image36.png"/></Relationships>
</file>

<file path=ppt/slides/_rels/slide1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2.pn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1.png"/><Relationship Id="rId5" Type="http://schemas.openxmlformats.org/officeDocument/2006/relationships/hyperlink" Target="https://www.acti.com/product/A952" TargetMode="External"/><Relationship Id="rId10" Type="http://schemas.openxmlformats.org/officeDocument/2006/relationships/image" Target="../media/image40.png"/><Relationship Id="rId4" Type="http://schemas.openxmlformats.org/officeDocument/2006/relationships/hyperlink" Target="https://www.acti.com/product/8426" TargetMode="External"/><Relationship Id="rId9"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6.png"/><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1.png"/><Relationship Id="rId7" Type="http://schemas.openxmlformats.org/officeDocument/2006/relationships/image" Target="../media/image50.pn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2.png"/></Relationships>
</file>

<file path=ppt/slides/_rels/slide25.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交通監控解決方案</a:t>
            </a:r>
          </a:p>
        </p:txBody>
      </p:sp>
      <p:pic>
        <p:nvPicPr>
          <p:cNvPr id="7" name="Picture 6">
            <a:extLst>
              <a:ext uri="{FF2B5EF4-FFF2-40B4-BE49-F238E27FC236}">
                <a16:creationId xmlns:a16="http://schemas.microsoft.com/office/drawing/2014/main" id="{3FCDCDAE-C972-828F-8634-6D3C62EDC607}"/>
              </a:ext>
            </a:extLst>
          </p:cNvPr>
          <p:cNvPicPr>
            <a:picLocks noChangeAspect="1"/>
          </p:cNvPicPr>
          <p:nvPr/>
        </p:nvPicPr>
        <p:blipFill>
          <a:blip r:embed="rId3">
            <a:alphaModFix amt="70000"/>
          </a:blip>
          <a:stretch>
            <a:fillRect/>
          </a:stretch>
        </p:blipFill>
        <p:spPr>
          <a:xfrm>
            <a:off x="755576" y="3688506"/>
            <a:ext cx="3960440" cy="2260774"/>
          </a:xfrm>
          <a:prstGeom prst="rect">
            <a:avLst/>
          </a:prstGeom>
          <a:effectLst>
            <a:softEdge rad="317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交通概覽</a:t>
            </a:r>
          </a:p>
        </p:txBody>
      </p:sp>
      <p:pic>
        <p:nvPicPr>
          <p:cNvPr id="1026" name="Picture 2">
            <a:extLst>
              <a:ext uri="{FF2B5EF4-FFF2-40B4-BE49-F238E27FC236}">
                <a16:creationId xmlns:a16="http://schemas.microsoft.com/office/drawing/2014/main" id="{180D5C38-A4A4-D2E9-55E5-D5C89528C4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72816"/>
            <a:ext cx="2238375" cy="1524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CBA5DF7-3777-89D3-2756-105E4C2E4B4B}"/>
              </a:ext>
            </a:extLst>
          </p:cNvPr>
          <p:cNvSpPr txBox="1"/>
          <p:nvPr/>
        </p:nvSpPr>
        <p:spPr>
          <a:xfrm>
            <a:off x="2843807" y="1727156"/>
            <a:ext cx="6120680" cy="1815882"/>
          </a:xfrm>
          <a:prstGeom prst="rect">
            <a:avLst/>
          </a:prstGeom>
          <a:noFill/>
        </p:spPr>
        <p:txBody>
          <a:bodyPr wrap="square">
            <a:spAutoFit/>
          </a:bodyPr>
          <a:lstStyle/>
          <a:p>
            <a:r>
              <a:rPr lang="en-US" sz="1600" dirty="0">
                <a:solidFill>
                  <a:srgbClr val="535353"/>
                </a:solidFill>
                <a:latin typeface="Open Sans" panose="020B0606030504020204" pitchFamily="34" charset="0"/>
              </a:rPr>
              <a:t>ACTi 提供端到端的解決方案，以優化交通安全和交通管理，使用高品質的監控攝影機、視頻分析和管理伺服器。 交通擁堵、車禍、逆向行駛、黑名單車輛通過以及許多其他類型的事件都可以通過視頻監控結合人工智慧技術來檢測。</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861048"/>
            <a:ext cx="8616577" cy="2062103"/>
          </a:xfrm>
          <a:prstGeom prst="rect">
            <a:avLst/>
          </a:prstGeom>
          <a:noFill/>
        </p:spPr>
        <p:txBody>
          <a:bodyPr wrap="square">
            <a:spAutoFit/>
          </a:bodyPr>
          <a:lstStyle/>
          <a:p>
            <a:r>
              <a:rPr lang="en-US" sz="1600">
                <a:solidFill>
                  <a:srgbClr val="535353"/>
                </a:solidFill>
                <a:effectLst/>
                <a:latin typeface="Open Sans" panose="020B0606030504020204" pitchFamily="34" charset="0"/>
              </a:rPr>
              <a:t>與安全或管理相關的挑戰和解決方案需求因交通類型而異。 最大的交通相關挑戰是交通擁堵、影響交通安全的天氣條件、車禍以及行為相關問題，例如逆向行駛。</a:t>
            </a:r>
          </a:p>
          <a:p>
            <a:endParaRPr lang="en-US" sz="1600">
              <a:solidFill>
                <a:srgbClr val="535353"/>
              </a:solidFill>
              <a:effectLst/>
              <a:latin typeface="Open Sans" panose="020B0606030504020204" pitchFamily="34" charset="0"/>
            </a:endParaRPr>
          </a:p>
          <a:p>
            <a:r>
              <a:rPr lang="en-US" sz="1600">
                <a:solidFill>
                  <a:srgbClr val="535353"/>
                </a:solidFill>
                <a:effectLst/>
                <a:latin typeface="Open Sans" panose="020B0606030504020204" pitchFamily="34" charset="0"/>
              </a:rPr>
              <a:t>ACTi 的端到端交通監控解決方案包括 IP 攝影機、視頻管理系統、移動監控、視頻分析、警報系統、</a:t>
            </a:r>
            <a:r>
              <a:rPr lang="en-US" sz="1600" err="1">
                <a:solidFill>
                  <a:srgbClr val="535353"/>
                </a:solidFill>
                <a:effectLst/>
                <a:latin typeface="Open Sans" panose="020B0606030504020204" pitchFamily="34" charset="0"/>
              </a:rPr>
              <a:t>eMap</a:t>
            </a:r>
            <a:r>
              <a:rPr lang="en-US" sz="1600">
                <a:solidFill>
                  <a:srgbClr val="535353"/>
                </a:solidFill>
                <a:effectLst/>
                <a:latin typeface="Open Sans" panose="020B0606030504020204" pitchFamily="34" charset="0"/>
              </a:rPr>
              <a:t> 系統以及更多。</a:t>
            </a:r>
          </a:p>
        </p:txBody>
      </p:sp>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交通：地圖</a:t>
            </a:r>
          </a:p>
        </p:txBody>
      </p:sp>
      <p:pic>
        <p:nvPicPr>
          <p:cNvPr id="13" name="Picture 12">
            <a:extLst>
              <a:ext uri="{FF2B5EF4-FFF2-40B4-BE49-F238E27FC236}">
                <a16:creationId xmlns:a16="http://schemas.microsoft.com/office/drawing/2014/main" id="{20BF4F23-413C-20B3-48B7-F954DF473AAE}"/>
              </a:ext>
            </a:extLst>
          </p:cNvPr>
          <p:cNvPicPr>
            <a:picLocks noChangeAspect="1"/>
          </p:cNvPicPr>
          <p:nvPr/>
        </p:nvPicPr>
        <p:blipFill>
          <a:blip r:embed="rId3"/>
          <a:stretch>
            <a:fillRect/>
          </a:stretch>
        </p:blipFill>
        <p:spPr>
          <a:xfrm>
            <a:off x="481012" y="1916832"/>
            <a:ext cx="8181975" cy="4629150"/>
          </a:xfrm>
          <a:prstGeom prst="rect">
            <a:avLst/>
          </a:prstGeom>
        </p:spPr>
      </p:pic>
      <p:sp>
        <p:nvSpPr>
          <p:cNvPr id="14" name="TextBox 13">
            <a:extLst>
              <a:ext uri="{FF2B5EF4-FFF2-40B4-BE49-F238E27FC236}">
                <a16:creationId xmlns:a16="http://schemas.microsoft.com/office/drawing/2014/main" id="{5FFEC75D-72C6-0DE9-503E-82C713268AB5}"/>
              </a:ext>
            </a:extLst>
          </p:cNvPr>
          <p:cNvSpPr txBox="1"/>
          <p:nvPr/>
        </p:nvSpPr>
        <p:spPr>
          <a:xfrm>
            <a:off x="2123728" y="3337247"/>
            <a:ext cx="1008112" cy="307777"/>
          </a:xfrm>
          <a:prstGeom prst="rect">
            <a:avLst/>
          </a:prstGeom>
          <a:solidFill>
            <a:schemeClr val="bg1"/>
          </a:solidFill>
        </p:spPr>
        <p:txBody>
          <a:bodyPr wrap="square" rtlCol="0">
            <a:spAutoFit/>
          </a:bodyPr>
          <a:lstStyle/>
          <a:p>
            <a:r>
              <a:rPr lang="en-US" sz="1400"/>
              <a:t>高速公路</a:t>
            </a:r>
          </a:p>
        </p:txBody>
      </p:sp>
      <p:sp>
        <p:nvSpPr>
          <p:cNvPr id="16" name="TextBox 15">
            <a:extLst>
              <a:ext uri="{FF2B5EF4-FFF2-40B4-BE49-F238E27FC236}">
                <a16:creationId xmlns:a16="http://schemas.microsoft.com/office/drawing/2014/main" id="{458E1A64-B217-E2B6-09D4-DE910F0DB6DE}"/>
              </a:ext>
            </a:extLst>
          </p:cNvPr>
          <p:cNvSpPr txBox="1"/>
          <p:nvPr/>
        </p:nvSpPr>
        <p:spPr>
          <a:xfrm>
            <a:off x="6444208" y="2636912"/>
            <a:ext cx="1008112" cy="307777"/>
          </a:xfrm>
          <a:prstGeom prst="rect">
            <a:avLst/>
          </a:prstGeom>
          <a:solidFill>
            <a:schemeClr val="bg1"/>
          </a:solidFill>
        </p:spPr>
        <p:txBody>
          <a:bodyPr wrap="square" rtlCol="0">
            <a:spAutoFit/>
          </a:bodyPr>
          <a:lstStyle/>
          <a:p>
            <a:r>
              <a:rPr lang="en-US" sz="1400"/>
              <a:t>隧道</a:t>
            </a:r>
          </a:p>
        </p:txBody>
      </p:sp>
      <p:sp>
        <p:nvSpPr>
          <p:cNvPr id="17" name="TextBox 16">
            <a:extLst>
              <a:ext uri="{FF2B5EF4-FFF2-40B4-BE49-F238E27FC236}">
                <a16:creationId xmlns:a16="http://schemas.microsoft.com/office/drawing/2014/main" id="{C4C7C13B-B360-52A6-7E51-4B41408DD60C}"/>
              </a:ext>
            </a:extLst>
          </p:cNvPr>
          <p:cNvSpPr txBox="1"/>
          <p:nvPr/>
        </p:nvSpPr>
        <p:spPr>
          <a:xfrm>
            <a:off x="4067943" y="3784854"/>
            <a:ext cx="1008112" cy="307777"/>
          </a:xfrm>
          <a:prstGeom prst="rect">
            <a:avLst/>
          </a:prstGeom>
          <a:solidFill>
            <a:schemeClr val="bg1"/>
          </a:solidFill>
        </p:spPr>
        <p:txBody>
          <a:bodyPr wrap="square" rtlCol="0">
            <a:spAutoFit/>
          </a:bodyPr>
          <a:lstStyle/>
          <a:p>
            <a:r>
              <a:rPr lang="en-US" sz="1400"/>
              <a:t>車道</a:t>
            </a:r>
          </a:p>
        </p:txBody>
      </p:sp>
      <p:sp>
        <p:nvSpPr>
          <p:cNvPr id="19" name="TextBox 18">
            <a:extLst>
              <a:ext uri="{FF2B5EF4-FFF2-40B4-BE49-F238E27FC236}">
                <a16:creationId xmlns:a16="http://schemas.microsoft.com/office/drawing/2014/main" id="{98F2A1F6-0B97-C35A-B47A-DC4ADF34348F}"/>
              </a:ext>
            </a:extLst>
          </p:cNvPr>
          <p:cNvSpPr txBox="1"/>
          <p:nvPr/>
        </p:nvSpPr>
        <p:spPr>
          <a:xfrm>
            <a:off x="3275856" y="4272651"/>
            <a:ext cx="1008112" cy="307777"/>
          </a:xfrm>
          <a:prstGeom prst="rect">
            <a:avLst/>
          </a:prstGeom>
          <a:solidFill>
            <a:schemeClr val="bg1"/>
          </a:solidFill>
        </p:spPr>
        <p:txBody>
          <a:bodyPr wrap="square" rtlCol="0">
            <a:spAutoFit/>
          </a:bodyPr>
          <a:lstStyle/>
          <a:p>
            <a:r>
              <a:rPr lang="en-US" sz="1400"/>
              <a:t>道路</a:t>
            </a:r>
          </a:p>
        </p:txBody>
      </p:sp>
      <p:sp>
        <p:nvSpPr>
          <p:cNvPr id="20" name="TextBox 19">
            <a:extLst>
              <a:ext uri="{FF2B5EF4-FFF2-40B4-BE49-F238E27FC236}">
                <a16:creationId xmlns:a16="http://schemas.microsoft.com/office/drawing/2014/main" id="{E62FCADF-EC16-404F-311C-30B85DDA44BD}"/>
              </a:ext>
            </a:extLst>
          </p:cNvPr>
          <p:cNvSpPr txBox="1"/>
          <p:nvPr/>
        </p:nvSpPr>
        <p:spPr>
          <a:xfrm>
            <a:off x="4355976" y="4849415"/>
            <a:ext cx="2304256" cy="307777"/>
          </a:xfrm>
          <a:prstGeom prst="rect">
            <a:avLst/>
          </a:prstGeom>
          <a:solidFill>
            <a:schemeClr val="bg1"/>
          </a:solidFill>
        </p:spPr>
        <p:txBody>
          <a:bodyPr wrap="square" rtlCol="0">
            <a:spAutoFit/>
          </a:bodyPr>
          <a:lstStyle/>
          <a:p>
            <a:r>
              <a:rPr lang="en-US" sz="1400"/>
              <a:t>交叉口和環形交道</a:t>
            </a:r>
          </a:p>
        </p:txBody>
      </p:sp>
      <p:sp>
        <p:nvSpPr>
          <p:cNvPr id="21" name="TextBox 20">
            <a:extLst>
              <a:ext uri="{FF2B5EF4-FFF2-40B4-BE49-F238E27FC236}">
                <a16:creationId xmlns:a16="http://schemas.microsoft.com/office/drawing/2014/main" id="{7A8DB00F-FA4D-EA66-8D42-3097ADA890D4}"/>
              </a:ext>
            </a:extLst>
          </p:cNvPr>
          <p:cNvSpPr txBox="1"/>
          <p:nvPr/>
        </p:nvSpPr>
        <p:spPr>
          <a:xfrm>
            <a:off x="7092280" y="4921423"/>
            <a:ext cx="1008112" cy="307777"/>
          </a:xfrm>
          <a:prstGeom prst="rect">
            <a:avLst/>
          </a:prstGeom>
          <a:solidFill>
            <a:schemeClr val="bg1"/>
          </a:solidFill>
        </p:spPr>
        <p:txBody>
          <a:bodyPr wrap="square" rtlCol="0">
            <a:spAutoFit/>
          </a:bodyPr>
          <a:lstStyle/>
          <a:p>
            <a:r>
              <a:rPr lang="en-US" sz="1400"/>
              <a:t>人行道</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355976" y="5960653"/>
            <a:ext cx="1728192" cy="307777"/>
          </a:xfrm>
          <a:prstGeom prst="rect">
            <a:avLst/>
          </a:prstGeom>
          <a:solidFill>
            <a:schemeClr val="bg1"/>
          </a:solidFill>
        </p:spPr>
        <p:txBody>
          <a:bodyPr wrap="square" rtlCol="0">
            <a:spAutoFit/>
          </a:bodyPr>
          <a:lstStyle/>
          <a:p>
            <a:r>
              <a:rPr lang="en-US" sz="1400"/>
              <a:t>行人天橋</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nvGraphicFramePr>
        <p:xfrm>
          <a:off x="83507" y="1680575"/>
          <a:ext cx="8939881" cy="5129535"/>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45506">
                  <a:extLst>
                    <a:ext uri="{9D8B030D-6E8A-4147-A177-3AD203B41FA5}">
                      <a16:colId xmlns:a16="http://schemas.microsoft.com/office/drawing/2014/main" val="2565856468"/>
                    </a:ext>
                  </a:extLst>
                </a:gridCol>
                <a:gridCol w="782874">
                  <a:extLst>
                    <a:ext uri="{9D8B030D-6E8A-4147-A177-3AD203B41FA5}">
                      <a16:colId xmlns:a16="http://schemas.microsoft.com/office/drawing/2014/main" val="3900648050"/>
                    </a:ext>
                  </a:extLst>
                </a:gridCol>
                <a:gridCol w="668053">
                  <a:extLst>
                    <a:ext uri="{9D8B030D-6E8A-4147-A177-3AD203B41FA5}">
                      <a16:colId xmlns:a16="http://schemas.microsoft.com/office/drawing/2014/main" val="2122113404"/>
                    </a:ext>
                  </a:extLst>
                </a:gridCol>
                <a:gridCol w="657613">
                  <a:extLst>
                    <a:ext uri="{9D8B030D-6E8A-4147-A177-3AD203B41FA5}">
                      <a16:colId xmlns:a16="http://schemas.microsoft.com/office/drawing/2014/main" val="905671876"/>
                    </a:ext>
                  </a:extLst>
                </a:gridCol>
                <a:gridCol w="1096022">
                  <a:extLst>
                    <a:ext uri="{9D8B030D-6E8A-4147-A177-3AD203B41FA5}">
                      <a16:colId xmlns:a16="http://schemas.microsoft.com/office/drawing/2014/main" val="3155535811"/>
                    </a:ext>
                  </a:extLst>
                </a:gridCol>
                <a:gridCol w="1064709">
                  <a:extLst>
                    <a:ext uri="{9D8B030D-6E8A-4147-A177-3AD203B41FA5}">
                      <a16:colId xmlns:a16="http://schemas.microsoft.com/office/drawing/2014/main" val="2748578960"/>
                    </a:ext>
                  </a:extLst>
                </a:gridCol>
                <a:gridCol w="960324">
                  <a:extLst>
                    <a:ext uri="{9D8B030D-6E8A-4147-A177-3AD203B41FA5}">
                      <a16:colId xmlns:a16="http://schemas.microsoft.com/office/drawing/2014/main" val="2393102404"/>
                    </a:ext>
                  </a:extLst>
                </a:gridCol>
                <a:gridCol w="908148">
                  <a:extLst>
                    <a:ext uri="{9D8B030D-6E8A-4147-A177-3AD203B41FA5}">
                      <a16:colId xmlns:a16="http://schemas.microsoft.com/office/drawing/2014/main" val="3567203134"/>
                    </a:ext>
                  </a:extLst>
                </a:gridCol>
              </a:tblGrid>
              <a:tr h="427972">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隧道</a:t>
                      </a:r>
                    </a:p>
                  </a:txBody>
                  <a:tcPr/>
                </a:tc>
                <a:tc>
                  <a:txBody>
                    <a:bodyPr/>
                    <a:lstStyle/>
                    <a:p>
                      <a:r>
                        <a:rPr lang="en-US" sz="1300">
                          <a:solidFill>
                            <a:schemeClr val="bg1"/>
                          </a:solidFill>
                        </a:rPr>
                        <a:t>高速公路</a:t>
                      </a:r>
                    </a:p>
                  </a:txBody>
                  <a:tcPr/>
                </a:tc>
                <a:tc>
                  <a:txBody>
                    <a:bodyPr/>
                    <a:lstStyle/>
                    <a:p>
                      <a:r>
                        <a:rPr lang="en-US" sz="1300">
                          <a:solidFill>
                            <a:schemeClr val="bg1"/>
                          </a:solidFill>
                        </a:rPr>
                        <a:t>道路</a:t>
                      </a:r>
                    </a:p>
                  </a:txBody>
                  <a:tcPr/>
                </a:tc>
                <a:tc>
                  <a:txBody>
                    <a:bodyPr/>
                    <a:lstStyle/>
                    <a:p>
                      <a:r>
                        <a:rPr lang="en-US" sz="1300">
                          <a:solidFill>
                            <a:schemeClr val="bg1"/>
                          </a:solidFill>
                        </a:rPr>
                        <a:t>車道</a:t>
                      </a:r>
                    </a:p>
                  </a:txBody>
                  <a:tcPr/>
                </a:tc>
                <a:tc>
                  <a:txBody>
                    <a:bodyPr/>
                    <a:lstStyle/>
                    <a:p>
                      <a:r>
                        <a:rPr lang="en-US" sz="1300">
                          <a:solidFill>
                            <a:schemeClr val="bg1"/>
                          </a:solidFill>
                        </a:rPr>
                        <a:t>環形交道</a:t>
                      </a:r>
                    </a:p>
                  </a:txBody>
                  <a:tcPr/>
                </a:tc>
                <a:tc>
                  <a:txBody>
                    <a:bodyPr/>
                    <a:lstStyle/>
                    <a:p>
                      <a:r>
                        <a:rPr lang="en-US" sz="1300">
                          <a:solidFill>
                            <a:schemeClr val="bg1"/>
                          </a:solidFill>
                        </a:rPr>
                        <a:t>交叉口</a:t>
                      </a:r>
                    </a:p>
                  </a:txBody>
                  <a:tcPr/>
                </a:tc>
                <a:tc>
                  <a:txBody>
                    <a:bodyPr/>
                    <a:lstStyle/>
                    <a:p>
                      <a:r>
                        <a:rPr lang="en-US" sz="1300">
                          <a:solidFill>
                            <a:schemeClr val="bg1"/>
                          </a:solidFill>
                        </a:rPr>
                        <a:t>行人天橋</a:t>
                      </a:r>
                    </a:p>
                  </a:txBody>
                  <a:tcPr/>
                </a:tc>
                <a:tc>
                  <a:txBody>
                    <a:bodyPr/>
                    <a:lstStyle/>
                    <a:p>
                      <a:r>
                        <a:rPr lang="en-US" sz="1300">
                          <a:solidFill>
                            <a:schemeClr val="bg1"/>
                          </a:solidFill>
                        </a:rPr>
                        <a:t>人行道</a:t>
                      </a:r>
                    </a:p>
                  </a:txBody>
                  <a:tcPr/>
                </a:tc>
                <a:extLst>
                  <a:ext uri="{0D108BD9-81ED-4DB2-BD59-A6C34878D82A}">
                    <a16:rowId xmlns:a16="http://schemas.microsoft.com/office/drawing/2014/main" val="2090737549"/>
                  </a:ext>
                </a:extLst>
              </a:tr>
              <a:tr h="475405">
                <a:tc>
                  <a:txBody>
                    <a:bodyPr/>
                    <a:lstStyle/>
                    <a:p>
                      <a:r>
                        <a:rPr lang="en-US" sz="1300">
                          <a:solidFill>
                            <a:schemeClr val="tx1">
                              <a:lumMod val="76000"/>
                              <a:lumOff val="24000"/>
                            </a:schemeClr>
                          </a:solidFill>
                        </a:rPr>
                        <a:t>車輛行駛方向違規檢測</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75405">
                <a:tc>
                  <a:txBody>
                    <a:bodyPr/>
                    <a:lstStyle/>
                    <a:p>
                      <a:r>
                        <a:rPr lang="en-US" sz="1300">
                          <a:solidFill>
                            <a:schemeClr val="tx1">
                              <a:lumMod val="76000"/>
                              <a:lumOff val="24000"/>
                            </a:schemeClr>
                          </a:solidFill>
                        </a:rPr>
                        <a:t>限制區域駕駛檢測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461784252"/>
                  </a:ext>
                </a:extLst>
              </a:tr>
              <a:tr h="475405">
                <a:tc>
                  <a:txBody>
                    <a:bodyPr/>
                    <a:lstStyle/>
                    <a:p>
                      <a:r>
                        <a:rPr lang="en-US" sz="1300">
                          <a:solidFill>
                            <a:schemeClr val="tx1">
                              <a:lumMod val="76000"/>
                              <a:lumOff val="24000"/>
                            </a:schemeClr>
                          </a:solidFill>
                        </a:rPr>
                        <a:t>非法停車檢測</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10431295"/>
                  </a:ext>
                </a:extLst>
              </a:tr>
              <a:tr h="475405">
                <a:tc>
                  <a:txBody>
                    <a:bodyPr/>
                    <a:lstStyle/>
                    <a:p>
                      <a:r>
                        <a:rPr lang="en-US" sz="1300">
                          <a:solidFill>
                            <a:schemeClr val="tx1">
                              <a:lumMod val="76000"/>
                              <a:lumOff val="24000"/>
                            </a:schemeClr>
                          </a:solidFill>
                        </a:rPr>
                        <a:t>可疑徘徊檢測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674638168"/>
                  </a:ext>
                </a:extLst>
              </a:tr>
              <a:tr h="475405">
                <a:tc>
                  <a:txBody>
                    <a:bodyPr/>
                    <a:lstStyle/>
                    <a:p>
                      <a:r>
                        <a:rPr lang="en-US" sz="1300">
                          <a:solidFill>
                            <a:schemeClr val="tx1">
                              <a:lumMod val="76000"/>
                              <a:lumOff val="24000"/>
                            </a:schemeClr>
                          </a:solidFill>
                        </a:rPr>
                        <a:t>交通擁堵監控</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75405">
                <a:tc>
                  <a:txBody>
                    <a:bodyPr/>
                    <a:lstStyle/>
                    <a:p>
                      <a:r>
                        <a:rPr lang="en-US" sz="1300">
                          <a:solidFill>
                            <a:schemeClr val="tx1">
                              <a:lumMod val="76000"/>
                              <a:lumOff val="24000"/>
                            </a:schemeClr>
                          </a:solidFill>
                        </a:rPr>
                        <a:t>非法停車檢測</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75405">
                <a:tc>
                  <a:txBody>
                    <a:bodyPr/>
                    <a:lstStyle/>
                    <a:p>
                      <a:r>
                        <a:rPr lang="en-US" sz="1300">
                          <a:solidFill>
                            <a:schemeClr val="tx1">
                              <a:lumMod val="76000"/>
                              <a:lumOff val="24000"/>
                            </a:schemeClr>
                          </a:solidFill>
                        </a:rPr>
                        <a:t>被盜車輛檢測</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75405">
                <a:tc>
                  <a:txBody>
                    <a:bodyPr/>
                    <a:lstStyle/>
                    <a:p>
                      <a:pPr lvl="0">
                        <a:buNone/>
                      </a:pPr>
                      <a:r>
                        <a:rPr lang="en-US" sz="1300">
                          <a:solidFill>
                            <a:schemeClr val="tx1">
                              <a:lumMod val="76000"/>
                              <a:lumOff val="24000"/>
                            </a:schemeClr>
                          </a:solidFill>
                        </a:rPr>
                        <a:t>快速車道上的卡車檢測</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extLst>
                  <a:ext uri="{0D108BD9-81ED-4DB2-BD59-A6C34878D82A}">
                    <a16:rowId xmlns:a16="http://schemas.microsoft.com/office/drawing/2014/main" val="2091576229"/>
                  </a:ext>
                </a:extLst>
              </a:tr>
              <a:tr h="281362">
                <a:tc>
                  <a:txBody>
                    <a:bodyPr/>
                    <a:lstStyle/>
                    <a:p>
                      <a:pPr lvl="0">
                        <a:buNone/>
                      </a:pPr>
                      <a:r>
                        <a:rPr lang="en-US" sz="1300">
                          <a:solidFill>
                            <a:schemeClr val="tx1">
                              <a:lumMod val="76000"/>
                              <a:lumOff val="24000"/>
                            </a:schemeClr>
                          </a:solidFill>
                        </a:rPr>
                        <a:t>安全保障</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extLst>
                  <a:ext uri="{0D108BD9-81ED-4DB2-BD59-A6C34878D82A}">
                    <a16:rowId xmlns:a16="http://schemas.microsoft.com/office/drawing/2014/main" val="2188733179"/>
                  </a:ext>
                </a:extLst>
              </a:tr>
              <a:tr h="475405">
                <a:tc>
                  <a:txBody>
                    <a:bodyPr/>
                    <a:lstStyle/>
                    <a:p>
                      <a:pPr lvl="0">
                        <a:buNone/>
                      </a:pPr>
                      <a:r>
                        <a:rPr lang="en-US" sz="1300">
                          <a:solidFill>
                            <a:schemeClr val="tx1">
                              <a:lumMod val="76000"/>
                              <a:lumOff val="24000"/>
                            </a:schemeClr>
                          </a:solidFill>
                        </a:rPr>
                        <a:t>黑名單車輛識別</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pic>
        <p:nvPicPr>
          <p:cNvPr id="24" name="Picture 23">
            <a:hlinkClick r:id="rId3" action="ppaction://hlinksldjump"/>
            <a:extLst>
              <a:ext uri="{FF2B5EF4-FFF2-40B4-BE49-F238E27FC236}">
                <a16:creationId xmlns:a16="http://schemas.microsoft.com/office/drawing/2014/main" id="{54A71ECF-0483-4DED-9AD6-50F127ED924E}"/>
              </a:ext>
            </a:extLst>
          </p:cNvPr>
          <p:cNvPicPr>
            <a:picLocks noChangeAspect="1"/>
          </p:cNvPicPr>
          <p:nvPr/>
        </p:nvPicPr>
        <p:blipFill>
          <a:blip r:embed="rId4"/>
          <a:srcRect b="51961"/>
          <a:stretch/>
        </p:blipFill>
        <p:spPr>
          <a:xfrm>
            <a:off x="179512" y="2060848"/>
            <a:ext cx="1602178" cy="1176128"/>
          </a:xfrm>
          <a:prstGeom prst="rect">
            <a:avLst/>
          </a:prstGeom>
        </p:spPr>
      </p:pic>
      <p:pic>
        <p:nvPicPr>
          <p:cNvPr id="26" name="Picture 25">
            <a:hlinkClick r:id="rId5" action="ppaction://hlinksldjump"/>
            <a:extLst>
              <a:ext uri="{FF2B5EF4-FFF2-40B4-BE49-F238E27FC236}">
                <a16:creationId xmlns:a16="http://schemas.microsoft.com/office/drawing/2014/main" id="{F4446634-5F37-46FA-EFB0-F46DF070322D}"/>
              </a:ext>
            </a:extLst>
          </p:cNvPr>
          <p:cNvPicPr>
            <a:picLocks noChangeAspect="1"/>
          </p:cNvPicPr>
          <p:nvPr/>
        </p:nvPicPr>
        <p:blipFill>
          <a:blip r:embed="rId6"/>
          <a:srcRect b="59782"/>
          <a:stretch/>
        </p:blipFill>
        <p:spPr>
          <a:xfrm>
            <a:off x="1994028" y="2132857"/>
            <a:ext cx="1620180" cy="1104120"/>
          </a:xfrm>
          <a:prstGeom prst="rect">
            <a:avLst/>
          </a:prstGeom>
        </p:spPr>
      </p:pic>
      <p:pic>
        <p:nvPicPr>
          <p:cNvPr id="28" name="Picture 27">
            <a:hlinkClick r:id="rId7" action="ppaction://hlinksldjump"/>
            <a:extLst>
              <a:ext uri="{FF2B5EF4-FFF2-40B4-BE49-F238E27FC236}">
                <a16:creationId xmlns:a16="http://schemas.microsoft.com/office/drawing/2014/main" id="{E8C9B641-D521-94CF-4EB5-CE4DEF5408C8}"/>
              </a:ext>
            </a:extLst>
          </p:cNvPr>
          <p:cNvPicPr>
            <a:picLocks noChangeAspect="1"/>
          </p:cNvPicPr>
          <p:nvPr/>
        </p:nvPicPr>
        <p:blipFill>
          <a:blip r:embed="rId8"/>
          <a:srcRect b="52065"/>
          <a:stretch/>
        </p:blipFill>
        <p:spPr>
          <a:xfrm>
            <a:off x="3624225" y="2122934"/>
            <a:ext cx="1733550" cy="1114042"/>
          </a:xfrm>
          <a:prstGeom prst="rect">
            <a:avLst/>
          </a:prstGeom>
        </p:spPr>
      </p:pic>
      <p:pic>
        <p:nvPicPr>
          <p:cNvPr id="30" name="Picture 29">
            <a:hlinkClick r:id="rId9" action="ppaction://hlinksldjump"/>
            <a:extLst>
              <a:ext uri="{FF2B5EF4-FFF2-40B4-BE49-F238E27FC236}">
                <a16:creationId xmlns:a16="http://schemas.microsoft.com/office/drawing/2014/main" id="{A406E002-01CA-2862-A780-B1509DCC9397}"/>
              </a:ext>
            </a:extLst>
          </p:cNvPr>
          <p:cNvPicPr>
            <a:picLocks noChangeAspect="1"/>
          </p:cNvPicPr>
          <p:nvPr/>
        </p:nvPicPr>
        <p:blipFill>
          <a:blip r:embed="rId10"/>
          <a:srcRect b="55032"/>
          <a:stretch/>
        </p:blipFill>
        <p:spPr>
          <a:xfrm>
            <a:off x="5421683" y="2137100"/>
            <a:ext cx="1655381" cy="1099876"/>
          </a:xfrm>
          <a:prstGeom prst="rect">
            <a:avLst/>
          </a:prstGeom>
        </p:spPr>
      </p:pic>
      <p:pic>
        <p:nvPicPr>
          <p:cNvPr id="32" name="Picture 31">
            <a:hlinkClick r:id="rId11" action="ppaction://hlinksldjump"/>
            <a:extLst>
              <a:ext uri="{FF2B5EF4-FFF2-40B4-BE49-F238E27FC236}">
                <a16:creationId xmlns:a16="http://schemas.microsoft.com/office/drawing/2014/main" id="{D85791A9-4A45-5978-E85D-FB8AD4FE1102}"/>
              </a:ext>
            </a:extLst>
          </p:cNvPr>
          <p:cNvPicPr>
            <a:picLocks noChangeAspect="1"/>
          </p:cNvPicPr>
          <p:nvPr/>
        </p:nvPicPr>
        <p:blipFill>
          <a:blip r:embed="rId12"/>
          <a:srcRect b="59515"/>
          <a:stretch/>
        </p:blipFill>
        <p:spPr>
          <a:xfrm>
            <a:off x="7164288" y="2108052"/>
            <a:ext cx="1676400" cy="1176128"/>
          </a:xfrm>
          <a:prstGeom prst="rect">
            <a:avLst/>
          </a:prstGeom>
        </p:spPr>
      </p:pic>
      <p:sp>
        <p:nvSpPr>
          <p:cNvPr id="2" name="TextBox 1">
            <a:extLst>
              <a:ext uri="{FF2B5EF4-FFF2-40B4-BE49-F238E27FC236}">
                <a16:creationId xmlns:a16="http://schemas.microsoft.com/office/drawing/2014/main" id="{4EBE2BF0-C400-FF3A-7105-83F1B5CCA0EC}"/>
              </a:ext>
            </a:extLst>
          </p:cNvPr>
          <p:cNvSpPr txBox="1"/>
          <p:nvPr/>
        </p:nvSpPr>
        <p:spPr>
          <a:xfrm>
            <a:off x="146732" y="330327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車輛行駛方向違規檢測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檢測車輛是否朝錯誤方向行駛並立即發出警報。</a:t>
            </a:r>
          </a:p>
        </p:txBody>
      </p:sp>
      <p:sp>
        <p:nvSpPr>
          <p:cNvPr id="3" name="TextBox 2">
            <a:extLst>
              <a:ext uri="{FF2B5EF4-FFF2-40B4-BE49-F238E27FC236}">
                <a16:creationId xmlns:a16="http://schemas.microsoft.com/office/drawing/2014/main" id="{FE787C4F-65D3-A05B-43BE-12340CB2C750}"/>
              </a:ext>
            </a:extLst>
          </p:cNvPr>
          <p:cNvSpPr txBox="1"/>
          <p:nvPr/>
        </p:nvSpPr>
        <p:spPr>
          <a:xfrm>
            <a:off x="1926798" y="3284984"/>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限制區域駕駛檢測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檢測車輛出現在限制區域，如人行道、公園及其他不可駛入的地方。</a:t>
            </a:r>
          </a:p>
        </p:txBody>
      </p:sp>
      <p:sp>
        <p:nvSpPr>
          <p:cNvPr id="4" name="TextBox 3">
            <a:extLst>
              <a:ext uri="{FF2B5EF4-FFF2-40B4-BE49-F238E27FC236}">
                <a16:creationId xmlns:a16="http://schemas.microsoft.com/office/drawing/2014/main" id="{1DC913C7-207C-149F-5095-F312F3584E1D}"/>
              </a:ext>
            </a:extLst>
          </p:cNvPr>
          <p:cNvSpPr txBox="1"/>
          <p:nvPr/>
        </p:nvSpPr>
        <p:spPr>
          <a:xfrm>
            <a:off x="3614208" y="330327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非法停車檢測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檢測車輛在禁止停車區域意外停車的情況。</a:t>
            </a:r>
          </a:p>
        </p:txBody>
      </p:sp>
      <p:sp>
        <p:nvSpPr>
          <p:cNvPr id="5" name="TextBox 4">
            <a:extLst>
              <a:ext uri="{FF2B5EF4-FFF2-40B4-BE49-F238E27FC236}">
                <a16:creationId xmlns:a16="http://schemas.microsoft.com/office/drawing/2014/main" id="{8DD9BF0D-C3A6-9C41-D25E-8CCC6545935A}"/>
              </a:ext>
            </a:extLst>
          </p:cNvPr>
          <p:cNvSpPr txBox="1"/>
          <p:nvPr/>
        </p:nvSpPr>
        <p:spPr>
          <a:xfrm>
            <a:off x="5357775" y="3284984"/>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可疑徘徊檢測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在夜間公共場所檢測可疑徘徊的人。</a:t>
            </a:r>
          </a:p>
        </p:txBody>
      </p:sp>
      <p:sp>
        <p:nvSpPr>
          <p:cNvPr id="6" name="TextBox 5">
            <a:extLst>
              <a:ext uri="{FF2B5EF4-FFF2-40B4-BE49-F238E27FC236}">
                <a16:creationId xmlns:a16="http://schemas.microsoft.com/office/drawing/2014/main" id="{5D475C52-8D79-7BDC-A3C5-06956788A4B8}"/>
              </a:ext>
            </a:extLst>
          </p:cNvPr>
          <p:cNvSpPr txBox="1"/>
          <p:nvPr/>
        </p:nvSpPr>
        <p:spPr>
          <a:xfrm>
            <a:off x="7124530" y="3284180"/>
            <a:ext cx="1716158" cy="1938992"/>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交通擁堵監控</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利用基於人工智慧的交通擁堵檢測技術監控交通流量和擁堵情況。</a:t>
            </a: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pic>
        <p:nvPicPr>
          <p:cNvPr id="3" name="Picture 2">
            <a:hlinkClick r:id="rId3" action="ppaction://hlinksldjump"/>
            <a:extLst>
              <a:ext uri="{FF2B5EF4-FFF2-40B4-BE49-F238E27FC236}">
                <a16:creationId xmlns:a16="http://schemas.microsoft.com/office/drawing/2014/main" id="{6495D20D-3520-7325-6630-5A3B737C10F3}"/>
              </a:ext>
            </a:extLst>
          </p:cNvPr>
          <p:cNvPicPr>
            <a:picLocks noChangeAspect="1"/>
          </p:cNvPicPr>
          <p:nvPr/>
        </p:nvPicPr>
        <p:blipFill>
          <a:blip r:embed="rId4"/>
          <a:srcRect b="58493"/>
          <a:stretch/>
        </p:blipFill>
        <p:spPr>
          <a:xfrm>
            <a:off x="179512" y="2103807"/>
            <a:ext cx="1685925" cy="1114881"/>
          </a:xfrm>
          <a:prstGeom prst="rect">
            <a:avLst/>
          </a:prstGeom>
        </p:spPr>
      </p:pic>
      <p:pic>
        <p:nvPicPr>
          <p:cNvPr id="5" name="Picture 4">
            <a:hlinkClick r:id="rId5" action="ppaction://hlinksldjump"/>
            <a:extLst>
              <a:ext uri="{FF2B5EF4-FFF2-40B4-BE49-F238E27FC236}">
                <a16:creationId xmlns:a16="http://schemas.microsoft.com/office/drawing/2014/main" id="{C3426EEA-0C12-3E43-9F6B-3F21F9247CF7}"/>
              </a:ext>
            </a:extLst>
          </p:cNvPr>
          <p:cNvPicPr>
            <a:picLocks noChangeAspect="1"/>
          </p:cNvPicPr>
          <p:nvPr/>
        </p:nvPicPr>
        <p:blipFill>
          <a:blip r:embed="rId6"/>
          <a:srcRect b="59488"/>
          <a:stretch/>
        </p:blipFill>
        <p:spPr>
          <a:xfrm>
            <a:off x="1979712" y="2108051"/>
            <a:ext cx="1762125" cy="1176933"/>
          </a:xfrm>
          <a:prstGeom prst="rect">
            <a:avLst/>
          </a:prstGeom>
        </p:spPr>
      </p:pic>
      <p:pic>
        <p:nvPicPr>
          <p:cNvPr id="7" name="Picture 6">
            <a:hlinkClick r:id="rId7" action="ppaction://hlinksldjump"/>
            <a:extLst>
              <a:ext uri="{FF2B5EF4-FFF2-40B4-BE49-F238E27FC236}">
                <a16:creationId xmlns:a16="http://schemas.microsoft.com/office/drawing/2014/main" id="{3BF19974-BE67-6D56-5653-6252B710D13C}"/>
              </a:ext>
            </a:extLst>
          </p:cNvPr>
          <p:cNvPicPr>
            <a:picLocks noChangeAspect="1"/>
          </p:cNvPicPr>
          <p:nvPr/>
        </p:nvPicPr>
        <p:blipFill>
          <a:blip r:embed="rId8"/>
          <a:srcRect b="56682"/>
          <a:stretch/>
        </p:blipFill>
        <p:spPr>
          <a:xfrm>
            <a:off x="3784079" y="2125561"/>
            <a:ext cx="1724025" cy="1159423"/>
          </a:xfrm>
          <a:prstGeom prst="rect">
            <a:avLst/>
          </a:prstGeom>
        </p:spPr>
      </p:pic>
      <p:pic>
        <p:nvPicPr>
          <p:cNvPr id="9" name="Picture 8">
            <a:hlinkClick r:id="rId9" action="ppaction://hlinksldjump"/>
            <a:extLst>
              <a:ext uri="{FF2B5EF4-FFF2-40B4-BE49-F238E27FC236}">
                <a16:creationId xmlns:a16="http://schemas.microsoft.com/office/drawing/2014/main" id="{7B4AEDA4-F673-3615-3E2B-ECE4D143B73C}"/>
              </a:ext>
            </a:extLst>
          </p:cNvPr>
          <p:cNvPicPr>
            <a:picLocks noChangeAspect="1"/>
          </p:cNvPicPr>
          <p:nvPr/>
        </p:nvPicPr>
        <p:blipFill>
          <a:blip r:embed="rId10"/>
          <a:srcRect b="46699"/>
          <a:stretch/>
        </p:blipFill>
        <p:spPr>
          <a:xfrm>
            <a:off x="5540846" y="2142677"/>
            <a:ext cx="1695450" cy="1142308"/>
          </a:xfrm>
          <a:prstGeom prst="rect">
            <a:avLst/>
          </a:prstGeom>
        </p:spPr>
      </p:pic>
      <p:pic>
        <p:nvPicPr>
          <p:cNvPr id="11" name="Picture 10">
            <a:hlinkClick r:id="rId11" action="ppaction://hlinksldjump"/>
            <a:extLst>
              <a:ext uri="{FF2B5EF4-FFF2-40B4-BE49-F238E27FC236}">
                <a16:creationId xmlns:a16="http://schemas.microsoft.com/office/drawing/2014/main" id="{2AF1DAD8-6C2B-48BB-8909-A3CA6438DE31}"/>
              </a:ext>
            </a:extLst>
          </p:cNvPr>
          <p:cNvPicPr>
            <a:picLocks noChangeAspect="1"/>
          </p:cNvPicPr>
          <p:nvPr/>
        </p:nvPicPr>
        <p:blipFill>
          <a:blip r:embed="rId12"/>
          <a:srcRect b="54400"/>
          <a:stretch/>
        </p:blipFill>
        <p:spPr>
          <a:xfrm>
            <a:off x="7312471" y="2140767"/>
            <a:ext cx="1724025" cy="1142308"/>
          </a:xfrm>
          <a:prstGeom prst="rect">
            <a:avLst/>
          </a:prstGeom>
        </p:spPr>
      </p:pic>
      <p:sp>
        <p:nvSpPr>
          <p:cNvPr id="2" name="TextBox 1">
            <a:extLst>
              <a:ext uri="{FF2B5EF4-FFF2-40B4-BE49-F238E27FC236}">
                <a16:creationId xmlns:a16="http://schemas.microsoft.com/office/drawing/2014/main" id="{888F52F8-132C-08D7-C87D-050D3E2689A5}"/>
              </a:ext>
            </a:extLst>
          </p:cNvPr>
          <p:cNvSpPr txBox="1"/>
          <p:nvPr/>
        </p:nvSpPr>
        <p:spPr>
          <a:xfrm>
            <a:off x="1979712" y="3284984"/>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被盜車輛檢測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利用高速自動車牌識別技術識別被盜車輛，當它們經過靜態或移動檢查點時。</a:t>
            </a:r>
          </a:p>
        </p:txBody>
      </p:sp>
      <p:sp>
        <p:nvSpPr>
          <p:cNvPr id="4" name="TextBox 3">
            <a:extLst>
              <a:ext uri="{FF2B5EF4-FFF2-40B4-BE49-F238E27FC236}">
                <a16:creationId xmlns:a16="http://schemas.microsoft.com/office/drawing/2014/main" id="{13A1D4B3-9BA7-08CC-AF52-D446A8134E4F}"/>
              </a:ext>
            </a:extLst>
          </p:cNvPr>
          <p:cNvSpPr txBox="1"/>
          <p:nvPr/>
        </p:nvSpPr>
        <p:spPr>
          <a:xfrm>
            <a:off x="111759" y="3284984"/>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非法停車檢測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檢測停放在路邊或禁止停車區域的車輛。</a:t>
            </a:r>
          </a:p>
        </p:txBody>
      </p:sp>
      <p:sp>
        <p:nvSpPr>
          <p:cNvPr id="6" name="TextBox 5">
            <a:extLst>
              <a:ext uri="{FF2B5EF4-FFF2-40B4-BE49-F238E27FC236}">
                <a16:creationId xmlns:a16="http://schemas.microsoft.com/office/drawing/2014/main" id="{37485873-930B-B0F6-FC8E-428304B67254}"/>
              </a:ext>
            </a:extLst>
          </p:cNvPr>
          <p:cNvSpPr txBox="1"/>
          <p:nvPr/>
        </p:nvSpPr>
        <p:spPr>
          <a:xfrm>
            <a:off x="3772045" y="3284984"/>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快速車道的卡車檢測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監控公共道路的快速車道，自動檢測非法駛入的卡車。</a:t>
            </a:r>
          </a:p>
        </p:txBody>
      </p:sp>
      <p:sp>
        <p:nvSpPr>
          <p:cNvPr id="8" name="TextBox 7">
            <a:extLst>
              <a:ext uri="{FF2B5EF4-FFF2-40B4-BE49-F238E27FC236}">
                <a16:creationId xmlns:a16="http://schemas.microsoft.com/office/drawing/2014/main" id="{FC683EDC-D84D-5602-F6FF-CF4DF33DD8A9}"/>
              </a:ext>
            </a:extLst>
          </p:cNvPr>
          <p:cNvSpPr txBox="1"/>
          <p:nvPr/>
        </p:nvSpPr>
        <p:spPr>
          <a:xfrm>
            <a:off x="5530492" y="3284984"/>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確保使用視頻監控系統的人員安全。</a:t>
            </a:r>
          </a:p>
        </p:txBody>
      </p:sp>
      <p:sp>
        <p:nvSpPr>
          <p:cNvPr id="10" name="TextBox 9">
            <a:extLst>
              <a:ext uri="{FF2B5EF4-FFF2-40B4-BE49-F238E27FC236}">
                <a16:creationId xmlns:a16="http://schemas.microsoft.com/office/drawing/2014/main" id="{88883236-59C7-F817-A3F2-1291A8E8429C}"/>
              </a:ext>
            </a:extLst>
          </p:cNvPr>
          <p:cNvSpPr txBox="1"/>
          <p:nvPr/>
        </p:nvSpPr>
        <p:spPr>
          <a:xfrm>
            <a:off x="7316404" y="3284984"/>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黑名單車輛識別</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通過自動識別車牌來識別黑名單上的車輛。</a:t>
            </a: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pic>
        <p:nvPicPr>
          <p:cNvPr id="2050" name="Picture 2">
            <a:extLst>
              <a:ext uri="{FF2B5EF4-FFF2-40B4-BE49-F238E27FC236}">
                <a16:creationId xmlns:a16="http://schemas.microsoft.com/office/drawing/2014/main" id="{91817CB1-B4ED-198E-8A15-84C8985BA0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700808"/>
            <a:ext cx="3810000" cy="21717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車輛行駛方向違規檢測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檢測車輛是否朝錯誤方向行駛並立即發出警報。</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逆向行駛的車輛無論是故意還是意外，都是巨大的安全風險。 及早反應可以在事故發生之前處理事件。</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車輛錯誤方向檢測</a:t>
            </a:r>
            <a:r>
              <a:rPr lang="en-US" sz="1600" b="0" i="0">
                <a:solidFill>
                  <a:srgbClr val="535353"/>
                </a:solidFill>
                <a:effectLst/>
                <a:latin typeface="Open Sans" panose="020B0606030504020204" pitchFamily="34" charset="0"/>
              </a:rPr>
              <a:t>分析，內置於ACTi攝影機中。</a:t>
            </a:r>
            <a:r>
              <a:rPr lang="en-US" sz="1600" b="0" i="0">
                <a:solidFill>
                  <a:schemeClr val="tx2">
                    <a:lumMod val="60000"/>
                    <a:lumOff val="40000"/>
                  </a:schemeClr>
                </a:solidFill>
                <a:effectLst/>
                <a:latin typeface="Open Sans" panose="020B0606030504020204" pitchFamily="34" charset="0"/>
                <a:hlinkClick r:id="rId4" action="ppaction://hlinksldjump"/>
              </a:rPr>
              <a:t>閱讀更多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9" name="Group 8">
            <a:extLst>
              <a:ext uri="{FF2B5EF4-FFF2-40B4-BE49-F238E27FC236}">
                <a16:creationId xmlns:a16="http://schemas.microsoft.com/office/drawing/2014/main" id="{A561EA9D-D48C-ACA7-8F70-17A537FF8476}"/>
              </a:ext>
            </a:extLst>
          </p:cNvPr>
          <p:cNvGrpSpPr/>
          <p:nvPr/>
        </p:nvGrpSpPr>
        <p:grpSpPr>
          <a:xfrm>
            <a:off x="228988" y="6093296"/>
            <a:ext cx="1901340" cy="581025"/>
            <a:chOff x="228988" y="6093296"/>
            <a:chExt cx="1901340" cy="581025"/>
          </a:xfrm>
        </p:grpSpPr>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FF27B80B-8C6B-54DB-9301-944A46A4CC08}"/>
              </a:ext>
            </a:extLst>
          </p:cNvPr>
          <p:cNvGrpSpPr/>
          <p:nvPr/>
        </p:nvGrpSpPr>
        <p:grpSpPr>
          <a:xfrm>
            <a:off x="2162445" y="6055196"/>
            <a:ext cx="1704857" cy="625400"/>
            <a:chOff x="2162445" y="6055196"/>
            <a:chExt cx="1704857" cy="625400"/>
          </a:xfrm>
        </p:grpSpPr>
        <p:pic>
          <p:nvPicPr>
            <p:cNvPr id="20" name="Picture 19">
              <a:extLst>
                <a:ext uri="{FF2B5EF4-FFF2-40B4-BE49-F238E27FC236}">
                  <a16:creationId xmlns:a16="http://schemas.microsoft.com/office/drawing/2014/main" id="{0894EC64-28AB-8BC8-C01E-DF9ABBB1F5F1}"/>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 name="TextBox 3">
              <a:extLst>
                <a:ext uri="{FF2B5EF4-FFF2-40B4-BE49-F238E27FC236}">
                  <a16:creationId xmlns:a16="http://schemas.microsoft.com/office/drawing/2014/main" id="{9C7BCCF9-1986-3F67-5B07-27774C3698E9}"/>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1" name="Group 10">
            <a:extLst>
              <a:ext uri="{FF2B5EF4-FFF2-40B4-BE49-F238E27FC236}">
                <a16:creationId xmlns:a16="http://schemas.microsoft.com/office/drawing/2014/main" id="{F85BC6E8-ED16-38B5-D704-9C7937E78C81}"/>
              </a:ext>
            </a:extLst>
          </p:cNvPr>
          <p:cNvGrpSpPr/>
          <p:nvPr/>
        </p:nvGrpSpPr>
        <p:grpSpPr>
          <a:xfrm>
            <a:off x="3884029" y="6102821"/>
            <a:ext cx="1606065" cy="573257"/>
            <a:chOff x="3884029" y="6102821"/>
            <a:chExt cx="1606065" cy="573257"/>
          </a:xfrm>
        </p:grpSpPr>
        <p:pic>
          <p:nvPicPr>
            <p:cNvPr id="22" name="Picture 21">
              <a:extLst>
                <a:ext uri="{FF2B5EF4-FFF2-40B4-BE49-F238E27FC236}">
                  <a16:creationId xmlns:a16="http://schemas.microsoft.com/office/drawing/2014/main" id="{3C98F07B-A90F-C005-CF80-AD366DD281B3}"/>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5" name="TextBox 4">
              <a:extLst>
                <a:ext uri="{FF2B5EF4-FFF2-40B4-BE49-F238E27FC236}">
                  <a16:creationId xmlns:a16="http://schemas.microsoft.com/office/drawing/2014/main" id="{0A206C68-28C4-6E4A-B8B4-E485A480D99B}"/>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26646C04-B224-52CA-57D7-2A28DEFD8218}"/>
              </a:ext>
            </a:extLst>
          </p:cNvPr>
          <p:cNvGrpSpPr/>
          <p:nvPr/>
        </p:nvGrpSpPr>
        <p:grpSpPr>
          <a:xfrm>
            <a:off x="5500838" y="6030580"/>
            <a:ext cx="1694229" cy="642229"/>
            <a:chOff x="5500838" y="6030580"/>
            <a:chExt cx="1694229" cy="642229"/>
          </a:xfrm>
        </p:grpSpPr>
        <p:pic>
          <p:nvPicPr>
            <p:cNvPr id="24" name="Picture 23">
              <a:extLst>
                <a:ext uri="{FF2B5EF4-FFF2-40B4-BE49-F238E27FC236}">
                  <a16:creationId xmlns:a16="http://schemas.microsoft.com/office/drawing/2014/main" id="{43761EED-F32E-A99D-E69C-E3B9CC22EE17}"/>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6" name="TextBox 5">
              <a:extLst>
                <a:ext uri="{FF2B5EF4-FFF2-40B4-BE49-F238E27FC236}">
                  <a16:creationId xmlns:a16="http://schemas.microsoft.com/office/drawing/2014/main" id="{192EDDE6-3B7B-E36F-6E46-BC6C0B31A439}"/>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52CA746A-5F20-F6A2-1C6B-3FDF72B59C49}"/>
              </a:ext>
            </a:extLst>
          </p:cNvPr>
          <p:cNvGrpSpPr/>
          <p:nvPr/>
        </p:nvGrpSpPr>
        <p:grpSpPr>
          <a:xfrm>
            <a:off x="7260522" y="6019647"/>
            <a:ext cx="1541830" cy="657225"/>
            <a:chOff x="7260522" y="6019647"/>
            <a:chExt cx="1541830" cy="657225"/>
          </a:xfrm>
        </p:grpSpPr>
        <p:pic>
          <p:nvPicPr>
            <p:cNvPr id="3" name="Picture 2">
              <a:extLst>
                <a:ext uri="{FF2B5EF4-FFF2-40B4-BE49-F238E27FC236}">
                  <a16:creationId xmlns:a16="http://schemas.microsoft.com/office/drawing/2014/main" id="{037A7922-37D9-D403-872F-C82AE3BF7E78}"/>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7" name="TextBox 6">
              <a:extLst>
                <a:ext uri="{FF2B5EF4-FFF2-40B4-BE49-F238E27FC236}">
                  <a16:creationId xmlns:a16="http://schemas.microsoft.com/office/drawing/2014/main" id="{8F35B348-4822-DCE7-C84B-A5167959D374}"/>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3054943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限制區域駕駛檢測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檢測車輛出現在限制區域，如人行道、公園及其他不可駛入的地方。</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有許多地點是不允許機動車輛駛入的。 這些地點可能包括人行道、公共廣場、公園、某些類型的隧道、橋樑及其他地點。 違規行為將通過車輛檢測分析被檢測並立即報告。</a:t>
            </a:r>
          </a:p>
        </p:txBody>
      </p:sp>
      <p:pic>
        <p:nvPicPr>
          <p:cNvPr id="3074" name="Picture 2">
            <a:extLst>
              <a:ext uri="{FF2B5EF4-FFF2-40B4-BE49-F238E27FC236}">
                <a16:creationId xmlns:a16="http://schemas.microsoft.com/office/drawing/2014/main" id="{1253D9F4-5291-6412-3748-D9DE3F7825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538" y="1619508"/>
            <a:ext cx="3810000" cy="23717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攝影機內部的 </a:t>
            </a:r>
            <a:r>
              <a:rPr lang="en-US" sz="1600" b="1" i="0">
                <a:solidFill>
                  <a:srgbClr val="535353"/>
                </a:solidFill>
                <a:effectLst/>
                <a:latin typeface="Open Sans" panose="020B0606030504020204" pitchFamily="34" charset="0"/>
              </a:rPr>
              <a:t>車輛進入區域檢測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4" action="ppaction://hlinksldjump"/>
              </a:rPr>
              <a:t>閱讀更多</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94E398CE-077D-9608-3D90-92BEC2319B00}"/>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335049FB-3773-C77F-D789-3920870A5F0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F83E14-DD0F-D037-6C67-59B4CE07E3E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B6C85440-1561-4C72-BC60-A20DB7A4D39E}"/>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E42A1B4A-E2AC-BA90-72C1-A82E5903F16C}"/>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74FFEAA9-CC7D-9AE7-88AC-5A6109ACA46C}"/>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3560206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非法停車檢測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檢測車輛在禁止停車區域意外停車的情況。</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非法停車可能立即造成交通事故或交通堵塞的風險。 為了儘快解決這些問題，自動停車檢測分析會提醒執法官員。</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攝影機內部的 </a:t>
            </a:r>
            <a:r>
              <a:rPr lang="en-US" sz="1600" b="1" i="0">
                <a:solidFill>
                  <a:srgbClr val="535353"/>
                </a:solidFill>
                <a:effectLst/>
                <a:latin typeface="Open Sans" panose="020B0606030504020204" pitchFamily="34" charset="0"/>
              </a:rPr>
              <a:t>停車檢測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閱讀更多</a:t>
            </a:r>
            <a:r>
              <a:rPr lang="en-US" sz="1600" b="0" i="0">
                <a:solidFill>
                  <a:srgbClr val="535353"/>
                </a:solidFill>
                <a:effectLst/>
                <a:latin typeface="Open Sans" panose="020B0606030504020204" pitchFamily="34" charset="0"/>
              </a:rPr>
              <a:t>。</a:t>
            </a:r>
          </a:p>
        </p:txBody>
      </p:sp>
      <p:pic>
        <p:nvPicPr>
          <p:cNvPr id="11266" name="Picture 2">
            <a:extLst>
              <a:ext uri="{FF2B5EF4-FFF2-40B4-BE49-F238E27FC236}">
                <a16:creationId xmlns:a16="http://schemas.microsoft.com/office/drawing/2014/main" id="{D2EEE3C6-3673-6D6A-40B7-C843602F2B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783" y="1692830"/>
            <a:ext cx="3110105" cy="22470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EBF0DADC-80F1-6BFC-BF68-B3FC8933D319}"/>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39FFA9F-AAE7-EEED-A54D-11328937CF0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93B5916C-5E60-9D45-E0A7-B0264FC7B81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9466558E-7F0D-2460-C229-6552C90FD71E}"/>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B8E40B5E-9E37-2F89-14D3-4E1AC51DC35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7C2A886E-41CA-1666-9A42-39F40200B95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1450782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可疑徘徊檢測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在夜間公共場所檢測可疑徘徊的人。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公共區域受到監控以確保安全。 潛在安全風險的跡象之一是檢測到公共區域（如交通公園）中的可疑徘徊，特別是在夜間。</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攝影機內部的 </a:t>
            </a:r>
            <a:r>
              <a:rPr lang="en-US" sz="1600" b="1">
                <a:solidFill>
                  <a:srgbClr val="535353"/>
                </a:solidFill>
                <a:latin typeface="Open Sans" panose="020B0606030504020204" pitchFamily="34" charset="0"/>
              </a:rPr>
              <a:t>人員徘徊 </a:t>
            </a:r>
            <a:r>
              <a:rPr lang="en-US" sz="1600" b="1" i="0">
                <a:solidFill>
                  <a:srgbClr val="535353"/>
                </a:solidFill>
                <a:effectLst/>
                <a:latin typeface="Open Sans" panose="020B0606030504020204" pitchFamily="34" charset="0"/>
              </a:rPr>
              <a:t>檢測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閱讀更多</a:t>
            </a:r>
            <a:r>
              <a:rPr lang="en-US" sz="1600" b="0" i="0">
                <a:solidFill>
                  <a:srgbClr val="535353"/>
                </a:solidFill>
                <a:effectLst/>
                <a:latin typeface="Open Sans" panose="020B0606030504020204" pitchFamily="34" charset="0"/>
              </a:rPr>
              <a:t>。</a:t>
            </a:r>
          </a:p>
        </p:txBody>
      </p:sp>
      <p:pic>
        <p:nvPicPr>
          <p:cNvPr id="12290" name="Picture 2">
            <a:extLst>
              <a:ext uri="{FF2B5EF4-FFF2-40B4-BE49-F238E27FC236}">
                <a16:creationId xmlns:a16="http://schemas.microsoft.com/office/drawing/2014/main" id="{BF72091D-E4F1-0136-326F-E1C9B17A13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759949"/>
            <a:ext cx="3734127" cy="212845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ea typeface="+mn-lt"/>
                <a:cs typeface="+mn-lt"/>
              </a:rPr>
              <a:t>自動警報交通擁堵的原因有兩個： </a:t>
            </a:r>
            <a:endParaRPr lang="en-US"/>
          </a:p>
          <a:p>
            <a:r>
              <a:rPr lang="en-US" sz="1600">
                <a:solidFill>
                  <a:schemeClr val="tx1">
                    <a:lumMod val="50000"/>
                    <a:lumOff val="50000"/>
                  </a:schemeClr>
                </a:solidFill>
                <a:ea typeface="+mn-lt"/>
                <a:cs typeface="+mn-lt"/>
              </a:rPr>
              <a:t>1. 收集交通擁堵模式的統計數據，以便進行長期解決方案規劃</a:t>
            </a:r>
            <a:endParaRPr lang="en-US">
              <a:solidFill>
                <a:schemeClr val="tx1">
                  <a:lumMod val="50000"/>
                  <a:lumOff val="50000"/>
                </a:schemeClr>
              </a:solidFill>
            </a:endParaRPr>
          </a:p>
          <a:p>
            <a:r>
              <a:rPr lang="en-US" sz="1600">
                <a:solidFill>
                  <a:schemeClr val="tx1">
                    <a:lumMod val="50000"/>
                    <a:lumOff val="50000"/>
                  </a:schemeClr>
                </a:solidFill>
                <a:ea typeface="+mn-lt"/>
                <a:cs typeface="+mn-lt"/>
              </a:rPr>
              <a:t>2. 檢測異常交通擁堵並立即處理。</a:t>
            </a:r>
            <a:endParaRPr lang="en-US">
              <a:solidFill>
                <a:schemeClr val="tx1">
                  <a:lumMod val="50000"/>
                  <a:lumOff val="50000"/>
                </a:schemeClr>
              </a:solidFill>
            </a:endParaRPr>
          </a:p>
          <a:p>
            <a:r>
              <a:rPr lang="en-US" sz="1600">
                <a:solidFill>
                  <a:schemeClr val="tx1">
                    <a:lumMod val="50000"/>
                    <a:lumOff val="50000"/>
                  </a:schemeClr>
                </a:solidFill>
                <a:ea typeface="+mn-lt"/>
                <a:cs typeface="+mn-lt"/>
              </a:rPr>
              <a:t>意外的交通堵塞可能是某些事件的結果。 如果不立即處理，交通擁堵可能會影響數千輛車輛。 </a:t>
            </a:r>
            <a:endParaRPr lang="en-US" sz="1600">
              <a:solidFill>
                <a:schemeClr val="tx1">
                  <a:lumMod val="50000"/>
                  <a:lumOff val="50000"/>
                </a:schemeClr>
              </a:solidFill>
              <a:cs typeface="Calibri"/>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交通擁堵監控</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利用基於人工智慧的交通擁堵檢測技術監控交通流量和擁堵情況。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76473"/>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攝影機內部的 </a:t>
            </a:r>
            <a:r>
              <a:rPr lang="en-US" sz="1600" b="1">
                <a:solidFill>
                  <a:srgbClr val="535353"/>
                </a:solidFill>
                <a:latin typeface="Open Sans" panose="020B0606030504020204" pitchFamily="34" charset="0"/>
              </a:rPr>
              <a:t>車輛計數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13314" name="Picture 2">
            <a:extLst>
              <a:ext uri="{FF2B5EF4-FFF2-40B4-BE49-F238E27FC236}">
                <a16:creationId xmlns:a16="http://schemas.microsoft.com/office/drawing/2014/main" id="{4E8AE466-FE7F-DD4C-3751-1430509C49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737" y="1668783"/>
            <a:ext cx="3512383" cy="23445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178CDBB1-0432-C250-5245-AB3EF5D772C2}"/>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E201F861-17FD-8849-D407-5CE7F289DB6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B3365538-1925-D3B7-565F-2D35DFB10F04}"/>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3379247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檢測在路邊或禁止停車區域停放的車輛。 違規行為可能包括：</a:t>
            </a:r>
          </a:p>
          <a:p>
            <a:pPr algn="l"/>
            <a:r>
              <a:rPr lang="en-US" sz="1600">
                <a:solidFill>
                  <a:schemeClr val="tx1">
                    <a:lumMod val="50000"/>
                    <a:lumOff val="50000"/>
                  </a:schemeClr>
                </a:solidFill>
                <a:latin typeface="Open Sans" panose="020B0606030504020204" pitchFamily="34" charset="0"/>
              </a:rPr>
              <a:t>錯誤停放的車輛類型、禁止停車區域、禁止停車的時間段</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非法停車檢測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檢測停放在路邊或禁止停車區域的車輛。</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攝影機內部的 </a:t>
            </a:r>
            <a:r>
              <a:rPr lang="en-US" sz="1600" b="1">
                <a:solidFill>
                  <a:srgbClr val="535353"/>
                </a:solidFill>
                <a:latin typeface="Open Sans" panose="020B0606030504020204" pitchFamily="34" charset="0"/>
              </a:rPr>
              <a:t>車輛徘徊檢測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14338" name="Picture 2">
            <a:extLst>
              <a:ext uri="{FF2B5EF4-FFF2-40B4-BE49-F238E27FC236}">
                <a16:creationId xmlns:a16="http://schemas.microsoft.com/office/drawing/2014/main" id="{092CAC2E-EC80-9824-5BD3-467E157860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018" y="1673978"/>
            <a:ext cx="3570490" cy="217799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3EF1512B-BE9D-5712-8C22-53DBA132613E}"/>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51EB6DFF-C30E-35A9-D742-BC1360A98E0C}"/>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9CE41B68-865A-BF2B-EA99-B3728DFFD48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084274DF-C081-B748-B69B-566E51E115DC}"/>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A526A0A8-DAA3-903A-329C-ED9BC744ED5A}"/>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61F56F9-57E4-B0C3-0A2D-19138A3513D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3361034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通過高速自動車牌識別技術識別經過檢查點的被盜車輛。 檢查點可以是靜態交通監控崗位或警車。</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被盜車輛檢測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通過高速自動車牌識別技術識別經過靜態或移動檢查點的被盜車輛。</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攝影機內部的 </a:t>
            </a:r>
            <a:r>
              <a:rPr lang="en-US" sz="1600" b="1">
                <a:solidFill>
                  <a:srgbClr val="535353"/>
                </a:solidFill>
                <a:latin typeface="Open Sans" panose="020B0606030504020204" pitchFamily="34" charset="0"/>
              </a:rPr>
              <a:t>自動車牌識別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15362" name="Picture 2">
            <a:extLst>
              <a:ext uri="{FF2B5EF4-FFF2-40B4-BE49-F238E27FC236}">
                <a16:creationId xmlns:a16="http://schemas.microsoft.com/office/drawing/2014/main" id="{A4018AEF-091A-051B-FB4B-D8184DFF77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783" y="1759949"/>
            <a:ext cx="3810000" cy="20859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3804D04-0273-6116-0CCF-BD968029524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A62367-1C25-279D-627E-318F1DEF607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C6B23585-E456-A70F-C685-D78AB801EC0E}"/>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4304C43B-D4C8-341F-F435-6F147782BCC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AB894C8C-F51A-8344-1687-D3210A8DBA50}"/>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911C6473-3E12-161F-29E9-8FE88F079382}"/>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F1A4549F-4EE3-99F5-07A9-0F9571E2D73A}"/>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E2CA49DC-7278-2465-5DA9-DEE7D8E680A8}"/>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475CDE5-79CC-7B21-A4B1-466AE6539D4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B39D622-8F3A-D1FF-03C5-4BDEA92275BB}"/>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0D7B01F6-C371-382C-935F-82FE58EF476E}"/>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795DE859-6E1C-1F38-D94C-B20ACB491E47}"/>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2AA7B3F7-1DDE-82E1-9AD5-572184C5FF0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9B7B3F1-AA39-7DC9-3559-B7E2244F5F10}"/>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41D4D2C8-F053-E694-CD1D-51DD1D09D645}"/>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D24E5DFA-BF41-D9D5-BD69-BD9FAD6CA4B4}"/>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FA38D35C-C6FD-5084-6551-CD7A552A25FD}"/>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3132737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84995"/>
          </a:xfrm>
          <a:prstGeom prst="rect">
            <a:avLst/>
          </a:prstGeom>
          <a:noFill/>
        </p:spPr>
        <p:txBody>
          <a:bodyPr wrap="square">
            <a:spAutoFit/>
          </a:bodyPr>
          <a:lstStyle/>
          <a:p>
            <a:pPr algn="l"/>
            <a:r>
              <a:rPr lang="en-US" sz="1400">
                <a:solidFill>
                  <a:schemeClr val="tx1">
                    <a:lumMod val="50000"/>
                    <a:lumOff val="50000"/>
                  </a:schemeClr>
                </a:solidFill>
                <a:latin typeface="Open Sans" panose="020B0606030504020204" pitchFamily="34" charset="0"/>
              </a:rPr>
              <a:t>在大多數國家，卡車不允許進入高速公路的快速車道，以提供對較小車輛的更多安全保障。 然而，當右側車道出現擁堵時，一些卡車司機可能會被誘惑暫時切換到快速車道，以便超越交通並趕上交貨期限。 這種魯莽駕駛一旦被發現，將會受到高額罰款的處罰。 然而，每次事件發生時，並沒有警察在場目擊。</a:t>
            </a:r>
          </a:p>
          <a:p>
            <a:pPr algn="l"/>
            <a:endParaRPr lang="en-US" sz="1400">
              <a:solidFill>
                <a:schemeClr val="tx1">
                  <a:lumMod val="50000"/>
                  <a:lumOff val="50000"/>
                </a:schemeClr>
              </a:solidFill>
              <a:latin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快速車道上的卡車檢測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59800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監控公共道路的快速車道，自動檢測非法駛入的卡車。</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車輛類型檢測</a:t>
            </a:r>
            <a:r>
              <a:rPr lang="en-US" sz="1600" b="0" i="0">
                <a:solidFill>
                  <a:srgbClr val="535353"/>
                </a:solidFill>
                <a:effectLst/>
                <a:latin typeface="Open Sans" panose="020B0606030504020204" pitchFamily="34" charset="0"/>
              </a:rPr>
              <a:t>分析，該分析內建於ACTi攝影機中。</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16386" name="Picture 2">
            <a:extLst>
              <a:ext uri="{FF2B5EF4-FFF2-40B4-BE49-F238E27FC236}">
                <a16:creationId xmlns:a16="http://schemas.microsoft.com/office/drawing/2014/main" id="{79C3CC0D-B7A4-ABAC-96B9-9DF0C835E9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945" y="1757695"/>
            <a:ext cx="3810000"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E207F02-A77E-BC95-B2F8-3D859A19190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A605596-F2D9-6C3D-4E97-C53F9B7ECD64}"/>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21760F-7C28-AFD0-5C22-586A43BCADD2}"/>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EB1121F-2476-57A7-B3AB-AA325C62EF8E}"/>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F5F7DFEB-23E4-9B5B-410C-D47DA5FF0AD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AB79DB52-F6FB-5CC4-0A69-46981C3E69AC}"/>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6AE8288-26E7-0B7A-3EC1-CA5510C9933C}"/>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018C3F0F-1754-98B5-4E76-8BF9C4923209}"/>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AB46EBE8-23C8-CFAB-CA0F-591AC1F6E97F}"/>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2C1C4B50-A732-5B11-F4E1-C9655BEB0971}"/>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21E0AA55-DAB5-81C8-8B7A-7155DCE8B26C}"/>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8F60DDC2-684C-6389-D3E3-12CBB82F63A7}"/>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DF94F4B4-EE8B-9DC3-B885-B0EA537BCC7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89AA7182-985C-1464-7CAB-3F04EDE5803E}"/>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EA30E48C-CC85-4B8B-6D93-075041D6060F}"/>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5252516F-90B4-5850-89D6-AC470874BDFD}"/>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87CC13C-5A87-F18E-828E-4696CB508E75}"/>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538023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提供小型零售的監控解決方案，確保安全，並進行全景和細節監控。 通過在商店的中心或角落安裝一個具有寬視角的攝影機，可以完美覆蓋整個區域。 同時，進入場地的人臉可以被隱蔽安裝在入口高度條上的隱蔽攝影機捕捉。</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對於大型項目，ACTi TV 牆可以在不同的顯示器上同時顯示多個視圖。 獲得完整的概覽以提高情境意識和運營效率。</a:t>
            </a:r>
          </a:p>
        </p:txBody>
      </p:sp>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確保使用視頻監控系統的人員安全。</a:t>
            </a:r>
          </a:p>
        </p:txBody>
      </p:sp>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3"/>
          <a:stretch>
            <a:fillRect/>
          </a:stretch>
        </p:blipFill>
        <p:spPr>
          <a:xfrm>
            <a:off x="228988" y="6093296"/>
            <a:ext cx="1819275" cy="581025"/>
          </a:xfrm>
          <a:prstGeom prst="rect">
            <a:avLst/>
          </a:prstGeom>
        </p:spPr>
      </p:pic>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0" name="Picture 19">
            <a:hlinkClick r:id="" action="ppaction://noaction"/>
            <a:extLst>
              <a:ext uri="{FF2B5EF4-FFF2-40B4-BE49-F238E27FC236}">
                <a16:creationId xmlns:a16="http://schemas.microsoft.com/office/drawing/2014/main" id="{0894EC64-28AB-8BC8-C01E-DF9ABBB1F5F1}"/>
              </a:ext>
            </a:extLst>
          </p:cNvPr>
          <p:cNvPicPr>
            <a:picLocks noChangeAspect="1"/>
          </p:cNvPicPr>
          <p:nvPr/>
        </p:nvPicPr>
        <p:blipFill>
          <a:blip r:embed="rId4"/>
          <a:stretch>
            <a:fillRect/>
          </a:stretch>
        </p:blipFill>
        <p:spPr>
          <a:xfrm>
            <a:off x="2162445" y="6055196"/>
            <a:ext cx="1590675" cy="619125"/>
          </a:xfrm>
          <a:prstGeom prst="rect">
            <a:avLst/>
          </a:prstGeom>
        </p:spPr>
      </p:pic>
      <p:pic>
        <p:nvPicPr>
          <p:cNvPr id="22" name="Picture 21">
            <a:hlinkClick r:id="" action="ppaction://noaction"/>
            <a:extLst>
              <a:ext uri="{FF2B5EF4-FFF2-40B4-BE49-F238E27FC236}">
                <a16:creationId xmlns:a16="http://schemas.microsoft.com/office/drawing/2014/main" id="{3C98F07B-A90F-C005-CF80-AD366DD281B3}"/>
              </a:ext>
            </a:extLst>
          </p:cNvPr>
          <p:cNvPicPr>
            <a:picLocks noChangeAspect="1"/>
          </p:cNvPicPr>
          <p:nvPr/>
        </p:nvPicPr>
        <p:blipFill>
          <a:blip r:embed="rId5"/>
          <a:stretch>
            <a:fillRect/>
          </a:stretch>
        </p:blipFill>
        <p:spPr>
          <a:xfrm>
            <a:off x="3884029" y="6102821"/>
            <a:ext cx="1485900" cy="571500"/>
          </a:xfrm>
          <a:prstGeom prst="rect">
            <a:avLst/>
          </a:prstGeom>
        </p:spPr>
      </p:pic>
      <p:pic>
        <p:nvPicPr>
          <p:cNvPr id="24" name="Picture 23">
            <a:hlinkClick r:id="rId6" action="ppaction://hlinksldjump"/>
            <a:extLst>
              <a:ext uri="{FF2B5EF4-FFF2-40B4-BE49-F238E27FC236}">
                <a16:creationId xmlns:a16="http://schemas.microsoft.com/office/drawing/2014/main" id="{43761EED-F32E-A99D-E69C-E3B9CC22EE17}"/>
              </a:ext>
            </a:extLst>
          </p:cNvPr>
          <p:cNvPicPr>
            <a:picLocks noChangeAspect="1"/>
          </p:cNvPicPr>
          <p:nvPr/>
        </p:nvPicPr>
        <p:blipFill>
          <a:blip r:embed="rId7"/>
          <a:stretch>
            <a:fillRect/>
          </a:stretch>
        </p:blipFill>
        <p:spPr>
          <a:xfrm>
            <a:off x="5500838" y="6030580"/>
            <a:ext cx="1628775" cy="628650"/>
          </a:xfrm>
          <a:prstGeom prst="rect">
            <a:avLst/>
          </a:prstGeom>
        </p:spPr>
      </p:pic>
      <p:pic>
        <p:nvPicPr>
          <p:cNvPr id="3" name="Picture 2">
            <a:hlinkClick r:id="rId8" action="ppaction://hlinksldjump"/>
            <a:extLst>
              <a:ext uri="{FF2B5EF4-FFF2-40B4-BE49-F238E27FC236}">
                <a16:creationId xmlns:a16="http://schemas.microsoft.com/office/drawing/2014/main" id="{037A7922-37D9-D403-872F-C82AE3BF7E78}"/>
              </a:ext>
            </a:extLst>
          </p:cNvPr>
          <p:cNvPicPr>
            <a:picLocks noChangeAspect="1"/>
          </p:cNvPicPr>
          <p:nvPr/>
        </p:nvPicPr>
        <p:blipFill>
          <a:blip r:embed="rId9"/>
          <a:stretch>
            <a:fillRect/>
          </a:stretch>
        </p:blipFill>
        <p:spPr>
          <a:xfrm>
            <a:off x="7260522" y="6019647"/>
            <a:ext cx="1476375" cy="657225"/>
          </a:xfrm>
          <a:prstGeom prst="rect">
            <a:avLst/>
          </a:prstGeom>
        </p:spPr>
      </p:pic>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82384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有各種不同類型的黑名單。 有不允許進入某些地點的車輛黑名單。 還有與犯罪嫌疑人相關的車輛黑名單。 也可能有因為過期車牌或其他原因而被列入名單的車輛。</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黑名單車輛識別</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59800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通過自動識別車牌來識別黑名單上的車輛。</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攝影機內部的 </a:t>
            </a:r>
            <a:r>
              <a:rPr lang="en-US" sz="1600" b="1">
                <a:solidFill>
                  <a:srgbClr val="535353"/>
                </a:solidFill>
                <a:latin typeface="Open Sans" panose="020B0606030504020204" pitchFamily="34" charset="0"/>
              </a:rPr>
              <a:t>自動車牌識別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1026" name="Picture 2">
            <a:extLst>
              <a:ext uri="{FF2B5EF4-FFF2-40B4-BE49-F238E27FC236}">
                <a16:creationId xmlns:a16="http://schemas.microsoft.com/office/drawing/2014/main" id="{A1A5F786-9F95-C4D1-4FBE-A45F6C42AC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445" y="1716278"/>
            <a:ext cx="3626584" cy="207621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880EB07B-2A6D-F175-0C3C-2188BF14F84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7E884E3-0E23-A1E9-211A-11C640B5DFE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C4B4CC2A-ECBA-C462-BA3F-9E90EC9DC4F8}"/>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B63DE7F5-3426-E8D4-6768-4C0BA67D83AF}"/>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994415D8-4604-5CDF-B653-7B7D75D0444B}"/>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89E5B80-BADD-F6AC-BE2D-AC26801C686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D19F5B4-7896-F749-929F-77E85E053A52}"/>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502C1802-D1B2-8907-F216-3C7C38C82D1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C5CB74-CBB9-55D4-B3B9-1A3FCDC5262A}"/>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4364777-7CCF-D69C-2ACA-725E83878F2D}"/>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ED7B9DEA-1390-30C0-9355-E604F6981C14}"/>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8B320E40-1DCA-F274-69EB-DCAD26F15D6F}"/>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99C5BC1-AB14-CCBD-F105-97D66EF9F030}"/>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9382F77-D79C-4607-521A-590B660CED70}"/>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7C1F0083-149B-AA4F-68A5-B8120A19BE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A816236-83F6-2B4A-6C60-92360D4F73E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34233C1E-BD7B-2ADC-5029-C968DA56590F}"/>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9154421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交通：專案參考</a:t>
            </a:r>
          </a:p>
        </p:txBody>
      </p:sp>
      <p:pic>
        <p:nvPicPr>
          <p:cNvPr id="15" name="Picture 14">
            <a:hlinkClick r:id="rId3"/>
            <a:extLst>
              <a:ext uri="{FF2B5EF4-FFF2-40B4-BE49-F238E27FC236}">
                <a16:creationId xmlns:a16="http://schemas.microsoft.com/office/drawing/2014/main" id="{445CC619-07C4-8ACD-53D0-3DC42DBDE58A}"/>
              </a:ext>
            </a:extLst>
          </p:cNvPr>
          <p:cNvPicPr>
            <a:picLocks noChangeAspect="1"/>
          </p:cNvPicPr>
          <p:nvPr/>
        </p:nvPicPr>
        <p:blipFill>
          <a:blip r:embed="rId4"/>
          <a:stretch>
            <a:fillRect/>
          </a:stretch>
        </p:blipFill>
        <p:spPr>
          <a:xfrm>
            <a:off x="352991" y="1696959"/>
            <a:ext cx="2453583" cy="1446621"/>
          </a:xfrm>
          <a:prstGeom prst="rect">
            <a:avLst/>
          </a:prstGeom>
        </p:spPr>
      </p:pic>
      <p:pic>
        <p:nvPicPr>
          <p:cNvPr id="17" name="Picture 16">
            <a:hlinkClick r:id="rId5"/>
            <a:extLst>
              <a:ext uri="{FF2B5EF4-FFF2-40B4-BE49-F238E27FC236}">
                <a16:creationId xmlns:a16="http://schemas.microsoft.com/office/drawing/2014/main" id="{5A91F6EB-C798-F3A6-E1AF-9DB0A67962BF}"/>
              </a:ext>
            </a:extLst>
          </p:cNvPr>
          <p:cNvPicPr>
            <a:picLocks noChangeAspect="1"/>
          </p:cNvPicPr>
          <p:nvPr/>
        </p:nvPicPr>
        <p:blipFill>
          <a:blip r:embed="rId6"/>
          <a:stretch>
            <a:fillRect/>
          </a:stretch>
        </p:blipFill>
        <p:spPr>
          <a:xfrm>
            <a:off x="3195872" y="1696959"/>
            <a:ext cx="2461598" cy="1447164"/>
          </a:xfrm>
          <a:prstGeom prst="rect">
            <a:avLst/>
          </a:prstGeom>
        </p:spPr>
      </p:pic>
      <p:pic>
        <p:nvPicPr>
          <p:cNvPr id="22" name="Picture 21">
            <a:hlinkClick r:id="rId7"/>
            <a:extLst>
              <a:ext uri="{FF2B5EF4-FFF2-40B4-BE49-F238E27FC236}">
                <a16:creationId xmlns:a16="http://schemas.microsoft.com/office/drawing/2014/main" id="{58CEF018-FC5A-4546-CA41-88193CD24D65}"/>
              </a:ext>
            </a:extLst>
          </p:cNvPr>
          <p:cNvPicPr>
            <a:picLocks noChangeAspect="1"/>
          </p:cNvPicPr>
          <p:nvPr/>
        </p:nvPicPr>
        <p:blipFill>
          <a:blip r:embed="rId8"/>
          <a:stretch>
            <a:fillRect/>
          </a:stretch>
        </p:blipFill>
        <p:spPr>
          <a:xfrm>
            <a:off x="6074877" y="1703139"/>
            <a:ext cx="2461598" cy="1413804"/>
          </a:xfrm>
          <a:prstGeom prst="rect">
            <a:avLst/>
          </a:prstGeom>
        </p:spPr>
      </p:pic>
      <p:pic>
        <p:nvPicPr>
          <p:cNvPr id="31" name="Picture 30">
            <a:hlinkClick r:id="rId9"/>
            <a:extLst>
              <a:ext uri="{FF2B5EF4-FFF2-40B4-BE49-F238E27FC236}">
                <a16:creationId xmlns:a16="http://schemas.microsoft.com/office/drawing/2014/main" id="{2B047031-C44E-9E1A-31BF-C9EF875B7969}"/>
              </a:ext>
            </a:extLst>
          </p:cNvPr>
          <p:cNvPicPr>
            <a:picLocks noChangeAspect="1"/>
          </p:cNvPicPr>
          <p:nvPr/>
        </p:nvPicPr>
        <p:blipFill>
          <a:blip r:embed="rId10"/>
          <a:stretch>
            <a:fillRect/>
          </a:stretch>
        </p:blipFill>
        <p:spPr>
          <a:xfrm>
            <a:off x="351581" y="3376101"/>
            <a:ext cx="2453583" cy="1380140"/>
          </a:xfrm>
          <a:prstGeom prst="rect">
            <a:avLst/>
          </a:prstGeom>
        </p:spPr>
      </p:pic>
      <p:pic>
        <p:nvPicPr>
          <p:cNvPr id="33" name="Picture 32">
            <a:hlinkClick r:id="rId11"/>
            <a:extLst>
              <a:ext uri="{FF2B5EF4-FFF2-40B4-BE49-F238E27FC236}">
                <a16:creationId xmlns:a16="http://schemas.microsoft.com/office/drawing/2014/main" id="{A19CCD6E-EB22-79AE-DA12-789B575C86D2}"/>
              </a:ext>
            </a:extLst>
          </p:cNvPr>
          <p:cNvPicPr>
            <a:picLocks noChangeAspect="1"/>
          </p:cNvPicPr>
          <p:nvPr/>
        </p:nvPicPr>
        <p:blipFill>
          <a:blip r:embed="rId12"/>
          <a:stretch>
            <a:fillRect/>
          </a:stretch>
        </p:blipFill>
        <p:spPr>
          <a:xfrm>
            <a:off x="3192897" y="3376097"/>
            <a:ext cx="2461599" cy="1406628"/>
          </a:xfrm>
          <a:prstGeom prst="rect">
            <a:avLst/>
          </a:prstGeom>
        </p:spPr>
      </p:pic>
      <p:pic>
        <p:nvPicPr>
          <p:cNvPr id="35" name="Picture 34">
            <a:hlinkClick r:id="rId13"/>
            <a:extLst>
              <a:ext uri="{FF2B5EF4-FFF2-40B4-BE49-F238E27FC236}">
                <a16:creationId xmlns:a16="http://schemas.microsoft.com/office/drawing/2014/main" id="{0894A31D-9704-EB92-9C18-94C518D3FD04}"/>
              </a:ext>
            </a:extLst>
          </p:cNvPr>
          <p:cNvPicPr>
            <a:picLocks noChangeAspect="1"/>
          </p:cNvPicPr>
          <p:nvPr/>
        </p:nvPicPr>
        <p:blipFill>
          <a:blip r:embed="rId14"/>
          <a:stretch>
            <a:fillRect/>
          </a:stretch>
        </p:blipFill>
        <p:spPr>
          <a:xfrm>
            <a:off x="6074780" y="3357144"/>
            <a:ext cx="2461598" cy="1437118"/>
          </a:xfrm>
          <a:prstGeom prst="rect">
            <a:avLst/>
          </a:prstGeom>
        </p:spPr>
      </p:pic>
      <p:pic>
        <p:nvPicPr>
          <p:cNvPr id="37" name="Picture 36">
            <a:hlinkClick r:id="rId15"/>
            <a:extLst>
              <a:ext uri="{FF2B5EF4-FFF2-40B4-BE49-F238E27FC236}">
                <a16:creationId xmlns:a16="http://schemas.microsoft.com/office/drawing/2014/main" id="{6BF121AA-7D58-1554-F369-C8EDC8D07D06}"/>
              </a:ext>
            </a:extLst>
          </p:cNvPr>
          <p:cNvPicPr>
            <a:picLocks noChangeAspect="1"/>
          </p:cNvPicPr>
          <p:nvPr/>
        </p:nvPicPr>
        <p:blipFill>
          <a:blip r:embed="rId16"/>
          <a:stretch>
            <a:fillRect/>
          </a:stretch>
        </p:blipFill>
        <p:spPr>
          <a:xfrm>
            <a:off x="371568" y="5005058"/>
            <a:ext cx="2433596" cy="1429030"/>
          </a:xfrm>
          <a:prstGeom prst="rect">
            <a:avLst/>
          </a:prstGeom>
        </p:spPr>
      </p:pic>
    </p:spTree>
    <p:extLst>
      <p:ext uri="{BB962C8B-B14F-4D97-AF65-F5344CB8AC3E}">
        <p14:creationId xmlns:p14="http://schemas.microsoft.com/office/powerpoint/2010/main" val="26745970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變焦子彈型</a:t>
                      </a:r>
                    </a:p>
                  </a:txBody>
                  <a:tcPr anchor="ctr"/>
                </a:tc>
                <a:tc>
                  <a:txBody>
                    <a:bodyPr/>
                    <a:lstStyle/>
                    <a:p>
                      <a:pPr algn="ctr"/>
                      <a:r>
                        <a:rPr lang="en-US" sz="1400"/>
                        <a:t>變焦圓頂型</a:t>
                      </a:r>
                    </a:p>
                  </a:txBody>
                  <a:tcPr anchor="ctr"/>
                </a:tc>
                <a:tc>
                  <a:txBody>
                    <a:bodyPr/>
                    <a:lstStyle/>
                    <a:p>
                      <a:pPr algn="ctr"/>
                      <a:r>
                        <a:rPr lang="en-US" sz="1400"/>
                        <a:t>高速圓頂型</a:t>
                      </a:r>
                    </a:p>
                  </a:txBody>
                  <a:tcPr anchor="ctr"/>
                </a:tc>
                <a:tc>
                  <a:txBody>
                    <a:bodyPr/>
                    <a:lstStyle/>
                    <a:p>
                      <a:pPr algn="ctr"/>
                      <a:r>
                        <a:rPr lang="en-US" sz="1400"/>
                        <a:t>高速圓頂型</a:t>
                      </a:r>
                    </a:p>
                  </a:txBody>
                  <a:tcPr anchor="ctr"/>
                </a:tc>
                <a:tc>
                  <a:txBody>
                    <a:bodyPr/>
                    <a:lstStyle/>
                    <a:p>
                      <a:pPr algn="ctr"/>
                      <a:r>
                        <a:rPr lang="en-US" sz="1400"/>
                        <a:t>多影像</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車輛計數、車輛越線檢測、車輛進入區域檢測、車輛錯誤方向檢測、車輛徘徊檢測、車輛追蹤、停車輛檢測、車牌檢測、自動車牌識別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
            </a:r>
            <a:r>
              <a:rPr lang="en-US" b="0" i="0">
                <a:solidFill>
                  <a:srgbClr val="202124"/>
                </a:solidFill>
                <a:effectLst/>
                <a:latin typeface="Google Sans"/>
              </a:rPr>
              <a:t/>
            </a:r>
            <a:r>
              <a:rPr lang="en-US" b="0" i="0">
                <a:solidFill>
                  <a:srgbClr val="040C28"/>
                </a:solidFill>
                <a:effectLst/>
                <a:latin typeface="Google Sans"/>
              </a:rPr>
              <a:t/>
            </a:r>
            <a:r>
              <a:rPr lang="en-US" b="0" i="0">
                <a:solidFill>
                  <a:srgbClr val="202124"/>
                </a:solidFill>
                <a:effectLst/>
                <a:latin typeface="Google Sans"/>
              </a:rPr>
              <a:t>深度學習是一種人工智慧（AI）中的方法，教導電腦以類似人類大腦的方式處理數據。 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交通安裝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帶接線盒的柱子安裝，支援3.25"到7.0"的柱子</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5MP變焦子彈型攝影機，具備日夜功能、自適應紅外線、極端寬動態範圍、SLLS、4.4倍變焦鏡頭、</a:t>
            </a:r>
            <a:r>
              <a:rPr lang="en-US" sz="1600" b="1"/>
              <a:t>深度學習AI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700" b="1"/>
                <a:t>自動車牌識別攝影機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這款人工智慧攝影機可以同時識別多條車道上的多個車牌。</a:t>
              </a:r>
            </a:p>
            <a:p>
              <a:endParaRPr lang="en-US">
                <a:solidFill>
                  <a:schemeClr val="tx1"/>
                </a:solidFill>
              </a:endParaRPr>
            </a:p>
            <a:p>
              <a:r>
                <a:rPr lang="en-US">
                  <a:solidFill>
                    <a:schemeClr val="tx1"/>
                  </a:solidFill>
                  <a:hlinkClick r:id="rId2"/>
                </a:rPr>
                <a:t>觀看視頻</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1700" b="1"/>
                <a:t>自動車牌識別攝影機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支援深度學習人工智慧事件和元數據。 當檢測到黑名單上的車輛時，NVR 將顯示即時警報。</a:t>
              </a:r>
            </a:p>
            <a:p>
              <a:endParaRPr lang="en-US">
                <a:solidFill>
                  <a:schemeClr val="tx1"/>
                </a:solidFill>
              </a:endParaRPr>
            </a:p>
            <a:p>
              <a:r>
                <a:rPr lang="en-US">
                  <a:solidFill>
                    <a:schemeClr val="tx1"/>
                  </a:solidFill>
                  <a:hlinkClick r:id="rId3"/>
                </a:rPr>
                <a:t>觀看視頻</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人工智慧解決方案架構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視頻</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視頻</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100" b="1"/>
              <a:t>人工智慧攝影機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伺服器</a:t>
            </a:r>
          </a:p>
          <a:p>
            <a:endParaRPr lang="en-US" sz="1400" b="1"/>
          </a:p>
          <a:p>
            <a:r>
              <a:rPr lang="en-US" sz="1400" b="1"/>
              <a:t>(ACTi NVR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與基於伺服器的人工智慧提供者相比，ACTi 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數百個通道的深度學習分析可以由單一的視頻管理系統伺服器管理，僅需使用一般的伺服器硬體配置。 基於伺服器的人工智慧解決方案通道數量有限，並且需要非常昂貴的硬體。</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當視頻管理系統不需要承擔運行可能消耗伺服器資源的分析時，視頻錄製功能的安全性會更好。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對事件的反應更快——人工智慧攝像頭可以控制附近的PTZ攝像頭以實現即時反應，從而獲得更好的現場視頻覆蓋。 在視頻管理系統端處理的分析將過於緩慢，無法進行適當的反應。</a:t>
            </a:r>
          </a:p>
          <a:p>
            <a:endParaRPr lang="en-US"/>
          </a:p>
          <a:p>
            <a:pPr marL="285750" indent="-285750">
              <a:buFont typeface="Arial" panose="020B0604020202020204" pitchFamily="34" charset="0"/>
              <a:buChar char="•"/>
            </a:pPr>
            <a:r>
              <a:rPr lang="en-US"/>
              <a:t>由於人工智慧功能內置於攝像頭，因此伺服器端不需要任何與分析相關的許可證。 因此，在某些情況下，視頻管理系統的成本比基於伺服器的人工智慧解決方案低至10倍。</a:t>
            </a:r>
          </a:p>
        </p:txBody>
      </p:sp>
    </p:spTree>
    <p:extLst>
      <p:ext uri="{BB962C8B-B14F-4D97-AF65-F5344CB8AC3E}">
        <p14:creationId xmlns:p14="http://schemas.microsoft.com/office/powerpoint/2010/main" val="39712230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企業版（及 CMS 2）管理來自攝像頭的分析事件如下：</a:t>
            </a:r>
          </a:p>
          <a:p>
            <a:endParaRPr lang="en-US"/>
          </a:p>
          <a:p>
            <a:pPr marL="342900" indent="-342900">
              <a:buAutoNum type="arabicPeriod"/>
            </a:pPr>
            <a:r>
              <a:rPr lang="en-US"/>
              <a:t>設置分析規則和閾值，例如，群眾有多大，多久被視為徘徊。</a:t>
            </a:r>
          </a:p>
          <a:p>
            <a:pPr marL="342900" indent="-342900">
              <a:buAutoNum type="arabicPeriod"/>
            </a:pPr>
            <a:endParaRPr lang="en-US"/>
          </a:p>
          <a:p>
            <a:pPr marL="342900" indent="-342900">
              <a:buAutoNum type="arabicPeriod"/>
            </a:pPr>
            <a:r>
              <a:rPr lang="en-US"/>
              <a:t>從所有攝像頭接收實時分析事件，並根據預定義的行動作出回應，例如發送電子郵件、在視頻管理系統屏幕上即時彈出視頻通道等。</a:t>
            </a:r>
          </a:p>
          <a:p>
            <a:pPr marL="342900" indent="-342900">
              <a:buAutoNum type="arabicPeriod"/>
            </a:pPr>
            <a:endParaRPr lang="en-US"/>
          </a:p>
          <a:p>
            <a:pPr marL="342900" indent="-342900">
              <a:buAutoNum type="arabicPeriod"/>
            </a:pPr>
            <a:r>
              <a:rPr lang="en-US"/>
              <a:t>自動將視頻推送到巡邏保安的移動應用程序中。</a:t>
            </a:r>
          </a:p>
          <a:p>
            <a:pPr marL="342900" indent="-342900">
              <a:buAutoNum type="arabicPeriod"/>
            </a:pPr>
            <a:endParaRPr lang="en-US"/>
          </a:p>
          <a:p>
            <a:pPr marL="342900" indent="-342900">
              <a:buAutoNum type="arabicPeriod"/>
            </a:pPr>
            <a:r>
              <a:rPr lang="en-US"/>
              <a:t>按特定過濾規則、書籤、縮略圖進行搜索。</a:t>
            </a:r>
          </a:p>
        </p:txBody>
      </p:sp>
    </p:spTree>
    <p:extLst>
      <p:ext uri="{BB962C8B-B14F-4D97-AF65-F5344CB8AC3E}">
        <p14:creationId xmlns:p14="http://schemas.microsoft.com/office/powerpoint/2010/main" val="19925279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直接從ACTi公司購買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r>
              <a:rPr lang="en-US">
                <a:hlinkClick r:id="rId3"/>
              </a:rPr>
              <a:t/>
            </a:r>
            <a:endParaRPr lang="en-US"/>
          </a:p>
          <a:p>
            <a:pPr>
              <a:lnSpc>
                <a:spcPct val="150000"/>
              </a:lnSpc>
            </a:pPr>
            <a:r>
              <a:rPr lang="en-US"/>
              <a:t>- 電話支援</a:t>
            </a:r>
          </a:p>
          <a:p>
            <a:pPr>
              <a:lnSpc>
                <a:spcPct val="150000"/>
              </a:lnSpc>
            </a:pPr>
            <a:r>
              <a:rPr lang="en-US"/>
              <a:t>美國： +1-866-410-2284（免費）</a:t>
            </a:r>
          </a:p>
          <a:p>
            <a:pPr>
              <a:lnSpc>
                <a:spcPct val="150000"/>
              </a:lnSpc>
            </a:pPr>
            <a:r>
              <a:rPr lang="en-US"/>
              <a:t>其他地區:  +886-2-2656-5200</a:t>
            </a:r>
          </a:p>
          <a:p>
            <a:pPr>
              <a:lnSpc>
                <a:spcPct val="150000"/>
              </a:lnSpc>
            </a:pPr>
            <a:r>
              <a:rPr lang="en-US" b="1"/>
              <a:t>RMA 服務</a:t>
            </a:r>
          </a:p>
          <a:p>
            <a:pPr>
              <a:lnSpc>
                <a:spcPct val="150000"/>
              </a:lnSpc>
            </a:pPr>
            <a:r>
              <a:rPr lang="en-US"/>
              <a:t/>
            </a:r>
            <a:r>
              <a:rPr lang="en-US">
                <a:hlinkClick r:id="rId4"/>
              </a:rPr>
              <a:t>- 保固</a:t>
            </a:r>
            <a:endParaRPr lang="en-US"/>
          </a:p>
          <a:p>
            <a:pPr>
              <a:lnSpc>
                <a:spcPct val="150000"/>
              </a:lnSpc>
            </a:pPr>
            <a:r>
              <a:rPr lang="en-US"/>
              <a:t/>
            </a:r>
            <a:r>
              <a:rPr lang="en-US">
                <a:hlinkClick r:id="rId5"/>
              </a:rPr>
              <a:t>- 維修服務</a:t>
            </a:r>
            <a:endParaRPr lang="en-US"/>
          </a:p>
          <a:p>
            <a:pPr>
              <a:lnSpc>
                <a:spcPct val="150000"/>
              </a:lnSpc>
            </a:pPr>
            <a:r>
              <a:rPr lang="en-US" b="1"/>
              <a:t>訓練</a:t>
            </a:r>
          </a:p>
          <a:p>
            <a:pPr>
              <a:lnSpc>
                <a:spcPct val="150000"/>
              </a:lnSpc>
            </a:pPr>
            <a:r>
              <a:rPr lang="en-US"/>
              <a:t/>
            </a:r>
            <a:r>
              <a:rPr lang="en-US">
                <a:hlinkClick r:id="rId6"/>
              </a:rPr>
              <a:t>- 自我學習</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22</TotalTime>
  <Words>2041</Words>
  <Application>Microsoft Office PowerPoint</Application>
  <PresentationFormat>On-screen Show (4:3)</PresentationFormat>
  <Paragraphs>361</Paragraphs>
  <Slides>25</Slides>
  <Notes>21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25</vt:i4>
      </vt:variant>
    </vt:vector>
  </HeadingPairs>
  <TitlesOfParts>
    <vt:vector size="32" baseType="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4</cp:revision>
  <dcterms:created xsi:type="dcterms:W3CDTF">2015-08-31T10:30:03Z</dcterms:created>
  <dcterms:modified xsi:type="dcterms:W3CDTF">2025-02-21T03:43:32Z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