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</p:sldMasterIdLst>
  <p:notesMasterIdLst>
    <p:notesMasterId r:id="rId37"/>
  </p:notesMasterIdLst>
  <p:handoutMasterIdLst>
    <p:handoutMasterId r:id="rId38"/>
  </p:handoutMasterIdLst>
  <p:sldIdLst>
    <p:sldId id="279" r:id="rId6"/>
    <p:sldId id="465" r:id="rId7"/>
    <p:sldId id="517" r:id="rId8"/>
    <p:sldId id="500" r:id="rId9"/>
    <p:sldId id="518" r:id="rId10"/>
    <p:sldId id="501" r:id="rId11"/>
    <p:sldId id="467" r:id="rId12"/>
    <p:sldId id="519" r:id="rId13"/>
    <p:sldId id="511" r:id="rId14"/>
    <p:sldId id="512" r:id="rId15"/>
    <p:sldId id="513" r:id="rId16"/>
    <p:sldId id="514" r:id="rId17"/>
    <p:sldId id="515" r:id="rId18"/>
    <p:sldId id="516" r:id="rId19"/>
    <p:sldId id="550" r:id="rId20"/>
    <p:sldId id="529" r:id="rId21"/>
    <p:sldId id="557" r:id="rId22"/>
    <p:sldId id="558" r:id="rId23"/>
    <p:sldId id="559" r:id="rId24"/>
    <p:sldId id="538" r:id="rId25"/>
    <p:sldId id="568" r:id="rId26"/>
    <p:sldId id="569" r:id="rId27"/>
    <p:sldId id="571" r:id="rId28"/>
    <p:sldId id="570" r:id="rId29"/>
    <p:sldId id="564" r:id="rId30"/>
    <p:sldId id="565" r:id="rId31"/>
    <p:sldId id="566" r:id="rId32"/>
    <p:sldId id="437" r:id="rId33"/>
    <p:sldId id="388" r:id="rId34"/>
    <p:sldId id="387" r:id="rId35"/>
    <p:sldId id="572" r:id="rId3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B050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7C889D-7F4D-BF93-9438-B0C82216317A}" v="3" dt="2024-10-22T10:02:21.3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320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microsoft.com/office/2016/11/relationships/changesInfo" Target="changesInfos/changesInfo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la.Liu (劉家瑀)" userId="S::bella.liu@acti.com::6122b3cf-428f-4cd4-a3fb-11ae43be01db" providerId="AD" clId="Web-{8E7C889D-7F4D-BF93-9438-B0C82216317A}"/>
    <pc:docChg chg="modSld">
      <pc:chgData name="Bella.Liu (劉家瑀)" userId="S::bella.liu@acti.com::6122b3cf-428f-4cd4-a3fb-11ae43be01db" providerId="AD" clId="Web-{8E7C889D-7F4D-BF93-9438-B0C82216317A}" dt="2024-10-22T10:02:20.468" v="0" actId="20577"/>
      <pc:docMkLst>
        <pc:docMk/>
      </pc:docMkLst>
      <pc:sldChg chg="modSp">
        <pc:chgData name="Bella.Liu (劉家瑀)" userId="S::bella.liu@acti.com::6122b3cf-428f-4cd4-a3fb-11ae43be01db" providerId="AD" clId="Web-{8E7C889D-7F4D-BF93-9438-B0C82216317A}" dt="2024-10-22T10:02:20.468" v="0" actId="20577"/>
        <pc:sldMkLst>
          <pc:docMk/>
          <pc:sldMk cId="1750418331" sldId="467"/>
        </pc:sldMkLst>
        <pc:spChg chg="mod">
          <ac:chgData name="Bella.Liu (劉家瑀)" userId="S::bella.liu@acti.com::6122b3cf-428f-4cd4-a3fb-11ae43be01db" providerId="AD" clId="Web-{8E7C889D-7F4D-BF93-9438-B0C82216317A}" dt="2024-10-22T10:02:20.468" v="0" actId="20577"/>
          <ac:spMkLst>
            <pc:docMk/>
            <pc:sldMk cId="1750418331" sldId="467"/>
            <ac:spMk id="4" creationId="{74E15FFE-EF53-0BBE-BF33-137CA3D1E7CA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CD9382AE-2EF5-ACF4-7241-1E932880016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99E067B1-50F0-0D02-2D78-234DA7D7F0B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F61017-E0A5-4051-968F-DBE1247EFCE2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BED8C824-BA93-589D-D31F-F12121F45A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6161198E-C123-D973-A70F-2F03ADF9A3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236F7F-062D-4384-BBFE-5EA6BC97C83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14401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99489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45427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429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4994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04733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4806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97987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89295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02511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9684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362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49876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77883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44978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5835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07631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91785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02464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18866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900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39636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55485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39004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40936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89801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40594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2024/10/22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hyperlink" Target="http://122.146.59.118:8000/ACSS/Record/RealTimeAccessLog.aspx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1.png"/><Relationship Id="rId4" Type="http://schemas.openxmlformats.org/officeDocument/2006/relationships/image" Target="../media/image4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4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899592" y="573221"/>
            <a:ext cx="6552728" cy="2088232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ACTi </a:t>
            </a:r>
            <a:r>
              <a:rPr lang="zh-TW" altLang="en-US" sz="4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工地管理解決方案</a:t>
            </a:r>
            <a:endParaRPr lang="en-US" sz="48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pic>
        <p:nvPicPr>
          <p:cNvPr id="9" name="圖片 8" descr="一張含有 卡通, 螢幕擷取畫面, 玩具 的圖片&#10;&#10;自動產生的描述">
            <a:extLst>
              <a:ext uri="{FF2B5EF4-FFF2-40B4-BE49-F238E27FC236}">
                <a16:creationId xmlns:a16="http://schemas.microsoft.com/office/drawing/2014/main" id="{F4A3F1B8-8D4F-2405-228E-316F3C0889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245927"/>
            <a:ext cx="3701591" cy="37015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5086BCBD-AD3D-BF0E-1868-091E504015C5}"/>
              </a:ext>
            </a:extLst>
          </p:cNvPr>
          <p:cNvSpPr txBox="1">
            <a:spLocks/>
          </p:cNvSpPr>
          <p:nvPr/>
        </p:nvSpPr>
        <p:spPr>
          <a:xfrm>
            <a:off x="4968294" y="2165781"/>
            <a:ext cx="4032115" cy="594550"/>
          </a:xfrm>
          <a:prstGeom prst="rect">
            <a:avLst/>
          </a:prstGeom>
          <a:gradFill flip="none" rotWithShape="1">
            <a:gsLst>
              <a:gs pos="17000">
                <a:schemeClr val="bg1"/>
              </a:gs>
              <a:gs pos="42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Autofit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1800" dirty="0"/>
              <a:t>高效、安全、智能的工地管理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F68192A8-A22D-8A13-4749-BDC1B3A8DE7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工地管理的痛點</a:t>
            </a:r>
            <a:endParaRPr lang="en-US" altLang="zh-TW" sz="2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BA5DF7-3777-89D3-2756-105E4C2E4B4B}"/>
              </a:ext>
            </a:extLst>
          </p:cNvPr>
          <p:cNvSpPr txBox="1"/>
          <p:nvPr/>
        </p:nvSpPr>
        <p:spPr>
          <a:xfrm>
            <a:off x="4100866" y="1772817"/>
            <a:ext cx="4535071" cy="4464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b="1" dirty="0"/>
              <a:t>未授權人員進入</a:t>
            </a:r>
            <a:endParaRPr lang="en-US" altLang="zh-TW" sz="2400" b="1" dirty="0"/>
          </a:p>
          <a:p>
            <a:pPr lvl="1">
              <a:lnSpc>
                <a:spcPct val="150000"/>
              </a:lnSpc>
            </a:pPr>
            <a:r>
              <a:rPr lang="zh-TW" altLang="en-US" sz="2400" dirty="0"/>
              <a:t>易造成安全漏洞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b="1" dirty="0"/>
              <a:t>缺乏即時數據</a:t>
            </a:r>
            <a:endParaRPr lang="en-US" altLang="zh-TW" sz="2400" b="1" dirty="0"/>
          </a:p>
          <a:p>
            <a:pPr lvl="1">
              <a:lnSpc>
                <a:spcPct val="150000"/>
              </a:lnSpc>
            </a:pPr>
            <a:r>
              <a:rPr lang="zh-TW" altLang="en-US" sz="2400" dirty="0"/>
              <a:t>無法及時掌控工地人數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b="1" dirty="0"/>
              <a:t>安全合規挑戰</a:t>
            </a:r>
            <a:endParaRPr lang="en-US" altLang="zh-TW" sz="2400" b="1" dirty="0"/>
          </a:p>
          <a:p>
            <a:pPr lvl="1">
              <a:lnSpc>
                <a:spcPct val="150000"/>
              </a:lnSpc>
            </a:pPr>
            <a:r>
              <a:rPr lang="zh-TW" altLang="en-US" sz="2400" dirty="0"/>
              <a:t>增加事故風險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b="1" dirty="0"/>
              <a:t>門禁管理困難</a:t>
            </a:r>
            <a:endParaRPr lang="en-US" altLang="zh-TW" sz="2400" b="1" dirty="0"/>
          </a:p>
          <a:p>
            <a:pPr lvl="1">
              <a:lnSpc>
                <a:spcPct val="150000"/>
              </a:lnSpc>
            </a:pPr>
            <a:r>
              <a:rPr lang="zh-TW" altLang="en-US" sz="2400" dirty="0"/>
              <a:t>難以有效控制人員進出</a:t>
            </a:r>
          </a:p>
        </p:txBody>
      </p:sp>
      <p:pic>
        <p:nvPicPr>
          <p:cNvPr id="3" name="圖片 2" descr="一張含有 文字, 車輛, 螢幕擷取畫面, 建築 的圖片&#10;&#10;自動產生的描述">
            <a:extLst>
              <a:ext uri="{FF2B5EF4-FFF2-40B4-BE49-F238E27FC236}">
                <a16:creationId xmlns:a16="http://schemas.microsoft.com/office/drawing/2014/main" id="{28947C67-A887-6181-720A-1500C95AE5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63" y="2276873"/>
            <a:ext cx="3233712" cy="323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005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ACTi</a:t>
            </a:r>
            <a:r>
              <a:rPr lang="zh-TW" altLang="en-US" dirty="0"/>
              <a:t>的解決方案</a:t>
            </a:r>
            <a:endParaRPr lang="en-US" dirty="0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B4312E41-5098-35F0-F6C8-21552C187B29}"/>
              </a:ext>
            </a:extLst>
          </p:cNvPr>
          <p:cNvSpPr txBox="1"/>
          <p:nvPr/>
        </p:nvSpPr>
        <p:spPr>
          <a:xfrm>
            <a:off x="557173" y="1596069"/>
            <a:ext cx="62378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dirty="0"/>
              <a:t>提供全方位的解決方案，幫助工地實現即時監控和門禁管理。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7FD4FF6D-0459-DB27-3429-473083DD0A01}"/>
              </a:ext>
            </a:extLst>
          </p:cNvPr>
          <p:cNvSpPr/>
          <p:nvPr/>
        </p:nvSpPr>
        <p:spPr>
          <a:xfrm>
            <a:off x="302916" y="2951993"/>
            <a:ext cx="2249817" cy="4987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多樣性</a:t>
            </a:r>
            <a:endParaRPr lang="en-US" altLang="zh-CN" sz="24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1" name="椭圆 18">
            <a:extLst>
              <a:ext uri="{FF2B5EF4-FFF2-40B4-BE49-F238E27FC236}">
                <a16:creationId xmlns:a16="http://schemas.microsoft.com/office/drawing/2014/main" id="{633DD7C4-3D0A-BF2F-635D-C145DCCFD8FE}"/>
              </a:ext>
            </a:extLst>
          </p:cNvPr>
          <p:cNvSpPr/>
          <p:nvPr/>
        </p:nvSpPr>
        <p:spPr>
          <a:xfrm>
            <a:off x="575191" y="2351338"/>
            <a:ext cx="1705268" cy="1705268"/>
          </a:xfrm>
          <a:prstGeom prst="ellipse">
            <a:avLst/>
          </a:prstGeom>
          <a:noFill/>
          <a:ln w="28575">
            <a:solidFill>
              <a:srgbClr val="E6AD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2" name="椭圆 19">
            <a:extLst>
              <a:ext uri="{FF2B5EF4-FFF2-40B4-BE49-F238E27FC236}">
                <a16:creationId xmlns:a16="http://schemas.microsoft.com/office/drawing/2014/main" id="{3801F488-B92F-6E5E-EFA1-31C80D7A0972}"/>
              </a:ext>
            </a:extLst>
          </p:cNvPr>
          <p:cNvSpPr/>
          <p:nvPr/>
        </p:nvSpPr>
        <p:spPr>
          <a:xfrm>
            <a:off x="2722716" y="2351338"/>
            <a:ext cx="1705268" cy="1705268"/>
          </a:xfrm>
          <a:prstGeom prst="ellipse">
            <a:avLst/>
          </a:prstGeom>
          <a:noFill/>
          <a:ln w="28575">
            <a:solidFill>
              <a:srgbClr val="A9D4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3" name="椭圆 20">
            <a:extLst>
              <a:ext uri="{FF2B5EF4-FFF2-40B4-BE49-F238E27FC236}">
                <a16:creationId xmlns:a16="http://schemas.microsoft.com/office/drawing/2014/main" id="{7C868635-3629-106F-35BD-A60FD2431298}"/>
              </a:ext>
            </a:extLst>
          </p:cNvPr>
          <p:cNvSpPr/>
          <p:nvPr/>
        </p:nvSpPr>
        <p:spPr>
          <a:xfrm>
            <a:off x="4799464" y="2351338"/>
            <a:ext cx="1705268" cy="1705268"/>
          </a:xfrm>
          <a:prstGeom prst="ellipse">
            <a:avLst/>
          </a:prstGeom>
          <a:noFill/>
          <a:ln w="28575">
            <a:solidFill>
              <a:srgbClr val="F3C9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6" name="矩形 11">
            <a:extLst>
              <a:ext uri="{FF2B5EF4-FFF2-40B4-BE49-F238E27FC236}">
                <a16:creationId xmlns:a16="http://schemas.microsoft.com/office/drawing/2014/main" id="{C68DB22D-9EF9-E903-71E0-EAC30B4B09EC}"/>
              </a:ext>
            </a:extLst>
          </p:cNvPr>
          <p:cNvSpPr/>
          <p:nvPr/>
        </p:nvSpPr>
        <p:spPr>
          <a:xfrm>
            <a:off x="2466199" y="2951993"/>
            <a:ext cx="2249817" cy="4987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整合性</a:t>
            </a:r>
            <a:endParaRPr lang="en-US" altLang="zh-CN" sz="24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7" name="矩形 11">
            <a:extLst>
              <a:ext uri="{FF2B5EF4-FFF2-40B4-BE49-F238E27FC236}">
                <a16:creationId xmlns:a16="http://schemas.microsoft.com/office/drawing/2014/main" id="{869033E5-D102-D1CF-B62E-F49A31E4C913}"/>
              </a:ext>
            </a:extLst>
          </p:cNvPr>
          <p:cNvSpPr/>
          <p:nvPr/>
        </p:nvSpPr>
        <p:spPr>
          <a:xfrm>
            <a:off x="4535706" y="2951993"/>
            <a:ext cx="2249817" cy="4987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客製性</a:t>
            </a:r>
            <a:endParaRPr lang="en-US" altLang="zh-CN" sz="24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8" name="ïšḻïďê-Rectangle 5">
            <a:extLst>
              <a:ext uri="{FF2B5EF4-FFF2-40B4-BE49-F238E27FC236}">
                <a16:creationId xmlns:a16="http://schemas.microsoft.com/office/drawing/2014/main" id="{D45EF656-947F-034B-18BB-A9D7A69F13CE}"/>
              </a:ext>
            </a:extLst>
          </p:cNvPr>
          <p:cNvSpPr/>
          <p:nvPr/>
        </p:nvSpPr>
        <p:spPr>
          <a:xfrm>
            <a:off x="2762445" y="4176349"/>
            <a:ext cx="1569081" cy="2292762"/>
          </a:xfrm>
          <a:prstGeom prst="rect">
            <a:avLst/>
          </a:prstGeom>
          <a:solidFill>
            <a:srgbClr val="A9D4E7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35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9" name="文本框 32">
            <a:extLst>
              <a:ext uri="{FF2B5EF4-FFF2-40B4-BE49-F238E27FC236}">
                <a16:creationId xmlns:a16="http://schemas.microsoft.com/office/drawing/2014/main" id="{A8914787-4CE5-9750-D2F3-904AB097F44B}"/>
              </a:ext>
            </a:extLst>
          </p:cNvPr>
          <p:cNvSpPr txBox="1"/>
          <p:nvPr/>
        </p:nvSpPr>
        <p:spPr>
          <a:xfrm>
            <a:off x="2890688" y="4341353"/>
            <a:ext cx="1369323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TW" altLang="en-US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必要時可整合他牌門禁設備，省去汰換成本。</a:t>
            </a:r>
            <a:endParaRPr lang="en-US" altLang="zh-CN" sz="165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0" name="ïšḻïďê-Rectangle 4">
            <a:extLst>
              <a:ext uri="{FF2B5EF4-FFF2-40B4-BE49-F238E27FC236}">
                <a16:creationId xmlns:a16="http://schemas.microsoft.com/office/drawing/2014/main" id="{9ABA1593-E21F-707E-78E1-4FA0A1E5834B}"/>
              </a:ext>
            </a:extLst>
          </p:cNvPr>
          <p:cNvSpPr/>
          <p:nvPr/>
        </p:nvSpPr>
        <p:spPr>
          <a:xfrm>
            <a:off x="4876075" y="4176349"/>
            <a:ext cx="1569081" cy="2292762"/>
          </a:xfrm>
          <a:prstGeom prst="rect">
            <a:avLst/>
          </a:prstGeom>
          <a:solidFill>
            <a:srgbClr val="F3C98E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35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1" name="文本框 31">
            <a:extLst>
              <a:ext uri="{FF2B5EF4-FFF2-40B4-BE49-F238E27FC236}">
                <a16:creationId xmlns:a16="http://schemas.microsoft.com/office/drawing/2014/main" id="{CC361A8C-8E08-F4FB-1158-96853AB0FD92}"/>
              </a:ext>
            </a:extLst>
          </p:cNvPr>
          <p:cNvSpPr txBox="1"/>
          <p:nvPr/>
        </p:nvSpPr>
        <p:spPr>
          <a:xfrm>
            <a:off x="4975952" y="4341353"/>
            <a:ext cx="1369323" cy="161582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TW" altLang="en-US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可整合人資系統；也可客製班表、輸出報表、設定門禁時間。</a:t>
            </a:r>
            <a:endParaRPr lang="en-US" altLang="zh-TW" sz="165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2" name="ïšḻïďê-Rectangle 2">
            <a:extLst>
              <a:ext uri="{FF2B5EF4-FFF2-40B4-BE49-F238E27FC236}">
                <a16:creationId xmlns:a16="http://schemas.microsoft.com/office/drawing/2014/main" id="{993EC5AE-7F7E-46C0-8323-2DC09ED5FE81}"/>
              </a:ext>
            </a:extLst>
          </p:cNvPr>
          <p:cNvSpPr/>
          <p:nvPr/>
        </p:nvSpPr>
        <p:spPr>
          <a:xfrm>
            <a:off x="648816" y="4182886"/>
            <a:ext cx="1569081" cy="2292762"/>
          </a:xfrm>
          <a:prstGeom prst="rect">
            <a:avLst/>
          </a:prstGeom>
          <a:solidFill>
            <a:srgbClr val="E6AD9A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35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3" name="文本框 29">
            <a:extLst>
              <a:ext uri="{FF2B5EF4-FFF2-40B4-BE49-F238E27FC236}">
                <a16:creationId xmlns:a16="http://schemas.microsoft.com/office/drawing/2014/main" id="{5B85B51E-815D-2F39-899D-8AEC23388F0D}"/>
              </a:ext>
            </a:extLst>
          </p:cNvPr>
          <p:cNvSpPr txBox="1"/>
          <p:nvPr/>
        </p:nvSpPr>
        <p:spPr>
          <a:xfrm>
            <a:off x="748694" y="4341353"/>
            <a:ext cx="1369323" cy="8540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TW" altLang="en-US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卡、</a:t>
            </a:r>
            <a:endParaRPr lang="en-US" altLang="zh-TW" sz="165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r>
              <a:rPr lang="zh-TW" altLang="en-US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卡</a:t>
            </a:r>
            <a:r>
              <a:rPr lang="en-US" altLang="zh-TW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/</a:t>
            </a:r>
            <a:r>
              <a:rPr lang="zh-TW" altLang="en-US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臉、</a:t>
            </a:r>
            <a:endParaRPr lang="en-US" altLang="zh-TW" sz="165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r>
              <a:rPr lang="zh-TW" altLang="en-US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卡</a:t>
            </a:r>
            <a:r>
              <a:rPr lang="en-US" altLang="zh-TW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/</a:t>
            </a:r>
            <a:r>
              <a:rPr lang="zh-TW" altLang="en-US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臉</a:t>
            </a:r>
            <a:r>
              <a:rPr lang="en-US" altLang="zh-TW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/</a:t>
            </a:r>
            <a:r>
              <a:rPr lang="zh-TW" altLang="en-US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溫度。</a:t>
            </a:r>
            <a:endParaRPr lang="en-US" altLang="zh-CN" sz="165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4" name="椭圆 20">
            <a:extLst>
              <a:ext uri="{FF2B5EF4-FFF2-40B4-BE49-F238E27FC236}">
                <a16:creationId xmlns:a16="http://schemas.microsoft.com/office/drawing/2014/main" id="{48E47896-ED58-2324-632D-37D1A4468A19}"/>
              </a:ext>
            </a:extLst>
          </p:cNvPr>
          <p:cNvSpPr/>
          <p:nvPr/>
        </p:nvSpPr>
        <p:spPr>
          <a:xfrm>
            <a:off x="6913094" y="2351338"/>
            <a:ext cx="1705268" cy="1705268"/>
          </a:xfrm>
          <a:prstGeom prst="ellipse">
            <a:avLst/>
          </a:prstGeom>
          <a:noFill/>
          <a:ln w="28575">
            <a:solidFill>
              <a:srgbClr val="9DCD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5" name="矩形 11">
            <a:extLst>
              <a:ext uri="{FF2B5EF4-FFF2-40B4-BE49-F238E27FC236}">
                <a16:creationId xmlns:a16="http://schemas.microsoft.com/office/drawing/2014/main" id="{6ED1949D-16C7-F7E0-CE66-01782A14AF04}"/>
              </a:ext>
            </a:extLst>
          </p:cNvPr>
          <p:cNvSpPr/>
          <p:nvPr/>
        </p:nvSpPr>
        <p:spPr>
          <a:xfrm>
            <a:off x="6640819" y="2965779"/>
            <a:ext cx="2249817" cy="4987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管理性</a:t>
            </a:r>
            <a:endParaRPr lang="en-US" altLang="zh-CN" sz="24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6" name="ïšḻïďê-Rectangle 4">
            <a:extLst>
              <a:ext uri="{FF2B5EF4-FFF2-40B4-BE49-F238E27FC236}">
                <a16:creationId xmlns:a16="http://schemas.microsoft.com/office/drawing/2014/main" id="{D9D48FA1-FAF2-BF2A-24D9-FAC4A49CFBE9}"/>
              </a:ext>
            </a:extLst>
          </p:cNvPr>
          <p:cNvSpPr/>
          <p:nvPr/>
        </p:nvSpPr>
        <p:spPr>
          <a:xfrm>
            <a:off x="6989704" y="4178797"/>
            <a:ext cx="1569081" cy="2292762"/>
          </a:xfrm>
          <a:prstGeom prst="rect">
            <a:avLst/>
          </a:prstGeom>
          <a:solidFill>
            <a:srgbClr val="9DCDBF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35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7" name="文本框 31">
            <a:extLst>
              <a:ext uri="{FF2B5EF4-FFF2-40B4-BE49-F238E27FC236}">
                <a16:creationId xmlns:a16="http://schemas.microsoft.com/office/drawing/2014/main" id="{3B8A72B0-8686-198F-1623-58395DDB422B}"/>
              </a:ext>
            </a:extLst>
          </p:cNvPr>
          <p:cNvSpPr txBox="1"/>
          <p:nvPr/>
        </p:nvSpPr>
        <p:spPr>
          <a:xfrm>
            <a:off x="7081065" y="4341353"/>
            <a:ext cx="1369323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TW" altLang="en-US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透過</a:t>
            </a:r>
            <a:r>
              <a:rPr lang="en-US" altLang="zh-TW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Web</a:t>
            </a:r>
            <a:r>
              <a:rPr lang="zh-TW" altLang="en-US" sz="165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，讓同仁皆能在平台上使用功能。</a:t>
            </a:r>
            <a:endParaRPr lang="en-US" altLang="zh-TW" sz="1650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071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/>
      <p:bldP spid="40" grpId="0" animBg="1"/>
      <p:bldP spid="41" grpId="0"/>
      <p:bldP spid="42" grpId="0" animBg="1"/>
      <p:bldP spid="43" grpId="0"/>
      <p:bldP spid="46" grpId="0" animBg="1"/>
      <p:bldP spid="4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ACTi</a:t>
            </a:r>
            <a:r>
              <a:rPr lang="zh-TW" altLang="en-US" dirty="0"/>
              <a:t>的解決方案</a:t>
            </a:r>
            <a:endParaRPr lang="en-US" dirty="0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B4312E41-5098-35F0-F6C8-21552C187B29}"/>
              </a:ext>
            </a:extLst>
          </p:cNvPr>
          <p:cNvSpPr txBox="1"/>
          <p:nvPr/>
        </p:nvSpPr>
        <p:spPr>
          <a:xfrm>
            <a:off x="557173" y="1596069"/>
            <a:ext cx="62378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dirty="0"/>
              <a:t>提供全方位的解決方案，幫助工地實現即時監控和門禁管理。</a:t>
            </a:r>
          </a:p>
        </p:txBody>
      </p: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2CD74CD4-7BD0-7E2C-D093-2BAAA59E86BB}"/>
              </a:ext>
            </a:extLst>
          </p:cNvPr>
          <p:cNvGrpSpPr/>
          <p:nvPr/>
        </p:nvGrpSpPr>
        <p:grpSpPr>
          <a:xfrm>
            <a:off x="683821" y="2644791"/>
            <a:ext cx="7702960" cy="954109"/>
            <a:chOff x="557173" y="2514758"/>
            <a:chExt cx="6806666" cy="954109"/>
          </a:xfrm>
        </p:grpSpPr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22BCE385-AF69-5F75-9E21-3BC5091A0A95}"/>
                </a:ext>
              </a:extLst>
            </p:cNvPr>
            <p:cNvSpPr txBox="1"/>
            <p:nvPr/>
          </p:nvSpPr>
          <p:spPr>
            <a:xfrm>
              <a:off x="557173" y="2514760"/>
              <a:ext cx="1605064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/>
                <a:t>即時監控</a:t>
              </a: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EFC8CFF8-7E6D-BEB3-F472-9A244859CAFF}"/>
                </a:ext>
              </a:extLst>
            </p:cNvPr>
            <p:cNvSpPr txBox="1"/>
            <p:nvPr/>
          </p:nvSpPr>
          <p:spPr>
            <a:xfrm>
              <a:off x="2162237" y="2514760"/>
              <a:ext cx="1605064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/>
                <a:t>門禁管理</a:t>
              </a:r>
            </a:p>
          </p:txBody>
        </p:sp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D4EA54D8-233C-07AA-10B3-C7E529C50EFC}"/>
                </a:ext>
              </a:extLst>
            </p:cNvPr>
            <p:cNvSpPr txBox="1"/>
            <p:nvPr/>
          </p:nvSpPr>
          <p:spPr>
            <a:xfrm>
              <a:off x="3676091" y="2514759"/>
              <a:ext cx="1605064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/>
                <a:t>訪客管理</a:t>
              </a:r>
            </a:p>
          </p:txBody>
        </p:sp>
        <p:sp>
          <p:nvSpPr>
            <p:cNvPr id="12" name="文字方塊 11">
              <a:extLst>
                <a:ext uri="{FF2B5EF4-FFF2-40B4-BE49-F238E27FC236}">
                  <a16:creationId xmlns:a16="http://schemas.microsoft.com/office/drawing/2014/main" id="{87ED9BDF-49AB-95EA-8844-2C8908B288BA}"/>
                </a:ext>
              </a:extLst>
            </p:cNvPr>
            <p:cNvSpPr txBox="1"/>
            <p:nvPr/>
          </p:nvSpPr>
          <p:spPr>
            <a:xfrm>
              <a:off x="5372365" y="2514758"/>
              <a:ext cx="199147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/>
                <a:t>多產品整合</a:t>
              </a:r>
            </a:p>
          </p:txBody>
        </p:sp>
      </p:grpSp>
      <p:pic>
        <p:nvPicPr>
          <p:cNvPr id="15" name="Picture 2">
            <a:extLst>
              <a:ext uri="{FF2B5EF4-FFF2-40B4-BE49-F238E27FC236}">
                <a16:creationId xmlns:a16="http://schemas.microsoft.com/office/drawing/2014/main" id="{ADBE2E87-562F-54E2-0DE7-CECDCBF31D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434" y="3741989"/>
            <a:ext cx="3385380" cy="1598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Arrow: Right 19">
            <a:extLst>
              <a:ext uri="{FF2B5EF4-FFF2-40B4-BE49-F238E27FC236}">
                <a16:creationId xmlns:a16="http://schemas.microsoft.com/office/drawing/2014/main" id="{D4DD229E-CF24-2DAE-D8B0-95049EDB089C}"/>
              </a:ext>
            </a:extLst>
          </p:cNvPr>
          <p:cNvSpPr/>
          <p:nvPr/>
        </p:nvSpPr>
        <p:spPr>
          <a:xfrm>
            <a:off x="4014516" y="4295718"/>
            <a:ext cx="432048" cy="45351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5" name="Picture 2" descr="一張含有 電子產品, 計算機, 室內, 電話 的圖片&#10;&#10;自動產生的描述">
            <a:extLst>
              <a:ext uri="{FF2B5EF4-FFF2-40B4-BE49-F238E27FC236}">
                <a16:creationId xmlns:a16="http://schemas.microsoft.com/office/drawing/2014/main" id="{386DC86D-B891-1BC9-70CD-750E3D3F8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7382" y="4025031"/>
            <a:ext cx="1187257" cy="118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群組 33">
            <a:extLst>
              <a:ext uri="{FF2B5EF4-FFF2-40B4-BE49-F238E27FC236}">
                <a16:creationId xmlns:a16="http://schemas.microsoft.com/office/drawing/2014/main" id="{C4A9FF1D-573E-930A-4615-7CB0900B021D}"/>
              </a:ext>
            </a:extLst>
          </p:cNvPr>
          <p:cNvGrpSpPr/>
          <p:nvPr/>
        </p:nvGrpSpPr>
        <p:grpSpPr>
          <a:xfrm>
            <a:off x="4888209" y="3788359"/>
            <a:ext cx="3116244" cy="1468233"/>
            <a:chOff x="4376303" y="2759568"/>
            <a:chExt cx="3116244" cy="1468233"/>
          </a:xfrm>
        </p:grpSpPr>
        <p:pic>
          <p:nvPicPr>
            <p:cNvPr id="26" name="Picture 3" descr="一張含有 螢幕擷取畫面, 小工具, 行動電話, 可攜式通訊裝置 的圖片&#10;&#10;自動產生的描述">
              <a:extLst>
                <a:ext uri="{FF2B5EF4-FFF2-40B4-BE49-F238E27FC236}">
                  <a16:creationId xmlns:a16="http://schemas.microsoft.com/office/drawing/2014/main" id="{ABCA5100-4FA8-2589-9AE9-AFAF918261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376303" y="2917950"/>
              <a:ext cx="1309851" cy="13098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 descr="一張含有 電子裝置, 小工具, 行動電話, 電子產品 的圖片&#10;&#10;自動產生的描述">
              <a:extLst>
                <a:ext uri="{FF2B5EF4-FFF2-40B4-BE49-F238E27FC236}">
                  <a16:creationId xmlns:a16="http://schemas.microsoft.com/office/drawing/2014/main" id="{2880CE29-B3F0-F8D2-9226-F5BE360333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255301" y="2759568"/>
              <a:ext cx="1446199" cy="14461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>
              <a:extLst>
                <a:ext uri="{FF2B5EF4-FFF2-40B4-BE49-F238E27FC236}">
                  <a16:creationId xmlns:a16="http://schemas.microsoft.com/office/drawing/2014/main" id="{09D205FF-5222-8835-DA8D-94BA8EEF15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0130" y="2841316"/>
              <a:ext cx="1342417" cy="13424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5" name="TextBox 11">
            <a:extLst>
              <a:ext uri="{FF2B5EF4-FFF2-40B4-BE49-F238E27FC236}">
                <a16:creationId xmlns:a16="http://schemas.microsoft.com/office/drawing/2014/main" id="{5956A5CF-D263-DD9A-DC25-786C2BBB83A9}"/>
              </a:ext>
            </a:extLst>
          </p:cNvPr>
          <p:cNvSpPr txBox="1"/>
          <p:nvPr/>
        </p:nvSpPr>
        <p:spPr>
          <a:xfrm>
            <a:off x="5407613" y="5239051"/>
            <a:ext cx="21888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dirty="0"/>
              <a:t>門禁機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68926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門禁考勤系統 </a:t>
            </a:r>
            <a:r>
              <a:rPr lang="en-US" altLang="zh-TW" dirty="0">
                <a:solidFill>
                  <a:srgbClr val="C00000"/>
                </a:solidFill>
              </a:rPr>
              <a:t>ACSS</a:t>
            </a:r>
            <a:r>
              <a:rPr lang="en-US" altLang="zh-TW" dirty="0"/>
              <a:t> – </a:t>
            </a:r>
            <a:r>
              <a:rPr lang="zh-TW" altLang="en-US" dirty="0"/>
              <a:t>架構</a:t>
            </a:r>
            <a:endParaRPr lang="en-US" altLang="zh-TW" dirty="0"/>
          </a:p>
        </p:txBody>
      </p:sp>
      <p:cxnSp>
        <p:nvCxnSpPr>
          <p:cNvPr id="52" name="直線接點 51">
            <a:extLst>
              <a:ext uri="{FF2B5EF4-FFF2-40B4-BE49-F238E27FC236}">
                <a16:creationId xmlns:a16="http://schemas.microsoft.com/office/drawing/2014/main" id="{48F99D46-19AB-18E0-EBC5-BB504AE35195}"/>
              </a:ext>
            </a:extLst>
          </p:cNvPr>
          <p:cNvCxnSpPr/>
          <p:nvPr/>
        </p:nvCxnSpPr>
        <p:spPr>
          <a:xfrm flipV="1">
            <a:off x="3577460" y="2482978"/>
            <a:ext cx="1930644" cy="18449"/>
          </a:xfrm>
          <a:prstGeom prst="line">
            <a:avLst/>
          </a:prstGeom>
          <a:ln w="38100">
            <a:solidFill>
              <a:schemeClr val="accent3">
                <a:lumMod val="40000"/>
                <a:lumOff val="6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箭頭接點 53">
            <a:extLst>
              <a:ext uri="{FF2B5EF4-FFF2-40B4-BE49-F238E27FC236}">
                <a16:creationId xmlns:a16="http://schemas.microsoft.com/office/drawing/2014/main" id="{77641B38-16C8-BD40-5C13-6AF88A248649}"/>
              </a:ext>
            </a:extLst>
          </p:cNvPr>
          <p:cNvCxnSpPr/>
          <p:nvPr/>
        </p:nvCxnSpPr>
        <p:spPr>
          <a:xfrm flipV="1">
            <a:off x="3629635" y="3244059"/>
            <a:ext cx="0" cy="972000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接點 53">
            <a:extLst>
              <a:ext uri="{FF2B5EF4-FFF2-40B4-BE49-F238E27FC236}">
                <a16:creationId xmlns:a16="http://schemas.microsoft.com/office/drawing/2014/main" id="{DED6B733-3A83-A09D-F395-09788DF64988}"/>
              </a:ext>
            </a:extLst>
          </p:cNvPr>
          <p:cNvCxnSpPr>
            <a:stCxn id="61" idx="2"/>
          </p:cNvCxnSpPr>
          <p:nvPr/>
        </p:nvCxnSpPr>
        <p:spPr>
          <a:xfrm flipH="1">
            <a:off x="7353270" y="3323601"/>
            <a:ext cx="544298" cy="797233"/>
          </a:xfrm>
          <a:prstGeom prst="line">
            <a:avLst/>
          </a:prstGeom>
          <a:ln w="38100">
            <a:solidFill>
              <a:schemeClr val="accent3">
                <a:lumMod val="40000"/>
                <a:lumOff val="6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接點 54">
            <a:extLst>
              <a:ext uri="{FF2B5EF4-FFF2-40B4-BE49-F238E27FC236}">
                <a16:creationId xmlns:a16="http://schemas.microsoft.com/office/drawing/2014/main" id="{62E7857A-BC67-9771-37C0-FEB7561ADDA5}"/>
              </a:ext>
            </a:extLst>
          </p:cNvPr>
          <p:cNvCxnSpPr/>
          <p:nvPr/>
        </p:nvCxnSpPr>
        <p:spPr>
          <a:xfrm flipV="1">
            <a:off x="1151209" y="2496237"/>
            <a:ext cx="1930644" cy="18449"/>
          </a:xfrm>
          <a:prstGeom prst="line">
            <a:avLst/>
          </a:prstGeom>
          <a:ln w="38100">
            <a:solidFill>
              <a:schemeClr val="accent3">
                <a:lumMod val="40000"/>
                <a:lumOff val="6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圖片 55">
            <a:extLst>
              <a:ext uri="{FF2B5EF4-FFF2-40B4-BE49-F238E27FC236}">
                <a16:creationId xmlns:a16="http://schemas.microsoft.com/office/drawing/2014/main" id="{D43081C9-C113-C358-0F9B-D9E94D5984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1" y="1587875"/>
            <a:ext cx="862013" cy="862013"/>
          </a:xfrm>
          <a:prstGeom prst="rect">
            <a:avLst/>
          </a:prstGeom>
        </p:spPr>
      </p:pic>
      <p:pic>
        <p:nvPicPr>
          <p:cNvPr id="57" name="圖片 56">
            <a:extLst>
              <a:ext uri="{FF2B5EF4-FFF2-40B4-BE49-F238E27FC236}">
                <a16:creationId xmlns:a16="http://schemas.microsoft.com/office/drawing/2014/main" id="{74D6CE08-E5CD-32D1-442C-73AF5739EE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2595987"/>
            <a:ext cx="862013" cy="862013"/>
          </a:xfrm>
          <a:prstGeom prst="rect">
            <a:avLst/>
          </a:prstGeom>
        </p:spPr>
      </p:pic>
      <p:pic>
        <p:nvPicPr>
          <p:cNvPr id="58" name="圖片 57">
            <a:extLst>
              <a:ext uri="{FF2B5EF4-FFF2-40B4-BE49-F238E27FC236}">
                <a16:creationId xmlns:a16="http://schemas.microsoft.com/office/drawing/2014/main" id="{0DDFFA66-FBA0-1100-B389-40966630AF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54" r="24819"/>
          <a:stretch/>
        </p:blipFill>
        <p:spPr>
          <a:xfrm>
            <a:off x="1083160" y="2667995"/>
            <a:ext cx="648072" cy="790004"/>
          </a:xfrm>
          <a:prstGeom prst="rect">
            <a:avLst/>
          </a:prstGeom>
        </p:spPr>
      </p:pic>
      <p:sp>
        <p:nvSpPr>
          <p:cNvPr id="59" name="矩形 58">
            <a:extLst>
              <a:ext uri="{FF2B5EF4-FFF2-40B4-BE49-F238E27FC236}">
                <a16:creationId xmlns:a16="http://schemas.microsoft.com/office/drawing/2014/main" id="{6DE83E68-4ECF-6109-5675-0A316BA9A936}"/>
              </a:ext>
            </a:extLst>
          </p:cNvPr>
          <p:cNvSpPr/>
          <p:nvPr/>
        </p:nvSpPr>
        <p:spPr>
          <a:xfrm>
            <a:off x="831176" y="2666950"/>
            <a:ext cx="396000" cy="79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0" name="橢圓 59">
            <a:extLst>
              <a:ext uri="{FF2B5EF4-FFF2-40B4-BE49-F238E27FC236}">
                <a16:creationId xmlns:a16="http://schemas.microsoft.com/office/drawing/2014/main" id="{AAF8AE87-EDD5-8C09-A256-46EF74B8E569}"/>
              </a:ext>
            </a:extLst>
          </p:cNvPr>
          <p:cNvSpPr/>
          <p:nvPr/>
        </p:nvSpPr>
        <p:spPr>
          <a:xfrm>
            <a:off x="7488072" y="2105190"/>
            <a:ext cx="818993" cy="818993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sz="135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1" name="TextBox 9">
            <a:extLst>
              <a:ext uri="{FF2B5EF4-FFF2-40B4-BE49-F238E27FC236}">
                <a16:creationId xmlns:a16="http://schemas.microsoft.com/office/drawing/2014/main" id="{EB75F692-C682-9643-26CA-D01396DD9E23}"/>
              </a:ext>
            </a:extLst>
          </p:cNvPr>
          <p:cNvSpPr txBox="1"/>
          <p:nvPr/>
        </p:nvSpPr>
        <p:spPr>
          <a:xfrm>
            <a:off x="7020272" y="3000436"/>
            <a:ext cx="175459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5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門禁管理伺服器</a:t>
            </a:r>
            <a:endParaRPr lang="en-US" sz="15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62" name="圖片 6">
            <a:extLst>
              <a:ext uri="{FF2B5EF4-FFF2-40B4-BE49-F238E27FC236}">
                <a16:creationId xmlns:a16="http://schemas.microsoft.com/office/drawing/2014/main" id="{CFE913ED-6112-C22E-EC34-C547DAD47FC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5923" y="2032493"/>
            <a:ext cx="723290" cy="964386"/>
          </a:xfrm>
          <a:prstGeom prst="rect">
            <a:avLst/>
          </a:prstGeom>
        </p:spPr>
      </p:pic>
      <p:sp>
        <p:nvSpPr>
          <p:cNvPr id="63" name="橢圓 62">
            <a:extLst>
              <a:ext uri="{FF2B5EF4-FFF2-40B4-BE49-F238E27FC236}">
                <a16:creationId xmlns:a16="http://schemas.microsoft.com/office/drawing/2014/main" id="{AFD2FDAF-D831-FE63-3319-97F07DB29854}"/>
              </a:ext>
            </a:extLst>
          </p:cNvPr>
          <p:cNvSpPr/>
          <p:nvPr/>
        </p:nvSpPr>
        <p:spPr>
          <a:xfrm>
            <a:off x="3200756" y="2105190"/>
            <a:ext cx="818993" cy="818993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sz="135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4" name="橢圓 63">
            <a:extLst>
              <a:ext uri="{FF2B5EF4-FFF2-40B4-BE49-F238E27FC236}">
                <a16:creationId xmlns:a16="http://schemas.microsoft.com/office/drawing/2014/main" id="{0E1D2AD2-C7AB-0937-B4C1-699E808BF964}"/>
              </a:ext>
            </a:extLst>
          </p:cNvPr>
          <p:cNvSpPr/>
          <p:nvPr/>
        </p:nvSpPr>
        <p:spPr>
          <a:xfrm>
            <a:off x="5193167" y="2091931"/>
            <a:ext cx="818993" cy="818993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sz="135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5" name="TextBox 9">
            <a:extLst>
              <a:ext uri="{FF2B5EF4-FFF2-40B4-BE49-F238E27FC236}">
                <a16:creationId xmlns:a16="http://schemas.microsoft.com/office/drawing/2014/main" id="{0169EA5D-F3A6-9C3A-BF88-CD67864ADF19}"/>
              </a:ext>
            </a:extLst>
          </p:cNvPr>
          <p:cNvSpPr txBox="1"/>
          <p:nvPr/>
        </p:nvSpPr>
        <p:spPr>
          <a:xfrm>
            <a:off x="2764426" y="2987177"/>
            <a:ext cx="175459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5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門禁設備</a:t>
            </a:r>
            <a:endParaRPr lang="en-US" sz="15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66" name="圖片 65">
            <a:extLst>
              <a:ext uri="{FF2B5EF4-FFF2-40B4-BE49-F238E27FC236}">
                <a16:creationId xmlns:a16="http://schemas.microsoft.com/office/drawing/2014/main" id="{8BC05814-21E5-DB82-1010-E986A431D43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7680" y="2148351"/>
            <a:ext cx="687702" cy="687702"/>
          </a:xfrm>
          <a:prstGeom prst="rect">
            <a:avLst/>
          </a:prstGeom>
        </p:spPr>
      </p:pic>
      <p:sp>
        <p:nvSpPr>
          <p:cNvPr id="67" name="圓角矩形 74">
            <a:extLst>
              <a:ext uri="{FF2B5EF4-FFF2-40B4-BE49-F238E27FC236}">
                <a16:creationId xmlns:a16="http://schemas.microsoft.com/office/drawing/2014/main" id="{E786C9D7-363C-D1D0-26C8-FF440922CE8C}"/>
              </a:ext>
            </a:extLst>
          </p:cNvPr>
          <p:cNvSpPr/>
          <p:nvPr/>
        </p:nvSpPr>
        <p:spPr>
          <a:xfrm>
            <a:off x="6236923" y="1875907"/>
            <a:ext cx="1071381" cy="377646"/>
          </a:xfrm>
          <a:prstGeom prst="roundRect">
            <a:avLst>
              <a:gd name="adj" fmla="val 27228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135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回傳考勤</a:t>
            </a:r>
          </a:p>
        </p:txBody>
      </p:sp>
      <p:cxnSp>
        <p:nvCxnSpPr>
          <p:cNvPr id="68" name="直線箭頭接點 13">
            <a:extLst>
              <a:ext uri="{FF2B5EF4-FFF2-40B4-BE49-F238E27FC236}">
                <a16:creationId xmlns:a16="http://schemas.microsoft.com/office/drawing/2014/main" id="{8C6AA1BA-7583-D5FC-41F7-0CB30023E60E}"/>
              </a:ext>
            </a:extLst>
          </p:cNvPr>
          <p:cNvCxnSpPr/>
          <p:nvPr/>
        </p:nvCxnSpPr>
        <p:spPr>
          <a:xfrm>
            <a:off x="5940152" y="2482978"/>
            <a:ext cx="1440000" cy="5018"/>
          </a:xfrm>
          <a:prstGeom prst="straightConnector1">
            <a:avLst/>
          </a:prstGeom>
          <a:ln w="38100">
            <a:solidFill>
              <a:schemeClr val="accent3">
                <a:lumMod val="40000"/>
                <a:lumOff val="6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圓角矩形 76">
            <a:extLst>
              <a:ext uri="{FF2B5EF4-FFF2-40B4-BE49-F238E27FC236}">
                <a16:creationId xmlns:a16="http://schemas.microsoft.com/office/drawing/2014/main" id="{333E231A-E8C9-97E7-B6FD-E4FB52B07B6C}"/>
              </a:ext>
            </a:extLst>
          </p:cNvPr>
          <p:cNvSpPr/>
          <p:nvPr/>
        </p:nvSpPr>
        <p:spPr>
          <a:xfrm>
            <a:off x="1691680" y="1803899"/>
            <a:ext cx="1071381" cy="533275"/>
          </a:xfrm>
          <a:prstGeom prst="roundRect">
            <a:avLst>
              <a:gd name="adj" fmla="val 27228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135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DI/DO</a:t>
            </a:r>
          </a:p>
          <a:p>
            <a:pPr algn="ctr"/>
            <a:r>
              <a:rPr kumimoji="1" lang="zh-TW" altLang="en-US" sz="1350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控制門鎖</a:t>
            </a:r>
          </a:p>
        </p:txBody>
      </p:sp>
      <p:grpSp>
        <p:nvGrpSpPr>
          <p:cNvPr id="70" name="群組 69">
            <a:extLst>
              <a:ext uri="{FF2B5EF4-FFF2-40B4-BE49-F238E27FC236}">
                <a16:creationId xmlns:a16="http://schemas.microsoft.com/office/drawing/2014/main" id="{6932535D-BBF5-FC44-B48F-67550147DD3F}"/>
              </a:ext>
            </a:extLst>
          </p:cNvPr>
          <p:cNvGrpSpPr/>
          <p:nvPr/>
        </p:nvGrpSpPr>
        <p:grpSpPr>
          <a:xfrm>
            <a:off x="6557793" y="4013853"/>
            <a:ext cx="1550754" cy="1351523"/>
            <a:chOff x="7631198" y="3966452"/>
            <a:chExt cx="3798802" cy="2651371"/>
          </a:xfrm>
        </p:grpSpPr>
        <p:pic>
          <p:nvPicPr>
            <p:cNvPr id="71" name="圖片 70">
              <a:extLst>
                <a:ext uri="{FF2B5EF4-FFF2-40B4-BE49-F238E27FC236}">
                  <a16:creationId xmlns:a16="http://schemas.microsoft.com/office/drawing/2014/main" id="{FE253C4D-731F-3F9C-DF65-03D5E216D1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31198" y="3966452"/>
              <a:ext cx="3798802" cy="2651371"/>
            </a:xfrm>
            <a:prstGeom prst="rect">
              <a:avLst/>
            </a:prstGeom>
          </p:spPr>
        </p:pic>
        <p:pic>
          <p:nvPicPr>
            <p:cNvPr id="72" name="Picture 2">
              <a:hlinkClick r:id="rId7"/>
              <a:extLst>
                <a:ext uri="{FF2B5EF4-FFF2-40B4-BE49-F238E27FC236}">
                  <a16:creationId xmlns:a16="http://schemas.microsoft.com/office/drawing/2014/main" id="{7E2D023B-F708-7783-B9FB-E228E1BCDC0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7730384" y="4150986"/>
              <a:ext cx="3584787" cy="15578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3" name="圓角矩形 87">
            <a:extLst>
              <a:ext uri="{FF2B5EF4-FFF2-40B4-BE49-F238E27FC236}">
                <a16:creationId xmlns:a16="http://schemas.microsoft.com/office/drawing/2014/main" id="{39743A84-FF16-8B93-958E-1549BC0E49D6}"/>
              </a:ext>
            </a:extLst>
          </p:cNvPr>
          <p:cNvSpPr/>
          <p:nvPr/>
        </p:nvSpPr>
        <p:spPr>
          <a:xfrm>
            <a:off x="2646809" y="3597873"/>
            <a:ext cx="451885" cy="366266"/>
          </a:xfrm>
          <a:prstGeom prst="roundRect">
            <a:avLst>
              <a:gd name="adj" fmla="val 50000"/>
            </a:avLst>
          </a:prstGeom>
          <a:solidFill>
            <a:srgbClr val="1DB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1350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卡</a:t>
            </a:r>
          </a:p>
        </p:txBody>
      </p:sp>
      <p:sp>
        <p:nvSpPr>
          <p:cNvPr id="74" name="圓角矩形 88">
            <a:extLst>
              <a:ext uri="{FF2B5EF4-FFF2-40B4-BE49-F238E27FC236}">
                <a16:creationId xmlns:a16="http://schemas.microsoft.com/office/drawing/2014/main" id="{EA06B92E-5FC7-C3AE-822A-F8FF0F81233A}"/>
              </a:ext>
            </a:extLst>
          </p:cNvPr>
          <p:cNvSpPr/>
          <p:nvPr/>
        </p:nvSpPr>
        <p:spPr>
          <a:xfrm>
            <a:off x="2683612" y="5455503"/>
            <a:ext cx="1892045" cy="367200"/>
          </a:xfrm>
          <a:prstGeom prst="roundRect">
            <a:avLst>
              <a:gd name="adj" fmla="val 29630"/>
            </a:avLst>
          </a:prstGeom>
          <a:solidFill>
            <a:srgbClr val="EB4756"/>
          </a:solidFill>
          <a:ln>
            <a:solidFill>
              <a:srgbClr val="EB4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1350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機器辨識，速度快</a:t>
            </a:r>
          </a:p>
        </p:txBody>
      </p:sp>
      <p:sp>
        <p:nvSpPr>
          <p:cNvPr id="75" name="圓角矩形 89">
            <a:extLst>
              <a:ext uri="{FF2B5EF4-FFF2-40B4-BE49-F238E27FC236}">
                <a16:creationId xmlns:a16="http://schemas.microsoft.com/office/drawing/2014/main" id="{C4F058A9-A9B4-5D90-0F6F-526BCFD58B57}"/>
              </a:ext>
            </a:extLst>
          </p:cNvPr>
          <p:cNvSpPr/>
          <p:nvPr/>
        </p:nvSpPr>
        <p:spPr>
          <a:xfrm>
            <a:off x="4153241" y="3597873"/>
            <a:ext cx="451885" cy="366266"/>
          </a:xfrm>
          <a:prstGeom prst="roundRect">
            <a:avLst>
              <a:gd name="adj" fmla="val 50000"/>
            </a:avLst>
          </a:prstGeom>
          <a:solidFill>
            <a:srgbClr val="1DB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1350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臉</a:t>
            </a:r>
          </a:p>
        </p:txBody>
      </p:sp>
      <p:sp>
        <p:nvSpPr>
          <p:cNvPr id="76" name="圓角矩形 90">
            <a:extLst>
              <a:ext uri="{FF2B5EF4-FFF2-40B4-BE49-F238E27FC236}">
                <a16:creationId xmlns:a16="http://schemas.microsoft.com/office/drawing/2014/main" id="{B744007D-AD99-1B44-CEF2-A39C36D8E23B}"/>
              </a:ext>
            </a:extLst>
          </p:cNvPr>
          <p:cNvSpPr/>
          <p:nvPr/>
        </p:nvSpPr>
        <p:spPr>
          <a:xfrm>
            <a:off x="3137762" y="3597873"/>
            <a:ext cx="976411" cy="366266"/>
          </a:xfrm>
          <a:prstGeom prst="roundRect">
            <a:avLst>
              <a:gd name="adj" fmla="val 50000"/>
            </a:avLst>
          </a:prstGeom>
          <a:solidFill>
            <a:srgbClr val="1DB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1350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卡＋臉</a:t>
            </a:r>
          </a:p>
        </p:txBody>
      </p:sp>
      <p:pic>
        <p:nvPicPr>
          <p:cNvPr id="77" name="圖片 76">
            <a:extLst>
              <a:ext uri="{FF2B5EF4-FFF2-40B4-BE49-F238E27FC236}">
                <a16:creationId xmlns:a16="http://schemas.microsoft.com/office/drawing/2014/main" id="{3AAECD1B-02CA-6A82-62DD-B611AA3BE246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771" y="4206864"/>
            <a:ext cx="953899" cy="953899"/>
          </a:xfrm>
          <a:prstGeom prst="rect">
            <a:avLst/>
          </a:prstGeom>
        </p:spPr>
      </p:pic>
      <p:sp>
        <p:nvSpPr>
          <p:cNvPr id="78" name="Rectangle 2">
            <a:extLst>
              <a:ext uri="{FF2B5EF4-FFF2-40B4-BE49-F238E27FC236}">
                <a16:creationId xmlns:a16="http://schemas.microsoft.com/office/drawing/2014/main" id="{676F1D4D-7DC8-201F-8260-7B27535EB5D6}"/>
              </a:ext>
            </a:extLst>
          </p:cNvPr>
          <p:cNvSpPr/>
          <p:nvPr/>
        </p:nvSpPr>
        <p:spPr>
          <a:xfrm>
            <a:off x="18233" y="621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門禁機採前端辨識，故當伺服器斷線時，仍可控制開關門；</a:t>
            </a:r>
            <a:endParaRPr lang="en-US" altLang="zh-TW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algn="ctr"/>
            <a:r>
              <a:rPr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而考勤資料將於恢復連線時，回推至伺服器。</a:t>
            </a:r>
            <a:endParaRPr lang="en-US" altLang="zh-TW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cxnSp>
        <p:nvCxnSpPr>
          <p:cNvPr id="79" name="直線箭頭接點 53">
            <a:extLst>
              <a:ext uri="{FF2B5EF4-FFF2-40B4-BE49-F238E27FC236}">
                <a16:creationId xmlns:a16="http://schemas.microsoft.com/office/drawing/2014/main" id="{09988E25-AB73-FE6A-BA00-101C16D62F09}"/>
              </a:ext>
            </a:extLst>
          </p:cNvPr>
          <p:cNvCxnSpPr>
            <a:stCxn id="67" idx="2"/>
          </p:cNvCxnSpPr>
          <p:nvPr/>
        </p:nvCxnSpPr>
        <p:spPr>
          <a:xfrm flipH="1">
            <a:off x="5584900" y="2253553"/>
            <a:ext cx="1187714" cy="3918434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圓角矩形 93">
            <a:extLst>
              <a:ext uri="{FF2B5EF4-FFF2-40B4-BE49-F238E27FC236}">
                <a16:creationId xmlns:a16="http://schemas.microsoft.com/office/drawing/2014/main" id="{C9F8F1B8-BC05-2BA7-F5D0-A4C8C94ABC06}"/>
              </a:ext>
            </a:extLst>
          </p:cNvPr>
          <p:cNvSpPr/>
          <p:nvPr/>
        </p:nvSpPr>
        <p:spPr>
          <a:xfrm>
            <a:off x="4177262" y="4047999"/>
            <a:ext cx="1205691" cy="589095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135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訪客使用</a:t>
            </a:r>
            <a:endParaRPr kumimoji="1" lang="en-US" altLang="zh-TW" sz="1350" b="1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algn="ctr"/>
            <a:r>
              <a:rPr kumimoji="1" lang="en-US" altLang="zh-TW" sz="135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QR</a:t>
            </a:r>
            <a:r>
              <a:rPr kumimoji="1" lang="zh-TW" altLang="en-US" sz="135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kumimoji="1" lang="en-US" altLang="zh-TW" sz="135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code</a:t>
            </a:r>
            <a:endParaRPr kumimoji="1" lang="zh-TW" altLang="en-US" sz="1350" b="1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81" name="TextBox 9">
            <a:extLst>
              <a:ext uri="{FF2B5EF4-FFF2-40B4-BE49-F238E27FC236}">
                <a16:creationId xmlns:a16="http://schemas.microsoft.com/office/drawing/2014/main" id="{DB67D41E-6F4E-6573-F098-B3DE652ED346}"/>
              </a:ext>
            </a:extLst>
          </p:cNvPr>
          <p:cNvSpPr txBox="1"/>
          <p:nvPr/>
        </p:nvSpPr>
        <p:spPr>
          <a:xfrm>
            <a:off x="4716016" y="3000436"/>
            <a:ext cx="175459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500" b="1" dirty="0" err="1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PoE</a:t>
            </a:r>
            <a:r>
              <a:rPr lang="en-US" altLang="zh-TW" sz="15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Switch</a:t>
            </a:r>
            <a:endParaRPr lang="en-US" sz="15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82" name="圖片 81">
            <a:extLst>
              <a:ext uri="{FF2B5EF4-FFF2-40B4-BE49-F238E27FC236}">
                <a16:creationId xmlns:a16="http://schemas.microsoft.com/office/drawing/2014/main" id="{57DA701D-05CB-4C77-E997-701E11BB109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59199" y="2255047"/>
            <a:ext cx="1082330" cy="519277"/>
          </a:xfrm>
          <a:prstGeom prst="rect">
            <a:avLst/>
          </a:prstGeom>
        </p:spPr>
      </p:pic>
      <p:sp>
        <p:nvSpPr>
          <p:cNvPr id="83" name="圓角矩形 40">
            <a:extLst>
              <a:ext uri="{FF2B5EF4-FFF2-40B4-BE49-F238E27FC236}">
                <a16:creationId xmlns:a16="http://schemas.microsoft.com/office/drawing/2014/main" id="{8250ACB3-B3E2-ACB3-4EFB-44E04600B5CA}"/>
              </a:ext>
            </a:extLst>
          </p:cNvPr>
          <p:cNvSpPr/>
          <p:nvPr/>
        </p:nvSpPr>
        <p:spPr>
          <a:xfrm>
            <a:off x="6221326" y="5455503"/>
            <a:ext cx="2217301" cy="548640"/>
          </a:xfrm>
          <a:prstGeom prst="roundRect">
            <a:avLst>
              <a:gd name="adj" fmla="val 29630"/>
            </a:avLst>
          </a:prstGeom>
          <a:solidFill>
            <a:srgbClr val="EB4756"/>
          </a:solidFill>
          <a:ln>
            <a:solidFill>
              <a:srgbClr val="EB4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sz="1350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各部門可使用同個介面，</a:t>
            </a:r>
            <a:endParaRPr kumimoji="1" lang="en-US" altLang="zh-TW" sz="1350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algn="ctr"/>
            <a:r>
              <a:rPr kumimoji="1" lang="zh-TW" altLang="en-US" sz="1350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設定不同管理權限</a:t>
            </a:r>
          </a:p>
        </p:txBody>
      </p:sp>
    </p:spTree>
    <p:extLst>
      <p:ext uri="{BB962C8B-B14F-4D97-AF65-F5344CB8AC3E}">
        <p14:creationId xmlns:p14="http://schemas.microsoft.com/office/powerpoint/2010/main" val="3563845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61" grpId="0"/>
      <p:bldP spid="63" grpId="0" animBg="1"/>
      <p:bldP spid="64" grpId="0" animBg="1"/>
      <p:bldP spid="65" grpId="0"/>
      <p:bldP spid="67" grpId="0" animBg="1"/>
      <p:bldP spid="69" grpId="0" animBg="1"/>
      <p:bldP spid="73" grpId="0" animBg="1"/>
      <p:bldP spid="74" grpId="0" animBg="1"/>
      <p:bldP spid="75" grpId="0" animBg="1"/>
      <p:bldP spid="76" grpId="0" animBg="1"/>
      <p:bldP spid="78" grpId="0"/>
      <p:bldP spid="80" grpId="0" animBg="1"/>
      <p:bldP spid="81" grpId="0"/>
      <p:bldP spid="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核心功能展示</a:t>
            </a:r>
            <a:endParaRPr lang="en-US" dirty="0"/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16FAD29B-C155-C676-FAFA-44535A73B430}"/>
              </a:ext>
            </a:extLst>
          </p:cNvPr>
          <p:cNvGrpSpPr/>
          <p:nvPr/>
        </p:nvGrpSpPr>
        <p:grpSpPr>
          <a:xfrm>
            <a:off x="0" y="1788757"/>
            <a:ext cx="9031344" cy="954107"/>
            <a:chOff x="557173" y="2514758"/>
            <a:chExt cx="7000570" cy="954107"/>
          </a:xfrm>
        </p:grpSpPr>
        <p:sp>
          <p:nvSpPr>
            <p:cNvPr id="4" name="文字方塊 3">
              <a:extLst>
                <a:ext uri="{FF2B5EF4-FFF2-40B4-BE49-F238E27FC236}">
                  <a16:creationId xmlns:a16="http://schemas.microsoft.com/office/drawing/2014/main" id="{589088EC-570E-9802-DA0D-93F3468DDE56}"/>
                </a:ext>
              </a:extLst>
            </p:cNvPr>
            <p:cNvSpPr txBox="1"/>
            <p:nvPr/>
          </p:nvSpPr>
          <p:spPr>
            <a:xfrm>
              <a:off x="557173" y="2514760"/>
              <a:ext cx="160506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/>
                <a:t>人臉辨識</a:t>
              </a:r>
            </a:p>
          </p:txBody>
        </p:sp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FD48DF8D-EF1F-79D9-9E10-D218D745587C}"/>
                </a:ext>
              </a:extLst>
            </p:cNvPr>
            <p:cNvSpPr txBox="1"/>
            <p:nvPr/>
          </p:nvSpPr>
          <p:spPr>
            <a:xfrm>
              <a:off x="2056623" y="2514758"/>
              <a:ext cx="1938883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2800" b="1" dirty="0"/>
                <a:t>Line</a:t>
              </a:r>
              <a:r>
                <a:rPr lang="zh-TW" altLang="en-US" sz="2800" b="1" dirty="0"/>
                <a:t>通知</a:t>
              </a: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C3323E92-8F16-1C99-FA08-18C176D8EA71}"/>
                </a:ext>
              </a:extLst>
            </p:cNvPr>
            <p:cNvSpPr txBox="1"/>
            <p:nvPr/>
          </p:nvSpPr>
          <p:spPr>
            <a:xfrm>
              <a:off x="3921976" y="2514758"/>
              <a:ext cx="1605064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/>
                <a:t>自動化警報</a:t>
              </a:r>
            </a:p>
          </p:txBody>
        </p:sp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59CBB345-01CB-88B2-7E8E-42AD5243E51D}"/>
                </a:ext>
              </a:extLst>
            </p:cNvPr>
            <p:cNvSpPr txBox="1"/>
            <p:nvPr/>
          </p:nvSpPr>
          <p:spPr>
            <a:xfrm>
              <a:off x="5702388" y="2514758"/>
              <a:ext cx="185535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/>
                <a:t>進出實時追蹤</a:t>
              </a:r>
            </a:p>
          </p:txBody>
        </p:sp>
      </p:grpSp>
      <p:pic>
        <p:nvPicPr>
          <p:cNvPr id="9" name="圖片 8" descr="一張含有 建築, 服裝, 人員, 工程 的圖片&#10;&#10;自動產生的描述">
            <a:extLst>
              <a:ext uri="{FF2B5EF4-FFF2-40B4-BE49-F238E27FC236}">
                <a16:creationId xmlns:a16="http://schemas.microsoft.com/office/drawing/2014/main" id="{098EED21-43E5-C8C6-2EA0-9D80F2600B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" t="344" r="2410" b="-344"/>
          <a:stretch/>
        </p:blipFill>
        <p:spPr>
          <a:xfrm>
            <a:off x="437745" y="2576397"/>
            <a:ext cx="3647872" cy="3784668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78404039-27DE-5870-EA93-F5F21B1E84C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8384" b="36324"/>
          <a:stretch/>
        </p:blipFill>
        <p:spPr>
          <a:xfrm>
            <a:off x="4372551" y="2615575"/>
            <a:ext cx="2936611" cy="1364240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D5A065C2-1D1E-FA97-D90E-FA4487FB673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0552" t="10123" r="18085" b="46005"/>
          <a:stretch/>
        </p:blipFill>
        <p:spPr>
          <a:xfrm>
            <a:off x="4244206" y="4410702"/>
            <a:ext cx="4787139" cy="19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963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技術架構與整合</a:t>
            </a:r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4E15FFE-EF53-0BBE-BF33-137CA3D1E7CA}"/>
              </a:ext>
            </a:extLst>
          </p:cNvPr>
          <p:cNvSpPr txBox="1"/>
          <p:nvPr/>
        </p:nvSpPr>
        <p:spPr>
          <a:xfrm>
            <a:off x="214009" y="1910130"/>
            <a:ext cx="4863830" cy="341683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b="0" i="0" dirty="0">
                <a:effectLst/>
                <a:latin typeface="Open Sans" panose="020B0606030504020204" pitchFamily="34" charset="0"/>
              </a:rPr>
              <a:t>基於專案的伺服器到設備整合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b="0" i="0" dirty="0">
                <a:effectLst/>
                <a:latin typeface="Open Sans" panose="020B0606030504020204" pitchFamily="34" charset="0"/>
              </a:rPr>
              <a:t>基於專案的伺服器到伺服器整合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b="0" i="0" dirty="0">
                <a:effectLst/>
                <a:latin typeface="Open Sans"/>
                <a:cs typeface="Open Sans"/>
              </a:rPr>
              <a:t>API</a:t>
            </a:r>
            <a:r>
              <a:rPr lang="zh-TW" altLang="en-US" b="0" i="0">
                <a:effectLst/>
                <a:latin typeface="Open Sans"/>
                <a:cs typeface="Open Sans"/>
              </a:rPr>
              <a:t>文件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b="0" i="0" dirty="0">
                <a:effectLst/>
                <a:latin typeface="Open Sans" panose="020B0606030504020204" pitchFamily="34" charset="0"/>
              </a:rPr>
              <a:t>提供整合協助服務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b="0" i="0" dirty="0">
                <a:effectLst/>
                <a:latin typeface="Open Sans" panose="020B0606030504020204" pitchFamily="34" charset="0"/>
              </a:rPr>
              <a:t>人力資源伺服器整合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b="0" i="0" dirty="0">
                <a:effectLst/>
                <a:latin typeface="Open Sans" panose="020B0606030504020204" pitchFamily="34" charset="0"/>
              </a:rPr>
              <a:t>PSIM</a:t>
            </a:r>
            <a:r>
              <a:rPr lang="zh-TW" altLang="en-US" b="0" i="0" dirty="0">
                <a:effectLst/>
                <a:latin typeface="Open Sans" panose="020B0606030504020204" pitchFamily="34" charset="0"/>
              </a:rPr>
              <a:t>整合</a:t>
            </a:r>
          </a:p>
          <a:p>
            <a:pPr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b="0" i="0" dirty="0">
                <a:effectLst/>
                <a:latin typeface="Open Sans" panose="020B0606030504020204" pitchFamily="34" charset="0"/>
              </a:rPr>
              <a:t>透過</a:t>
            </a:r>
            <a:r>
              <a:rPr lang="en-US" altLang="zh-TW" b="0" i="0" dirty="0">
                <a:effectLst/>
                <a:latin typeface="Open Sans" panose="020B0606030504020204" pitchFamily="34" charset="0"/>
              </a:rPr>
              <a:t>Modbus</a:t>
            </a:r>
            <a:r>
              <a:rPr lang="zh-TW" altLang="en-US" b="0" i="0" dirty="0">
                <a:effectLst/>
                <a:latin typeface="Open Sans" panose="020B0606030504020204" pitchFamily="34" charset="0"/>
              </a:rPr>
              <a:t>整合的</a:t>
            </a:r>
            <a:r>
              <a:rPr lang="en-US" altLang="zh-TW" b="0" i="0" dirty="0">
                <a:effectLst/>
                <a:latin typeface="Open Sans" panose="020B0606030504020204" pitchFamily="34" charset="0"/>
              </a:rPr>
              <a:t>SCADA</a:t>
            </a:r>
            <a:r>
              <a:rPr lang="zh-TW" altLang="en-US" b="0" i="0" dirty="0">
                <a:effectLst/>
                <a:latin typeface="Open Sans" panose="020B0606030504020204" pitchFamily="34" charset="0"/>
              </a:rPr>
              <a:t>系統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6BBC2FD-FA13-4205-1255-24C34304F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100" y="2056447"/>
            <a:ext cx="52959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49726AF6-A214-53F2-63D2-DAED3F3EF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667" y="4252689"/>
            <a:ext cx="529590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08B02133-D316-370E-A9D6-672A0D48BF40}"/>
              </a:ext>
            </a:extLst>
          </p:cNvPr>
          <p:cNvSpPr txBox="1"/>
          <p:nvPr/>
        </p:nvSpPr>
        <p:spPr>
          <a:xfrm>
            <a:off x="4066162" y="3473952"/>
            <a:ext cx="46109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12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ACTi </a:t>
            </a:r>
            <a:r>
              <a:rPr lang="zh-TW" altLang="en-US" sz="12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與第三方存取控制設備進行基於專案的整合</a:t>
            </a:r>
            <a:endParaRPr lang="zh-TW" altLang="en-US" sz="1200" dirty="0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37848BF3-E138-1EB2-A431-94FEF3907A22}"/>
              </a:ext>
            </a:extLst>
          </p:cNvPr>
          <p:cNvSpPr txBox="1"/>
          <p:nvPr/>
        </p:nvSpPr>
        <p:spPr>
          <a:xfrm>
            <a:off x="4190595" y="5826618"/>
            <a:ext cx="46109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12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ACTi </a:t>
            </a:r>
            <a:r>
              <a:rPr lang="zh-TW" altLang="en-US" sz="12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與第三方伺服器進行基於專案的整合</a:t>
            </a:r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750418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ACSS</a:t>
            </a:r>
            <a:r>
              <a:rPr lang="zh-TW" altLang="en-US" dirty="0"/>
              <a:t>產品列表</a:t>
            </a:r>
            <a:r>
              <a:rPr lang="en-US" altLang="zh-TW" dirty="0"/>
              <a:t>-</a:t>
            </a:r>
            <a:r>
              <a:rPr lang="zh-TW" altLang="en-US" dirty="0"/>
              <a:t>門禁主機</a:t>
            </a:r>
            <a:endParaRPr lang="en-US" altLang="zh-TW" dirty="0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24FCDAD4-A56E-9088-1C3F-2BCDC0603E87}"/>
              </a:ext>
            </a:extLst>
          </p:cNvPr>
          <p:cNvSpPr txBox="1"/>
          <p:nvPr/>
        </p:nvSpPr>
        <p:spPr>
          <a:xfrm>
            <a:off x="3865274" y="2941357"/>
            <a:ext cx="472351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可連接</a:t>
            </a:r>
            <a:r>
              <a:rPr kumimoji="1"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200</a:t>
            </a: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組設備</a:t>
            </a:r>
            <a:endParaRPr kumimoji="1" lang="en-US" altLang="zh-TW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即時事件監控及告警</a:t>
            </a:r>
            <a:endParaRPr kumimoji="1" lang="en-US" altLang="zh-TW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智慧搜尋</a:t>
            </a:r>
            <a:r>
              <a:rPr kumimoji="1"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</a:t>
            </a: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人</a:t>
            </a:r>
            <a:r>
              <a:rPr kumimoji="1"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/</a:t>
            </a: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時間</a:t>
            </a:r>
            <a:r>
              <a:rPr kumimoji="1"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/</a:t>
            </a: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設備</a:t>
            </a:r>
            <a:r>
              <a:rPr kumimoji="1"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/</a:t>
            </a: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門禁結果</a:t>
            </a:r>
            <a:r>
              <a:rPr kumimoji="1"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群組化的管理模式</a:t>
            </a:r>
            <a:r>
              <a:rPr kumimoji="1"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</a:t>
            </a: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人</a:t>
            </a:r>
            <a:r>
              <a:rPr kumimoji="1"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/</a:t>
            </a: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卡機</a:t>
            </a:r>
            <a:r>
              <a:rPr kumimoji="1" lang="en-US" altLang="zh-TW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</a:p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輸出考勤相關資料報告</a:t>
            </a:r>
            <a:endParaRPr kumimoji="1" lang="en-US" altLang="zh-TW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kumimoji="1" lang="zh-TW" altLang="en-US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可整合攝影機調閱影像紀錄</a:t>
            </a:r>
          </a:p>
        </p:txBody>
      </p:sp>
      <p:sp>
        <p:nvSpPr>
          <p:cNvPr id="3" name="Rounded Rectangle 25">
            <a:extLst>
              <a:ext uri="{FF2B5EF4-FFF2-40B4-BE49-F238E27FC236}">
                <a16:creationId xmlns:a16="http://schemas.microsoft.com/office/drawing/2014/main" id="{06BC9293-CFB3-1A4C-2D7B-0460AB3FD482}"/>
              </a:ext>
            </a:extLst>
          </p:cNvPr>
          <p:cNvSpPr/>
          <p:nvPr/>
        </p:nvSpPr>
        <p:spPr>
          <a:xfrm>
            <a:off x="3850526" y="2099278"/>
            <a:ext cx="2195412" cy="586155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200" b="1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ACS-100</a:t>
            </a:r>
            <a:endParaRPr lang="en-US" sz="2200" b="1" dirty="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4" name="Picture 2" descr="https://download.acti.com/corpweb/DownloadCenter/Ajax/MakeThumbImage.ashx?t=%5b%22Product+Images%22%5d&amp;p=%5b%22ACS-100%22%5d&amp;tDef=%5b%22Coming+Soon%22%5d&amp;ext=png&amp;maxWidth=1000&amp;toext=png">
            <a:extLst>
              <a:ext uri="{FF2B5EF4-FFF2-40B4-BE49-F238E27FC236}">
                <a16:creationId xmlns:a16="http://schemas.microsoft.com/office/drawing/2014/main" id="{10C733D2-5512-437E-9318-87A9328EB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310" y="2913149"/>
            <a:ext cx="266429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7337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ACSS</a:t>
            </a:r>
            <a:r>
              <a:rPr lang="zh-TW" altLang="en-US" dirty="0"/>
              <a:t>產品列表</a:t>
            </a:r>
            <a:r>
              <a:rPr lang="en-US" altLang="zh-TW" dirty="0"/>
              <a:t>-RFID </a:t>
            </a:r>
            <a:r>
              <a:rPr lang="zh-TW" altLang="en-US" dirty="0"/>
              <a:t>卡機</a:t>
            </a:r>
            <a:endParaRPr lang="en-US" altLang="zh-TW" dirty="0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06E393CC-D0FA-535E-765E-B931FBB68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949" y="1556792"/>
            <a:ext cx="6602102" cy="519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646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ACSS</a:t>
            </a:r>
            <a:r>
              <a:rPr lang="zh-TW" altLang="en-US" dirty="0"/>
              <a:t>產品列表</a:t>
            </a:r>
            <a:r>
              <a:rPr lang="en-US" altLang="zh-TW" dirty="0"/>
              <a:t>-</a:t>
            </a:r>
            <a:r>
              <a:rPr lang="zh-TW" altLang="en-US" dirty="0"/>
              <a:t>人臉辨識機</a:t>
            </a:r>
            <a:endParaRPr lang="en-US" altLang="zh-TW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61BAC83D-F53E-EC42-6E00-6E61216F1F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1757" y="1556792"/>
            <a:ext cx="6500485" cy="5044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061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ACSS</a:t>
            </a:r>
            <a:r>
              <a:rPr lang="zh-TW" altLang="en-US" dirty="0"/>
              <a:t>產品列表</a:t>
            </a:r>
            <a:r>
              <a:rPr lang="en-US" altLang="zh-TW" dirty="0"/>
              <a:t>-</a:t>
            </a:r>
            <a:r>
              <a:rPr lang="zh-TW" altLang="en-US" dirty="0"/>
              <a:t>車牌辨識機</a:t>
            </a:r>
            <a:endParaRPr lang="en-US" altLang="zh-TW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2FE5D1E-A49A-E8F2-1073-DEF8CE318E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14" y="2123893"/>
            <a:ext cx="8926171" cy="261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151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ACSS</a:t>
            </a:r>
            <a:r>
              <a:rPr lang="zh-TW" altLang="en-US" dirty="0"/>
              <a:t>產品列表</a:t>
            </a:r>
            <a:r>
              <a:rPr lang="en-US" altLang="zh-TW" dirty="0"/>
              <a:t>-</a:t>
            </a:r>
            <a:r>
              <a:rPr lang="zh-TW" altLang="en-US" dirty="0"/>
              <a:t>尾隨偵測設備</a:t>
            </a:r>
            <a:endParaRPr lang="en-US" altLang="zh-TW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4A208A95-352E-A509-1E09-F931DADCDE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51" y="2266788"/>
            <a:ext cx="8935697" cy="232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108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ACSS</a:t>
            </a:r>
            <a:r>
              <a:rPr lang="zh-TW" altLang="en-US" dirty="0"/>
              <a:t>產品列表</a:t>
            </a:r>
            <a:r>
              <a:rPr lang="en-US" altLang="zh-TW" dirty="0"/>
              <a:t>-</a:t>
            </a:r>
            <a:r>
              <a:rPr lang="zh-TW" altLang="en-US" dirty="0"/>
              <a:t>對講設備</a:t>
            </a:r>
            <a:endParaRPr lang="en-US" altLang="zh-TW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533B73F-D882-83CE-F1FE-34B46A50A2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72" y="2200103"/>
            <a:ext cx="8992855" cy="2457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8067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ACSS</a:t>
            </a:r>
            <a:r>
              <a:rPr lang="zh-TW" altLang="en-US" dirty="0"/>
              <a:t>產品列表</a:t>
            </a:r>
            <a:r>
              <a:rPr lang="en-US" altLang="zh-TW" dirty="0"/>
              <a:t>-</a:t>
            </a:r>
            <a:r>
              <a:rPr lang="zh-TW" altLang="en-US" dirty="0"/>
              <a:t>門鎖</a:t>
            </a:r>
            <a:endParaRPr lang="en-US" altLang="zh-TW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559A0221-4068-60AB-8878-37FD504080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41" y="2376340"/>
            <a:ext cx="8907118" cy="2105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352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116632"/>
            <a:ext cx="2592288" cy="792088"/>
          </a:xfrm>
          <a:prstGeom prst="rect">
            <a:avLst/>
          </a:prstGeom>
          <a:solidFill>
            <a:srgbClr val="F6F4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0" y="-1315"/>
            <a:ext cx="9136247" cy="1233249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5148064" cy="6858000"/>
          </a:xfrm>
          <a:prstGeom prst="rect">
            <a:avLst/>
          </a:prstGeom>
          <a:solidFill>
            <a:srgbClr val="9DCD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4067945" y="5132498"/>
            <a:ext cx="5076056" cy="670384"/>
          </a:xfrm>
          <a:prstGeom prst="rect">
            <a:avLst/>
          </a:prstGeom>
          <a:solidFill>
            <a:srgbClr val="E6A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5292080" y="0"/>
            <a:ext cx="144016" cy="6858000"/>
          </a:xfrm>
          <a:prstGeom prst="rect">
            <a:avLst/>
          </a:prstGeom>
          <a:solidFill>
            <a:srgbClr val="ECCC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本框 13"/>
          <p:cNvSpPr txBox="1"/>
          <p:nvPr/>
        </p:nvSpPr>
        <p:spPr>
          <a:xfrm>
            <a:off x="5436096" y="3789040"/>
            <a:ext cx="3699334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TW" altLang="en-US" sz="4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門禁系統介面</a:t>
            </a:r>
            <a:endParaRPr lang="zh-CN" altLang="en-US" sz="4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5436096" y="4449306"/>
            <a:ext cx="3699334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TW" sz="16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Access Control</a:t>
            </a:r>
            <a:endParaRPr lang="zh-CN" altLang="en-US" sz="1600" b="1" dirty="0">
              <a:solidFill>
                <a:srgbClr val="C00000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10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06" r="61228" b="14603"/>
          <a:stretch/>
        </p:blipFill>
        <p:spPr>
          <a:xfrm>
            <a:off x="6853715" y="2788241"/>
            <a:ext cx="864096" cy="712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186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323528" y="282714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 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人員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-&gt;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員工資料功能表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49C1B0C-8FDD-7672-4E24-34FEF2013F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28469"/>
            <a:ext cx="9144000" cy="4401062"/>
          </a:xfrm>
          <a:prstGeom prst="rect">
            <a:avLst/>
          </a:prstGeom>
        </p:spPr>
      </p:pic>
      <p:sp>
        <p:nvSpPr>
          <p:cNvPr id="4" name="Rounded Rectangle 14">
            <a:extLst>
              <a:ext uri="{FF2B5EF4-FFF2-40B4-BE49-F238E27FC236}">
                <a16:creationId xmlns:a16="http://schemas.microsoft.com/office/drawing/2014/main" id="{9592AAEC-8B1B-ED6A-1493-F24154D1C32E}"/>
              </a:ext>
            </a:extLst>
          </p:cNvPr>
          <p:cNvSpPr/>
          <p:nvPr/>
        </p:nvSpPr>
        <p:spPr>
          <a:xfrm>
            <a:off x="7668344" y="2636912"/>
            <a:ext cx="932904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解鎖卡片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16" name="Rounded Rectangle 14">
            <a:extLst>
              <a:ext uri="{FF2B5EF4-FFF2-40B4-BE49-F238E27FC236}">
                <a16:creationId xmlns:a16="http://schemas.microsoft.com/office/drawing/2014/main" id="{3F774615-C089-4431-F5CC-ACEBEBB7A155}"/>
              </a:ext>
            </a:extLst>
          </p:cNvPr>
          <p:cNvSpPr/>
          <p:nvPr/>
        </p:nvSpPr>
        <p:spPr>
          <a:xfrm>
            <a:off x="7524328" y="3120823"/>
            <a:ext cx="1080296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新增使用者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18" name="Rounded Rectangle 14">
            <a:extLst>
              <a:ext uri="{FF2B5EF4-FFF2-40B4-BE49-F238E27FC236}">
                <a16:creationId xmlns:a16="http://schemas.microsoft.com/office/drawing/2014/main" id="{D1630C99-A558-E541-DE08-F6C1301C45D0}"/>
              </a:ext>
            </a:extLst>
          </p:cNvPr>
          <p:cNvSpPr/>
          <p:nvPr/>
        </p:nvSpPr>
        <p:spPr>
          <a:xfrm>
            <a:off x="7956376" y="3607243"/>
            <a:ext cx="644872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匯出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19" name="Rounded Rectangle 14">
            <a:extLst>
              <a:ext uri="{FF2B5EF4-FFF2-40B4-BE49-F238E27FC236}">
                <a16:creationId xmlns:a16="http://schemas.microsoft.com/office/drawing/2014/main" id="{98D42EAC-4872-C715-4611-D878B107FCB7}"/>
              </a:ext>
            </a:extLst>
          </p:cNvPr>
          <p:cNvSpPr/>
          <p:nvPr/>
        </p:nvSpPr>
        <p:spPr>
          <a:xfrm>
            <a:off x="7668344" y="4079485"/>
            <a:ext cx="932904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批次編輯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20" name="Rounded Rectangle 14">
            <a:extLst>
              <a:ext uri="{FF2B5EF4-FFF2-40B4-BE49-F238E27FC236}">
                <a16:creationId xmlns:a16="http://schemas.microsoft.com/office/drawing/2014/main" id="{A9BB2289-7A99-8547-6E3F-AEA4BCD1BD2F}"/>
              </a:ext>
            </a:extLst>
          </p:cNvPr>
          <p:cNvSpPr/>
          <p:nvPr/>
        </p:nvSpPr>
        <p:spPr>
          <a:xfrm>
            <a:off x="7668344" y="4595980"/>
            <a:ext cx="932904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顯示欄位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08807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323528" y="282714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人員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-&gt;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員工資料編輯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 descr="一張含有 文字 的圖片&#10;&#10;自動產生的描述">
            <a:extLst>
              <a:ext uri="{FF2B5EF4-FFF2-40B4-BE49-F238E27FC236}">
                <a16:creationId xmlns:a16="http://schemas.microsoft.com/office/drawing/2014/main" id="{6DAF268B-7712-72D1-ACE8-937840D9B9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2758"/>
            <a:ext cx="9036496" cy="428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202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323528" y="282714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人員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-&gt;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員工資料編輯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24B064FB-7E00-5331-0F17-1E3ED07127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40070"/>
            <a:ext cx="9144000" cy="4377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230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323528" y="282714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人員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-&gt;Excel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員工資料匯入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F62770F-CD86-636C-3B11-C80DCE0E4E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78298"/>
            <a:ext cx="9144000" cy="4465652"/>
          </a:xfrm>
          <a:prstGeom prst="rect">
            <a:avLst/>
          </a:prstGeom>
        </p:spPr>
      </p:pic>
      <p:sp>
        <p:nvSpPr>
          <p:cNvPr id="5" name="Rounded Rectangle 14">
            <a:extLst>
              <a:ext uri="{FF2B5EF4-FFF2-40B4-BE49-F238E27FC236}">
                <a16:creationId xmlns:a16="http://schemas.microsoft.com/office/drawing/2014/main" id="{F4548F24-0DD6-1C04-3CB6-C4E6FCC0415D}"/>
              </a:ext>
            </a:extLst>
          </p:cNvPr>
          <p:cNvSpPr/>
          <p:nvPr/>
        </p:nvSpPr>
        <p:spPr>
          <a:xfrm>
            <a:off x="2775000" y="3875260"/>
            <a:ext cx="932904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下載範本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6" name="Rounded Rectangle 14">
            <a:extLst>
              <a:ext uri="{FF2B5EF4-FFF2-40B4-BE49-F238E27FC236}">
                <a16:creationId xmlns:a16="http://schemas.microsoft.com/office/drawing/2014/main" id="{DFE58E57-A773-A897-E004-5F2E4F14709A}"/>
              </a:ext>
            </a:extLst>
          </p:cNvPr>
          <p:cNvSpPr/>
          <p:nvPr/>
        </p:nvSpPr>
        <p:spPr>
          <a:xfrm>
            <a:off x="3763260" y="3875260"/>
            <a:ext cx="99992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匯入</a:t>
            </a:r>
            <a:r>
              <a:rPr lang="en-US" altLang="zh-TW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Excel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7" name="Rounded Rectangle 14">
            <a:extLst>
              <a:ext uri="{FF2B5EF4-FFF2-40B4-BE49-F238E27FC236}">
                <a16:creationId xmlns:a16="http://schemas.microsoft.com/office/drawing/2014/main" id="{845A9A89-72C4-8B77-909F-44EA8D496FD8}"/>
              </a:ext>
            </a:extLst>
          </p:cNvPr>
          <p:cNvSpPr/>
          <p:nvPr/>
        </p:nvSpPr>
        <p:spPr>
          <a:xfrm>
            <a:off x="4815978" y="3875260"/>
            <a:ext cx="115532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上傳使用者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cxnSp>
        <p:nvCxnSpPr>
          <p:cNvPr id="10" name="直線單箭頭接點 9">
            <a:extLst>
              <a:ext uri="{FF2B5EF4-FFF2-40B4-BE49-F238E27FC236}">
                <a16:creationId xmlns:a16="http://schemas.microsoft.com/office/drawing/2014/main" id="{D7A8422D-81D1-7AD1-4DF6-13DFE155E070}"/>
              </a:ext>
            </a:extLst>
          </p:cNvPr>
          <p:cNvCxnSpPr>
            <a:cxnSpLocks/>
          </p:cNvCxnSpPr>
          <p:nvPr/>
        </p:nvCxnSpPr>
        <p:spPr>
          <a:xfrm flipH="1">
            <a:off x="2267744" y="2348880"/>
            <a:ext cx="2108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單箭頭接點 13">
            <a:extLst>
              <a:ext uri="{FF2B5EF4-FFF2-40B4-BE49-F238E27FC236}">
                <a16:creationId xmlns:a16="http://schemas.microsoft.com/office/drawing/2014/main" id="{DB035B0D-2FE3-0ACC-E4AC-587D9BEF6F09}"/>
              </a:ext>
            </a:extLst>
          </p:cNvPr>
          <p:cNvCxnSpPr/>
          <p:nvPr/>
        </p:nvCxnSpPr>
        <p:spPr>
          <a:xfrm>
            <a:off x="2843808" y="2348880"/>
            <a:ext cx="336716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288CFD37-4BA3-22B8-AC0E-AABD36712317}"/>
              </a:ext>
            </a:extLst>
          </p:cNvPr>
          <p:cNvSpPr/>
          <p:nvPr/>
        </p:nvSpPr>
        <p:spPr>
          <a:xfrm>
            <a:off x="1580976" y="3875260"/>
            <a:ext cx="115532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選擇使用者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cxnSp>
        <p:nvCxnSpPr>
          <p:cNvPr id="18" name="直線單箭頭接點 17">
            <a:extLst>
              <a:ext uri="{FF2B5EF4-FFF2-40B4-BE49-F238E27FC236}">
                <a16:creationId xmlns:a16="http://schemas.microsoft.com/office/drawing/2014/main" id="{C14C549F-236F-B766-70C0-B50E1FE3B07F}"/>
              </a:ext>
            </a:extLst>
          </p:cNvPr>
          <p:cNvCxnSpPr/>
          <p:nvPr/>
        </p:nvCxnSpPr>
        <p:spPr>
          <a:xfrm>
            <a:off x="3244908" y="2348880"/>
            <a:ext cx="751028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單箭頭接點 19">
            <a:extLst>
              <a:ext uri="{FF2B5EF4-FFF2-40B4-BE49-F238E27FC236}">
                <a16:creationId xmlns:a16="http://schemas.microsoft.com/office/drawing/2014/main" id="{53FD929F-42BB-C87B-2DBD-C11DD2DB4FD6}"/>
              </a:ext>
            </a:extLst>
          </p:cNvPr>
          <p:cNvCxnSpPr/>
          <p:nvPr/>
        </p:nvCxnSpPr>
        <p:spPr>
          <a:xfrm>
            <a:off x="3620422" y="2348880"/>
            <a:ext cx="1455634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單箭頭接點 21">
            <a:extLst>
              <a:ext uri="{FF2B5EF4-FFF2-40B4-BE49-F238E27FC236}">
                <a16:creationId xmlns:a16="http://schemas.microsoft.com/office/drawing/2014/main" id="{96B4373F-362A-4BB0-2485-93DD3BB2F8ED}"/>
              </a:ext>
            </a:extLst>
          </p:cNvPr>
          <p:cNvCxnSpPr/>
          <p:nvPr/>
        </p:nvCxnSpPr>
        <p:spPr>
          <a:xfrm>
            <a:off x="3995936" y="2276872"/>
            <a:ext cx="2232248" cy="15121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14">
            <a:extLst>
              <a:ext uri="{FF2B5EF4-FFF2-40B4-BE49-F238E27FC236}">
                <a16:creationId xmlns:a16="http://schemas.microsoft.com/office/drawing/2014/main" id="{E76CC18E-2940-05EB-D0D2-20D295754B84}"/>
              </a:ext>
            </a:extLst>
          </p:cNvPr>
          <p:cNvSpPr/>
          <p:nvPr/>
        </p:nvSpPr>
        <p:spPr>
          <a:xfrm>
            <a:off x="6024096" y="3875260"/>
            <a:ext cx="631256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刪除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cxnSp>
        <p:nvCxnSpPr>
          <p:cNvPr id="25" name="直線單箭頭接點 24">
            <a:extLst>
              <a:ext uri="{FF2B5EF4-FFF2-40B4-BE49-F238E27FC236}">
                <a16:creationId xmlns:a16="http://schemas.microsoft.com/office/drawing/2014/main" id="{4C098914-54CF-3446-5A78-7C61D9A53EE0}"/>
              </a:ext>
            </a:extLst>
          </p:cNvPr>
          <p:cNvCxnSpPr/>
          <p:nvPr/>
        </p:nvCxnSpPr>
        <p:spPr>
          <a:xfrm>
            <a:off x="4499992" y="2348880"/>
            <a:ext cx="2592288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14">
            <a:extLst>
              <a:ext uri="{FF2B5EF4-FFF2-40B4-BE49-F238E27FC236}">
                <a16:creationId xmlns:a16="http://schemas.microsoft.com/office/drawing/2014/main" id="{07B19714-0903-56F3-5F92-DCC51ACAF67A}"/>
              </a:ext>
            </a:extLst>
          </p:cNvPr>
          <p:cNvSpPr/>
          <p:nvPr/>
        </p:nvSpPr>
        <p:spPr>
          <a:xfrm>
            <a:off x="6713706" y="3862170"/>
            <a:ext cx="932904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顯示欄位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cxnSp>
        <p:nvCxnSpPr>
          <p:cNvPr id="29" name="直線單箭頭接點 28">
            <a:extLst>
              <a:ext uri="{FF2B5EF4-FFF2-40B4-BE49-F238E27FC236}">
                <a16:creationId xmlns:a16="http://schemas.microsoft.com/office/drawing/2014/main" id="{8DF7F865-77DD-3BAC-CE79-54CA793F0697}"/>
              </a:ext>
            </a:extLst>
          </p:cNvPr>
          <p:cNvCxnSpPr/>
          <p:nvPr/>
        </p:nvCxnSpPr>
        <p:spPr>
          <a:xfrm>
            <a:off x="4932040" y="2276872"/>
            <a:ext cx="3024336" cy="15121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14">
            <a:extLst>
              <a:ext uri="{FF2B5EF4-FFF2-40B4-BE49-F238E27FC236}">
                <a16:creationId xmlns:a16="http://schemas.microsoft.com/office/drawing/2014/main" id="{96A6A14D-3868-4548-D83D-409EA459AF61}"/>
              </a:ext>
            </a:extLst>
          </p:cNvPr>
          <p:cNvSpPr/>
          <p:nvPr/>
        </p:nvSpPr>
        <p:spPr>
          <a:xfrm>
            <a:off x="7698796" y="3843124"/>
            <a:ext cx="932904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重新整理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399725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8" y="254656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考勤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總覽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5D1FE26E-D00B-772F-35DB-70E7D97D6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26244"/>
            <a:ext cx="9144000" cy="5039060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D33DA7B9-95A1-1360-D4FF-98DB4755D8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785" y="3630051"/>
            <a:ext cx="3604237" cy="1609077"/>
          </a:xfrm>
          <a:prstGeom prst="rect">
            <a:avLst/>
          </a:prstGeom>
        </p:spPr>
      </p:pic>
      <p:sp>
        <p:nvSpPr>
          <p:cNvPr id="10" name="Rounded Rectangle 14">
            <a:extLst>
              <a:ext uri="{FF2B5EF4-FFF2-40B4-BE49-F238E27FC236}">
                <a16:creationId xmlns:a16="http://schemas.microsoft.com/office/drawing/2014/main" id="{78105B96-B9AB-3E1A-5D2A-6A42FA4F05ED}"/>
              </a:ext>
            </a:extLst>
          </p:cNvPr>
          <p:cNvSpPr/>
          <p:nvPr/>
        </p:nvSpPr>
        <p:spPr>
          <a:xfrm>
            <a:off x="5741368" y="4197093"/>
            <a:ext cx="66632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點擊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cxnSp>
        <p:nvCxnSpPr>
          <p:cNvPr id="13" name="直線單箭頭接點 12">
            <a:extLst>
              <a:ext uri="{FF2B5EF4-FFF2-40B4-BE49-F238E27FC236}">
                <a16:creationId xmlns:a16="http://schemas.microsoft.com/office/drawing/2014/main" id="{BB2A1BDB-459C-2587-5EA4-85DD0C05E2E9}"/>
              </a:ext>
            </a:extLst>
          </p:cNvPr>
          <p:cNvCxnSpPr/>
          <p:nvPr/>
        </p:nvCxnSpPr>
        <p:spPr>
          <a:xfrm flipH="1">
            <a:off x="5510022" y="4581128"/>
            <a:ext cx="100619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609073FD-3ECB-2476-E62C-2E6AEAE504DC}"/>
              </a:ext>
            </a:extLst>
          </p:cNvPr>
          <p:cNvSpPr/>
          <p:nvPr/>
        </p:nvSpPr>
        <p:spPr>
          <a:xfrm>
            <a:off x="7740352" y="5415054"/>
            <a:ext cx="954360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追朔數據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0C1D0FE4-4AE7-C8E6-04BB-473F9185CCCF}"/>
              </a:ext>
            </a:extLst>
          </p:cNvPr>
          <p:cNvSpPr/>
          <p:nvPr/>
        </p:nvSpPr>
        <p:spPr>
          <a:xfrm>
            <a:off x="8028384" y="5013176"/>
            <a:ext cx="66632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匯出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264736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8" y="254656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考勤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總覽牆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0FB3D52-DA07-D62C-9BCC-D4B680B39D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07"/>
          <a:stretch/>
        </p:blipFill>
        <p:spPr>
          <a:xfrm>
            <a:off x="0" y="1235383"/>
            <a:ext cx="9144000" cy="4713897"/>
          </a:xfrm>
          <a:prstGeom prst="rect">
            <a:avLst/>
          </a:prstGeom>
        </p:spPr>
      </p:pic>
      <p:sp>
        <p:nvSpPr>
          <p:cNvPr id="2" name="Rounded Rectangle 14">
            <a:extLst>
              <a:ext uri="{FF2B5EF4-FFF2-40B4-BE49-F238E27FC236}">
                <a16:creationId xmlns:a16="http://schemas.microsoft.com/office/drawing/2014/main" id="{0BB2870A-9C15-CF29-AE42-C7B4DD5FF0D0}"/>
              </a:ext>
            </a:extLst>
          </p:cNvPr>
          <p:cNvSpPr/>
          <p:nvPr/>
        </p:nvSpPr>
        <p:spPr>
          <a:xfrm>
            <a:off x="6371049" y="2708920"/>
            <a:ext cx="1800000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點選進入工地看板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cxnSp>
        <p:nvCxnSpPr>
          <p:cNvPr id="3" name="直線單箭頭接點 2">
            <a:extLst>
              <a:ext uri="{FF2B5EF4-FFF2-40B4-BE49-F238E27FC236}">
                <a16:creationId xmlns:a16="http://schemas.microsoft.com/office/drawing/2014/main" id="{12453648-9C95-7CA1-B3FB-409EC1B354B3}"/>
              </a:ext>
            </a:extLst>
          </p:cNvPr>
          <p:cNvCxnSpPr>
            <a:cxnSpLocks/>
          </p:cNvCxnSpPr>
          <p:nvPr/>
        </p:nvCxnSpPr>
        <p:spPr>
          <a:xfrm>
            <a:off x="5004048" y="2276872"/>
            <a:ext cx="1296144" cy="5760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21861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8" y="254656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考勤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總覽牆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6" name="圖片 5" descr="一張含有 文字, 螢幕擷取畫面, 軟體, 多媒體軟體 的圖片&#10;&#10;自動產生的描述">
            <a:extLst>
              <a:ext uri="{FF2B5EF4-FFF2-40B4-BE49-F238E27FC236}">
                <a16:creationId xmlns:a16="http://schemas.microsoft.com/office/drawing/2014/main" id="{16E26A78-8838-2EDD-EDE2-EA230A58E6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" y="1700808"/>
            <a:ext cx="8280000" cy="396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5424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8" y="254656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考勤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總覽牆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 descr="一張含有 文字, 軟體, 電腦圖示, 多媒體軟體 的圖片&#10;&#10;自動產生的描述">
            <a:extLst>
              <a:ext uri="{FF2B5EF4-FFF2-40B4-BE49-F238E27FC236}">
                <a16:creationId xmlns:a16="http://schemas.microsoft.com/office/drawing/2014/main" id="{8F7FA2B1-3C5C-750E-A303-AA406B7C89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" y="1698060"/>
            <a:ext cx="8280000" cy="396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4453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8" y="254656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考勤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總覽牆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 descr="一張含有 軟體, 多媒體軟體, 螢幕擷取畫面, 電腦圖示 的圖片&#10;&#10;自動產生的描述">
            <a:extLst>
              <a:ext uri="{FF2B5EF4-FFF2-40B4-BE49-F238E27FC236}">
                <a16:creationId xmlns:a16="http://schemas.microsoft.com/office/drawing/2014/main" id="{07B39608-5A32-70B6-54A4-66B18E8AF4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" y="1700808"/>
            <a:ext cx="8280000" cy="396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7646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8" y="282714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報表管理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-&gt;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自動匯出報表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5" name="圖片 4" descr="一張含有 文字 的圖片&#10;&#10;自動產生的描述">
            <a:extLst>
              <a:ext uri="{FF2B5EF4-FFF2-40B4-BE49-F238E27FC236}">
                <a16:creationId xmlns:a16="http://schemas.microsoft.com/office/drawing/2014/main" id="{32CD07FD-6E9B-AF4B-048F-E5437E8E2E4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3" b="1"/>
          <a:stretch/>
        </p:blipFill>
        <p:spPr>
          <a:xfrm>
            <a:off x="0" y="1365961"/>
            <a:ext cx="9144000" cy="4326224"/>
          </a:xfrm>
          <a:prstGeom prst="rect">
            <a:avLst/>
          </a:prstGeom>
        </p:spPr>
      </p:pic>
      <p:sp>
        <p:nvSpPr>
          <p:cNvPr id="12" name="Rounded Rectangle 14">
            <a:extLst>
              <a:ext uri="{FF2B5EF4-FFF2-40B4-BE49-F238E27FC236}">
                <a16:creationId xmlns:a16="http://schemas.microsoft.com/office/drawing/2014/main" id="{7CE6A2C0-DEF5-8CAF-D62C-9BF1EDF99ADE}"/>
              </a:ext>
            </a:extLst>
          </p:cNvPr>
          <p:cNvSpPr/>
          <p:nvPr/>
        </p:nvSpPr>
        <p:spPr>
          <a:xfrm>
            <a:off x="5652120" y="2285668"/>
            <a:ext cx="100705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歷史紀錄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01FC9929-0279-DBD9-7307-284B950438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1720" y="3558161"/>
            <a:ext cx="4355976" cy="2747408"/>
          </a:xfrm>
          <a:prstGeom prst="rect">
            <a:avLst/>
          </a:prstGeom>
        </p:spPr>
      </p:pic>
      <p:cxnSp>
        <p:nvCxnSpPr>
          <p:cNvPr id="16" name="直線單箭頭接點 15">
            <a:extLst>
              <a:ext uri="{FF2B5EF4-FFF2-40B4-BE49-F238E27FC236}">
                <a16:creationId xmlns:a16="http://schemas.microsoft.com/office/drawing/2014/main" id="{791F07F2-89FB-C415-8455-E825F62658AC}"/>
              </a:ext>
            </a:extLst>
          </p:cNvPr>
          <p:cNvCxnSpPr/>
          <p:nvPr/>
        </p:nvCxnSpPr>
        <p:spPr>
          <a:xfrm flipH="1">
            <a:off x="6732240" y="2348880"/>
            <a:ext cx="360040" cy="1109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單箭頭接點 17">
            <a:extLst>
              <a:ext uri="{FF2B5EF4-FFF2-40B4-BE49-F238E27FC236}">
                <a16:creationId xmlns:a16="http://schemas.microsoft.com/office/drawing/2014/main" id="{6CADDDAE-BE4C-BDF7-A4E4-DEDE2230455D}"/>
              </a:ext>
            </a:extLst>
          </p:cNvPr>
          <p:cNvCxnSpPr>
            <a:cxnSpLocks/>
          </p:cNvCxnSpPr>
          <p:nvPr/>
        </p:nvCxnSpPr>
        <p:spPr>
          <a:xfrm flipH="1">
            <a:off x="5831896" y="2348880"/>
            <a:ext cx="1548416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4">
            <a:extLst>
              <a:ext uri="{FF2B5EF4-FFF2-40B4-BE49-F238E27FC236}">
                <a16:creationId xmlns:a16="http://schemas.microsoft.com/office/drawing/2014/main" id="{8467B26C-55A1-39C8-7648-01A8FD3678E9}"/>
              </a:ext>
            </a:extLst>
          </p:cNvPr>
          <p:cNvSpPr/>
          <p:nvPr/>
        </p:nvSpPr>
        <p:spPr>
          <a:xfrm>
            <a:off x="5148064" y="3789040"/>
            <a:ext cx="68933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編輯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23" name="Rounded Rectangle 14">
            <a:extLst>
              <a:ext uri="{FF2B5EF4-FFF2-40B4-BE49-F238E27FC236}">
                <a16:creationId xmlns:a16="http://schemas.microsoft.com/office/drawing/2014/main" id="{5AB479E8-4C77-411E-CEEF-573BF16180CB}"/>
              </a:ext>
            </a:extLst>
          </p:cNvPr>
          <p:cNvSpPr/>
          <p:nvPr/>
        </p:nvSpPr>
        <p:spPr>
          <a:xfrm>
            <a:off x="7963686" y="2404485"/>
            <a:ext cx="68933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刪除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cxnSp>
        <p:nvCxnSpPr>
          <p:cNvPr id="25" name="直線單箭頭接點 24">
            <a:extLst>
              <a:ext uri="{FF2B5EF4-FFF2-40B4-BE49-F238E27FC236}">
                <a16:creationId xmlns:a16="http://schemas.microsoft.com/office/drawing/2014/main" id="{BA640300-AB6D-3DD1-B895-08377CBB454B}"/>
              </a:ext>
            </a:extLst>
          </p:cNvPr>
          <p:cNvCxnSpPr>
            <a:cxnSpLocks/>
          </p:cNvCxnSpPr>
          <p:nvPr/>
        </p:nvCxnSpPr>
        <p:spPr>
          <a:xfrm>
            <a:off x="7615272" y="2597022"/>
            <a:ext cx="32115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14">
            <a:extLst>
              <a:ext uri="{FF2B5EF4-FFF2-40B4-BE49-F238E27FC236}">
                <a16:creationId xmlns:a16="http://schemas.microsoft.com/office/drawing/2014/main" id="{DE44E44B-F57E-35D8-E723-440A09B9B499}"/>
              </a:ext>
            </a:extLst>
          </p:cNvPr>
          <p:cNvSpPr/>
          <p:nvPr/>
        </p:nvSpPr>
        <p:spPr>
          <a:xfrm>
            <a:off x="7398308" y="5229200"/>
            <a:ext cx="1258092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新增時間表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755903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8" y="282714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報表管理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-&gt;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自動匯出報表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3E8D0731-93FC-251B-2A24-F5CC221149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31088"/>
            <a:ext cx="9144000" cy="454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5683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407696" y="6375153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帳號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1667CB4F-74A3-0F00-044E-7F72F8EDE0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28904"/>
            <a:ext cx="9144000" cy="4864392"/>
          </a:xfrm>
          <a:prstGeom prst="rect">
            <a:avLst/>
          </a:prstGeom>
        </p:spPr>
      </p:pic>
      <p:sp>
        <p:nvSpPr>
          <p:cNvPr id="5" name="Rounded Rectangle 14">
            <a:extLst>
              <a:ext uri="{FF2B5EF4-FFF2-40B4-BE49-F238E27FC236}">
                <a16:creationId xmlns:a16="http://schemas.microsoft.com/office/drawing/2014/main" id="{C746B653-8DA9-E9E3-0234-C1158EE7B172}"/>
              </a:ext>
            </a:extLst>
          </p:cNvPr>
          <p:cNvSpPr/>
          <p:nvPr/>
        </p:nvSpPr>
        <p:spPr>
          <a:xfrm>
            <a:off x="7722096" y="2062830"/>
            <a:ext cx="1114562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b="1" dirty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編輯設定組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cxnSp>
        <p:nvCxnSpPr>
          <p:cNvPr id="7" name="直線單箭頭接點 6">
            <a:extLst>
              <a:ext uri="{FF2B5EF4-FFF2-40B4-BE49-F238E27FC236}">
                <a16:creationId xmlns:a16="http://schemas.microsoft.com/office/drawing/2014/main" id="{B5BE8A3A-2A41-B1BC-F814-7400AB41B548}"/>
              </a:ext>
            </a:extLst>
          </p:cNvPr>
          <p:cNvCxnSpPr>
            <a:cxnSpLocks/>
          </p:cNvCxnSpPr>
          <p:nvPr/>
        </p:nvCxnSpPr>
        <p:spPr>
          <a:xfrm>
            <a:off x="8279377" y="1700808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601458E9-FF2F-A9DD-728A-22B81CC4A4BA}"/>
              </a:ext>
            </a:extLst>
          </p:cNvPr>
          <p:cNvSpPr txBox="1"/>
          <p:nvPr/>
        </p:nvSpPr>
        <p:spPr>
          <a:xfrm>
            <a:off x="323528" y="282714"/>
            <a:ext cx="67687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UI</a:t>
            </a:r>
            <a:r>
              <a:rPr lang="en-US" altLang="zh-TW" sz="30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–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報表管理</a:t>
            </a:r>
            <a:r>
              <a:rPr lang="en-US" altLang="zh-TW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-&gt;</a:t>
            </a: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自動匯出報表</a:t>
            </a: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24351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案例分享與應用實例</a:t>
            </a:r>
            <a:r>
              <a:rPr lang="en-US" altLang="zh-TW" dirty="0"/>
              <a:t>—</a:t>
            </a:r>
            <a:r>
              <a:rPr lang="zh-TW" altLang="en-US" sz="32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通關機整合</a:t>
            </a:r>
            <a:endParaRPr lang="en-US" dirty="0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78B104D5-AF16-6A7E-DFBC-750DDE3A6889}"/>
              </a:ext>
            </a:extLst>
          </p:cNvPr>
          <p:cNvSpPr txBox="1"/>
          <p:nvPr/>
        </p:nvSpPr>
        <p:spPr>
          <a:xfrm>
            <a:off x="557173" y="1596069"/>
            <a:ext cx="62378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dirty="0"/>
              <a:t>提供成功案例及實際應用場景</a:t>
            </a:r>
          </a:p>
        </p:txBody>
      </p:sp>
      <p:pic>
        <p:nvPicPr>
          <p:cNvPr id="3" name="圖片 2" descr="一張含有 室內, 料理台, 廚房電器, 櫥櫃 的圖片&#10;&#10;自動產生的描述">
            <a:extLst>
              <a:ext uri="{FF2B5EF4-FFF2-40B4-BE49-F238E27FC236}">
                <a16:creationId xmlns:a16="http://schemas.microsoft.com/office/drawing/2014/main" id="{FC6A10CB-4D0D-98C5-8C8A-4BD7FE3C33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629" y="2443748"/>
            <a:ext cx="2520000" cy="3361516"/>
          </a:xfrm>
          <a:prstGeom prst="rect">
            <a:avLst/>
          </a:prstGeom>
        </p:spPr>
      </p:pic>
      <p:pic>
        <p:nvPicPr>
          <p:cNvPr id="4" name="圖片 3" descr="一張含有 建築, 地板, 室內, 驗票閘門 的圖片&#10;&#10;自動產生的描述">
            <a:extLst>
              <a:ext uri="{FF2B5EF4-FFF2-40B4-BE49-F238E27FC236}">
                <a16:creationId xmlns:a16="http://schemas.microsoft.com/office/drawing/2014/main" id="{B6F7A401-1773-07BB-791A-AC8F3D6A3F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73" y="2443748"/>
            <a:ext cx="2520000" cy="3361516"/>
          </a:xfrm>
          <a:prstGeom prst="rect">
            <a:avLst/>
          </a:prstGeom>
        </p:spPr>
      </p:pic>
      <p:pic>
        <p:nvPicPr>
          <p:cNvPr id="5" name="圖片 4" descr="一張含有 室內, 下沉、洗碗槽, 料理台, 水龍頭 的圖片&#10;&#10;自動產生的描述">
            <a:extLst>
              <a:ext uri="{FF2B5EF4-FFF2-40B4-BE49-F238E27FC236}">
                <a16:creationId xmlns:a16="http://schemas.microsoft.com/office/drawing/2014/main" id="{DF9EA20F-A476-193A-736B-02B2B3FD8D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085" y="2443748"/>
            <a:ext cx="2520000" cy="336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583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購買地點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dirty="0"/>
              <a:t>經授權經銷商購買</a:t>
            </a: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dirty="0"/>
              <a:t>直接向</a:t>
            </a:r>
            <a:r>
              <a:rPr lang="en-US" altLang="zh-TW" b="1" dirty="0"/>
              <a:t>ACTi</a:t>
            </a:r>
            <a:r>
              <a:rPr lang="zh-TW" altLang="en-US" b="1" dirty="0"/>
              <a:t>購買</a:t>
            </a:r>
            <a:endParaRPr lang="en-US" altLang="zh-TW" b="1" dirty="0"/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zh-TW" altLang="en-US" dirty="0"/>
              <a:t>台灣及其他地區</a:t>
            </a:r>
            <a:r>
              <a:rPr lang="en-US" altLang="zh-TW" dirty="0"/>
              <a:t>:  +886-2-2656-2588</a:t>
            </a:r>
            <a:r>
              <a:rPr lang="zh-TW" altLang="en-US" dirty="0"/>
              <a:t>美國</a:t>
            </a:r>
            <a:r>
              <a:rPr lang="en-US" altLang="zh-TW" dirty="0"/>
              <a:t>: +1-866-410-2284 (</a:t>
            </a:r>
            <a:r>
              <a:rPr lang="zh-TW" altLang="en-US" dirty="0"/>
              <a:t>免費電話</a:t>
            </a:r>
            <a:r>
              <a:rPr lang="en-US" altLang="zh-TW" dirty="0"/>
              <a:t>)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支援與服務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dirty="0"/>
              <a:t>技術支援</a:t>
            </a:r>
            <a:endParaRPr lang="en-US" altLang="zh-TW" b="1" dirty="0"/>
          </a:p>
          <a:p>
            <a:pPr>
              <a:lnSpc>
                <a:spcPct val="150000"/>
              </a:lnSpc>
            </a:pPr>
            <a:r>
              <a:rPr lang="en-US" dirty="0"/>
              <a:t>	-</a:t>
            </a:r>
            <a:r>
              <a:rPr lang="zh-TW" altLang="en-US" dirty="0"/>
              <a:t>線上客戶支援平台</a:t>
            </a:r>
            <a:r>
              <a:rPr lang="en-US" dirty="0"/>
              <a:t>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</a:t>
            </a:r>
            <a:r>
              <a:rPr lang="zh-TW" altLang="en-US" dirty="0"/>
              <a:t>電話支援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	</a:t>
            </a:r>
            <a:r>
              <a:rPr lang="zh-TW" altLang="en-US" dirty="0"/>
              <a:t>台灣及其他地區</a:t>
            </a:r>
            <a:r>
              <a:rPr lang="en-US" altLang="zh-TW" dirty="0"/>
              <a:t>:  +886-2-2656-5200</a:t>
            </a:r>
          </a:p>
          <a:p>
            <a:pPr lvl="4">
              <a:lnSpc>
                <a:spcPct val="150000"/>
              </a:lnSpc>
            </a:pPr>
            <a:r>
              <a:rPr lang="zh-TW" altLang="en-US" dirty="0"/>
              <a:t>美國</a:t>
            </a:r>
            <a:r>
              <a:rPr lang="en-US" dirty="0"/>
              <a:t>: +1-866-410-2284 (</a:t>
            </a:r>
            <a:r>
              <a:rPr lang="zh-TW" altLang="en-US" dirty="0"/>
              <a:t>免費電話</a:t>
            </a:r>
            <a:r>
              <a:rPr lang="en-US" dirty="0"/>
              <a:t>)</a:t>
            </a:r>
          </a:p>
          <a:p>
            <a:pPr>
              <a:lnSpc>
                <a:spcPct val="150000"/>
              </a:lnSpc>
            </a:pPr>
            <a:r>
              <a:rPr lang="en-US" altLang="zh-TW" b="1" dirty="0"/>
              <a:t>RMA </a:t>
            </a:r>
            <a:r>
              <a:rPr lang="zh-TW" altLang="en-US" b="1" dirty="0"/>
              <a:t>服務</a:t>
            </a:r>
            <a:endParaRPr lang="en-US" altLang="zh-TW" b="1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zh-TW" altLang="en-US" dirty="0">
                <a:hlinkClick r:id="rId4"/>
              </a:rPr>
              <a:t>保固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zh-TW" altLang="en-US" dirty="0">
                <a:hlinkClick r:id="rId5"/>
              </a:rPr>
              <a:t>維修服務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zh-TW" altLang="en-US" b="1" dirty="0"/>
              <a:t>培訓</a:t>
            </a:r>
            <a:endParaRPr lang="en-US" b="1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27384"/>
            <a:ext cx="9144000" cy="2304256"/>
          </a:xfrm>
          <a:prstGeom prst="rect">
            <a:avLst/>
          </a:prstGeom>
          <a:solidFill>
            <a:srgbClr val="FDFDF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6" name="Picture 2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3734" y="2614736"/>
            <a:ext cx="4496531" cy="1390328"/>
          </a:xfrm>
          <a:prstGeom prst="rect">
            <a:avLst/>
          </a:prstGeom>
          <a:noFill/>
        </p:spPr>
      </p:pic>
      <p:sp>
        <p:nvSpPr>
          <p:cNvPr id="7" name="Rectangle 1"/>
          <p:cNvSpPr/>
          <p:nvPr/>
        </p:nvSpPr>
        <p:spPr>
          <a:xfrm>
            <a:off x="-1" y="-27384"/>
            <a:ext cx="9144000" cy="304800"/>
          </a:xfrm>
          <a:prstGeom prst="rect">
            <a:avLst/>
          </a:prstGeom>
          <a:solidFill>
            <a:srgbClr val="5F52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7590374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1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1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1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自訂 1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BC632F8FE28D41880BF9AFB149351A" ma:contentTypeVersion="16" ma:contentTypeDescription="Create a new document." ma:contentTypeScope="" ma:versionID="ce240c5dd7fcf5e50137385007e7043d">
  <xsd:schema xmlns:xsd="http://www.w3.org/2001/XMLSchema" xmlns:xs="http://www.w3.org/2001/XMLSchema" xmlns:p="http://schemas.microsoft.com/office/2006/metadata/properties" xmlns:ns3="ac087e28-3f76-4647-895f-aa0c543fee8a" xmlns:ns4="4d3a89d7-38cc-4995-998c-0b0b8fa3c8d8" targetNamespace="http://schemas.microsoft.com/office/2006/metadata/properties" ma:root="true" ma:fieldsID="44b46848a3374476c0037ab12db32c1e" ns3:_="" ns4:_="">
    <xsd:import namespace="ac087e28-3f76-4647-895f-aa0c543fee8a"/>
    <xsd:import namespace="4d3a89d7-38cc-4995-998c-0b0b8fa3c8d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_activity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LengthInSeconds" minOccurs="0"/>
                <xsd:element ref="ns4:MediaServiceObjectDetectorVersion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87e28-3f76-4647-895f-aa0c543fee8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3a89d7-38cc-4995-998c-0b0b8fa3c8d8" elementFormDefault="qualified">
    <xsd:import namespace="http://schemas.microsoft.com/office/2006/documentManagement/types"/>
    <xsd:import namespace="http://schemas.microsoft.com/office/infopath/2007/PartnerControls"/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d3a89d7-38cc-4995-998c-0b0b8fa3c8d8" xsi:nil="true"/>
  </documentManagement>
</p:properties>
</file>

<file path=customXml/itemProps1.xml><?xml version="1.0" encoding="utf-8"?>
<ds:datastoreItem xmlns:ds="http://schemas.openxmlformats.org/officeDocument/2006/customXml" ds:itemID="{79CDBA6B-0526-41A5-B6DF-5BD35C17D1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9F7AA9-EDD3-46E9-BC00-99CA7FF0A8E6}">
  <ds:schemaRefs>
    <ds:schemaRef ds:uri="4d3a89d7-38cc-4995-998c-0b0b8fa3c8d8"/>
    <ds:schemaRef ds:uri="ac087e28-3f76-4647-895f-aa0c543fee8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6830114-0219-420B-B36C-F85BBFED20DB}">
  <ds:schemaRefs>
    <ds:schemaRef ds:uri="4d3a89d7-38cc-4995-998c-0b0b8fa3c8d8"/>
    <ds:schemaRef ds:uri="ac087e28-3f76-4647-895f-aa0c543fee8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910</Words>
  <Application>Microsoft Office PowerPoint</Application>
  <PresentationFormat>如螢幕大小 (4:3)</PresentationFormat>
  <Paragraphs>190</Paragraphs>
  <Slides>31</Slides>
  <Notes>29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31</vt:i4>
      </vt:variant>
    </vt:vector>
  </HeadingPairs>
  <TitlesOfParts>
    <vt:vector size="33" baseType="lpstr"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Ando.Meritee</dc:creator>
  <cp:lastModifiedBy>Bella.Liu (劉家瑀)</cp:lastModifiedBy>
  <cp:revision>9</cp:revision>
  <dcterms:created xsi:type="dcterms:W3CDTF">2015-08-31T10:30:03Z</dcterms:created>
  <dcterms:modified xsi:type="dcterms:W3CDTF">2024-10-22T10:02:30Z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0x010100ABBC632F8FE28D41880BF9AFB149351A</vt:lpwstr>
  </property>
</Properties>
</file>