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7"/>
  </p:notesMasterIdLst>
  <p:sldIdLst>
    <p:sldId id="279" r:id="rId3"/>
    <p:sldId id="421" r:id="rId4"/>
    <p:sldId id="437" r:id="rId5"/>
    <p:sldId id="438" r:id="rId6"/>
    <p:sldId id="442" r:id="rId7"/>
    <p:sldId id="434" r:id="rId8"/>
    <p:sldId id="443" r:id="rId9"/>
    <p:sldId id="376" r:id="rId10"/>
    <p:sldId id="445" r:id="rId11"/>
    <p:sldId id="444" r:id="rId12"/>
    <p:sldId id="441" r:id="rId13"/>
    <p:sldId id="439" r:id="rId14"/>
    <p:sldId id="440" r:id="rId15"/>
    <p:sldId id="435" r:id="rId16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50"/>
    <a:srgbClr val="0000FF"/>
    <a:srgbClr val="FFFFE5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35" autoAdjust="0"/>
    <p:restoredTop sz="90717" autoAdjust="0"/>
  </p:normalViewPr>
  <p:slideViewPr>
    <p:cSldViewPr>
      <p:cViewPr varScale="1">
        <p:scale>
          <a:sx n="75" d="100"/>
          <a:sy n="75" d="100"/>
        </p:scale>
        <p:origin x="1651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2025/5/21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86BE55-B48F-6364-FAC8-CD35404C1D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C800088-5B6D-3200-476D-FB0E2874B5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A25C46C-0CFD-1426-635B-10844E462F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0FE51D-216C-7D47-1F3A-24F9E750D2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9500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89767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CCEDE7-2DB6-8435-D917-FEC66E8AC9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2F36EAB-C07F-3F37-B9AD-137583DFA6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42C640B-F108-F60A-465B-C6656B851D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3CB9F2-A5E1-A818-96BC-3BCBEFAEAD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367141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73636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CB8253-CA81-E8C6-6239-EC384D9AFC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FA2573A-3DC8-8BE8-85AA-E327C2E13A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80499E9-0B15-385B-8BFF-D6AE6E4E46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9CD92D-1246-0938-2752-DB519E9598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151602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FBF80-F22A-5A5D-856E-7728C07813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1B1340-566D-5444-F5B0-E143D8DA9B9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3410CE8-4EFD-537F-932D-9FB226E4343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8B95C7-04D4-1D6A-8551-3798CFD55D8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25611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2025/5/21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2025/5/21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2025/5/21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2025/5/21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2025/5/21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2025/5/21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2025/5/21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2025/5/21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2025/5/21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2025/5/21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hyperlink" Target="https://www.acti.com/applications/fire-detection" TargetMode="External"/><Relationship Id="rId7" Type="http://schemas.openxmlformats.org/officeDocument/2006/relationships/hyperlink" Target="https://www.acti.com/applications/thermal-intrusion-detection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9.png"/><Relationship Id="rId5" Type="http://schemas.openxmlformats.org/officeDocument/2006/relationships/hyperlink" Target="https://www.acti.com/applications/overheating-detection" TargetMode="External"/><Relationship Id="rId10" Type="http://schemas.openxmlformats.org/officeDocument/2006/relationships/image" Target="../media/image11.png"/><Relationship Id="rId4" Type="http://schemas.openxmlformats.org/officeDocument/2006/relationships/image" Target="../media/image8.png"/><Relationship Id="rId9" Type="http://schemas.openxmlformats.org/officeDocument/2006/relationships/hyperlink" Target="https://www.acti.com/applications/human-body-temperature-detection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3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s://www.acti.com/product/A972" TargetMode="Externa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product/A30-P1" TargetMode="External"/><Relationship Id="rId2" Type="http://schemas.openxmlformats.org/officeDocument/2006/relationships/hyperlink" Target="https://www.acti.com/product/A370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2.png"/><Relationship Id="rId4" Type="http://schemas.openxmlformats.org/officeDocument/2006/relationships/hyperlink" Target="https://www.acti.com/product/A370-P2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hyperlink" Target="https://www.acti.com/product/A371-P1" TargetMode="External"/><Relationship Id="rId7" Type="http://schemas.openxmlformats.org/officeDocument/2006/relationships/image" Target="../media/image23.png"/><Relationship Id="rId2" Type="http://schemas.openxmlformats.org/officeDocument/2006/relationships/hyperlink" Target="https://www.acti.com/product/A371" TargetMode="Externa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product/A372-P1" TargetMode="External"/><Relationship Id="rId5" Type="http://schemas.openxmlformats.org/officeDocument/2006/relationships/hyperlink" Target="https://www.acti.com/product/A372" TargetMode="External"/><Relationship Id="rId4" Type="http://schemas.openxmlformats.org/officeDocument/2006/relationships/hyperlink" Target="https://www.acti.com/product/A371-P2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product/VMGB-359-P1" TargetMode="External"/><Relationship Id="rId2" Type="http://schemas.openxmlformats.org/officeDocument/2006/relationships/hyperlink" Target="https://www.acti.com/product/VMGB-359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5.png"/><Relationship Id="rId4" Type="http://schemas.openxmlformats.org/officeDocument/2006/relationships/hyperlink" Target="https://www.acti.com/product/VMGB-371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product/A570-P1" TargetMode="External"/><Relationship Id="rId2" Type="http://schemas.openxmlformats.org/officeDocument/2006/relationships/hyperlink" Target="https://www.acti.com/product/A570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6.png"/><Relationship Id="rId4" Type="http://schemas.openxmlformats.org/officeDocument/2006/relationships/hyperlink" Target="https://www.acti.com/product/A570-P2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cti.com/video/v2058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460375" y="1484784"/>
            <a:ext cx="8568952" cy="1934773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400" b="1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A972 and Other Thermal Cameras</a:t>
            </a:r>
          </a:p>
          <a:p>
            <a:pPr algn="l">
              <a:lnSpc>
                <a:spcPct val="150000"/>
              </a:lnSpc>
            </a:pPr>
            <a:r>
              <a:rPr lang="en-US" sz="3200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New Product Introduction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72CBEF9-1058-5C01-78E8-99EEB904436C}"/>
              </a:ext>
            </a:extLst>
          </p:cNvPr>
          <p:cNvGrpSpPr/>
          <p:nvPr/>
        </p:nvGrpSpPr>
        <p:grpSpPr>
          <a:xfrm>
            <a:off x="-180528" y="3717032"/>
            <a:ext cx="5715918" cy="2798869"/>
            <a:chOff x="1245270" y="3828049"/>
            <a:chExt cx="5715918" cy="2798869"/>
          </a:xfrm>
        </p:grpSpPr>
        <p:pic>
          <p:nvPicPr>
            <p:cNvPr id="3" name="Picture 4">
              <a:extLst>
                <a:ext uri="{FF2B5EF4-FFF2-40B4-BE49-F238E27FC236}">
                  <a16:creationId xmlns:a16="http://schemas.microsoft.com/office/drawing/2014/main" id="{AE289F22-6A46-816C-BCE1-61C6547265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44964" y="3828049"/>
              <a:ext cx="2016224" cy="1572655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>
              <a:extLst>
                <a:ext uri="{FF2B5EF4-FFF2-40B4-BE49-F238E27FC236}">
                  <a16:creationId xmlns:a16="http://schemas.microsoft.com/office/drawing/2014/main" id="{7C1A170E-6D2E-36CA-7BE2-61B8EFCD60E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63888" y="4437112"/>
              <a:ext cx="2487546" cy="175372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E812AD2F-7B9C-0C47-A657-4B124DC2571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623896" y="5076279"/>
              <a:ext cx="1587657" cy="1550639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7" name="Picture 2">
              <a:extLst>
                <a:ext uri="{FF2B5EF4-FFF2-40B4-BE49-F238E27FC236}">
                  <a16:creationId xmlns:a16="http://schemas.microsoft.com/office/drawing/2014/main" id="{24EC53DE-7551-D360-7E1D-52513990543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415" b="26893"/>
            <a:stretch/>
          </p:blipFill>
          <p:spPr bwMode="auto">
            <a:xfrm>
              <a:off x="3069945" y="4358719"/>
              <a:ext cx="1080956" cy="4939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>
              <a:extLst>
                <a:ext uri="{FF2B5EF4-FFF2-40B4-BE49-F238E27FC236}">
                  <a16:creationId xmlns:a16="http://schemas.microsoft.com/office/drawing/2014/main" id="{2671FFFC-77F2-E52F-349B-3AD63902201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5270" y="4179835"/>
              <a:ext cx="2268274" cy="22682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>
              <a:extLst>
                <a:ext uri="{FF2B5EF4-FFF2-40B4-BE49-F238E27FC236}">
                  <a16:creationId xmlns:a16="http://schemas.microsoft.com/office/drawing/2014/main" id="{3F3AF2A3-81BE-DF4B-9345-0AE1F2773BC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415" b="26893"/>
            <a:stretch/>
          </p:blipFill>
          <p:spPr bwMode="auto">
            <a:xfrm>
              <a:off x="3619624" y="4111766"/>
              <a:ext cx="1080955" cy="4939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B5B49F0A-06F8-5562-E7AD-A0C55A5DA96F}"/>
              </a:ext>
            </a:extLst>
          </p:cNvPr>
          <p:cNvSpPr txBox="1"/>
          <p:nvPr/>
        </p:nvSpPr>
        <p:spPr>
          <a:xfrm>
            <a:off x="287524" y="1988840"/>
            <a:ext cx="8568952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200"/>
              </a:spcAft>
            </a:pPr>
            <a:r>
              <a:rPr lang="en-US" b="0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ACTi thermal cameras combine advanced dual-sensor technology, integrating </a:t>
            </a:r>
            <a:r>
              <a:rPr lang="en-US" b="1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thermal imaging </a:t>
            </a:r>
            <a:r>
              <a:rPr lang="en-US" b="0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and </a:t>
            </a:r>
            <a:r>
              <a:rPr lang="en-US" b="1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visible light sensors</a:t>
            </a:r>
            <a:r>
              <a:rPr lang="en-US" b="0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 to deliver a comprehensive monitoring solution. </a:t>
            </a:r>
          </a:p>
          <a:p>
            <a:pPr algn="l">
              <a:spcAft>
                <a:spcPts val="1200"/>
              </a:spcAft>
            </a:pPr>
            <a:r>
              <a:rPr lang="en-US" b="0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The thermal sensor excels in detecting fires, abnormal human body temperatures, and equipment overheating, while the visible light sensor captures </a:t>
            </a:r>
            <a:r>
              <a:rPr lang="en-US" b="1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high-resolution images up to 4MP</a:t>
            </a:r>
            <a:r>
              <a:rPr lang="en-US" b="0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, providing clear details to verify incidents and respond swiftly to alerts.</a:t>
            </a:r>
          </a:p>
          <a:p>
            <a:pPr algn="l"/>
            <a:r>
              <a:rPr lang="en-US" b="0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Available in versatile form factors, including </a:t>
            </a:r>
            <a:r>
              <a:rPr lang="en-US" b="1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thermal bullets,</a:t>
            </a:r>
            <a:r>
              <a:rPr lang="en-US" b="0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US" b="1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thermal turrets </a:t>
            </a:r>
            <a:r>
              <a:rPr lang="en-US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and</a:t>
            </a:r>
            <a:r>
              <a:rPr lang="en-US" b="1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 thermal PTZ</a:t>
            </a:r>
            <a:r>
              <a:rPr lang="en-US" b="0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, these cameras meet diverse installation needs. </a:t>
            </a:r>
          </a:p>
          <a:p>
            <a:pPr algn="l"/>
            <a:endParaRPr lang="en-US" dirty="0">
              <a:solidFill>
                <a:srgbClr val="535353"/>
              </a:solidFill>
              <a:latin typeface="Open Sans" panose="020B0606030504020204" pitchFamily="34" charset="0"/>
            </a:endParaRPr>
          </a:p>
          <a:p>
            <a:pPr algn="l"/>
            <a:r>
              <a:rPr lang="en-US" b="0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The thermal sensors operate within an 8-14μm spectral range, achieving exceptional sensitivity with NETD &lt;35mK and spatial resolution between 2.74 and 5.71 </a:t>
            </a:r>
            <a:r>
              <a:rPr lang="en-US" b="0" i="0" dirty="0" err="1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mrad</a:t>
            </a:r>
            <a:r>
              <a:rPr lang="en-US" b="0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. With a </a:t>
            </a:r>
            <a:r>
              <a:rPr lang="en-US" b="1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detection range extending up to 2 kilometers</a:t>
            </a:r>
            <a:r>
              <a:rPr lang="en-US" b="0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, they are ideal for precise, wide-area monitoring in various environments.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B048AE81-1316-BDA9-4044-421730F7649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Overview</a:t>
            </a:r>
          </a:p>
        </p:txBody>
      </p:sp>
    </p:spTree>
    <p:extLst>
      <p:ext uri="{BB962C8B-B14F-4D97-AF65-F5344CB8AC3E}">
        <p14:creationId xmlns:p14="http://schemas.microsoft.com/office/powerpoint/2010/main" val="19752880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F43117-FC93-BC27-BED8-AD2BF8E39A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92DBE9BA-A460-E9C6-326C-10C21D64ED2E}"/>
              </a:ext>
            </a:extLst>
          </p:cNvPr>
          <p:cNvSpPr txBox="1"/>
          <p:nvPr/>
        </p:nvSpPr>
        <p:spPr>
          <a:xfrm>
            <a:off x="287524" y="1700808"/>
            <a:ext cx="8568952" cy="50475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700" b="1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Long-Range Security</a:t>
            </a:r>
            <a:r>
              <a:rPr lang="en-US" sz="1700" b="0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 : Effective up to 2100m for large-area surveillance</a:t>
            </a:r>
          </a:p>
          <a:p>
            <a:pPr algn="l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endParaRPr lang="en-US" sz="1700" b="0" i="0" dirty="0">
              <a:solidFill>
                <a:srgbClr val="535353"/>
              </a:solidFill>
              <a:effectLst/>
              <a:latin typeface="Open Sans" panose="020B0606030504020204" pitchFamily="34" charset="0"/>
            </a:endParaRPr>
          </a:p>
          <a:p>
            <a:pPr algn="l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700" b="1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Versatile Temperature Monitoring</a:t>
            </a:r>
            <a:r>
              <a:rPr lang="en-US" sz="1700" b="0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 : Suitable for various equipment sizes and cabinets, ensuring precise thermal measurement</a:t>
            </a:r>
          </a:p>
          <a:p>
            <a:pPr algn="l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endParaRPr lang="en-US" sz="1700" b="1" i="0" dirty="0">
              <a:solidFill>
                <a:srgbClr val="535353"/>
              </a:solidFill>
              <a:effectLst/>
              <a:latin typeface="Open Sans" panose="020B0606030504020204" pitchFamily="34" charset="0"/>
            </a:endParaRPr>
          </a:p>
          <a:p>
            <a:pPr algn="l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700" b="1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Flexible Camera Types</a:t>
            </a:r>
            <a:r>
              <a:rPr lang="en-US" sz="1700" b="0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 : Choose from Bullet, Turret, PTZ, and specialized bi-spectrum models to fit unique installation needs.</a:t>
            </a:r>
          </a:p>
          <a:p>
            <a:pPr algn="l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endParaRPr lang="en-US" sz="1700" b="1" i="0" dirty="0">
              <a:solidFill>
                <a:srgbClr val="535353"/>
              </a:solidFill>
              <a:effectLst/>
              <a:latin typeface="Open Sans" panose="020B0606030504020204" pitchFamily="34" charset="0"/>
            </a:endParaRPr>
          </a:p>
          <a:p>
            <a:pPr algn="l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700" b="1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High Sensitivity</a:t>
            </a:r>
            <a:r>
              <a:rPr lang="en-US" sz="1700" b="0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 : NETD down to 35mk for accurate detection, even in challenging conditions</a:t>
            </a:r>
          </a:p>
          <a:p>
            <a:pPr algn="l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endParaRPr lang="en-US" sz="1700" b="1" i="0" dirty="0">
              <a:solidFill>
                <a:srgbClr val="535353"/>
              </a:solidFill>
              <a:effectLst/>
              <a:latin typeface="Open Sans" panose="020B0606030504020204" pitchFamily="34" charset="0"/>
            </a:endParaRPr>
          </a:p>
          <a:p>
            <a:pPr algn="l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700" b="1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High Resolution</a:t>
            </a:r>
            <a:r>
              <a:rPr lang="en-US" sz="1700" b="0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 : Crisp imaging up to 640x512, delivering clear and reliable visuals</a:t>
            </a:r>
          </a:p>
          <a:p>
            <a:pPr algn="l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endParaRPr lang="en-US" sz="1700" b="1" i="0" dirty="0">
              <a:solidFill>
                <a:srgbClr val="535353"/>
              </a:solidFill>
              <a:effectLst/>
              <a:latin typeface="Open Sans" panose="020B0606030504020204" pitchFamily="34" charset="0"/>
            </a:endParaRPr>
          </a:p>
          <a:p>
            <a:pPr algn="l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700" b="1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Built-in AI Analytics</a:t>
            </a:r>
            <a:r>
              <a:rPr lang="en-US" sz="1700" b="0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 : Real-time detection for people, vehicles, line crossing, and intrusion to enhance security operations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5B7BE774-804F-9D7F-6088-252F41960A8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Features</a:t>
            </a:r>
          </a:p>
        </p:txBody>
      </p:sp>
    </p:spTree>
    <p:extLst>
      <p:ext uri="{BB962C8B-B14F-4D97-AF65-F5344CB8AC3E}">
        <p14:creationId xmlns:p14="http://schemas.microsoft.com/office/powerpoint/2010/main" val="23874810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488A04-AEB3-4BAF-37A4-12031C6FB50D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Thermal Applications</a:t>
            </a:r>
          </a:p>
        </p:txBody>
      </p:sp>
      <p:pic>
        <p:nvPicPr>
          <p:cNvPr id="6" name="Picture 5">
            <a:hlinkClick r:id="rId3"/>
            <a:extLst>
              <a:ext uri="{FF2B5EF4-FFF2-40B4-BE49-F238E27FC236}">
                <a16:creationId xmlns:a16="http://schemas.microsoft.com/office/drawing/2014/main" id="{013549F6-B544-AACA-5499-1543D53736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367" y="1793740"/>
            <a:ext cx="4248316" cy="2183543"/>
          </a:xfrm>
          <a:prstGeom prst="rect">
            <a:avLst/>
          </a:prstGeom>
        </p:spPr>
      </p:pic>
      <p:pic>
        <p:nvPicPr>
          <p:cNvPr id="8" name="Picture 7">
            <a:hlinkClick r:id="rId5"/>
            <a:extLst>
              <a:ext uri="{FF2B5EF4-FFF2-40B4-BE49-F238E27FC236}">
                <a16:creationId xmlns:a16="http://schemas.microsoft.com/office/drawing/2014/main" id="{26A35BB0-0B3B-B466-6ED3-C0CBB3FEC4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70491" y="1821521"/>
            <a:ext cx="4293997" cy="2183543"/>
          </a:xfrm>
          <a:prstGeom prst="rect">
            <a:avLst/>
          </a:prstGeom>
        </p:spPr>
      </p:pic>
      <p:pic>
        <p:nvPicPr>
          <p:cNvPr id="11" name="Picture 10">
            <a:hlinkClick r:id="rId7"/>
            <a:extLst>
              <a:ext uri="{FF2B5EF4-FFF2-40B4-BE49-F238E27FC236}">
                <a16:creationId xmlns:a16="http://schemas.microsoft.com/office/drawing/2014/main" id="{1CE783F3-8484-2E22-A45B-108F3FD0D7A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6117" y="4115265"/>
            <a:ext cx="4339678" cy="2558126"/>
          </a:xfrm>
          <a:prstGeom prst="rect">
            <a:avLst/>
          </a:prstGeom>
        </p:spPr>
      </p:pic>
      <p:pic>
        <p:nvPicPr>
          <p:cNvPr id="18" name="Picture 17">
            <a:hlinkClick r:id="rId9"/>
            <a:extLst>
              <a:ext uri="{FF2B5EF4-FFF2-40B4-BE49-F238E27FC236}">
                <a16:creationId xmlns:a16="http://schemas.microsoft.com/office/drawing/2014/main" id="{B02B77DF-488B-0F27-FDFF-20BF19F08D1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698842" y="4131892"/>
            <a:ext cx="4211771" cy="2539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8411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FBD003-1A85-B9CC-4428-116B2E3F5A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85CEEBB-D371-31B7-4C90-F3274A8D6A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1916832"/>
            <a:ext cx="2304256" cy="211758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D434B6E-273F-C0EE-AB52-2104C826F2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1929" y="1916832"/>
            <a:ext cx="2168134" cy="211758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3960B78-ABD6-65E4-B099-BCB7BA142E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56176" y="1916832"/>
            <a:ext cx="2123068" cy="211758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D31D7DD-299A-1566-F43E-590C949091D8}"/>
              </a:ext>
            </a:extLst>
          </p:cNvPr>
          <p:cNvSpPr txBox="1"/>
          <p:nvPr/>
        </p:nvSpPr>
        <p:spPr>
          <a:xfrm>
            <a:off x="611560" y="4221088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Overheated vehicle components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433AF95-C731-E4D8-76FC-D8B1503215A6}"/>
              </a:ext>
            </a:extLst>
          </p:cNvPr>
          <p:cNvSpPr txBox="1"/>
          <p:nvPr/>
        </p:nvSpPr>
        <p:spPr>
          <a:xfrm>
            <a:off x="3327888" y="4221088"/>
            <a:ext cx="24162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Overheated manufacturing equipment, such as CNC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E7DE18B-123E-C240-161C-21E90D5B6FEB}"/>
              </a:ext>
            </a:extLst>
          </p:cNvPr>
          <p:cNvSpPr txBox="1"/>
          <p:nvPr/>
        </p:nvSpPr>
        <p:spPr>
          <a:xfrm>
            <a:off x="6156175" y="4221088"/>
            <a:ext cx="24162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Overheated infrastructure, such as pipes, tanks, electric cables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657DAD2-698A-4B09-C661-00A783EB63C0}"/>
              </a:ext>
            </a:extLst>
          </p:cNvPr>
          <p:cNvSpPr txBox="1"/>
          <p:nvPr/>
        </p:nvSpPr>
        <p:spPr>
          <a:xfrm>
            <a:off x="719572" y="5238759"/>
            <a:ext cx="7704856" cy="120032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Overheating can be observed visually using the thermal image, or automatically, using pre-defined temperature thresholds and automated warnings. Early warning of the overheating can protect valuable assets in the factory and the warehouse.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F4DF75-57DC-7BF6-0C8D-7B012A55D7D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Examples of Overheating Related Applications</a:t>
            </a:r>
          </a:p>
        </p:txBody>
      </p:sp>
    </p:spTree>
    <p:extLst>
      <p:ext uri="{BB962C8B-B14F-4D97-AF65-F5344CB8AC3E}">
        <p14:creationId xmlns:p14="http://schemas.microsoft.com/office/powerpoint/2010/main" val="19741696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ACTi Thermal Surveillance Solution Architecture #1</a:t>
            </a:r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2FC96785-E8D8-9B62-E7BD-8C65437867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5531" y="3609719"/>
            <a:ext cx="1853952" cy="1853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F454592C-6FD0-A875-A998-F467E7B426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8184" y="4054769"/>
            <a:ext cx="1724224" cy="963852"/>
          </a:xfrm>
          <a:prstGeom prst="rect">
            <a:avLst/>
          </a:prstGeom>
        </p:spPr>
      </p:pic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BAF0199C-2A35-E209-74A4-8A3D3B1864E3}"/>
              </a:ext>
            </a:extLst>
          </p:cNvPr>
          <p:cNvCxnSpPr/>
          <p:nvPr/>
        </p:nvCxnSpPr>
        <p:spPr>
          <a:xfrm>
            <a:off x="2123728" y="4329799"/>
            <a:ext cx="1224136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BE96C2D0-7482-1CA8-8AE1-609CEFD2C7F9}"/>
              </a:ext>
            </a:extLst>
          </p:cNvPr>
          <p:cNvCxnSpPr/>
          <p:nvPr/>
        </p:nvCxnSpPr>
        <p:spPr>
          <a:xfrm>
            <a:off x="5004048" y="4329799"/>
            <a:ext cx="1224136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F1F90011-EA6C-DD6C-FC14-79C09CE91E0E}"/>
              </a:ext>
            </a:extLst>
          </p:cNvPr>
          <p:cNvCxnSpPr/>
          <p:nvPr/>
        </p:nvCxnSpPr>
        <p:spPr>
          <a:xfrm>
            <a:off x="2123728" y="4520535"/>
            <a:ext cx="1224136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9007FF6D-B945-2E91-DF9C-5567141C81E6}"/>
              </a:ext>
            </a:extLst>
          </p:cNvPr>
          <p:cNvCxnSpPr/>
          <p:nvPr/>
        </p:nvCxnSpPr>
        <p:spPr>
          <a:xfrm>
            <a:off x="5004048" y="4520535"/>
            <a:ext cx="1224136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7983AFA7-4BFA-8B1E-CD93-1BEB82D59552}"/>
              </a:ext>
            </a:extLst>
          </p:cNvPr>
          <p:cNvSpPr txBox="1"/>
          <p:nvPr/>
        </p:nvSpPr>
        <p:spPr>
          <a:xfrm>
            <a:off x="2310102" y="4054768"/>
            <a:ext cx="96972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Dual video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DBC1DF0-EFDF-C4EE-460E-1B664F63FC21}"/>
              </a:ext>
            </a:extLst>
          </p:cNvPr>
          <p:cNvSpPr txBox="1"/>
          <p:nvPr/>
        </p:nvSpPr>
        <p:spPr>
          <a:xfrm>
            <a:off x="2284140" y="4483687"/>
            <a:ext cx="106372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Thermal alerts metadata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EE6D84BD-FEFA-8F35-221B-BB8401F2FEDA}"/>
              </a:ext>
            </a:extLst>
          </p:cNvPr>
          <p:cNvSpPr txBox="1"/>
          <p:nvPr/>
        </p:nvSpPr>
        <p:spPr>
          <a:xfrm>
            <a:off x="5084254" y="4516584"/>
            <a:ext cx="106372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Thermal alerts metadata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50DF562-E559-6E8F-34CA-D20133FB24BF}"/>
              </a:ext>
            </a:extLst>
          </p:cNvPr>
          <p:cNvSpPr txBox="1"/>
          <p:nvPr/>
        </p:nvSpPr>
        <p:spPr>
          <a:xfrm>
            <a:off x="5195466" y="4031894"/>
            <a:ext cx="7036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video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2231CB92-CC8E-DC80-75DD-6F88844521BD}"/>
              </a:ext>
            </a:extLst>
          </p:cNvPr>
          <p:cNvSpPr txBox="1"/>
          <p:nvPr/>
        </p:nvSpPr>
        <p:spPr>
          <a:xfrm>
            <a:off x="1011574" y="4885916"/>
            <a:ext cx="10637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THERMAL CAMERA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FC1E104A-477E-C7D2-2909-AB111945DBA4}"/>
              </a:ext>
            </a:extLst>
          </p:cNvPr>
          <p:cNvSpPr txBox="1"/>
          <p:nvPr/>
        </p:nvSpPr>
        <p:spPr>
          <a:xfrm>
            <a:off x="3621151" y="5343493"/>
            <a:ext cx="12470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NVR SERVER</a:t>
            </a:r>
          </a:p>
          <a:p>
            <a:endParaRPr lang="en-US" sz="1400" b="1" dirty="0"/>
          </a:p>
          <a:p>
            <a:r>
              <a:rPr lang="en-US" sz="1400" b="1" dirty="0"/>
              <a:t>(ACTi NVR 3 Corporate)</a:t>
            </a:r>
          </a:p>
        </p:txBody>
      </p: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C3D14B8F-1262-1C45-AF70-44278E817103}"/>
              </a:ext>
            </a:extLst>
          </p:cNvPr>
          <p:cNvCxnSpPr>
            <a:cxnSpLocks/>
          </p:cNvCxnSpPr>
          <p:nvPr/>
        </p:nvCxnSpPr>
        <p:spPr>
          <a:xfrm flipV="1">
            <a:off x="4506331" y="3249679"/>
            <a:ext cx="577923" cy="862178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2" name="Picture 8">
            <a:extLst>
              <a:ext uri="{FF2B5EF4-FFF2-40B4-BE49-F238E27FC236}">
                <a16:creationId xmlns:a16="http://schemas.microsoft.com/office/drawing/2014/main" id="{AEF40E6F-FE7A-B6E6-D0DA-7323FA2CC1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8230" y="2843768"/>
            <a:ext cx="432048" cy="314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" name="TextBox 61">
            <a:extLst>
              <a:ext uri="{FF2B5EF4-FFF2-40B4-BE49-F238E27FC236}">
                <a16:creationId xmlns:a16="http://schemas.microsoft.com/office/drawing/2014/main" id="{A70B9190-064C-954E-C8C8-D20307641484}"/>
              </a:ext>
            </a:extLst>
          </p:cNvPr>
          <p:cNvSpPr txBox="1"/>
          <p:nvPr/>
        </p:nvSpPr>
        <p:spPr>
          <a:xfrm>
            <a:off x="4278262" y="3189389"/>
            <a:ext cx="7036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alerts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B35F9F41-DC49-B559-E548-24BD37ABCFBB}"/>
              </a:ext>
            </a:extLst>
          </p:cNvPr>
          <p:cNvSpPr txBox="1"/>
          <p:nvPr/>
        </p:nvSpPr>
        <p:spPr>
          <a:xfrm>
            <a:off x="6620893" y="5353471"/>
            <a:ext cx="12470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NVR CLIENT</a:t>
            </a:r>
          </a:p>
        </p:txBody>
      </p:sp>
      <p:sp>
        <p:nvSpPr>
          <p:cNvPr id="1024" name="TextBox 1023">
            <a:extLst>
              <a:ext uri="{FF2B5EF4-FFF2-40B4-BE49-F238E27FC236}">
                <a16:creationId xmlns:a16="http://schemas.microsoft.com/office/drawing/2014/main" id="{ED79E846-F4FA-048C-6021-83E9C0D5A990}"/>
              </a:ext>
            </a:extLst>
          </p:cNvPr>
          <p:cNvSpPr txBox="1"/>
          <p:nvPr/>
        </p:nvSpPr>
        <p:spPr>
          <a:xfrm>
            <a:off x="5329431" y="2847021"/>
            <a:ext cx="7036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E-mail</a:t>
            </a:r>
          </a:p>
        </p:txBody>
      </p:sp>
      <p:cxnSp>
        <p:nvCxnSpPr>
          <p:cNvPr id="1025" name="Straight Arrow Connector 1024">
            <a:extLst>
              <a:ext uri="{FF2B5EF4-FFF2-40B4-BE49-F238E27FC236}">
                <a16:creationId xmlns:a16="http://schemas.microsoft.com/office/drawing/2014/main" id="{21667425-B5C0-A643-D87E-2DD52E4E1ADB}"/>
              </a:ext>
            </a:extLst>
          </p:cNvPr>
          <p:cNvCxnSpPr>
            <a:cxnSpLocks/>
          </p:cNvCxnSpPr>
          <p:nvPr/>
        </p:nvCxnSpPr>
        <p:spPr>
          <a:xfrm flipH="1" flipV="1">
            <a:off x="3319424" y="3270606"/>
            <a:ext cx="640143" cy="862178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4" name="Picture 10">
            <a:extLst>
              <a:ext uri="{FF2B5EF4-FFF2-40B4-BE49-F238E27FC236}">
                <a16:creationId xmlns:a16="http://schemas.microsoft.com/office/drawing/2014/main" id="{5DA9F9B0-D23C-19B8-DCB0-C9CA1086E7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0300" y="2560632"/>
            <a:ext cx="862178" cy="862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7" name="TextBox 1026">
            <a:extLst>
              <a:ext uri="{FF2B5EF4-FFF2-40B4-BE49-F238E27FC236}">
                <a16:creationId xmlns:a16="http://schemas.microsoft.com/office/drawing/2014/main" id="{52CD7318-F2F0-72BE-F422-E6E0BF68D694}"/>
              </a:ext>
            </a:extLst>
          </p:cNvPr>
          <p:cNvSpPr txBox="1"/>
          <p:nvPr/>
        </p:nvSpPr>
        <p:spPr>
          <a:xfrm>
            <a:off x="2347693" y="2130344"/>
            <a:ext cx="10637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MOBILE CLIENT</a:t>
            </a:r>
          </a:p>
        </p:txBody>
      </p:sp>
      <p:sp>
        <p:nvSpPr>
          <p:cNvPr id="1029" name="TextBox 1028">
            <a:extLst>
              <a:ext uri="{FF2B5EF4-FFF2-40B4-BE49-F238E27FC236}">
                <a16:creationId xmlns:a16="http://schemas.microsoft.com/office/drawing/2014/main" id="{FFA5AED2-1648-03FF-45B5-CFA363911E10}"/>
              </a:ext>
            </a:extLst>
          </p:cNvPr>
          <p:cNvSpPr txBox="1"/>
          <p:nvPr/>
        </p:nvSpPr>
        <p:spPr>
          <a:xfrm>
            <a:off x="3273061" y="2545652"/>
            <a:ext cx="110727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Push notification alerts</a:t>
            </a:r>
          </a:p>
        </p:txBody>
      </p:sp>
      <p:cxnSp>
        <p:nvCxnSpPr>
          <p:cNvPr id="1031" name="Straight Arrow Connector 1030">
            <a:extLst>
              <a:ext uri="{FF2B5EF4-FFF2-40B4-BE49-F238E27FC236}">
                <a16:creationId xmlns:a16="http://schemas.microsoft.com/office/drawing/2014/main" id="{E48F7122-CF4D-8FC5-19AB-FEBE5F3C024D}"/>
              </a:ext>
            </a:extLst>
          </p:cNvPr>
          <p:cNvCxnSpPr>
            <a:cxnSpLocks/>
          </p:cNvCxnSpPr>
          <p:nvPr/>
        </p:nvCxnSpPr>
        <p:spPr>
          <a:xfrm flipH="1" flipV="1">
            <a:off x="3131840" y="3375856"/>
            <a:ext cx="625970" cy="80992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E92C4230-6247-5B21-10C4-E630D516D2A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15" b="26893"/>
          <a:stretch/>
        </p:blipFill>
        <p:spPr bwMode="auto">
          <a:xfrm>
            <a:off x="417624" y="3990763"/>
            <a:ext cx="1892479" cy="86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B55532B-BA59-DDC3-8E0B-4A277E3AB57B}"/>
              </a:ext>
            </a:extLst>
          </p:cNvPr>
          <p:cNvSpPr txBox="1"/>
          <p:nvPr/>
        </p:nvSpPr>
        <p:spPr>
          <a:xfrm>
            <a:off x="284595" y="1683680"/>
            <a:ext cx="29952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Solution with NVR</a:t>
            </a:r>
          </a:p>
        </p:txBody>
      </p:sp>
    </p:spTree>
    <p:extLst>
      <p:ext uri="{BB962C8B-B14F-4D97-AF65-F5344CB8AC3E}">
        <p14:creationId xmlns:p14="http://schemas.microsoft.com/office/powerpoint/2010/main" val="31633563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3A9684-F35C-1A24-14F9-11FEA35532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21A58EB5-9243-3344-2AF3-C39DC556FA6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ACTi Thermal Surveillance Solution Architecture #2</a:t>
            </a: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DC23D9DC-8005-D8D5-6BC9-B03B6B116003}"/>
              </a:ext>
            </a:extLst>
          </p:cNvPr>
          <p:cNvCxnSpPr/>
          <p:nvPr/>
        </p:nvCxnSpPr>
        <p:spPr>
          <a:xfrm>
            <a:off x="2123728" y="4329799"/>
            <a:ext cx="1224136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61180E21-E537-DBFC-F78C-7DC8B2229E82}"/>
              </a:ext>
            </a:extLst>
          </p:cNvPr>
          <p:cNvCxnSpPr>
            <a:cxnSpLocks/>
          </p:cNvCxnSpPr>
          <p:nvPr/>
        </p:nvCxnSpPr>
        <p:spPr>
          <a:xfrm>
            <a:off x="4687416" y="4773777"/>
            <a:ext cx="891753" cy="91934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0D59B0C1-3E19-8903-2E0F-3594DC828DF6}"/>
              </a:ext>
            </a:extLst>
          </p:cNvPr>
          <p:cNvCxnSpPr/>
          <p:nvPr/>
        </p:nvCxnSpPr>
        <p:spPr>
          <a:xfrm>
            <a:off x="2123728" y="5013176"/>
            <a:ext cx="1224136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723E2D13-857B-C246-CDE6-78A06984AFC2}"/>
              </a:ext>
            </a:extLst>
          </p:cNvPr>
          <p:cNvCxnSpPr>
            <a:cxnSpLocks/>
          </p:cNvCxnSpPr>
          <p:nvPr/>
        </p:nvCxnSpPr>
        <p:spPr>
          <a:xfrm flipV="1">
            <a:off x="4687416" y="2492896"/>
            <a:ext cx="2313413" cy="1538998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562AE668-9026-8593-CAA0-DEE765B9B6C3}"/>
              </a:ext>
            </a:extLst>
          </p:cNvPr>
          <p:cNvSpPr txBox="1"/>
          <p:nvPr/>
        </p:nvSpPr>
        <p:spPr>
          <a:xfrm>
            <a:off x="2310102" y="4054768"/>
            <a:ext cx="96972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Dual video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6F6F200C-C836-C029-959D-89F02DFACF3A}"/>
              </a:ext>
            </a:extLst>
          </p:cNvPr>
          <p:cNvSpPr txBox="1"/>
          <p:nvPr/>
        </p:nvSpPr>
        <p:spPr>
          <a:xfrm>
            <a:off x="1995178" y="4712147"/>
            <a:ext cx="13526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Thermal events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2D0635D5-B4EA-E71E-09B7-3E881FF0CE3E}"/>
              </a:ext>
            </a:extLst>
          </p:cNvPr>
          <p:cNvSpPr txBox="1"/>
          <p:nvPr/>
        </p:nvSpPr>
        <p:spPr>
          <a:xfrm>
            <a:off x="5401222" y="2773777"/>
            <a:ext cx="10637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Video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C7B62848-1889-C888-90FB-2C028493B05F}"/>
              </a:ext>
            </a:extLst>
          </p:cNvPr>
          <p:cNvSpPr txBox="1"/>
          <p:nvPr/>
        </p:nvSpPr>
        <p:spPr>
          <a:xfrm>
            <a:off x="786974" y="4847540"/>
            <a:ext cx="10637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THERMAL CAMERA</a:t>
            </a:r>
          </a:p>
        </p:txBody>
      </p: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5D755B85-2B6D-37BE-CAA7-D49A42CC8235}"/>
              </a:ext>
            </a:extLst>
          </p:cNvPr>
          <p:cNvCxnSpPr>
            <a:cxnSpLocks/>
          </p:cNvCxnSpPr>
          <p:nvPr/>
        </p:nvCxnSpPr>
        <p:spPr>
          <a:xfrm>
            <a:off x="2125015" y="4653136"/>
            <a:ext cx="1174418" cy="0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2" name="Picture 8">
            <a:extLst>
              <a:ext uri="{FF2B5EF4-FFF2-40B4-BE49-F238E27FC236}">
                <a16:creationId xmlns:a16="http://schemas.microsoft.com/office/drawing/2014/main" id="{95510B64-07F3-A338-3488-DA315682D0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887831"/>
            <a:ext cx="703683" cy="511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" name="TextBox 62">
            <a:extLst>
              <a:ext uri="{FF2B5EF4-FFF2-40B4-BE49-F238E27FC236}">
                <a16:creationId xmlns:a16="http://schemas.microsoft.com/office/drawing/2014/main" id="{C824DBCB-DCDF-F1D9-D6D0-8692A61C3B5A}"/>
              </a:ext>
            </a:extLst>
          </p:cNvPr>
          <p:cNvSpPr txBox="1"/>
          <p:nvPr/>
        </p:nvSpPr>
        <p:spPr>
          <a:xfrm>
            <a:off x="5797095" y="6412806"/>
            <a:ext cx="28100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Camera’s Web Interface Access</a:t>
            </a:r>
          </a:p>
        </p:txBody>
      </p:sp>
      <p:sp>
        <p:nvSpPr>
          <p:cNvPr id="1024" name="TextBox 1023">
            <a:extLst>
              <a:ext uri="{FF2B5EF4-FFF2-40B4-BE49-F238E27FC236}">
                <a16:creationId xmlns:a16="http://schemas.microsoft.com/office/drawing/2014/main" id="{22AFD42D-4A84-5E63-65E3-26A338E3ADF3}"/>
              </a:ext>
            </a:extLst>
          </p:cNvPr>
          <p:cNvSpPr txBox="1"/>
          <p:nvPr/>
        </p:nvSpPr>
        <p:spPr>
          <a:xfrm>
            <a:off x="7080116" y="4404370"/>
            <a:ext cx="7036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E-mail</a:t>
            </a:r>
          </a:p>
        </p:txBody>
      </p:sp>
      <p:cxnSp>
        <p:nvCxnSpPr>
          <p:cNvPr id="1025" name="Straight Arrow Connector 1024">
            <a:extLst>
              <a:ext uri="{FF2B5EF4-FFF2-40B4-BE49-F238E27FC236}">
                <a16:creationId xmlns:a16="http://schemas.microsoft.com/office/drawing/2014/main" id="{207E1EE8-C9F6-5424-04B6-FA39F5FEFA08}"/>
              </a:ext>
            </a:extLst>
          </p:cNvPr>
          <p:cNvCxnSpPr>
            <a:cxnSpLocks/>
          </p:cNvCxnSpPr>
          <p:nvPr/>
        </p:nvCxnSpPr>
        <p:spPr>
          <a:xfrm flipV="1">
            <a:off x="4853607" y="4258312"/>
            <a:ext cx="2106820" cy="38996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4" name="Picture 10">
            <a:extLst>
              <a:ext uri="{FF2B5EF4-FFF2-40B4-BE49-F238E27FC236}">
                <a16:creationId xmlns:a16="http://schemas.microsoft.com/office/drawing/2014/main" id="{3FAB80AA-C5A4-19F7-1121-C14FD58521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29" y="1911599"/>
            <a:ext cx="862178" cy="862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7" name="TextBox 1026">
            <a:extLst>
              <a:ext uri="{FF2B5EF4-FFF2-40B4-BE49-F238E27FC236}">
                <a16:creationId xmlns:a16="http://schemas.microsoft.com/office/drawing/2014/main" id="{B2720F71-20A7-52BC-DDB0-582FFE26E26B}"/>
              </a:ext>
            </a:extLst>
          </p:cNvPr>
          <p:cNvSpPr txBox="1"/>
          <p:nvPr/>
        </p:nvSpPr>
        <p:spPr>
          <a:xfrm>
            <a:off x="6804248" y="2714280"/>
            <a:ext cx="15996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Mobile Client</a:t>
            </a:r>
          </a:p>
        </p:txBody>
      </p:sp>
      <p:cxnSp>
        <p:nvCxnSpPr>
          <p:cNvPr id="1031" name="Straight Arrow Connector 1030">
            <a:extLst>
              <a:ext uri="{FF2B5EF4-FFF2-40B4-BE49-F238E27FC236}">
                <a16:creationId xmlns:a16="http://schemas.microsoft.com/office/drawing/2014/main" id="{7F20CC04-CB77-7099-F8F5-5BA2F9BCD86F}"/>
              </a:ext>
            </a:extLst>
          </p:cNvPr>
          <p:cNvCxnSpPr>
            <a:cxnSpLocks/>
            <a:endCxn id="1034" idx="1"/>
          </p:cNvCxnSpPr>
          <p:nvPr/>
        </p:nvCxnSpPr>
        <p:spPr>
          <a:xfrm flipV="1">
            <a:off x="4595504" y="2342688"/>
            <a:ext cx="2405325" cy="159256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4B2E8DAD-18D7-D320-0898-A3AFED603D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15" b="26893"/>
          <a:stretch/>
        </p:blipFill>
        <p:spPr bwMode="auto">
          <a:xfrm>
            <a:off x="417624" y="3990763"/>
            <a:ext cx="1892479" cy="86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igh-res browser logos - Paul Irish">
            <a:extLst>
              <a:ext uri="{FF2B5EF4-FFF2-40B4-BE49-F238E27FC236}">
                <a16:creationId xmlns:a16="http://schemas.microsoft.com/office/drawing/2014/main" id="{8F7DC70C-68CA-61A1-6FB6-897AB238E2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9484" y="5734492"/>
            <a:ext cx="3491880" cy="698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louds - Free weather icons">
            <a:extLst>
              <a:ext uri="{FF2B5EF4-FFF2-40B4-BE49-F238E27FC236}">
                <a16:creationId xmlns:a16="http://schemas.microsoft.com/office/drawing/2014/main" id="{787C8196-A8BF-AAE6-E336-AA2739B9B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0361" y="3731260"/>
            <a:ext cx="1262569" cy="1262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32CB47E-E53F-9414-1033-BE94D0A863EC}"/>
              </a:ext>
            </a:extLst>
          </p:cNvPr>
          <p:cNvSpPr txBox="1"/>
          <p:nvPr/>
        </p:nvSpPr>
        <p:spPr>
          <a:xfrm>
            <a:off x="1974311" y="4376488"/>
            <a:ext cx="1349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Dual snapshots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AD0752B-E334-B2CB-3674-EEC3DF4F4F05}"/>
              </a:ext>
            </a:extLst>
          </p:cNvPr>
          <p:cNvSpPr txBox="1"/>
          <p:nvPr/>
        </p:nvSpPr>
        <p:spPr>
          <a:xfrm>
            <a:off x="284595" y="1683680"/>
            <a:ext cx="29952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Solution without NVR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B4B97A12-8E85-8DE5-E45A-7930EF45CD70}"/>
              </a:ext>
            </a:extLst>
          </p:cNvPr>
          <p:cNvCxnSpPr>
            <a:cxnSpLocks/>
          </p:cNvCxnSpPr>
          <p:nvPr/>
        </p:nvCxnSpPr>
        <p:spPr>
          <a:xfrm flipV="1">
            <a:off x="4812930" y="4074481"/>
            <a:ext cx="2147497" cy="8215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755777EB-82A3-E8C8-3472-A3659A1FA0B3}"/>
              </a:ext>
            </a:extLst>
          </p:cNvPr>
          <p:cNvSpPr txBox="1"/>
          <p:nvPr/>
        </p:nvSpPr>
        <p:spPr>
          <a:xfrm>
            <a:off x="4644602" y="5183635"/>
            <a:ext cx="10637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Video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8A7E7AF-8F4D-B2FB-1B0C-8E1EA3F41063}"/>
              </a:ext>
            </a:extLst>
          </p:cNvPr>
          <p:cNvSpPr txBox="1"/>
          <p:nvPr/>
        </p:nvSpPr>
        <p:spPr>
          <a:xfrm>
            <a:off x="5875905" y="3202001"/>
            <a:ext cx="10637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Events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E2C7EFF-0ABA-9B35-CF4F-4E0D7737DBDC}"/>
              </a:ext>
            </a:extLst>
          </p:cNvPr>
          <p:cNvSpPr txBox="1"/>
          <p:nvPr/>
        </p:nvSpPr>
        <p:spPr>
          <a:xfrm>
            <a:off x="5793995" y="3832200"/>
            <a:ext cx="10637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Events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A249EEA-96F7-4673-A9DA-8BDC7BD7FF59}"/>
              </a:ext>
            </a:extLst>
          </p:cNvPr>
          <p:cNvSpPr txBox="1"/>
          <p:nvPr/>
        </p:nvSpPr>
        <p:spPr>
          <a:xfrm>
            <a:off x="5676675" y="4269227"/>
            <a:ext cx="10637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Snapshots</a:t>
            </a:r>
          </a:p>
        </p:txBody>
      </p:sp>
    </p:spTree>
    <p:extLst>
      <p:ext uri="{BB962C8B-B14F-4D97-AF65-F5344CB8AC3E}">
        <p14:creationId xmlns:p14="http://schemas.microsoft.com/office/powerpoint/2010/main" val="26026784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4D6202A-EE1C-C46A-99A0-BDFA4E9E74C3}"/>
              </a:ext>
            </a:extLst>
          </p:cNvPr>
          <p:cNvSpPr txBox="1"/>
          <p:nvPr/>
        </p:nvSpPr>
        <p:spPr>
          <a:xfrm>
            <a:off x="537384" y="2464827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ACTi is introducing the newest thermal camera: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116D351-0137-F4BF-2BEB-F06BE549887A}"/>
              </a:ext>
            </a:extLst>
          </p:cNvPr>
          <p:cNvGrpSpPr/>
          <p:nvPr/>
        </p:nvGrpSpPr>
        <p:grpSpPr>
          <a:xfrm>
            <a:off x="537984" y="2961931"/>
            <a:ext cx="8064896" cy="2073052"/>
            <a:chOff x="611560" y="1844824"/>
            <a:chExt cx="8064896" cy="2073052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05201C7-6296-D446-CF61-228AC5763923}"/>
                </a:ext>
              </a:extLst>
            </p:cNvPr>
            <p:cNvSpPr/>
            <p:nvPr/>
          </p:nvSpPr>
          <p:spPr>
            <a:xfrm>
              <a:off x="611560" y="1844824"/>
              <a:ext cx="8064896" cy="207305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77076A1-3E68-8254-8DD9-D0A9EB5415B5}"/>
                </a:ext>
              </a:extLst>
            </p:cNvPr>
            <p:cNvSpPr txBox="1"/>
            <p:nvPr/>
          </p:nvSpPr>
          <p:spPr>
            <a:xfrm>
              <a:off x="2939568" y="2614199"/>
              <a:ext cx="5403068" cy="70788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2000" b="1" dirty="0">
                  <a:solidFill>
                    <a:srgbClr val="FF0000"/>
                  </a:solidFill>
                </a:rPr>
                <a:t>4MP 32x </a:t>
              </a:r>
              <a:r>
                <a:rPr lang="en-US" sz="2000" b="1" dirty="0"/>
                <a:t>Outdoor </a:t>
              </a:r>
              <a:r>
                <a:rPr lang="en-US" sz="2000" b="1" dirty="0">
                  <a:solidFill>
                    <a:srgbClr val="FF0000"/>
                  </a:solidFill>
                </a:rPr>
                <a:t>Thermal</a:t>
              </a:r>
              <a:r>
                <a:rPr lang="en-US" sz="2000" b="1" dirty="0"/>
                <a:t> </a:t>
              </a:r>
              <a:r>
                <a:rPr lang="en-US" sz="2000" b="1" dirty="0">
                  <a:solidFill>
                    <a:srgbClr val="FF0000"/>
                  </a:solidFill>
                </a:rPr>
                <a:t>PTZ</a:t>
              </a:r>
              <a:r>
                <a:rPr lang="en-US" sz="2000" b="1" dirty="0"/>
                <a:t> with IR LED 100m, WDR 120dB, two-way audio, </a:t>
              </a:r>
              <a:r>
                <a:rPr lang="en-US" sz="2000" b="1" dirty="0">
                  <a:solidFill>
                    <a:srgbClr val="FF0000"/>
                  </a:solidFill>
                </a:rPr>
                <a:t>built-in analytics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65804F2-B124-5590-BE37-73CA85377D3C}"/>
                </a:ext>
              </a:extLst>
            </p:cNvPr>
            <p:cNvSpPr txBox="1"/>
            <p:nvPr/>
          </p:nvSpPr>
          <p:spPr>
            <a:xfrm>
              <a:off x="2939568" y="2029424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A972</a:t>
              </a:r>
            </a:p>
          </p:txBody>
        </p:sp>
      </p:grpSp>
      <p:pic>
        <p:nvPicPr>
          <p:cNvPr id="4" name="Picture 2">
            <a:extLst>
              <a:ext uri="{FF2B5EF4-FFF2-40B4-BE49-F238E27FC236}">
                <a16:creationId xmlns:a16="http://schemas.microsoft.com/office/drawing/2014/main" id="{94B92729-F8FE-A674-478D-E3D855B534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000" y="3075719"/>
            <a:ext cx="1850172" cy="1850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80300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B9EB7-9B07-DBF8-206C-57EBD421BF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C720245-CD25-5E16-68D1-54D68FEF4E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9585655"/>
              </p:ext>
            </p:extLst>
          </p:nvPr>
        </p:nvGraphicFramePr>
        <p:xfrm>
          <a:off x="251520" y="1516922"/>
          <a:ext cx="7704856" cy="5145285"/>
        </p:xfrm>
        <a:graphic>
          <a:graphicData uri="http://schemas.openxmlformats.org/drawingml/2006/table">
            <a:tbl>
              <a:tblPr/>
              <a:tblGrid>
                <a:gridCol w="3852428">
                  <a:extLst>
                    <a:ext uri="{9D8B030D-6E8A-4147-A177-3AD203B41FA5}">
                      <a16:colId xmlns:a16="http://schemas.microsoft.com/office/drawing/2014/main" val="2878162118"/>
                    </a:ext>
                  </a:extLst>
                </a:gridCol>
                <a:gridCol w="3852428">
                  <a:extLst>
                    <a:ext uri="{9D8B030D-6E8A-4147-A177-3AD203B41FA5}">
                      <a16:colId xmlns:a16="http://schemas.microsoft.com/office/drawing/2014/main" val="3185777577"/>
                    </a:ext>
                  </a:extLst>
                </a:gridCol>
              </a:tblGrid>
              <a:tr h="224347"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b="1" dirty="0">
                          <a:solidFill>
                            <a:srgbClr val="3166FF"/>
                          </a:solidFill>
                          <a:effectLst/>
                          <a:latin typeface="Open Sans" panose="020B0606030504020204" pitchFamily="34" charset="0"/>
                        </a:rPr>
                        <a:t>Model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b="1" dirty="0">
                          <a:solidFill>
                            <a:srgbClr val="3166FF"/>
                          </a:solidFill>
                          <a:effectLst/>
                          <a:latin typeface="Open Sans" panose="020B0606030504020204" pitchFamily="34" charset="0"/>
                          <a:hlinkClick r:id="rId2"/>
                        </a:rPr>
                        <a:t>A972</a:t>
                      </a:r>
                      <a:endParaRPr lang="en-US" sz="1200" b="1" dirty="0">
                        <a:solidFill>
                          <a:srgbClr val="3166FF"/>
                        </a:solidFill>
                        <a:effectLst/>
                        <a:latin typeface="Open Sans" panose="020B0606030504020204" pitchFamily="34" charset="0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7502848"/>
                  </a:ext>
                </a:extLst>
              </a:tr>
              <a:tr h="497595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 dirty="0">
                          <a:effectLst/>
                          <a:latin typeface="Open Sans" panose="020B0606030504020204" pitchFamily="34" charset="0"/>
                        </a:rPr>
                        <a:t>Photo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endParaRPr lang="en-US" sz="1200" dirty="0">
                        <a:effectLst/>
                        <a:latin typeface="Open Sans" panose="020B0606030504020204" pitchFamily="34" charset="0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8886748"/>
                  </a:ext>
                </a:extLst>
              </a:tr>
              <a:tr h="136559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 dirty="0">
                          <a:effectLst/>
                          <a:latin typeface="Open Sans" panose="020B0606030504020204" pitchFamily="34" charset="0"/>
                        </a:rPr>
                        <a:t>Type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Thermal PTZ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7027340"/>
                  </a:ext>
                </a:extLst>
              </a:tr>
              <a:tr h="312135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Applications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Overheating Detection, Fire Detection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6469399"/>
                  </a:ext>
                </a:extLst>
              </a:tr>
              <a:tr h="224347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 dirty="0">
                          <a:effectLst/>
                          <a:latin typeface="Open Sans" panose="020B0606030504020204" pitchFamily="34" charset="0"/>
                        </a:rPr>
                        <a:t>Maximum Resolution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4MP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538288"/>
                  </a:ext>
                </a:extLst>
              </a:tr>
              <a:tr h="136559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Image Sensor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Thermal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4420301"/>
                  </a:ext>
                </a:extLst>
              </a:tr>
              <a:tr h="224347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 dirty="0">
                          <a:effectLst/>
                          <a:latin typeface="Open Sans" panose="020B0606030504020204" pitchFamily="34" charset="0"/>
                        </a:rPr>
                        <a:t>Thermal Resolution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Thermal: 256(H) X 192(V)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2605780"/>
                  </a:ext>
                </a:extLst>
              </a:tr>
              <a:tr h="224347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 dirty="0">
                          <a:effectLst/>
                          <a:latin typeface="Open Sans" panose="020B0606030504020204" pitchFamily="34" charset="0"/>
                        </a:rPr>
                        <a:t>Thermal Sensitivity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NETD &lt;35mK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8949029"/>
                  </a:ext>
                </a:extLst>
              </a:tr>
              <a:tr h="224347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 dirty="0">
                          <a:effectLst/>
                          <a:latin typeface="Open Sans" panose="020B0606030504020204" pitchFamily="34" charset="0"/>
                        </a:rPr>
                        <a:t>Lens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Optical: 32x Optical Zoom, f4.8-153mm</a:t>
                      </a:r>
                    </a:p>
                    <a:p>
                      <a:pPr algn="ctr" fontAlgn="ctr" latinLnBrk="0"/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Thermal: Fixed, f10mm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5252487"/>
                  </a:ext>
                </a:extLst>
              </a:tr>
              <a:tr h="224347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 dirty="0">
                          <a:effectLst/>
                          <a:latin typeface="Open Sans" panose="020B0606030504020204" pitchFamily="34" charset="0"/>
                        </a:rPr>
                        <a:t>Horizontal Viewing Angle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Optical: 58.8° - 2.18°, Thermal: 18.1°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3333653"/>
                  </a:ext>
                </a:extLst>
              </a:tr>
              <a:tr h="224347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Maximum fps vs Resolution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30@4MP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3978274"/>
                  </a:ext>
                </a:extLst>
              </a:tr>
              <a:tr h="399923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Analytics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Temperature Detection</a:t>
                      </a:r>
                      <a:b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</a:br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Fire Detection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4909153"/>
                  </a:ext>
                </a:extLst>
              </a:tr>
              <a:tr h="224347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Temperature Measurement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Yes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7654158"/>
                  </a:ext>
                </a:extLst>
              </a:tr>
              <a:tr h="224347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 dirty="0">
                          <a:effectLst/>
                          <a:latin typeface="Open Sans" panose="020B0606030504020204" pitchFamily="34" charset="0"/>
                        </a:rPr>
                        <a:t>Temperature Detection Range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-20°C ~ 150°C (-4°F ~ 302°F)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2233095"/>
                  </a:ext>
                </a:extLst>
              </a:tr>
              <a:tr h="224347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Temperature Accuracy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±8°C, ±8%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4318431"/>
                  </a:ext>
                </a:extLst>
              </a:tr>
              <a:tr h="312135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Analytics Detection Range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People: 417m</a:t>
                      </a:r>
                      <a:b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</a:br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Vehicle: 833m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1767223"/>
                  </a:ext>
                </a:extLst>
              </a:tr>
              <a:tr h="224347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Fire Detection Range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150m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2395251"/>
                  </a:ext>
                </a:extLst>
              </a:tr>
              <a:tr h="312135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Audio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2-way, Mic-in, Line-in/out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4679619"/>
                  </a:ext>
                </a:extLst>
              </a:tr>
            </a:tbl>
          </a:graphicData>
        </a:graphic>
      </p:graphicFrame>
      <p:sp>
        <p:nvSpPr>
          <p:cNvPr id="5" name="Title 1">
            <a:extLst>
              <a:ext uri="{FF2B5EF4-FFF2-40B4-BE49-F238E27FC236}">
                <a16:creationId xmlns:a16="http://schemas.microsoft.com/office/drawing/2014/main" id="{C50D0B5D-AED6-F31B-B20C-9A37796EB5F0}"/>
              </a:ext>
            </a:extLst>
          </p:cNvPr>
          <p:cNvSpPr txBox="1">
            <a:spLocks/>
          </p:cNvSpPr>
          <p:nvPr/>
        </p:nvSpPr>
        <p:spPr>
          <a:xfrm>
            <a:off x="0" y="980728"/>
            <a:ext cx="7308304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Thermal PTZ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C00702A7-1679-7A63-2818-78CAABEC19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772816"/>
            <a:ext cx="488779" cy="488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69763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884D1E2-CA08-A76F-8D40-EEADAB65F3C1}"/>
              </a:ext>
            </a:extLst>
          </p:cNvPr>
          <p:cNvGraphicFramePr>
            <a:graphicFrameLocks noGrp="1"/>
          </p:cNvGraphicFramePr>
          <p:nvPr/>
        </p:nvGraphicFramePr>
        <p:xfrm>
          <a:off x="251520" y="1516922"/>
          <a:ext cx="8640960" cy="5296454"/>
        </p:xfrm>
        <a:graphic>
          <a:graphicData uri="http://schemas.openxmlformats.org/drawingml/2006/table">
            <a:tbl>
              <a:tblPr/>
              <a:tblGrid>
                <a:gridCol w="2160240">
                  <a:extLst>
                    <a:ext uri="{9D8B030D-6E8A-4147-A177-3AD203B41FA5}">
                      <a16:colId xmlns:a16="http://schemas.microsoft.com/office/drawing/2014/main" val="2878162118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3185777577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2921344508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4163271708"/>
                    </a:ext>
                  </a:extLst>
                </a:gridCol>
              </a:tblGrid>
              <a:tr h="224347"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b="1" dirty="0">
                          <a:solidFill>
                            <a:srgbClr val="3166FF"/>
                          </a:solidFill>
                          <a:effectLst/>
                          <a:latin typeface="Open Sans" panose="020B0606030504020204" pitchFamily="34" charset="0"/>
                        </a:rPr>
                        <a:t>Model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b="1" dirty="0">
                          <a:solidFill>
                            <a:srgbClr val="3166FF"/>
                          </a:solidFill>
                          <a:effectLst/>
                          <a:latin typeface="Open Sans" panose="020B0606030504020204" pitchFamily="34" charset="0"/>
                          <a:hlinkClick r:id="rId2"/>
                        </a:rPr>
                        <a:t>A370</a:t>
                      </a:r>
                      <a:endParaRPr lang="en-US" sz="1200" b="1" dirty="0">
                        <a:solidFill>
                          <a:srgbClr val="3166FF"/>
                        </a:solidFill>
                        <a:effectLst/>
                        <a:latin typeface="Open Sans" panose="020B0606030504020204" pitchFamily="34" charset="0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b="1" dirty="0">
                          <a:solidFill>
                            <a:srgbClr val="3166FF"/>
                          </a:solidFill>
                          <a:effectLst/>
                          <a:latin typeface="Open Sans" panose="020B0606030504020204" pitchFamily="34" charset="0"/>
                          <a:hlinkClick r:id="rId3"/>
                        </a:rPr>
                        <a:t>A370-P1</a:t>
                      </a:r>
                      <a:endParaRPr lang="en-US" sz="1200" b="1" dirty="0">
                        <a:solidFill>
                          <a:srgbClr val="3166FF"/>
                        </a:solidFill>
                        <a:effectLst/>
                        <a:latin typeface="Open Sans" panose="020B0606030504020204" pitchFamily="34" charset="0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b="1" kern="1200" dirty="0">
                          <a:solidFill>
                            <a:srgbClr val="3166FF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  <a:hlinkClick r:id="rId4"/>
                        </a:rPr>
                        <a:t>A370-P2</a:t>
                      </a:r>
                      <a:endParaRPr lang="en-US" sz="1200" b="1" kern="1200" dirty="0">
                        <a:solidFill>
                          <a:srgbClr val="3166FF"/>
                        </a:solidFill>
                        <a:effectLst/>
                        <a:latin typeface="Open Sans" panose="020B0606030504020204" pitchFamily="34" charset="0"/>
                        <a:ea typeface="+mn-ea"/>
                        <a:cs typeface="+mn-cs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7502848"/>
                  </a:ext>
                </a:extLst>
              </a:tr>
              <a:tr h="497595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 dirty="0">
                          <a:effectLst/>
                          <a:latin typeface="Open Sans" panose="020B0606030504020204" pitchFamily="34" charset="0"/>
                        </a:rPr>
                        <a:t>Photo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endParaRPr lang="en-US" sz="1200" dirty="0">
                        <a:effectLst/>
                        <a:latin typeface="Open Sans" panose="020B0606030504020204" pitchFamily="34" charset="0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endParaRPr lang="en-US" sz="1200" dirty="0">
                        <a:effectLst/>
                        <a:latin typeface="Open Sans" panose="020B0606030504020204" pitchFamily="34" charset="0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endParaRPr lang="en-US" sz="1200" dirty="0">
                        <a:effectLst/>
                        <a:latin typeface="Open Sans" panose="020B0606030504020204" pitchFamily="34" charset="0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8886748"/>
                  </a:ext>
                </a:extLst>
              </a:tr>
              <a:tr h="136559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Type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Thermal Bullet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Thermal Bullet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Thermal Bullet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7027340"/>
                  </a:ext>
                </a:extLst>
              </a:tr>
              <a:tr h="312135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Applications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Overheating Detection, Fire Detection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Overheating Detection, Fire Detection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Overheating Detection, Fire Detection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6469399"/>
                  </a:ext>
                </a:extLst>
              </a:tr>
              <a:tr h="224347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 dirty="0">
                          <a:effectLst/>
                          <a:latin typeface="Open Sans" panose="020B0606030504020204" pitchFamily="34" charset="0"/>
                        </a:rPr>
                        <a:t>Maximum Resolution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1MP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1MP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1MP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538288"/>
                  </a:ext>
                </a:extLst>
              </a:tr>
              <a:tr h="136559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Image Sensor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Thermal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Thermal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Thermal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4420301"/>
                  </a:ext>
                </a:extLst>
              </a:tr>
              <a:tr h="224347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 dirty="0">
                          <a:effectLst/>
                          <a:latin typeface="Open Sans" panose="020B0606030504020204" pitchFamily="34" charset="0"/>
                        </a:rPr>
                        <a:t>Resolution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Thermal: 640(H) X 512(V)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Thermal: 640(H) X 512(V)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Thermal: 640(H) X 512(V)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2605780"/>
                  </a:ext>
                </a:extLst>
              </a:tr>
              <a:tr h="224347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Thermal Sensitivity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NETD &lt;35mK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NETD &lt;35mK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NETD &lt;35mK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8949029"/>
                  </a:ext>
                </a:extLst>
              </a:tr>
              <a:tr h="224347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Lens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Fixed focal, f75mm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Fixed focal, f50mm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Fixed focal, f100mm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5252487"/>
                  </a:ext>
                </a:extLst>
              </a:tr>
              <a:tr h="224347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Horizontal Viewing Angle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8.3°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12.4°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6.22°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3333653"/>
                  </a:ext>
                </a:extLst>
              </a:tr>
              <a:tr h="224347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Maximum fps vs Resolution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25@1MP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25@1MP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25@1MP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3978274"/>
                  </a:ext>
                </a:extLst>
              </a:tr>
              <a:tr h="399923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Analytics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Temperature Detection</a:t>
                      </a:r>
                      <a:b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</a:br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Fire Detection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Temperature Detection</a:t>
                      </a:r>
                      <a:b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</a:br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Fire Detection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Temperature Detection</a:t>
                      </a:r>
                      <a:b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</a:br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Fire Detection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4909153"/>
                  </a:ext>
                </a:extLst>
              </a:tr>
              <a:tr h="224347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Temperature Measurement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Yes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Yes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Yes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7654158"/>
                  </a:ext>
                </a:extLst>
              </a:tr>
              <a:tr h="224347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Temperature Range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-20°C ~ 150°C (-4°F ~ 302°F)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-20°C ~ 150°C (-4°F ~ 302°F)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-20°C ~ 150°C (-4°F ~ 302°F)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2233095"/>
                  </a:ext>
                </a:extLst>
              </a:tr>
              <a:tr h="224347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Temperature Accuracy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±8°C, ±8%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±8°C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±8°C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4318431"/>
                  </a:ext>
                </a:extLst>
              </a:tr>
              <a:tr h="156748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Temperature Detection Range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45m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45m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45m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0670234"/>
                  </a:ext>
                </a:extLst>
              </a:tr>
              <a:tr h="312135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Analytics Detection Range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People: 551m</a:t>
                      </a:r>
                      <a:b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</a:br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Vehicle: 1544m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People: 368m</a:t>
                      </a:r>
                      <a:b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</a:br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Vehicle: 1029m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People: 735m</a:t>
                      </a:r>
                      <a:b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</a:br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Vehicle: 2059m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1767223"/>
                  </a:ext>
                </a:extLst>
              </a:tr>
              <a:tr h="224347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Fire Detection Range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150m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150m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150m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2395251"/>
                  </a:ext>
                </a:extLst>
              </a:tr>
              <a:tr h="312135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Audio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2-way, Mic-in, Line-in/out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2-way, Mic-in, Line-in/out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2-way, Mic-in, Line-in/out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4679619"/>
                  </a:ext>
                </a:extLst>
              </a:tr>
            </a:tbl>
          </a:graphicData>
        </a:graphic>
      </p:graphicFrame>
      <p:pic>
        <p:nvPicPr>
          <p:cNvPr id="1027" name="Picture 3">
            <a:extLst>
              <a:ext uri="{FF2B5EF4-FFF2-40B4-BE49-F238E27FC236}">
                <a16:creationId xmlns:a16="http://schemas.microsoft.com/office/drawing/2014/main" id="{24AD17B4-FE5D-76F5-13FA-571DB0C9D1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7813" y="1804954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0D6C31A-E0D3-B466-E87B-D41BE0EF00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860" y="1804954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5A75BC-34BF-A0F0-4685-3B0A87FB17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766" y="1800881"/>
            <a:ext cx="50405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0D1D2920-6C5B-5039-FCC5-26465F446E64}"/>
              </a:ext>
            </a:extLst>
          </p:cNvPr>
          <p:cNvSpPr txBox="1">
            <a:spLocks/>
          </p:cNvSpPr>
          <p:nvPr/>
        </p:nvSpPr>
        <p:spPr>
          <a:xfrm>
            <a:off x="0" y="980728"/>
            <a:ext cx="7308304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Thermal Bullets</a:t>
            </a:r>
          </a:p>
        </p:txBody>
      </p:sp>
    </p:spTree>
    <p:extLst>
      <p:ext uri="{BB962C8B-B14F-4D97-AF65-F5344CB8AC3E}">
        <p14:creationId xmlns:p14="http://schemas.microsoft.com/office/powerpoint/2010/main" val="25837870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AF5CFA-3E24-743A-306A-3C43ECBFD5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3198DE3-7872-6F00-BD65-E89984CED6C8}"/>
              </a:ext>
            </a:extLst>
          </p:cNvPr>
          <p:cNvGraphicFramePr>
            <a:graphicFrameLocks noGrp="1"/>
          </p:cNvGraphicFramePr>
          <p:nvPr/>
        </p:nvGraphicFramePr>
        <p:xfrm>
          <a:off x="107504" y="1516922"/>
          <a:ext cx="8928996" cy="5176050"/>
        </p:xfrm>
        <a:graphic>
          <a:graphicData uri="http://schemas.openxmlformats.org/drawingml/2006/table">
            <a:tbl>
              <a:tblPr/>
              <a:tblGrid>
                <a:gridCol w="1488166">
                  <a:extLst>
                    <a:ext uri="{9D8B030D-6E8A-4147-A177-3AD203B41FA5}">
                      <a16:colId xmlns:a16="http://schemas.microsoft.com/office/drawing/2014/main" val="2878162118"/>
                    </a:ext>
                  </a:extLst>
                </a:gridCol>
                <a:gridCol w="1488166">
                  <a:extLst>
                    <a:ext uri="{9D8B030D-6E8A-4147-A177-3AD203B41FA5}">
                      <a16:colId xmlns:a16="http://schemas.microsoft.com/office/drawing/2014/main" val="3185777577"/>
                    </a:ext>
                  </a:extLst>
                </a:gridCol>
                <a:gridCol w="1488166">
                  <a:extLst>
                    <a:ext uri="{9D8B030D-6E8A-4147-A177-3AD203B41FA5}">
                      <a16:colId xmlns:a16="http://schemas.microsoft.com/office/drawing/2014/main" val="2921344508"/>
                    </a:ext>
                  </a:extLst>
                </a:gridCol>
                <a:gridCol w="1488166">
                  <a:extLst>
                    <a:ext uri="{9D8B030D-6E8A-4147-A177-3AD203B41FA5}">
                      <a16:colId xmlns:a16="http://schemas.microsoft.com/office/drawing/2014/main" val="4163271708"/>
                    </a:ext>
                  </a:extLst>
                </a:gridCol>
                <a:gridCol w="1488166">
                  <a:extLst>
                    <a:ext uri="{9D8B030D-6E8A-4147-A177-3AD203B41FA5}">
                      <a16:colId xmlns:a16="http://schemas.microsoft.com/office/drawing/2014/main" val="4055700737"/>
                    </a:ext>
                  </a:extLst>
                </a:gridCol>
                <a:gridCol w="1488166">
                  <a:extLst>
                    <a:ext uri="{9D8B030D-6E8A-4147-A177-3AD203B41FA5}">
                      <a16:colId xmlns:a16="http://schemas.microsoft.com/office/drawing/2014/main" val="2853543840"/>
                    </a:ext>
                  </a:extLst>
                </a:gridCol>
              </a:tblGrid>
              <a:tr h="224347"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b="1" dirty="0">
                          <a:solidFill>
                            <a:srgbClr val="3166FF"/>
                          </a:solidFill>
                          <a:effectLst/>
                          <a:latin typeface="Open Sans" panose="020B0606030504020204" pitchFamily="34" charset="0"/>
                        </a:rPr>
                        <a:t>Model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b="1" dirty="0">
                          <a:solidFill>
                            <a:srgbClr val="3166FF"/>
                          </a:solidFill>
                          <a:effectLst/>
                          <a:latin typeface="Open Sans" panose="020B0606030504020204" pitchFamily="34" charset="0"/>
                          <a:hlinkClick r:id="rId2"/>
                        </a:rPr>
                        <a:t>A371</a:t>
                      </a:r>
                      <a:endParaRPr lang="en-US" sz="1200" b="1" dirty="0">
                        <a:solidFill>
                          <a:srgbClr val="3166FF"/>
                        </a:solidFill>
                        <a:effectLst/>
                        <a:latin typeface="Open Sans" panose="020B0606030504020204" pitchFamily="34" charset="0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b="1" dirty="0">
                          <a:solidFill>
                            <a:srgbClr val="3166FF"/>
                          </a:solidFill>
                          <a:effectLst/>
                          <a:latin typeface="Open Sans" panose="020B0606030504020204" pitchFamily="34" charset="0"/>
                          <a:hlinkClick r:id="rId3"/>
                        </a:rPr>
                        <a:t>A371-P1</a:t>
                      </a:r>
                      <a:endParaRPr lang="en-US" sz="1200" b="1" dirty="0">
                        <a:solidFill>
                          <a:srgbClr val="3166FF"/>
                        </a:solidFill>
                        <a:effectLst/>
                        <a:latin typeface="Open Sans" panose="020B0606030504020204" pitchFamily="34" charset="0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b="1" kern="1200" dirty="0">
                          <a:solidFill>
                            <a:srgbClr val="3166FF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  <a:hlinkClick r:id="rId4"/>
                        </a:rPr>
                        <a:t>A371-P2</a:t>
                      </a:r>
                      <a:endParaRPr lang="en-US" sz="1200" b="1" kern="1200" dirty="0">
                        <a:solidFill>
                          <a:srgbClr val="3166FF"/>
                        </a:solidFill>
                        <a:effectLst/>
                        <a:latin typeface="Open Sans" panose="020B0606030504020204" pitchFamily="34" charset="0"/>
                        <a:ea typeface="+mn-ea"/>
                        <a:cs typeface="+mn-cs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b="1" kern="1200" dirty="0">
                          <a:solidFill>
                            <a:srgbClr val="3166FF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  <a:hlinkClick r:id="rId5"/>
                        </a:rPr>
                        <a:t>A372</a:t>
                      </a:r>
                      <a:endParaRPr lang="en-US" sz="1200" b="1" kern="1200" dirty="0">
                        <a:solidFill>
                          <a:srgbClr val="3166FF"/>
                        </a:solidFill>
                        <a:effectLst/>
                        <a:latin typeface="Open Sans" panose="020B0606030504020204" pitchFamily="34" charset="0"/>
                        <a:ea typeface="+mn-ea"/>
                        <a:cs typeface="+mn-cs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b="1" kern="1200" dirty="0">
                          <a:solidFill>
                            <a:srgbClr val="3166FF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  <a:hlinkClick r:id="rId6"/>
                        </a:rPr>
                        <a:t>A372-P1</a:t>
                      </a:r>
                      <a:endParaRPr lang="en-US" sz="1200" b="1" kern="1200" dirty="0">
                        <a:solidFill>
                          <a:srgbClr val="3166FF"/>
                        </a:solidFill>
                        <a:effectLst/>
                        <a:latin typeface="Open Sans" panose="020B0606030504020204" pitchFamily="34" charset="0"/>
                        <a:ea typeface="+mn-ea"/>
                        <a:cs typeface="+mn-cs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7502848"/>
                  </a:ext>
                </a:extLst>
              </a:tr>
              <a:tr h="497595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 dirty="0">
                          <a:effectLst/>
                          <a:latin typeface="Open Sans" panose="020B0606030504020204" pitchFamily="34" charset="0"/>
                        </a:rPr>
                        <a:t>Photo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endParaRPr lang="en-US" sz="1200" dirty="0">
                        <a:effectLst/>
                        <a:latin typeface="Open Sans" panose="020B0606030504020204" pitchFamily="34" charset="0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endParaRPr lang="en-US" sz="1200" dirty="0">
                        <a:effectLst/>
                        <a:latin typeface="Open Sans" panose="020B0606030504020204" pitchFamily="34" charset="0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endParaRPr lang="en-US" sz="1200" dirty="0">
                        <a:effectLst/>
                        <a:latin typeface="Open Sans" panose="020B0606030504020204" pitchFamily="34" charset="0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endParaRPr lang="en-US" sz="1200" dirty="0">
                        <a:effectLst/>
                        <a:latin typeface="Open Sans" panose="020B0606030504020204" pitchFamily="34" charset="0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endParaRPr lang="en-US" sz="1200" dirty="0">
                        <a:effectLst/>
                        <a:latin typeface="Open Sans" panose="020B0606030504020204" pitchFamily="34" charset="0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8886748"/>
                  </a:ext>
                </a:extLst>
              </a:tr>
              <a:tr h="136559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Type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Thermal Bullet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kern="1200" noProof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Thermal Bullet</a:t>
                      </a:r>
                      <a:endParaRPr lang="en-US" sz="1200" kern="1200" dirty="0">
                        <a:solidFill>
                          <a:schemeClr val="tx1"/>
                        </a:solidFill>
                        <a:effectLst/>
                        <a:latin typeface="Open Sans" panose="020B0606030504020204" pitchFamily="34" charset="0"/>
                        <a:ea typeface="+mn-ea"/>
                        <a:cs typeface="+mn-cs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kern="1200" noProof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Thermal Bullet</a:t>
                      </a:r>
                      <a:endParaRPr lang="en-US" sz="1200" kern="1200" dirty="0">
                        <a:solidFill>
                          <a:schemeClr val="tx1"/>
                        </a:solidFill>
                        <a:effectLst/>
                        <a:latin typeface="Open Sans" panose="020B0606030504020204" pitchFamily="34" charset="0"/>
                        <a:ea typeface="+mn-ea"/>
                        <a:cs typeface="+mn-cs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kern="1200" noProof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Thermal Bullet</a:t>
                      </a:r>
                      <a:endParaRPr lang="en-US" sz="1200" kern="1200" dirty="0">
                        <a:solidFill>
                          <a:schemeClr val="tx1"/>
                        </a:solidFill>
                        <a:effectLst/>
                        <a:latin typeface="Open Sans" panose="020B0606030504020204" pitchFamily="34" charset="0"/>
                        <a:ea typeface="+mn-ea"/>
                        <a:cs typeface="+mn-cs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kern="1200" noProof="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Thermal Bullet</a:t>
                      </a:r>
                      <a:endParaRPr lang="en-US" sz="1200" kern="1200" dirty="0">
                        <a:solidFill>
                          <a:schemeClr val="tx1"/>
                        </a:solidFill>
                        <a:effectLst/>
                        <a:latin typeface="Open Sans" panose="020B0606030504020204" pitchFamily="34" charset="0"/>
                        <a:ea typeface="+mn-ea"/>
                        <a:cs typeface="+mn-cs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7027340"/>
                  </a:ext>
                </a:extLst>
              </a:tr>
              <a:tr h="312135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 dirty="0">
                          <a:effectLst/>
                          <a:latin typeface="Open Sans" panose="020B0606030504020204" pitchFamily="34" charset="0"/>
                        </a:rPr>
                        <a:t>Applications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Overheating &amp; Fire Detection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Overheating &amp; Fire Detection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Overheating &amp; Fire Detection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Thermal Surveillance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Thermal Surveillance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646939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 dirty="0">
                          <a:effectLst/>
                          <a:latin typeface="Open Sans" panose="020B0606030504020204" pitchFamily="34" charset="0"/>
                        </a:rPr>
                        <a:t>Max Resolution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4MP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4MP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4MP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4MP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4MP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538288"/>
                  </a:ext>
                </a:extLst>
              </a:tr>
              <a:tr h="136559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Image Sensor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Visual + Thermal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Visual + Thermal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Visual + Thermal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Visual + Thermal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Visual + Thermal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4420301"/>
                  </a:ext>
                </a:extLst>
              </a:tr>
              <a:tr h="224347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 dirty="0">
                          <a:effectLst/>
                          <a:latin typeface="Open Sans" panose="020B0606030504020204" pitchFamily="34" charset="0"/>
                        </a:rPr>
                        <a:t>Thermal Resolution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pt-BR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256(H) X 192(V)</a:t>
                      </a:r>
                      <a:endParaRPr lang="en-US" sz="1200" kern="1200" dirty="0">
                        <a:solidFill>
                          <a:schemeClr val="tx1"/>
                        </a:solidFill>
                        <a:effectLst/>
                        <a:latin typeface="Open Sans" panose="020B0606030504020204" pitchFamily="34" charset="0"/>
                        <a:ea typeface="+mn-ea"/>
                        <a:cs typeface="+mn-cs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pt-BR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256(H) X 192(V)</a:t>
                      </a:r>
                      <a:endParaRPr lang="en-US" sz="1200" kern="1200" dirty="0">
                        <a:solidFill>
                          <a:schemeClr val="tx1"/>
                        </a:solidFill>
                        <a:effectLst/>
                        <a:latin typeface="Open Sans" panose="020B0606030504020204" pitchFamily="34" charset="0"/>
                        <a:ea typeface="+mn-ea"/>
                        <a:cs typeface="+mn-cs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pt-BR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256(H) X 192(V)</a:t>
                      </a:r>
                      <a:endParaRPr lang="en-US" sz="1200" kern="1200" dirty="0">
                        <a:solidFill>
                          <a:schemeClr val="tx1"/>
                        </a:solidFill>
                        <a:effectLst/>
                        <a:latin typeface="Open Sans" panose="020B0606030504020204" pitchFamily="34" charset="0"/>
                        <a:ea typeface="+mn-ea"/>
                        <a:cs typeface="+mn-cs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pt-BR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256(H) X 192(V)</a:t>
                      </a:r>
                      <a:endParaRPr lang="en-US" sz="1200" kern="1200" dirty="0">
                        <a:solidFill>
                          <a:schemeClr val="tx1"/>
                        </a:solidFill>
                        <a:effectLst/>
                        <a:latin typeface="Open Sans" panose="020B0606030504020204" pitchFamily="34" charset="0"/>
                        <a:ea typeface="+mn-ea"/>
                        <a:cs typeface="+mn-cs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pt-BR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256(H) X 192(V)</a:t>
                      </a:r>
                      <a:endParaRPr lang="en-US" sz="1200" kern="1200" dirty="0">
                        <a:solidFill>
                          <a:schemeClr val="tx1"/>
                        </a:solidFill>
                        <a:effectLst/>
                        <a:latin typeface="Open Sans" panose="020B0606030504020204" pitchFamily="34" charset="0"/>
                        <a:ea typeface="+mn-ea"/>
                        <a:cs typeface="+mn-cs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260578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Thermal Sensitivity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NETD &lt;40mK</a:t>
                      </a:r>
                    </a:p>
                  </a:txBody>
                  <a:tcPr marL="38100" marR="38100" marT="76200" marB="7620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NETD &lt;40mK</a:t>
                      </a:r>
                    </a:p>
                  </a:txBody>
                  <a:tcPr marL="38100" marR="38100" marT="76200" marB="7620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NETD &lt;40mK</a:t>
                      </a:r>
                    </a:p>
                  </a:txBody>
                  <a:tcPr marL="38100" marR="38100" marT="76200" marB="7620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NETD &lt;55mK</a:t>
                      </a:r>
                    </a:p>
                  </a:txBody>
                  <a:tcPr marL="38100" marR="38100" marT="76200" marB="7620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NETD &lt;55mK</a:t>
                      </a:r>
                    </a:p>
                  </a:txBody>
                  <a:tcPr marL="38100" marR="38100" marT="76200" marB="7620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8949029"/>
                  </a:ext>
                </a:extLst>
              </a:tr>
              <a:tr h="224347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 dirty="0">
                          <a:effectLst/>
                          <a:latin typeface="Open Sans" panose="020B0606030504020204" pitchFamily="34" charset="0"/>
                        </a:rPr>
                        <a:t>Lens (</a:t>
                      </a:r>
                      <a:r>
                        <a:rPr lang="en-US" sz="1200" dirty="0" err="1">
                          <a:effectLst/>
                          <a:latin typeface="Open Sans" panose="020B0606030504020204" pitchFamily="34" charset="0"/>
                        </a:rPr>
                        <a:t>Therm</a:t>
                      </a:r>
                      <a:r>
                        <a:rPr lang="en-US" sz="1200" dirty="0">
                          <a:effectLst/>
                          <a:latin typeface="Open Sans" panose="020B0606030504020204" pitchFamily="34" charset="0"/>
                        </a:rPr>
                        <a:t>/Visual)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f3.6mm / f4.3mm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noProof="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f6.9mm / f6.4mm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noProof="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f9.7mm / f8.0mm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noProof="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f1.35mm / f4.3mm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noProof="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f3.6mm / f4.3mm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5252487"/>
                  </a:ext>
                </a:extLst>
              </a:tr>
              <a:tr h="224347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 dirty="0">
                          <a:effectLst/>
                          <a:latin typeface="Open Sans" panose="020B0606030504020204" pitchFamily="34" charset="0"/>
                        </a:rPr>
                        <a:t>HOR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 err="1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Therm</a:t>
                      </a: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: 50°,Vis:84°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Therm:24.9°,Vis:53°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Therm:18°,Vis:39.4°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Therm:50°,Vis:94°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Therm:25°,  Vis:56°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3333653"/>
                  </a:ext>
                </a:extLst>
              </a:tr>
              <a:tr h="224347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 dirty="0">
                          <a:effectLst/>
                          <a:latin typeface="Open Sans" panose="020B0606030504020204" pitchFamily="34" charset="0"/>
                        </a:rPr>
                        <a:t>IR LED / White LED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30m / 30m 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noProof="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30m / 30m 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noProof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30m / 30m </a:t>
                      </a:r>
                      <a:endParaRPr lang="en-US" sz="1200" kern="1200" noProof="0" dirty="0">
                        <a:solidFill>
                          <a:schemeClr val="tx1"/>
                        </a:solidFill>
                        <a:effectLst/>
                        <a:latin typeface="Open Sans" panose="020B0606030504020204" pitchFamily="34" charset="0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noProof="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-  / 30m 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noProof="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-  / 30m T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3978274"/>
                  </a:ext>
                </a:extLst>
              </a:tr>
              <a:tr h="220759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 dirty="0">
                          <a:effectLst/>
                          <a:latin typeface="Open Sans" panose="020B0606030504020204" pitchFamily="34" charset="0"/>
                        </a:rPr>
                        <a:t>Thermal Analytics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Temp, Smoke, Fire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Open Sans" panose="020B0606030504020204" pitchFamily="34" charset="0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Temp, Smoke, Fire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Temp, Smoke, Fire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4909153"/>
                  </a:ext>
                </a:extLst>
              </a:tr>
              <a:tr h="224347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 dirty="0" err="1">
                          <a:effectLst/>
                          <a:latin typeface="Open Sans" panose="020B0606030504020204" pitchFamily="34" charset="0"/>
                        </a:rPr>
                        <a:t>Temp.Measurement</a:t>
                      </a:r>
                      <a:endParaRPr lang="en-US" sz="1200" dirty="0">
                        <a:effectLst/>
                        <a:latin typeface="Open Sans" panose="020B0606030504020204" pitchFamily="34" charset="0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7654158"/>
                  </a:ext>
                </a:extLst>
              </a:tr>
              <a:tr h="224347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Temperature Range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kumimoji="0" lang="en-US" sz="12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-20°C ~ 150°C</a:t>
                      </a:r>
                      <a:endParaRPr kumimoji="0" lang="en-US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Open Sans" panose="020B0606030504020204" pitchFamily="34" charset="0"/>
                        <a:ea typeface="+mn-ea"/>
                        <a:cs typeface="+mn-cs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-20°C ~ 150°C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-20°C ~ 150°C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2233095"/>
                  </a:ext>
                </a:extLst>
              </a:tr>
              <a:tr h="224347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 dirty="0">
                          <a:effectLst/>
                          <a:latin typeface="Open Sans" panose="020B0606030504020204" pitchFamily="34" charset="0"/>
                        </a:rPr>
                        <a:t>Temp Accuracy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±8°C 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kumimoji="0" lang="en-US" sz="12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±8°C </a:t>
                      </a:r>
                      <a:endParaRPr kumimoji="0" lang="en-US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Open Sans" panose="020B0606030504020204" pitchFamily="34" charset="0"/>
                        <a:ea typeface="+mn-ea"/>
                        <a:cs typeface="+mn-cs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±8°C 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4318431"/>
                  </a:ext>
                </a:extLst>
              </a:tr>
              <a:tr h="156748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 dirty="0">
                          <a:effectLst/>
                          <a:latin typeface="Open Sans" panose="020B0606030504020204" pitchFamily="34" charset="0"/>
                        </a:rPr>
                        <a:t>Temp Detect Range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58.3m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sz="12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116.7m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61.7m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endParaRPr kumimoji="0" lang="en-US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Open Sans" panose="020B0606030504020204" pitchFamily="34" charset="0"/>
                        <a:ea typeface="+mn-ea"/>
                        <a:cs typeface="+mn-cs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endParaRPr kumimoji="0" lang="en-US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Open Sans" panose="020B0606030504020204" pitchFamily="34" charset="0"/>
                        <a:ea typeface="+mn-ea"/>
                        <a:cs typeface="+mn-cs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0670234"/>
                  </a:ext>
                </a:extLst>
              </a:tr>
              <a:tr h="312135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Analytics Detection Range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People: 28.8m,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Vehicle: 75.6m 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People: 55.2m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Vehicle: 144.9m 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People: 77.6m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Vehicle: 203.7m 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People: 11m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Vehicle: 33m 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People: 21m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Vehicle: 63m 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1767223"/>
                  </a:ext>
                </a:extLst>
              </a:tr>
              <a:tr h="224347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 dirty="0">
                          <a:effectLst/>
                          <a:latin typeface="Open Sans" panose="020B0606030504020204" pitchFamily="34" charset="0"/>
                        </a:rPr>
                        <a:t>Fire Detect. Range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43.2m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sz="12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82.8m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116.4m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2395251"/>
                  </a:ext>
                </a:extLst>
              </a:tr>
              <a:tr h="312135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>
                          <a:effectLst/>
                          <a:latin typeface="Open Sans" panose="020B0606030504020204" pitchFamily="34" charset="0"/>
                        </a:rPr>
                        <a:t>Audio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Mic-in, Line-in/out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Mic-in, Line-in/out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Open Sans" panose="020B0606030504020204" pitchFamily="34" charset="0"/>
                        <a:ea typeface="+mn-ea"/>
                        <a:cs typeface="+mn-cs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Mic-in, Line-in/out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4679619"/>
                  </a:ext>
                </a:extLst>
              </a:tr>
            </a:tbl>
          </a:graphicData>
        </a:graphic>
      </p:graphicFrame>
      <p:sp>
        <p:nvSpPr>
          <p:cNvPr id="5" name="Title 1">
            <a:extLst>
              <a:ext uri="{FF2B5EF4-FFF2-40B4-BE49-F238E27FC236}">
                <a16:creationId xmlns:a16="http://schemas.microsoft.com/office/drawing/2014/main" id="{8EBF07BF-078D-6F11-88AB-AB16236F65FF}"/>
              </a:ext>
            </a:extLst>
          </p:cNvPr>
          <p:cNvSpPr txBox="1">
            <a:spLocks/>
          </p:cNvSpPr>
          <p:nvPr/>
        </p:nvSpPr>
        <p:spPr>
          <a:xfrm>
            <a:off x="0" y="980728"/>
            <a:ext cx="7308304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Thermal Bullets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C2172B75-E5BC-D048-908F-84BDD7C99C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563638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4F39AB2E-2411-8CD8-9F10-66584C0079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6718" y="1556792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C6C5BF2B-2A2E-CE2C-628E-D8167F25A7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6878" y="1556792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97EC35CA-592F-966F-1462-4FDFDC0132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7038" y="1566150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>
            <a:extLst>
              <a:ext uri="{FF2B5EF4-FFF2-40B4-BE49-F238E27FC236}">
                <a16:creationId xmlns:a16="http://schemas.microsoft.com/office/drawing/2014/main" id="{5FAB7DF8-EB26-E1C0-C998-38060EC904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7391" y="1563638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54009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5BF287-B8F2-95D3-DB79-9114C94B8A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BFE20C3-B765-4F67-B396-228DF7718445}"/>
              </a:ext>
            </a:extLst>
          </p:cNvPr>
          <p:cNvGraphicFramePr>
            <a:graphicFrameLocks noGrp="1"/>
          </p:cNvGraphicFramePr>
          <p:nvPr/>
        </p:nvGraphicFramePr>
        <p:xfrm>
          <a:off x="251520" y="1844822"/>
          <a:ext cx="8640960" cy="4176466"/>
        </p:xfrm>
        <a:graphic>
          <a:graphicData uri="http://schemas.openxmlformats.org/drawingml/2006/table">
            <a:tbl>
              <a:tblPr/>
              <a:tblGrid>
                <a:gridCol w="2160240">
                  <a:extLst>
                    <a:ext uri="{9D8B030D-6E8A-4147-A177-3AD203B41FA5}">
                      <a16:colId xmlns:a16="http://schemas.microsoft.com/office/drawing/2014/main" val="2878162118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3185777577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2921344508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4163271708"/>
                    </a:ext>
                  </a:extLst>
                </a:gridCol>
              </a:tblGrid>
              <a:tr h="295941"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b="1" dirty="0">
                          <a:solidFill>
                            <a:srgbClr val="3166FF"/>
                          </a:solidFill>
                          <a:effectLst/>
                          <a:latin typeface="Open Sans" panose="020B0606030504020204" pitchFamily="34" charset="0"/>
                        </a:rPr>
                        <a:t>Model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b="1" dirty="0">
                          <a:solidFill>
                            <a:srgbClr val="3166FF"/>
                          </a:solidFill>
                          <a:effectLst/>
                          <a:latin typeface="Open Sans" panose="020B0606030504020204" pitchFamily="34" charset="0"/>
                          <a:hlinkClick r:id="rId2"/>
                        </a:rPr>
                        <a:t>VMGB-359</a:t>
                      </a:r>
                      <a:endParaRPr lang="en-US" sz="1200" b="1" dirty="0">
                        <a:solidFill>
                          <a:srgbClr val="3166FF"/>
                        </a:solidFill>
                        <a:effectLst/>
                        <a:latin typeface="Open Sans" panose="020B0606030504020204" pitchFamily="34" charset="0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b="1" dirty="0">
                          <a:solidFill>
                            <a:srgbClr val="3166FF"/>
                          </a:solidFill>
                          <a:effectLst/>
                          <a:latin typeface="Open Sans" panose="020B0606030504020204" pitchFamily="34" charset="0"/>
                          <a:hlinkClick r:id="rId3"/>
                        </a:rPr>
                        <a:t>VMGB-359-P1</a:t>
                      </a:r>
                      <a:endParaRPr lang="en-US" sz="1200" b="1" dirty="0">
                        <a:solidFill>
                          <a:srgbClr val="3166FF"/>
                        </a:solidFill>
                        <a:effectLst/>
                        <a:latin typeface="Open Sans" panose="020B0606030504020204" pitchFamily="34" charset="0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b="1" kern="1200" dirty="0">
                          <a:solidFill>
                            <a:srgbClr val="3166FF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  <a:hlinkClick r:id="rId4"/>
                        </a:rPr>
                        <a:t>VMGB-371</a:t>
                      </a:r>
                      <a:endParaRPr lang="en-US" sz="1200" b="1" kern="1200" dirty="0">
                        <a:solidFill>
                          <a:srgbClr val="3166FF"/>
                        </a:solidFill>
                        <a:effectLst/>
                        <a:latin typeface="Open Sans" panose="020B0606030504020204" pitchFamily="34" charset="0"/>
                        <a:ea typeface="+mn-ea"/>
                        <a:cs typeface="+mn-cs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7502848"/>
                  </a:ext>
                </a:extLst>
              </a:tr>
              <a:tr h="63568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Photo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200" kern="1200">
                        <a:solidFill>
                          <a:schemeClr val="tx1"/>
                        </a:solidFill>
                        <a:effectLst/>
                        <a:latin typeface="Open Sans" panose="020B0606030504020204" pitchFamily="34" charset="0"/>
                        <a:ea typeface="+mn-ea"/>
                        <a:cs typeface="+mn-cs"/>
                      </a:endParaRPr>
                    </a:p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200" kern="1200" dirty="0">
                        <a:solidFill>
                          <a:schemeClr val="tx1"/>
                        </a:solidFill>
                        <a:effectLst/>
                        <a:latin typeface="Open Sans" panose="020B0606030504020204" pitchFamily="34" charset="0"/>
                        <a:ea typeface="+mn-ea"/>
                        <a:cs typeface="+mn-cs"/>
                      </a:endParaRPr>
                    </a:p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200" kern="1200" dirty="0">
                        <a:solidFill>
                          <a:schemeClr val="tx1"/>
                        </a:solidFill>
                        <a:effectLst/>
                        <a:latin typeface="Open Sans" panose="020B0606030504020204" pitchFamily="34" charset="0"/>
                        <a:ea typeface="+mn-ea"/>
                        <a:cs typeface="+mn-cs"/>
                      </a:endParaRPr>
                    </a:p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8886748"/>
                  </a:ext>
                </a:extLst>
              </a:tr>
              <a:tr h="24336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Type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Thermal Bullet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Thermal Bullet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Thermal Bullet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7027340"/>
                  </a:ext>
                </a:extLst>
              </a:tr>
              <a:tr h="47700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Applications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Fire Detection, Overheating Detection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Fire Detection, Overheating Detection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Human Body Temperature Detection (fever alert)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6469399"/>
                  </a:ext>
                </a:extLst>
              </a:tr>
              <a:tr h="28660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Resolution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4MP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4MP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4MP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538288"/>
                  </a:ext>
                </a:extLst>
              </a:tr>
              <a:tr h="71063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Lens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(Thermal camera) Fixed focal, f6.2mm (Visual camera) Fixed focal, f8.0mm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(Thermal camera) Fixed focal, f3.1mm (Visual camera) Fixed focal, f4.0mm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(Thermal camera) Fixed focal, f3.1mm (Visual camera) Fixed focal, f4.0mm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4420301"/>
                  </a:ext>
                </a:extLst>
              </a:tr>
              <a:tr h="47700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Horizontal Viewing Angle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(Thermal camera) 25.0° (Visual camera) 39.42°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(Thermal camera) 50° (Visual camera) 84°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(Thermal camera) 50° (Visual camera) 84°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2605780"/>
                  </a:ext>
                </a:extLst>
              </a:tr>
              <a:tr h="28660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WDR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Superior WDR (120 dB)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Superior WDR (120 dB)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Superior WDR (120 dB)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8949029"/>
                  </a:ext>
                </a:extLst>
              </a:tr>
              <a:tr h="28660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Analytics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5252487"/>
                  </a:ext>
                </a:extLst>
              </a:tr>
              <a:tr h="47700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Audio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2-way, Mic-in, Stereo Line-in, Line-out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2-way, Mic-in, Stereo Line-in, Line-out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2-way, Mic-in, Stereo Line-in, Line-out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3333653"/>
                  </a:ext>
                </a:extLst>
              </a:tr>
            </a:tbl>
          </a:graphicData>
        </a:graphic>
      </p:graphicFrame>
      <p:sp>
        <p:nvSpPr>
          <p:cNvPr id="5" name="Title 1">
            <a:extLst>
              <a:ext uri="{FF2B5EF4-FFF2-40B4-BE49-F238E27FC236}">
                <a16:creationId xmlns:a16="http://schemas.microsoft.com/office/drawing/2014/main" id="{19A9F350-D035-104D-ABF6-B5032BA69D41}"/>
              </a:ext>
            </a:extLst>
          </p:cNvPr>
          <p:cNvSpPr txBox="1">
            <a:spLocks/>
          </p:cNvSpPr>
          <p:nvPr/>
        </p:nvSpPr>
        <p:spPr>
          <a:xfrm>
            <a:off x="0" y="980728"/>
            <a:ext cx="7308304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Thermal Bullets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7241EDC5-1E7D-84DA-B690-DDDA64475F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988838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7F97E0C8-5E57-51E5-9A54-E5866664C0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8926" y="1988838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5676549E-32B6-EA60-DF6F-6B5253AC10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9166" y="1988838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12447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7AEB68-51AF-6112-7AE0-795485A766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5F4F01B-4BFE-08C8-84B9-BE48518D95C7}"/>
              </a:ext>
            </a:extLst>
          </p:cNvPr>
          <p:cNvGraphicFramePr>
            <a:graphicFrameLocks noGrp="1"/>
          </p:cNvGraphicFramePr>
          <p:nvPr/>
        </p:nvGraphicFramePr>
        <p:xfrm>
          <a:off x="251520" y="1484784"/>
          <a:ext cx="8640960" cy="5341203"/>
        </p:xfrm>
        <a:graphic>
          <a:graphicData uri="http://schemas.openxmlformats.org/drawingml/2006/table">
            <a:tbl>
              <a:tblPr/>
              <a:tblGrid>
                <a:gridCol w="2160240">
                  <a:extLst>
                    <a:ext uri="{9D8B030D-6E8A-4147-A177-3AD203B41FA5}">
                      <a16:colId xmlns:a16="http://schemas.microsoft.com/office/drawing/2014/main" val="2878162118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3185777577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2921344508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4163271708"/>
                    </a:ext>
                  </a:extLst>
                </a:gridCol>
              </a:tblGrid>
              <a:tr h="224347"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b="1" dirty="0">
                          <a:solidFill>
                            <a:srgbClr val="3166FF"/>
                          </a:solidFill>
                          <a:effectLst/>
                          <a:latin typeface="Open Sans" panose="020B0606030504020204" pitchFamily="34" charset="0"/>
                        </a:rPr>
                        <a:t>Model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b="1" dirty="0">
                          <a:solidFill>
                            <a:srgbClr val="3166FF"/>
                          </a:solidFill>
                          <a:effectLst/>
                          <a:latin typeface="Open Sans" panose="020B0606030504020204" pitchFamily="34" charset="0"/>
                          <a:hlinkClick r:id="rId2"/>
                        </a:rPr>
                        <a:t>A570</a:t>
                      </a:r>
                      <a:endParaRPr lang="en-US" sz="1200" b="1" dirty="0">
                        <a:solidFill>
                          <a:srgbClr val="3166FF"/>
                        </a:solidFill>
                        <a:effectLst/>
                        <a:latin typeface="Open Sans" panose="020B0606030504020204" pitchFamily="34" charset="0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b="1" dirty="0">
                          <a:solidFill>
                            <a:srgbClr val="3166FF"/>
                          </a:solidFill>
                          <a:effectLst/>
                          <a:latin typeface="Open Sans" panose="020B0606030504020204" pitchFamily="34" charset="0"/>
                          <a:hlinkClick r:id="rId3"/>
                        </a:rPr>
                        <a:t>A570-P1</a:t>
                      </a:r>
                      <a:endParaRPr lang="en-US" sz="1200" b="1" dirty="0">
                        <a:solidFill>
                          <a:srgbClr val="3166FF"/>
                        </a:solidFill>
                        <a:effectLst/>
                        <a:latin typeface="Open Sans" panose="020B0606030504020204" pitchFamily="34" charset="0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b="1" kern="1200" dirty="0">
                          <a:solidFill>
                            <a:srgbClr val="3166FF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  <a:hlinkClick r:id="rId4"/>
                        </a:rPr>
                        <a:t>A570-P2</a:t>
                      </a:r>
                      <a:endParaRPr lang="en-US" sz="1200" b="1" kern="1200" dirty="0">
                        <a:solidFill>
                          <a:srgbClr val="3166FF"/>
                        </a:solidFill>
                        <a:effectLst/>
                        <a:latin typeface="Open Sans" panose="020B0606030504020204" pitchFamily="34" charset="0"/>
                        <a:ea typeface="+mn-ea"/>
                        <a:cs typeface="+mn-cs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7502848"/>
                  </a:ext>
                </a:extLst>
              </a:tr>
              <a:tr h="497595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 dirty="0">
                          <a:effectLst/>
                          <a:latin typeface="Open Sans" panose="020B0606030504020204" pitchFamily="34" charset="0"/>
                        </a:rPr>
                        <a:t>Photo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endParaRPr lang="en-US" sz="1200" dirty="0">
                        <a:effectLst/>
                        <a:latin typeface="Open Sans" panose="020B0606030504020204" pitchFamily="34" charset="0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endParaRPr lang="en-US" sz="1200" dirty="0">
                        <a:effectLst/>
                        <a:latin typeface="Open Sans" panose="020B0606030504020204" pitchFamily="34" charset="0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endParaRPr lang="en-US" sz="1200" dirty="0">
                        <a:effectLst/>
                        <a:latin typeface="Open Sans" panose="020B0606030504020204" pitchFamily="34" charset="0"/>
                      </a:endParaRP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8886748"/>
                  </a:ext>
                </a:extLst>
              </a:tr>
              <a:tr h="136559">
                <a:tc>
                  <a:txBody>
                    <a:bodyPr/>
                    <a:lstStyle/>
                    <a:p>
                      <a:pPr algn="l" fontAlgn="ctr" latinLnBrk="0"/>
                      <a:r>
                        <a:rPr lang="en-US" sz="1200" dirty="0">
                          <a:effectLst/>
                          <a:latin typeface="Open Sans" panose="020B0606030504020204" pitchFamily="34" charset="0"/>
                        </a:rPr>
                        <a:t>Type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Thermal Turret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Thermal Turret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 latinLnBrk="0"/>
                      <a:r>
                        <a:rPr lang="en-US" sz="1200" dirty="0">
                          <a:solidFill>
                            <a:srgbClr val="535353"/>
                          </a:solidFill>
                          <a:effectLst/>
                          <a:latin typeface="Open Sans" panose="020B0606030504020204" pitchFamily="34" charset="0"/>
                        </a:rPr>
                        <a:t>Thermal Turret</a:t>
                      </a:r>
                    </a:p>
                  </a:txBody>
                  <a:tcPr marL="12193" marR="12193" marT="24386" marB="24386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7027340"/>
                  </a:ext>
                </a:extLst>
              </a:tr>
              <a:tr h="31213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Applications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Overheating Detection, Fire Detection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Overheating Detection, Fire Detection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Overheating Detection, Fire Detection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6469399"/>
                  </a:ext>
                </a:extLst>
              </a:tr>
              <a:tr h="17788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Resolution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4MP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4MP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4MP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400698"/>
                  </a:ext>
                </a:extLst>
              </a:tr>
              <a:tr h="22579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Image Sensor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Visual + Thermal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Visual + Thermal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Visual + Thermal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6002158"/>
                  </a:ext>
                </a:extLst>
              </a:tr>
              <a:tr h="20625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Thermal Resolution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256(H) X 192(V)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256(H) X 192(V)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256(H) X 192(V)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2028852"/>
                  </a:ext>
                </a:extLst>
              </a:tr>
              <a:tr h="22434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Thermal Sensitivity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NETD &lt;40mK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NETD &lt;40mK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NETD &lt;40mK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538288"/>
                  </a:ext>
                </a:extLst>
              </a:tr>
              <a:tr h="13655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Lens (thermal/visual)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Fixed focal, f2.1mm / </a:t>
                      </a:r>
                    </a:p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Fixed focal, f2.2mm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Fixed focal, f3.6mm /</a:t>
                      </a:r>
                    </a:p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Fixed focal, f4.3mm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Fixed focal, f6.9mm /</a:t>
                      </a:r>
                    </a:p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Fixed focal, f6.4mm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4420301"/>
                  </a:ext>
                </a:extLst>
              </a:tr>
              <a:tr h="22434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Horizontal Viewing Angle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Thermal: 90°, Visual: 117.8°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Thermal: 50°, Visual: 84°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Thermal: 24.9°, Visual: 53°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2605780"/>
                  </a:ext>
                </a:extLst>
              </a:tr>
              <a:tr h="22434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IR LED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Yes, 15m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Yes, 15m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Yes, 15m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8949029"/>
                  </a:ext>
                </a:extLst>
              </a:tr>
              <a:tr h="22434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White LED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Yes, 30m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Yes, 30m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Yes, 30m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5252487"/>
                  </a:ext>
                </a:extLst>
              </a:tr>
              <a:tr h="22434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Analytics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Temperature, Smoke and Fire Detection 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Temperature, Smoke and Fire Detection 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Temperature, Smoke and Fire Detection 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3333653"/>
                  </a:ext>
                </a:extLst>
              </a:tr>
              <a:tr h="22019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Temperature Measurement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4909153"/>
                  </a:ext>
                </a:extLst>
              </a:tr>
              <a:tr h="22434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Temperature Range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-20°C ~ 150°C (-4°F ~ 302°F)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-20°C ~ 150°C (-4°F ~ 302°F)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-20°C ~ 150°C (-4°F ~ 302°F)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7654158"/>
                  </a:ext>
                </a:extLst>
              </a:tr>
              <a:tr h="22434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Temperature Accuracy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±8°C (14.4°F)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±8°C (14.4°F)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±8°C (14.4°F)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2233095"/>
                  </a:ext>
                </a:extLst>
              </a:tr>
              <a:tr h="22434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Temperature Detection Range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35m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58.3m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116.7m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4318431"/>
                  </a:ext>
                </a:extLst>
              </a:tr>
              <a:tr h="156748"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Analytics Detection Range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People: 30m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People: 28m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People: 55.2m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0670234"/>
                  </a:ext>
                </a:extLst>
              </a:tr>
              <a:tr h="18056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Vehicle: 85m 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Vehicle: 75.6m 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Vehicle: 144.9m 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1767223"/>
                  </a:ext>
                </a:extLst>
              </a:tr>
              <a:tr h="22434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Fire Detection Range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21.6m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43.2m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82.8m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2395251"/>
                  </a:ext>
                </a:extLst>
              </a:tr>
              <a:tr h="24164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Audio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2-way, Mic-in, Line-in/out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2-way, Mic-in, Line-in/out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Open Sans" panose="020B0606030504020204" pitchFamily="34" charset="0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+mn-ea"/>
                          <a:cs typeface="+mn-cs"/>
                        </a:rPr>
                        <a:t>2-way, Mic-in, Line-in/out</a:t>
                      </a:r>
                    </a:p>
                  </a:txBody>
                  <a:tcPr marL="7620" marR="7620" marT="7620" marB="0"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4679619"/>
                  </a:ext>
                </a:extLst>
              </a:tr>
            </a:tbl>
          </a:graphicData>
        </a:graphic>
      </p:graphicFrame>
      <p:sp>
        <p:nvSpPr>
          <p:cNvPr id="5" name="Title 1">
            <a:extLst>
              <a:ext uri="{FF2B5EF4-FFF2-40B4-BE49-F238E27FC236}">
                <a16:creationId xmlns:a16="http://schemas.microsoft.com/office/drawing/2014/main" id="{ED675A1B-3D69-362C-73AB-BA2B7E409A29}"/>
              </a:ext>
            </a:extLst>
          </p:cNvPr>
          <p:cNvSpPr txBox="1">
            <a:spLocks/>
          </p:cNvSpPr>
          <p:nvPr/>
        </p:nvSpPr>
        <p:spPr>
          <a:xfrm>
            <a:off x="0" y="908720"/>
            <a:ext cx="7308304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Thermal Turrets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8F016339-AB65-5A34-FC6F-A765EFC53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700808"/>
            <a:ext cx="572641" cy="572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D386E9ED-5C1B-E9FE-19DB-8F674C4FE9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5773" y="1700807"/>
            <a:ext cx="572641" cy="572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88B4EBA8-8C8F-A8DB-0892-3E83C6F660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681646"/>
            <a:ext cx="572641" cy="572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14226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9E7F25-D3E0-E8A9-0B10-29A1A148B2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11E2221F-FD56-59A5-9FD3-187F60A7831A}"/>
              </a:ext>
            </a:extLst>
          </p:cNvPr>
          <p:cNvSpPr txBox="1"/>
          <p:nvPr/>
        </p:nvSpPr>
        <p:spPr>
          <a:xfrm>
            <a:off x="2242484" y="2348880"/>
            <a:ext cx="4507962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Thermal camera 2-in-1 benefits demo: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73C398-7936-8119-7A88-DDA46A6EF2B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Video Clips</a:t>
            </a:r>
          </a:p>
        </p:txBody>
      </p:sp>
      <p:pic>
        <p:nvPicPr>
          <p:cNvPr id="6" name="Picture 5">
            <a:hlinkClick r:id="rId3"/>
            <a:extLst>
              <a:ext uri="{FF2B5EF4-FFF2-40B4-BE49-F238E27FC236}">
                <a16:creationId xmlns:a16="http://schemas.microsoft.com/office/drawing/2014/main" id="{82243FBD-4A54-B0EE-5096-13F230120D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9896" y="2852936"/>
            <a:ext cx="4400550" cy="25146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36436BC-9579-9F9C-A86F-607090CB74DB}"/>
              </a:ext>
            </a:extLst>
          </p:cNvPr>
          <p:cNvSpPr txBox="1"/>
          <p:nvPr/>
        </p:nvSpPr>
        <p:spPr>
          <a:xfrm>
            <a:off x="2483768" y="5317594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http://www.acti.com/video/v2058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4347122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36623</TotalTime>
  <Words>1674</Words>
  <Application>Microsoft Office PowerPoint</Application>
  <PresentationFormat>On-screen Show (4:3)</PresentationFormat>
  <Paragraphs>422</Paragraphs>
  <Slides>14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新細明體</vt:lpstr>
      <vt:lpstr>Arial</vt:lpstr>
      <vt:lpstr>Calibri</vt:lpstr>
      <vt:lpstr>Open Sans</vt:lpstr>
      <vt:lpstr>自訂設計</vt:lpstr>
      <vt:lpstr>1_自訂設計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Ando.Meritee</dc:creator>
  <cp:lastModifiedBy>Ando.Meritee</cp:lastModifiedBy>
  <cp:revision>1620</cp:revision>
  <dcterms:created xsi:type="dcterms:W3CDTF">2015-08-31T10:30:03Z</dcterms:created>
  <dcterms:modified xsi:type="dcterms:W3CDTF">2025-05-21T05:37:51Z</dcterms:modified>
</cp:coreProperties>
</file>