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0"/>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43" r:id="rId25"/>
    <p:sldId id="444" r:id="rId26"/>
    <p:sldId id="445" r:id="rId27"/>
    <p:sldId id="446" r:id="rId28"/>
    <p:sldId id="452" r:id="rId29"/>
    <p:sldId id="454" r:id="rId30"/>
    <p:sldId id="455" r:id="rId31"/>
    <p:sldId id="413" r:id="rId32"/>
    <p:sldId id="461" r:id="rId33"/>
    <p:sldId id="458" r:id="rId34"/>
    <p:sldId id="434" r:id="rId35"/>
    <p:sldId id="440" r:id="rId36"/>
    <p:sldId id="441" r:id="rId37"/>
    <p:sldId id="388" r:id="rId38"/>
    <p:sldId id="387" r:id="rId3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649C70E7-788F-476C-C602-70A8D0255223}"/>
    <pc:docChg chg="modSld">
      <pc:chgData name="Ando.Meritee" userId="S::ando.meritee@acti.com::16748e08-7dbb-430e-baa8-a2f638470044" providerId="AD" clId="Web-{649C70E7-788F-476C-C602-70A8D0255223}" dt="2024-12-27T07:23:22.586" v="15" actId="20577"/>
      <pc:docMkLst>
        <pc:docMk/>
      </pc:docMkLst>
      <pc:sldChg chg="modSp">
        <pc:chgData name="Ando.Meritee" userId="S::ando.meritee@acti.com::16748e08-7dbb-430e-baa8-a2f638470044" providerId="AD" clId="Web-{649C70E7-788F-476C-C602-70A8D0255223}" dt="2024-12-27T07:23:22.586" v="15" actId="20577"/>
        <pc:sldMkLst>
          <pc:docMk/>
          <pc:sldMk cId="337924776" sldId="479"/>
        </pc:sldMkLst>
        <pc:spChg chg="mod">
          <ac:chgData name="Ando.Meritee" userId="S::ando.meritee@acti.com::16748e08-7dbb-430e-baa8-a2f638470044" providerId="AD" clId="Web-{649C70E7-788F-476C-C602-70A8D0255223}" dt="2024-12-27T07:23:22.586" v="15" actId="20577"/>
          <ac:spMkLst>
            <pc:docMk/>
            <pc:sldMk cId="337924776" sldId="479"/>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853662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649227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4131817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70307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766983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247664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411477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jpe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jpe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8.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8.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jpe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jpe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2.png"/><Relationship Id="rId7"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hyperlink" Target="https://www.acti.com/products/access-control-server"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6.png"/><Relationship Id="rId5" Type="http://schemas.openxmlformats.org/officeDocument/2006/relationships/hyperlink" Target="https://www.acti.com/product/A952" TargetMode="External"/><Relationship Id="rId10" Type="http://schemas.openxmlformats.org/officeDocument/2006/relationships/image" Target="../media/image45.png"/><Relationship Id="rId4" Type="http://schemas.openxmlformats.org/officeDocument/2006/relationships/hyperlink" Target="https://www.acti.com/product/8426" TargetMode="External"/><Relationship Id="rId9"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6.png"/><Relationship Id="rId7"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928962" y="1340768"/>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監獄監控解決方案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2" y="3741880"/>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ACTi 的 NDAA 合規監獄解決方案包含防抓損壞的 IK10 等級圓頂攝影機、無盲點的廣角攝影機、熱成像攝影機、深度學習人工智慧以及先進的視頻管理系統，配備電視牆、進出控制、對講機、警報系統等功能。</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280953"/>
            <a:ext cx="8616577" cy="3539430"/>
          </a:xfrm>
          <a:prstGeom prst="rect">
            <a:avLst/>
          </a:prstGeom>
          <a:noFill/>
        </p:spPr>
        <p:txBody>
          <a:bodyPr wrap="square">
            <a:spAutoFit/>
          </a:bodyPr>
          <a:lstStyle/>
          <a:p>
            <a:r>
              <a:rPr lang="en-US" sz="1600">
                <a:solidFill>
                  <a:srgbClr val="535353"/>
                </a:solidFill>
                <a:latin typeface="Open Sans" panose="020B0606030504020204" pitchFamily="34" charset="0"/>
              </a:rPr>
              <a:t>由於越獄和有組織犯罪始終是監獄系統的問題，因此行動控制、逃脫預防和警員安全是這裡最重要的議題。</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深度學習人工智慧有助於自動監控囚犯的行為，包括對可疑聚集、可疑徘徊、試圖篡改攝影機視角等情況的警報。</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視頻管理系統和存儲系統均提供冗餘系統。ACTi 的冗餘伺服器將在原始 NVR 的訪問因某種原因被切斷後接管視頻管理。存儲冗餘旨在保護視頻證據，以防硬碟出現任何問題。最後，ACTi 系統與不斷電系統（如 UPS）相容。</a:t>
            </a: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753126"/>
            <a:ext cx="2147907"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56EF3B-62B2-C307-9092-58DD9A70890E}"/>
              </a:ext>
            </a:extLst>
          </p:cNvPr>
          <p:cNvPicPr>
            <a:picLocks noChangeAspect="1"/>
          </p:cNvPicPr>
          <p:nvPr/>
        </p:nvPicPr>
        <p:blipFill>
          <a:blip r:embed="rId3"/>
          <a:stretch>
            <a:fillRect/>
          </a:stretch>
        </p:blipFill>
        <p:spPr>
          <a:xfrm>
            <a:off x="147637" y="1805574"/>
            <a:ext cx="8848725" cy="457200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4571999" y="3914014"/>
            <a:ext cx="1650767" cy="307777"/>
          </a:xfrm>
          <a:prstGeom prst="rect">
            <a:avLst/>
          </a:prstGeom>
          <a:solidFill>
            <a:schemeClr val="bg1"/>
          </a:solidFill>
        </p:spPr>
        <p:txBody>
          <a:bodyPr wrap="square" rtlCol="0">
            <a:spAutoFit/>
          </a:bodyPr>
          <a:lstStyle/>
          <a:p>
            <a:r>
              <a:rPr lang="en-US" sz="1400"/>
              <a:t>約會區</a:t>
            </a:r>
          </a:p>
        </p:txBody>
      </p:sp>
      <p:sp>
        <p:nvSpPr>
          <p:cNvPr id="16" name="TextBox 15">
            <a:extLst>
              <a:ext uri="{FF2B5EF4-FFF2-40B4-BE49-F238E27FC236}">
                <a16:creationId xmlns:a16="http://schemas.microsoft.com/office/drawing/2014/main" id="{458E1A64-B217-E2B6-09D4-DE910F0DB6DE}"/>
              </a:ext>
            </a:extLst>
          </p:cNvPr>
          <p:cNvSpPr txBox="1"/>
          <p:nvPr/>
        </p:nvSpPr>
        <p:spPr>
          <a:xfrm>
            <a:off x="7921781" y="3252109"/>
            <a:ext cx="1201732" cy="307777"/>
          </a:xfrm>
          <a:prstGeom prst="rect">
            <a:avLst/>
          </a:prstGeom>
          <a:solidFill>
            <a:schemeClr val="bg1"/>
          </a:solidFill>
        </p:spPr>
        <p:txBody>
          <a:bodyPr wrap="square" rtlCol="0">
            <a:spAutoFit/>
          </a:bodyPr>
          <a:lstStyle/>
          <a:p>
            <a:r>
              <a:rPr lang="en-US" sz="140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29242" y="4738482"/>
            <a:ext cx="1523247" cy="307777"/>
          </a:xfrm>
          <a:prstGeom prst="rect">
            <a:avLst/>
          </a:prstGeom>
          <a:solidFill>
            <a:schemeClr val="bg1"/>
          </a:solidFill>
        </p:spPr>
        <p:txBody>
          <a:bodyPr wrap="square" rtlCol="0">
            <a:spAutoFit/>
          </a:bodyPr>
          <a:lstStyle/>
          <a:p>
            <a:r>
              <a:rPr lang="en-US" sz="1400"/>
              <a:t>戶外停車場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472207" y="3660912"/>
            <a:ext cx="537387" cy="307777"/>
          </a:xfrm>
          <a:prstGeom prst="rect">
            <a:avLst/>
          </a:prstGeom>
          <a:solidFill>
            <a:schemeClr val="bg1"/>
          </a:solidFill>
        </p:spPr>
        <p:txBody>
          <a:bodyPr wrap="square" rtlCol="0">
            <a:spAutoFit/>
          </a:bodyPr>
          <a:lstStyle/>
          <a:p>
            <a:r>
              <a:rPr lang="en-US" sz="1400"/>
              <a:t>大門</a:t>
            </a:r>
          </a:p>
        </p:txBody>
      </p:sp>
      <p:sp>
        <p:nvSpPr>
          <p:cNvPr id="20" name="TextBox 19">
            <a:extLst>
              <a:ext uri="{FF2B5EF4-FFF2-40B4-BE49-F238E27FC236}">
                <a16:creationId xmlns:a16="http://schemas.microsoft.com/office/drawing/2014/main" id="{E62FCADF-EC16-404F-311C-30B85DDA44BD}"/>
              </a:ext>
            </a:extLst>
          </p:cNvPr>
          <p:cNvSpPr txBox="1"/>
          <p:nvPr/>
        </p:nvSpPr>
        <p:spPr>
          <a:xfrm>
            <a:off x="2102357" y="5348177"/>
            <a:ext cx="1253120" cy="307777"/>
          </a:xfrm>
          <a:prstGeom prst="rect">
            <a:avLst/>
          </a:prstGeom>
          <a:solidFill>
            <a:schemeClr val="bg1"/>
          </a:solidFill>
        </p:spPr>
        <p:txBody>
          <a:bodyPr wrap="square" rtlCol="0">
            <a:spAutoFit/>
          </a:bodyPr>
          <a:lstStyle/>
          <a:p>
            <a:r>
              <a:rPr lang="en-US" sz="1400"/>
              <a:t>周圍</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850113" y="3276269"/>
            <a:ext cx="1025393" cy="305462"/>
          </a:xfrm>
          <a:prstGeom prst="rect">
            <a:avLst/>
          </a:prstGeom>
          <a:solidFill>
            <a:schemeClr val="bg1"/>
          </a:solidFill>
        </p:spPr>
        <p:txBody>
          <a:bodyPr wrap="square" rtlCol="0">
            <a:spAutoFit/>
          </a:bodyPr>
          <a:lstStyle/>
          <a:p>
            <a:r>
              <a:rPr lang="en-US" sz="1400"/>
              <a:t>餐飲區</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100642" y="5314198"/>
            <a:ext cx="829463" cy="307777"/>
          </a:xfrm>
          <a:prstGeom prst="rect">
            <a:avLst/>
          </a:prstGeom>
          <a:solidFill>
            <a:schemeClr val="bg1"/>
          </a:solidFill>
        </p:spPr>
        <p:txBody>
          <a:bodyPr wrap="square" rtlCol="0">
            <a:spAutoFit/>
          </a:bodyPr>
          <a:lstStyle/>
          <a:p>
            <a:r>
              <a:rPr lang="en-US" sz="1400"/>
              <a:t>入口</a:t>
            </a:r>
          </a:p>
        </p:txBody>
      </p:sp>
      <p:sp>
        <p:nvSpPr>
          <p:cNvPr id="4" name="TextBox 3">
            <a:extLst>
              <a:ext uri="{FF2B5EF4-FFF2-40B4-BE49-F238E27FC236}">
                <a16:creationId xmlns:a16="http://schemas.microsoft.com/office/drawing/2014/main" id="{39302DFA-5F16-0954-9401-53AA266FE95E}"/>
              </a:ext>
            </a:extLst>
          </p:cNvPr>
          <p:cNvSpPr txBox="1"/>
          <p:nvPr/>
        </p:nvSpPr>
        <p:spPr>
          <a:xfrm>
            <a:off x="5013200" y="2518550"/>
            <a:ext cx="862306" cy="307777"/>
          </a:xfrm>
          <a:prstGeom prst="rect">
            <a:avLst/>
          </a:prstGeom>
          <a:solidFill>
            <a:schemeClr val="bg1"/>
          </a:solidFill>
        </p:spPr>
        <p:txBody>
          <a:bodyPr wrap="square" rtlCol="0">
            <a:spAutoFit/>
          </a:bodyPr>
          <a:lstStyle/>
          <a:p>
            <a:r>
              <a:rPr lang="en-US" sz="1400"/>
              <a:t>牢房區</a:t>
            </a:r>
          </a:p>
        </p:txBody>
      </p:sp>
      <p:sp>
        <p:nvSpPr>
          <p:cNvPr id="8" name="TextBox 7">
            <a:extLst>
              <a:ext uri="{FF2B5EF4-FFF2-40B4-BE49-F238E27FC236}">
                <a16:creationId xmlns:a16="http://schemas.microsoft.com/office/drawing/2014/main" id="{B412F287-7A9C-F44C-AF15-A3A8BCA321B8}"/>
              </a:ext>
            </a:extLst>
          </p:cNvPr>
          <p:cNvSpPr txBox="1"/>
          <p:nvPr/>
        </p:nvSpPr>
        <p:spPr>
          <a:xfrm>
            <a:off x="7210758" y="3937685"/>
            <a:ext cx="797612" cy="307777"/>
          </a:xfrm>
          <a:prstGeom prst="rect">
            <a:avLst/>
          </a:prstGeom>
          <a:solidFill>
            <a:schemeClr val="bg1"/>
          </a:solidFill>
        </p:spPr>
        <p:txBody>
          <a:bodyPr wrap="square" rtlCol="0">
            <a:spAutoFit/>
          </a:bodyPr>
          <a:lstStyle/>
          <a:p>
            <a:r>
              <a:rPr lang="en-US" sz="1400"/>
              <a:t>辦公室</a:t>
            </a:r>
          </a:p>
        </p:txBody>
      </p:sp>
      <p:sp>
        <p:nvSpPr>
          <p:cNvPr id="10" name="TextBox 9">
            <a:extLst>
              <a:ext uri="{FF2B5EF4-FFF2-40B4-BE49-F238E27FC236}">
                <a16:creationId xmlns:a16="http://schemas.microsoft.com/office/drawing/2014/main" id="{3DF37066-53DB-D146-0EE5-7BE9AFEA93FC}"/>
              </a:ext>
            </a:extLst>
          </p:cNvPr>
          <p:cNvSpPr txBox="1"/>
          <p:nvPr/>
        </p:nvSpPr>
        <p:spPr>
          <a:xfrm>
            <a:off x="2178996" y="1841209"/>
            <a:ext cx="797612" cy="523220"/>
          </a:xfrm>
          <a:prstGeom prst="rect">
            <a:avLst/>
          </a:prstGeom>
          <a:solidFill>
            <a:schemeClr val="bg1"/>
          </a:solidFill>
        </p:spPr>
        <p:txBody>
          <a:bodyPr wrap="square" rtlCol="0">
            <a:spAutoFit/>
          </a:bodyPr>
          <a:lstStyle/>
          <a:p>
            <a:r>
              <a:rPr lang="en-US" sz="1400"/>
              <a:t>運動場</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監獄：應用程序與位置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26464879"/>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入口</a:t>
                      </a:r>
                    </a:p>
                  </a:txBody>
                  <a:tcPr/>
                </a:tc>
                <a:tc>
                  <a:txBody>
                    <a:bodyPr/>
                    <a:lstStyle/>
                    <a:p>
                      <a:r>
                        <a:rPr lang="en-US" sz="1300">
                          <a:solidFill>
                            <a:schemeClr val="bg1"/>
                          </a:solidFill>
                        </a:rPr>
                        <a:t>大門</a:t>
                      </a:r>
                    </a:p>
                  </a:txBody>
                  <a:tcPr/>
                </a:tc>
                <a:tc>
                  <a:txBody>
                    <a:bodyPr/>
                    <a:lstStyle/>
                    <a:p>
                      <a:r>
                        <a:rPr lang="en-US" sz="1300">
                          <a:solidFill>
                            <a:schemeClr val="bg1"/>
                          </a:solidFill>
                        </a:rPr>
                        <a:t>控制室</a:t>
                      </a:r>
                    </a:p>
                  </a:txBody>
                  <a:tcPr/>
                </a:tc>
                <a:tc>
                  <a:txBody>
                    <a:bodyPr/>
                    <a:lstStyle/>
                    <a:p>
                      <a:r>
                        <a:rPr lang="en-US" sz="1300">
                          <a:solidFill>
                            <a:schemeClr val="bg1"/>
                          </a:solidFill>
                        </a:rPr>
                        <a:t>餐飲區</a:t>
                      </a:r>
                    </a:p>
                  </a:txBody>
                  <a:tcPr/>
                </a:tc>
                <a:tc>
                  <a:txBody>
                    <a:bodyPr/>
                    <a:lstStyle/>
                    <a:p>
                      <a:r>
                        <a:rPr lang="en-US" sz="1300">
                          <a:solidFill>
                            <a:schemeClr val="bg1"/>
                          </a:solidFill>
                        </a:rPr>
                        <a:t>約會</a:t>
                      </a:r>
                    </a:p>
                  </a:txBody>
                  <a:tcPr/>
                </a:tc>
                <a:tc>
                  <a:txBody>
                    <a:bodyPr/>
                    <a:lstStyle/>
                    <a:p>
                      <a:r>
                        <a:rPr lang="en-US" sz="1300">
                          <a:solidFill>
                            <a:schemeClr val="bg1"/>
                          </a:solidFill>
                        </a:rPr>
                        <a:t>牢房區</a:t>
                      </a:r>
                    </a:p>
                  </a:txBody>
                  <a:tcPr/>
                </a:tc>
                <a:tc>
                  <a:txBody>
                    <a:bodyPr/>
                    <a:lstStyle/>
                    <a:p>
                      <a:r>
                        <a:rPr lang="en-US" sz="1300">
                          <a:solidFill>
                            <a:schemeClr val="bg1"/>
                          </a:solidFill>
                        </a:rPr>
                        <a:t>停車</a:t>
                      </a:r>
                    </a:p>
                  </a:txBody>
                  <a:tcPr/>
                </a:tc>
                <a:tc>
                  <a:txBody>
                    <a:bodyPr/>
                    <a:lstStyle/>
                    <a:p>
                      <a:r>
                        <a:rPr lang="en-US" sz="1300">
                          <a:solidFill>
                            <a:schemeClr val="bg1"/>
                          </a:solidFill>
                        </a:rPr>
                        <a:t>運動場</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未經授權的訪問檢測</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尾隨檢測</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實時嫌疑人追蹤</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車輛進出控制</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對講機服務</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人體溫度檢測</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可疑物品檢測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隨時隨地監控</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打鬥檢測</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cstate="print">
            <a:extLst>
              <a:ext uri="{28A0092B-C50C-407E-A947-70E740481C1C}">
                <a14:useLocalDpi xmlns:a14="http://schemas.microsoft.com/office/drawing/2010/main" val="0"/>
              </a:ext>
            </a:extLst>
          </a:blip>
          <a:srcRect l="8779" t="7320" r="8779"/>
          <a:stretch/>
        </p:blipFill>
        <p:spPr>
          <a:xfrm>
            <a:off x="243810" y="2181642"/>
            <a:ext cx="1625484" cy="1044204"/>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cstate="print">
            <a:extLst>
              <a:ext uri="{28A0092B-C50C-407E-A947-70E740481C1C}">
                <a14:useLocalDpi xmlns:a14="http://schemas.microsoft.com/office/drawing/2010/main" val="0"/>
              </a:ext>
            </a:extLst>
          </a:blip>
          <a:srcRect t="715" b="715"/>
          <a:stretch/>
        </p:blipFill>
        <p:spPr>
          <a:xfrm>
            <a:off x="2063723" y="2187402"/>
            <a:ext cx="1561634" cy="1044204"/>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未經授權的訪問檢測</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使用視頻分析檢測入侵嘗試並通知安保人員。</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尾隨檢測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通過比較檢測到的頭數與呈現的進入憑證數量來檢測限制區域入口的尾隨行為。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實時嫌疑人追蹤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通過在視頻管理系統中使用透明視頻覆蓋按鈕無縫切換視頻通道來追蹤嫌疑人。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車輛進出控制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在閘口的進出控制可以方便地使用自動車牌識別技術進行。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對講機服務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通過本地語音通訊系統與其他人互動。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cstate="print">
            <a:extLst>
              <a:ext uri="{28A0092B-C50C-407E-A947-70E740481C1C}">
                <a14:useLocalDpi xmlns:a14="http://schemas.microsoft.com/office/drawing/2010/main" val="0"/>
              </a:ext>
            </a:extLst>
          </a:blip>
          <a:srcRect l="446" r="446"/>
          <a:stretch/>
        </p:blipFill>
        <p:spPr>
          <a:xfrm>
            <a:off x="3794937" y="2207014"/>
            <a:ext cx="1593309" cy="1128659"/>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人體溫度檢測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使用高精度熱成像攝像機和內建的人臉識別人工智慧檢測異常人體溫度。</a:t>
            </a:r>
            <a:endParaRPr lang="en-US">
              <a:cs typeface="Calibri"/>
            </a:endParaRPr>
          </a:p>
          <a:p>
            <a:endParaRPr lang="en-US" sz="120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可疑物品檢測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檢測未被看管的物品以防止嚴重的安全和安全隱患。</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在走動時使用移動設備監控監視攝像頭的視圖，以便即時回應事件。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安全保障</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使用視頻監控系統確保人員安全。</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打鬥檢測</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檢測意外打鬥以便在嚴重受傷之前介入。</a:t>
            </a:r>
          </a:p>
        </p:txBody>
      </p:sp>
      <p:pic>
        <p:nvPicPr>
          <p:cNvPr id="19" name="Picture 18">
            <a:extLst>
              <a:ext uri="{FF2B5EF4-FFF2-40B4-BE49-F238E27FC236}">
                <a16:creationId xmlns:a16="http://schemas.microsoft.com/office/drawing/2014/main" id="{3DC95F49-7835-642E-20EE-BDAB5A025C07}"/>
              </a:ext>
            </a:extLst>
          </p:cNvPr>
          <p:cNvPicPr>
            <a:picLocks noChangeAspect="1"/>
          </p:cNvPicPr>
          <p:nvPr/>
        </p:nvPicPr>
        <p:blipFill>
          <a:blip r:embed="rId8" cstate="print">
            <a:extLst>
              <a:ext uri="{28A0092B-C50C-407E-A947-70E740481C1C}">
                <a14:useLocalDpi xmlns:a14="http://schemas.microsoft.com/office/drawing/2010/main" val="0"/>
              </a:ext>
            </a:extLst>
          </a:blip>
          <a:srcRect l="1544" r="1544"/>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6810D5FC-BE35-D257-64F9-2BFA63180672}"/>
              </a:ext>
            </a:extLst>
          </p:cNvPr>
          <p:cNvPicPr>
            <a:picLocks noChangeAspect="1"/>
          </p:cNvPicPr>
          <p:nvPr/>
        </p:nvPicPr>
        <p:blipFill>
          <a:blip r:embed="rId9" cstate="print">
            <a:extLst>
              <a:ext uri="{28A0092B-C50C-407E-A947-70E740481C1C}">
                <a14:useLocalDpi xmlns:a14="http://schemas.microsoft.com/office/drawing/2010/main" val="0"/>
              </a:ext>
            </a:extLst>
          </a:blip>
          <a:srcRect l="4261" r="4261"/>
          <a:stretch/>
        </p:blipFill>
        <p:spPr>
          <a:xfrm>
            <a:off x="7384058" y="2207014"/>
            <a:ext cx="1585455"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使用視頻分析檢測入侵嘗試並通知安保人員。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如果沒有監控視頻，很難確定進入日誌中顯示的身份是否與實際進入的人相符。與監控系統集成的訪問控制可以顯著防止由未經授權訪問所造成的危機和損失。</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這是基於ACTi門站中的</a:t>
            </a:r>
            <a:r>
              <a:rPr lang="en-US" sz="1600" b="1" i="0">
                <a:solidFill>
                  <a:srgbClr val="535353"/>
                </a:solidFill>
                <a:effectLst/>
                <a:latin typeface="Open Sans" panose="020B0606030504020204" pitchFamily="34" charset="0"/>
              </a:rPr>
              <a:t>人臉</a:t>
            </a:r>
            <a:r>
              <a:rPr lang="en-US" sz="1600" b="1">
                <a:solidFill>
                  <a:srgbClr val="535353"/>
                </a:solidFill>
                <a:latin typeface="Open Sans" panose="020B0606030504020204" pitchFamily="34" charset="0"/>
              </a:rPr>
              <a:t>識別</a:t>
            </a:r>
            <a:r>
              <a:rPr lang="en-US" sz="1600" b="0" i="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8801" y="1816120"/>
            <a:ext cx="3454717" cy="1974124"/>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通過比較檢測到的頭數與呈現的進入憑證數量來檢測限制區域入口的尾隨行為。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每當刷卡時，系統將計算實際進入的次數。當不匹配時，系統將發出警報。這可以防止尾隨和搭便車。</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人數計算</a:t>
            </a:r>
            <a:r>
              <a:rPr lang="en-US" sz="1600" b="1" i="0">
                <a:solidFill>
                  <a:srgbClr val="535353"/>
                </a:solidFill>
                <a:effectLst/>
                <a:latin typeface="Open Sans" panose="020B0606030504020204" pitchFamily="34" charset="0"/>
              </a:rPr>
              <a:t/>
            </a:r>
            <a:r>
              <a:rPr lang="en-US" sz="1600" b="0" i="0">
                <a:solidFill>
                  <a:srgbClr val="535353"/>
                </a:solidFill>
                <a:effectLst/>
                <a:latin typeface="Open Sans" panose="020B0606030504020204" pitchFamily="34" charset="0"/>
              </a:rPr>
              <a:t>分析和</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技術。</a:t>
            </a:r>
            <a:r>
              <a:rPr lang="en-US" sz="1600" b="0" i="0">
                <a:solidFill>
                  <a:schemeClr val="tx2">
                    <a:lumMod val="60000"/>
                    <a:lumOff val="40000"/>
                  </a:schemeClr>
                </a:solidFill>
                <a:effectLst/>
                <a:latin typeface="Open Sans" panose="020B0606030504020204" pitchFamily="34" charset="0"/>
                <a:hlinkClick r:id="" action="ppaction://noaction"/>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11986" y="1660908"/>
            <a:ext cx="3204799"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實時嫌疑人追蹤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通過在視頻管理系統中使用透明視頻覆蓋按鈕無縫切換視頻通道來追蹤嫌疑人。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過視頻管理系統界面追蹤嫌疑人，使用方便的功能只需點擊視頻即可切換視圖，這將打開嫌疑人移動方向的下一個區域視圖。此方法適用於實時視圖和回放。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這基於ACTi的</a:t>
            </a:r>
            <a:r>
              <a:rPr lang="en-US" sz="1600" b="1" i="0">
                <a:solidFill>
                  <a:srgbClr val="535353"/>
                </a:solidFill>
                <a:effectLst/>
                <a:latin typeface="Open Sans" panose="020B0606030504020204" pitchFamily="34" charset="0"/>
              </a:rPr>
              <a:t>NVR 3和CMS 2</a:t>
            </a:r>
            <a:r>
              <a:rPr lang="en-US" sz="1600" b="0" i="0">
                <a:solidFill>
                  <a:srgbClr val="535353"/>
                </a:solidFill>
                <a:effectLst/>
                <a:latin typeface="Open Sans" panose="020B0606030504020204" pitchFamily="34" charset="0"/>
              </a:rPr>
              <a:t>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車輛進出控制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在閘口的進出控制可以方便地使用自動車牌識別技術進行。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除了最高安全設施外，大多數地點都可以受益於自動門控制，而不需要門衛隨時在場。只有白名單上的車輛可以進入該場所。此外，可以設置黑名單，當黑名單上的車輛出現時，立即提醒保安人員。</a:t>
            </a:r>
          </a:p>
          <a:p>
            <a:pPr algn="l"/>
            <a:r>
              <a:rPr lang="en-US" sz="1600" b="0" i="0">
                <a:solidFill>
                  <a:srgbClr val="535353"/>
                </a:solidFill>
                <a:effectLst/>
                <a:latin typeface="Open Sans" panose="020B0606030504020204" pitchFamily="34" charset="0"/>
              </a:rPr>
              <a:t>這基於ACTi攝像頭內的</a:t>
            </a:r>
            <a:r>
              <a:rPr lang="en-US" sz="1600" b="1" i="0">
                <a:solidFill>
                  <a:srgbClr val="535353"/>
                </a:solidFill>
                <a:effectLst/>
                <a:latin typeface="Open Sans" panose="020B0606030504020204" pitchFamily="34" charset="0"/>
              </a:rPr>
              <a:t>ALPR</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對講機服務</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通過本地語音通訊系統與其他人互動。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在監獄的各個位置，如大門和入口、裝卸區、停車場等，將設有作為對講機的語音接入點。員工和訪客可以立即使用該功能與保安人員交談。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
            </a:r>
            <a:r>
              <a:rPr lang="en-US" sz="1600" b="1" i="0">
                <a:solidFill>
                  <a:srgbClr val="535353"/>
                </a:solidFill>
                <a:effectLst/>
                <a:latin typeface="Open Sans" panose="020B0606030504020204" pitchFamily="34" charset="0"/>
              </a:rPr>
              <a:t/>
            </a:r>
            <a:r>
              <a:rPr lang="en-US" sz="1600" b="1">
                <a:solidFill>
                  <a:srgbClr val="535353"/>
                </a:solidFill>
                <a:latin typeface="Open Sans" panose="020B0606030504020204" pitchFamily="34" charset="0"/>
              </a:rPr>
              <a:t/>
            </a:r>
            <a:r>
              <a:rPr lang="en-US" sz="1600" b="1" i="0">
                <a:solidFill>
                  <a:srgbClr val="535353"/>
                </a:solidFill>
                <a:effectLst/>
                <a:latin typeface="Open Sans" panose="020B0606030504020204" pitchFamily="34" charset="0"/>
              </a:rPr>
              <a:t/>
            </a:r>
            <a:r>
              <a:rPr lang="en-US" sz="1600" b="1">
                <a:solidFill>
                  <a:srgbClr val="535353"/>
                </a:solidFill>
                <a:latin typeface="Open Sans" panose="020B0606030504020204" pitchFamily="34" charset="0"/>
              </a:rPr>
              <a:t/>
            </a:r>
            <a:r>
              <a:rPr lang="en-US" sz="1600" b="0" i="0">
                <a:solidFill>
                  <a:srgbClr val="535353"/>
                </a:solidFill>
                <a:effectLst/>
                <a:latin typeface="Open Sans" panose="020B0606030504020204" pitchFamily="34" charset="0"/>
              </a:rPr>
              <a:t>這基於NVR 3或CMS 2以及對講機設備，如Q950。</a:t>
            </a:r>
            <a:r>
              <a:rPr lang="en-US" sz="1600" b="1" i="0">
                <a:solidFill>
                  <a:srgbClr val="535353"/>
                </a:solidFill>
                <a:effectLst/>
                <a:latin typeface="Open Sans" panose="020B0606030504020204" pitchFamily="34" charset="0"/>
              </a:rPr>
              <a:t/>
            </a:r>
            <a:r>
              <a:rPr lang="en-US" sz="1600" b="0" i="0">
                <a:solidFill>
                  <a:srgbClr val="535353"/>
                </a:solidFill>
                <a:effectLst/>
                <a:latin typeface="Open Sans" panose="020B0606030504020204" pitchFamily="34" charset="0"/>
              </a:rPr>
              <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人體溫度檢測</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使用高精度熱成像攝像機和內建的人臉識別人工智慧檢測異常人體溫度。</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為了防止疾病的傳播，有智能監控設備可以利用專門設計的高精度熱成像儀從遠處檢測高體溫。這些攝影機將首先使用其深度學習人工智慧檢測人臉，然後分析每個人臉的熱成像，並獲得該人臉的準確溫度讀數。超過閾值的溫度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這是基於ACTi熱成像攝影機內部的</a:t>
            </a:r>
            <a:r>
              <a:rPr lang="en-US" sz="1600" b="1">
                <a:solidFill>
                  <a:schemeClr val="tx1">
                    <a:lumMod val="50000"/>
                    <a:lumOff val="50000"/>
                  </a:schemeClr>
                </a:solidFill>
                <a:latin typeface="Open Sans" panose="020B0606030504020204" pitchFamily="34" charset="0"/>
              </a:rPr>
              <a:t>溫度檢測</a:t>
            </a:r>
            <a:r>
              <a:rPr lang="en-US" sz="1600">
                <a:solidFill>
                  <a:schemeClr val="tx1">
                    <a:lumMod val="50000"/>
                    <a:lumOff val="50000"/>
                  </a:schemeClr>
                </a:solidFill>
                <a:latin typeface="Open Sans" panose="020B0606030504020204" pitchFamily="34" charset="0"/>
              </a:rPr>
              <a:t>分析，例如</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cstate="print">
            <a:extLst>
              <a:ext uri="{28A0092B-C50C-407E-A947-70E740481C1C}">
                <a14:useLocalDpi xmlns:a14="http://schemas.microsoft.com/office/drawing/2010/main" val="0"/>
              </a:ext>
            </a:extLst>
          </a:blip>
          <a:srcRect t="1935" b="1935"/>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未被看管的物品，如包包、盒子或工具，被視為應該迅速處理的風險物品。這些物品有時可能會被意外遺忘在那裡。很少情況下，這些物品也可能構成惡意威脅。它們可能隱藏武器或其他危險物質。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這是基於ACTi攝影機內部的</a:t>
            </a:r>
            <a:r>
              <a:rPr lang="en-US" sz="1600" b="1">
                <a:solidFill>
                  <a:schemeClr val="tx1">
                    <a:lumMod val="50000"/>
                    <a:lumOff val="50000"/>
                  </a:schemeClr>
                </a:solidFill>
                <a:latin typeface="Open Sans" panose="020B0606030504020204" pitchFamily="34" charset="0"/>
              </a:rPr>
              <a:t>未被看管物品</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a:t>
            </a:r>
            <a:r>
              <a:rPr lang="en-US" sz="1600" b="0" i="0">
                <a:solidFill>
                  <a:srgbClr val="535353"/>
                </a:solidFill>
                <a:effectLst/>
                <a:latin typeface="Open Sans" panose="020B0606030504020204" pitchFamily="34" charset="0"/>
              </a:rPr>
              <a:t/>
            </a:r>
            <a:r>
              <a:rPr lang="en-US" sz="1600" b="0" i="0">
                <a:solidFill>
                  <a:schemeClr val="tx2">
                    <a:lumMod val="60000"/>
                    <a:lumOff val="40000"/>
                  </a:schemeClr>
                </a:solidFill>
                <a:effectLst/>
                <a:latin typeface="Open Sans" panose="020B0606030504020204" pitchFamily="34" charset="0"/>
                <a:hlinkClick r:id="rId12" action="ppaction://hlinksldjump"/>
              </a:rPr>
              <a:t>閱讀更多</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通用移動應用程式設計用於遠程訪問NVR、CMS或攝影機以進行視頻播放和管理。 </a:t>
            </a:r>
          </a:p>
          <a:p>
            <a:pPr algn="l"/>
            <a:r>
              <a:rPr lang="en-US" sz="1600">
                <a:solidFill>
                  <a:schemeClr val="tx1">
                    <a:lumMod val="50000"/>
                    <a:lumOff val="50000"/>
                  </a:schemeClr>
                </a:solidFill>
                <a:latin typeface="Open Sans" panose="020B0606030504020204" pitchFamily="34" charset="0"/>
              </a:rPr>
              <a:t>功能：實時查看和回放、按事件搜索視頻錄像、PTZ控制、Google地圖、啟用數字輸出、從攝像頭的記憶卡回放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在走動於場地時，使用移動設備監控監視攝像頭的視圖，以便能夠即時應對事件。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ACTi移動客戶端，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2C7BCEE3-AD54-C798-2EF2-FCF8276052F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98991" y="1681001"/>
            <a:ext cx="3210782"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通過在商店的中心或角落安裝具有寬視角的攝像頭，可以完美覆蓋整個區域。同時，進入場地的人臉可以被隱蔽安裝在入口高度條上的隱蔽攝像頭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TV牆可以同時在不同的顯示器上顯示多個視圖。獲得完整的概覽以提高情境意識和操作效率。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使用視頻監控系統確保人員安全。</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監獄：應用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打鬥檢測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檢測意外打鬥以便在嚴重受傷之前介入。</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所有囚犯的安全是監獄工作人員的一項責任。在任何允許囚犯互動的共享空間中，包括室內和室外地點，都可能發生嚴重衝突。</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467544" y="1876514"/>
            <a:ext cx="3005020" cy="1847213"/>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EE865F86-D186-9C8C-EA66-FC768D487588}"/>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14B0B7A-A513-E02B-86DD-AD95A42025A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2" name="Group 31">
            <a:extLst>
              <a:ext uri="{FF2B5EF4-FFF2-40B4-BE49-F238E27FC236}">
                <a16:creationId xmlns:a16="http://schemas.microsoft.com/office/drawing/2014/main" id="{04B8ADA4-F657-47F5-97FA-FE930242A439}"/>
              </a:ext>
            </a:extLst>
          </p:cNvPr>
          <p:cNvGrpSpPr/>
          <p:nvPr/>
        </p:nvGrpSpPr>
        <p:grpSpPr>
          <a:xfrm>
            <a:off x="228988" y="6093296"/>
            <a:ext cx="1901340" cy="581025"/>
            <a:chOff x="228988" y="6093296"/>
            <a:chExt cx="1901340" cy="581025"/>
          </a:xfrm>
        </p:grpSpPr>
        <p:pic>
          <p:nvPicPr>
            <p:cNvPr id="33" name="Picture 32">
              <a:extLst>
                <a:ext uri="{FF2B5EF4-FFF2-40B4-BE49-F238E27FC236}">
                  <a16:creationId xmlns:a16="http://schemas.microsoft.com/office/drawing/2014/main" id="{5525C058-32E6-E9EE-17EC-1683BBB8C077}"/>
                </a:ext>
              </a:extLst>
            </p:cNvPr>
            <p:cNvPicPr>
              <a:picLocks noChangeAspect="1"/>
            </p:cNvPicPr>
            <p:nvPr/>
          </p:nvPicPr>
          <p:blipFill>
            <a:blip r:embed="rId4"/>
            <a:stretch>
              <a:fillRect/>
            </a:stretch>
          </p:blipFill>
          <p:spPr>
            <a:xfrm>
              <a:off x="228988" y="6093296"/>
              <a:ext cx="1819275" cy="581025"/>
            </a:xfrm>
            <a:prstGeom prst="rect">
              <a:avLst/>
            </a:prstGeom>
          </p:spPr>
        </p:pic>
        <p:sp>
          <p:nvSpPr>
            <p:cNvPr id="34" name="TextBox 33">
              <a:hlinkClick r:id="rId5"/>
              <a:extLst>
                <a:ext uri="{FF2B5EF4-FFF2-40B4-BE49-F238E27FC236}">
                  <a16:creationId xmlns:a16="http://schemas.microsoft.com/office/drawing/2014/main" id="{8B592F85-42C9-13CF-F900-4C5163EBDBF5}"/>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5" name="Group 34">
            <a:extLst>
              <a:ext uri="{FF2B5EF4-FFF2-40B4-BE49-F238E27FC236}">
                <a16:creationId xmlns:a16="http://schemas.microsoft.com/office/drawing/2014/main" id="{C626421E-1A44-4A90-CA2E-EBE508F2BFAB}"/>
              </a:ext>
            </a:extLst>
          </p:cNvPr>
          <p:cNvGrpSpPr/>
          <p:nvPr/>
        </p:nvGrpSpPr>
        <p:grpSpPr>
          <a:xfrm>
            <a:off x="2162445" y="6055196"/>
            <a:ext cx="1704857" cy="625400"/>
            <a:chOff x="2162445" y="6055196"/>
            <a:chExt cx="1704857" cy="625400"/>
          </a:xfrm>
        </p:grpSpPr>
        <p:pic>
          <p:nvPicPr>
            <p:cNvPr id="36" name="Picture 35">
              <a:extLst>
                <a:ext uri="{FF2B5EF4-FFF2-40B4-BE49-F238E27FC236}">
                  <a16:creationId xmlns:a16="http://schemas.microsoft.com/office/drawing/2014/main" id="{AB013973-A90D-83FE-DE06-842508A645F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37" name="TextBox 36">
              <a:extLst>
                <a:ext uri="{FF2B5EF4-FFF2-40B4-BE49-F238E27FC236}">
                  <a16:creationId xmlns:a16="http://schemas.microsoft.com/office/drawing/2014/main" id="{04BA8776-F7D3-7BF0-14A0-25F96F10B3D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38" name="Group 37">
            <a:extLst>
              <a:ext uri="{FF2B5EF4-FFF2-40B4-BE49-F238E27FC236}">
                <a16:creationId xmlns:a16="http://schemas.microsoft.com/office/drawing/2014/main" id="{51455B50-431F-A2B5-C9BD-AE0FD0CEDB59}"/>
              </a:ext>
            </a:extLst>
          </p:cNvPr>
          <p:cNvGrpSpPr/>
          <p:nvPr/>
        </p:nvGrpSpPr>
        <p:grpSpPr>
          <a:xfrm>
            <a:off x="3884029" y="6102821"/>
            <a:ext cx="1606065" cy="573257"/>
            <a:chOff x="3884029" y="6102821"/>
            <a:chExt cx="1606065" cy="573257"/>
          </a:xfrm>
        </p:grpSpPr>
        <p:pic>
          <p:nvPicPr>
            <p:cNvPr id="39" name="Picture 38">
              <a:extLst>
                <a:ext uri="{FF2B5EF4-FFF2-40B4-BE49-F238E27FC236}">
                  <a16:creationId xmlns:a16="http://schemas.microsoft.com/office/drawing/2014/main" id="{E501518E-AE32-B89D-9476-DB61FA83CC01}"/>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40" name="TextBox 39">
              <a:extLst>
                <a:ext uri="{FF2B5EF4-FFF2-40B4-BE49-F238E27FC236}">
                  <a16:creationId xmlns:a16="http://schemas.microsoft.com/office/drawing/2014/main" id="{24D2B3CB-A836-C008-FECD-9A1F92B00D0F}"/>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2EDE6977-6A29-7246-A7A2-AC18DB9DE8CE}"/>
              </a:ext>
            </a:extLst>
          </p:cNvPr>
          <p:cNvGrpSpPr/>
          <p:nvPr/>
        </p:nvGrpSpPr>
        <p:grpSpPr>
          <a:xfrm>
            <a:off x="5500838" y="6030580"/>
            <a:ext cx="1694229" cy="642229"/>
            <a:chOff x="5500838" y="6030580"/>
            <a:chExt cx="1694229" cy="642229"/>
          </a:xfrm>
        </p:grpSpPr>
        <p:pic>
          <p:nvPicPr>
            <p:cNvPr id="42" name="Picture 41">
              <a:extLst>
                <a:ext uri="{FF2B5EF4-FFF2-40B4-BE49-F238E27FC236}">
                  <a16:creationId xmlns:a16="http://schemas.microsoft.com/office/drawing/2014/main" id="{C65645BC-3AF0-7002-7094-43D54884DA24}"/>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43" name="TextBox 42">
              <a:extLst>
                <a:ext uri="{FF2B5EF4-FFF2-40B4-BE49-F238E27FC236}">
                  <a16:creationId xmlns:a16="http://schemas.microsoft.com/office/drawing/2014/main" id="{D2641E61-E3BA-DE18-8864-9D5A39D6C0C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D27654C3-3B7C-CBE5-D3A1-711A619361E9}"/>
              </a:ext>
            </a:extLst>
          </p:cNvPr>
          <p:cNvGrpSpPr/>
          <p:nvPr/>
        </p:nvGrpSpPr>
        <p:grpSpPr>
          <a:xfrm>
            <a:off x="7260522" y="6019647"/>
            <a:ext cx="1541830" cy="657225"/>
            <a:chOff x="7260522" y="6019647"/>
            <a:chExt cx="1541830" cy="657225"/>
          </a:xfrm>
        </p:grpSpPr>
        <p:pic>
          <p:nvPicPr>
            <p:cNvPr id="45" name="Picture 44">
              <a:extLst>
                <a:ext uri="{FF2B5EF4-FFF2-40B4-BE49-F238E27FC236}">
                  <a16:creationId xmlns:a16="http://schemas.microsoft.com/office/drawing/2014/main" id="{8565E69B-2637-D1B5-4AE6-A6C301157A45}"/>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46" name="TextBox 45">
              <a:extLst>
                <a:ext uri="{FF2B5EF4-FFF2-40B4-BE49-F238E27FC236}">
                  <a16:creationId xmlns:a16="http://schemas.microsoft.com/office/drawing/2014/main" id="{7C73E5DA-A748-DFD0-13C5-9032913A2C19}"/>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404904289"/>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入口</a:t>
                      </a:r>
                    </a:p>
                  </a:txBody>
                  <a:tcPr/>
                </a:tc>
                <a:tc>
                  <a:txBody>
                    <a:bodyPr/>
                    <a:lstStyle/>
                    <a:p>
                      <a:r>
                        <a:rPr lang="en-US" sz="1300">
                          <a:solidFill>
                            <a:schemeClr val="bg1"/>
                          </a:solidFill>
                        </a:rPr>
                        <a:t>大門</a:t>
                      </a:r>
                    </a:p>
                  </a:txBody>
                  <a:tcPr/>
                </a:tc>
                <a:tc>
                  <a:txBody>
                    <a:bodyPr/>
                    <a:lstStyle/>
                    <a:p>
                      <a:r>
                        <a:rPr lang="en-US" sz="1300">
                          <a:solidFill>
                            <a:schemeClr val="bg1"/>
                          </a:solidFill>
                        </a:rPr>
                        <a:t>控制室</a:t>
                      </a:r>
                    </a:p>
                  </a:txBody>
                  <a:tcPr/>
                </a:tc>
                <a:tc>
                  <a:txBody>
                    <a:bodyPr/>
                    <a:lstStyle/>
                    <a:p>
                      <a:r>
                        <a:rPr lang="en-US" sz="1300">
                          <a:solidFill>
                            <a:schemeClr val="bg1"/>
                          </a:solidFill>
                        </a:rPr>
                        <a:t>餐飲區</a:t>
                      </a:r>
                    </a:p>
                  </a:txBody>
                  <a:tcPr/>
                </a:tc>
                <a:tc>
                  <a:txBody>
                    <a:bodyPr/>
                    <a:lstStyle/>
                    <a:p>
                      <a:r>
                        <a:rPr lang="en-US" sz="1300">
                          <a:solidFill>
                            <a:schemeClr val="bg1"/>
                          </a:solidFill>
                        </a:rPr>
                        <a:t>約會</a:t>
                      </a:r>
                    </a:p>
                  </a:txBody>
                  <a:tcPr/>
                </a:tc>
                <a:tc>
                  <a:txBody>
                    <a:bodyPr/>
                    <a:lstStyle/>
                    <a:p>
                      <a:r>
                        <a:rPr lang="en-US" sz="1300">
                          <a:solidFill>
                            <a:schemeClr val="bg1"/>
                          </a:solidFill>
                        </a:rPr>
                        <a:t>牢房區</a:t>
                      </a:r>
                    </a:p>
                  </a:txBody>
                  <a:tcPr/>
                </a:tc>
                <a:tc>
                  <a:txBody>
                    <a:bodyPr/>
                    <a:lstStyle/>
                    <a:p>
                      <a:r>
                        <a:rPr lang="en-US" sz="1300">
                          <a:solidFill>
                            <a:schemeClr val="bg1"/>
                          </a:solidFill>
                        </a:rPr>
                        <a:t>停車</a:t>
                      </a:r>
                    </a:p>
                  </a:txBody>
                  <a:tcPr/>
                </a:tc>
                <a:tc>
                  <a:txBody>
                    <a:bodyPr/>
                    <a:lstStyle/>
                    <a:p>
                      <a:r>
                        <a:rPr lang="en-US" sz="1300">
                          <a:solidFill>
                            <a:schemeClr val="bg1"/>
                          </a:solidFill>
                        </a:rPr>
                        <a:t>運動場</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門禁控制站 (</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防滑監控圓頂攝影機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監控PTZ (</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75263460"/>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752071999"/>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門禁控制智能伺服器</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門禁控制站 (</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防滑監控圓頂攝影機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監控PTZ (</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195802068"/>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3商業版</a:t>
                      </a:r>
                    </a:p>
                  </a:txBody>
                  <a:tcPr>
                    <a:solidFill>
                      <a:schemeClr val="bg1">
                        <a:lumMod val="95000"/>
                      </a:schemeClr>
                    </a:solidFill>
                  </a:tcPr>
                </a:tc>
                <a:tc>
                  <a:txBody>
                    <a:body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免費的 ACTi 相機通道包含</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
                      </a:r>
                      <a:r>
                        <a:rPr lang="en-US" sz="1400" baseline="30000"/>
                        <a:t/>
                      </a:r>
                      <a:r>
                        <a:rPr lang="en-US" sz="1400"/>
                        <a:t>免費的第三方相機通道包含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POS、存取控制、網路 IO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谷歌地圖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是最著名的 ACTi 產品之一 - 它是一個專業且優雅的網路錄影機平臺，擁有廣泛的功能和極其可靠的性能，提供兩個版本（</a:t>
            </a:r>
            <a:r>
              <a:rPr lang="en-US" sz="1600">
                <a:hlinkClick r:id="rId3"/>
              </a:rPr>
              <a:t>閱讀更多</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NVR 3 版本的冗餘解決方案</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3610944-577C-CC19-E748-9392CEC1745F}"/>
              </a:ext>
            </a:extLst>
          </p:cNvPr>
          <p:cNvGraphicFramePr>
            <a:graphicFrameLocks noGrp="1"/>
          </p:cNvGraphicFramePr>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a:solidFill>
                            <a:srgbClr val="535353"/>
                          </a:solidFill>
                          <a:effectLst/>
                          <a:latin typeface="+mn-lt"/>
                        </a:rPr>
                        <a:t>可能會出現 NVR 伺服器無法訪問的情況，而相機沒有錄影機可以發送視頻流。這可能是由於網路故障、數據交換機故障、停電、人為錯誤或其他原因造成的。儘管這類事件發生的可能性非常小，但關鍵任務解決方案應該具備防護措施。</a:t>
                      </a:r>
                    </a:p>
                    <a:p>
                      <a:pPr algn="l" fontAlgn="t"/>
                      <a:endParaRPr lang="en-US" sz="1600">
                        <a:solidFill>
                          <a:srgbClr val="535353"/>
                        </a:solidFill>
                        <a:effectLst/>
                        <a:latin typeface="+mn-lt"/>
                      </a:endParaRPr>
                    </a:p>
                    <a:p>
                      <a:pPr algn="l" fontAlgn="t"/>
                      <a:r>
                        <a:rPr lang="en-US" sz="1600">
                          <a:solidFill>
                            <a:srgbClr val="535353"/>
                          </a:solidFill>
                          <a:effectLst/>
                          <a:latin typeface="+mn-lt"/>
                        </a:rPr>
                        <a:t>透過使用</a:t>
                      </a:r>
                      <a:r>
                        <a:rPr lang="en-US" sz="1600" b="1">
                          <a:solidFill>
                            <a:srgbClr val="535353"/>
                          </a:solidFill>
                          <a:effectLst/>
                          <a:latin typeface="+mn-lt"/>
                        </a:rPr>
                        <a:t>NVR冗餘服務</a:t>
                      </a:r>
                      <a:r>
                        <a:rPr lang="en-US" sz="1600">
                          <a:solidFill>
                            <a:srgbClr val="535353"/>
                          </a:solidFill>
                          <a:effectLst/>
                          <a:latin typeface="+mn-lt"/>
                        </a:rPr>
                        <a:t>，可以實現</a:t>
                      </a:r>
                      <a:r>
                        <a:rPr lang="en-US" sz="1600" b="1">
                          <a:solidFill>
                            <a:srgbClr val="535353"/>
                          </a:solidFill>
                          <a:effectLst/>
                          <a:latin typeface="+mn-lt"/>
                        </a:rPr>
                        <a:t>無縫服務</a:t>
                      </a:r>
                      <a:r>
                        <a:rPr lang="en-US" sz="1600">
                          <a:solidFill>
                            <a:srgbClr val="535353"/>
                          </a:solidFill>
                          <a:effectLst/>
                          <a:latin typeface="+mn-lt"/>
                        </a:rPr>
                        <a:t>。這將確保每當原始NVR無法訪問時，替代系統將立即介入並開始錄製屬於原始NVR的攝像頭視頻流。</a:t>
                      </a:r>
                    </a:p>
                    <a:p>
                      <a:pPr algn="l" fontAlgn="t"/>
                      <a:endParaRPr lang="en-US" sz="1600">
                        <a:solidFill>
                          <a:srgbClr val="535353"/>
                        </a:solidFill>
                        <a:effectLst/>
                        <a:latin typeface="+mn-lt"/>
                      </a:endParaRPr>
                    </a:p>
                    <a:p>
                      <a:pPr algn="l" fontAlgn="t"/>
                      <a:r>
                        <a:rPr lang="en-US" sz="1600">
                          <a:solidFill>
                            <a:srgbClr val="535353"/>
                          </a:solidFill>
                          <a:effectLst/>
                          <a:latin typeface="+mn-lt"/>
                        </a:rPr>
                        <a:t>ACTi提供兩種冗餘服務解決方案：</a:t>
                      </a:r>
                      <a:r>
                        <a:rPr lang="en-US" sz="1600" b="1">
                          <a:solidFill>
                            <a:srgbClr val="535353"/>
                          </a:solidFill>
                          <a:effectLst/>
                          <a:latin typeface="+mn-lt"/>
                        </a:rPr>
                        <a:t>N+1</a:t>
                      </a:r>
                      <a:r>
                        <a:rPr lang="en-US" sz="1600">
                          <a:solidFill>
                            <a:srgbClr val="535353"/>
                          </a:solidFill>
                          <a:effectLst/>
                          <a:latin typeface="+mn-lt"/>
                        </a:rPr>
                        <a:t>和</a:t>
                      </a:r>
                      <a:r>
                        <a:rPr lang="en-US" sz="1600" b="1">
                          <a:solidFill>
                            <a:srgbClr val="535353"/>
                          </a:solidFill>
                          <a:effectLst/>
                          <a:latin typeface="+mn-lt"/>
                        </a:rPr>
                        <a:t>N對N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1585549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N+1冗餘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9A2AEF8-CB0E-BA1C-6BFF-08E9007C6664}"/>
              </a:ext>
            </a:extLst>
          </p:cNvPr>
          <p:cNvGraphicFramePr>
            <a:graphicFrameLocks noGrp="1"/>
          </p:cNvGraphicFramePr>
          <p:nvPr/>
        </p:nvGraphicFramePr>
        <p:xfrm>
          <a:off x="323528" y="1858144"/>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a:solidFill>
                            <a:srgbClr val="535353"/>
                          </a:solidFill>
                          <a:effectLst/>
                          <a:latin typeface="Arial" panose="020B0604020202020204" pitchFamily="34" charset="0"/>
                        </a:rPr>
                        <a:t>在網絡中將安裝一臺額外的NVR 3伺服器，該伺服器將保持閒置並監控其他NVR伺服器。通過在該閒置的NVR 3伺服器中啟用冗餘服務許可證(LRDS3000)，它將能夠監控其他NVR 3伺服器。一臺冗餘伺服器可以監控多達16臺其他NVR伺服器。如果任何這些NVR伺服器變得無法訪問，則冗餘伺服器將注意到並立即接管原始NVR的攝像頭管理。</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  Description automatically generated">
            <a:extLst>
              <a:ext uri="{FF2B5EF4-FFF2-40B4-BE49-F238E27FC236}">
                <a16:creationId xmlns:a16="http://schemas.microsoft.com/office/drawing/2014/main" id="{87452E05-B6E1-9E98-4683-3807B1B1F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942" y="3212976"/>
            <a:ext cx="7548115" cy="3287319"/>
          </a:xfrm>
          <a:prstGeom prst="rect">
            <a:avLst/>
          </a:prstGeom>
        </p:spPr>
      </p:pic>
    </p:spTree>
    <p:extLst>
      <p:ext uri="{BB962C8B-B14F-4D97-AF65-F5344CB8AC3E}">
        <p14:creationId xmlns:p14="http://schemas.microsoft.com/office/powerpoint/2010/main" val="228686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N對N冗餘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46911ED6-8E1E-A5CA-D33C-D952F03AB6BE}"/>
              </a:ext>
            </a:extLst>
          </p:cNvPr>
          <p:cNvGraphicFramePr>
            <a:graphicFrameLocks noGrp="1"/>
          </p:cNvGraphicFramePr>
          <p:nvPr/>
        </p:nvGraphicFramePr>
        <p:xfrm>
          <a:off x="323528" y="1858144"/>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a:solidFill>
                            <a:srgbClr val="535353"/>
                          </a:solidFill>
                          <a:effectLst/>
                          <a:latin typeface="Arial" panose="020B0604020202020204" pitchFamily="34" charset="0"/>
                        </a:rPr>
                        <a:t>還有另一種設置冗餘的方法，而不需要安裝額外的伺服器。這被稱為N對N冗餘。這意味著當在同一網路中安裝了一組NVR伺服器時，它們可以相互監控並接管無法訪問的NVR伺服器的攝像頭。</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  Description automatically generated">
            <a:extLst>
              <a:ext uri="{FF2B5EF4-FFF2-40B4-BE49-F238E27FC236}">
                <a16:creationId xmlns:a16="http://schemas.microsoft.com/office/drawing/2014/main" id="{768E2086-7AB5-F0CD-526C-CA0852235D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2722240"/>
            <a:ext cx="5391902" cy="2353003"/>
          </a:xfrm>
          <a:prstGeom prst="rect">
            <a:avLst/>
          </a:prstGeom>
        </p:spPr>
      </p:pic>
      <p:sp>
        <p:nvSpPr>
          <p:cNvPr id="6" name="TextBox 5">
            <a:extLst>
              <a:ext uri="{FF2B5EF4-FFF2-40B4-BE49-F238E27FC236}">
                <a16:creationId xmlns:a16="http://schemas.microsoft.com/office/drawing/2014/main" id="{4F4FAACE-B7E6-2214-2C50-ACAAA9C8CF21}"/>
              </a:ext>
            </a:extLst>
          </p:cNvPr>
          <p:cNvSpPr txBox="1"/>
          <p:nvPr/>
        </p:nvSpPr>
        <p:spPr>
          <a:xfrm>
            <a:off x="323529" y="5299259"/>
            <a:ext cx="8496944" cy="954107"/>
          </a:xfrm>
          <a:prstGeom prst="rect">
            <a:avLst/>
          </a:prstGeom>
          <a:noFill/>
        </p:spPr>
        <p:txBody>
          <a:bodyPr wrap="square">
            <a:spAutoFit/>
          </a:bodyPr>
          <a:lstStyle/>
          <a:p>
            <a:r>
              <a:rPr lang="en-US" sz="1400">
                <a:solidFill>
                  <a:srgbClr val="535353"/>
                </a:solidFill>
                <a:latin typeface="Arial" panose="020B0604020202020204" pitchFamily="34" charset="0"/>
              </a:rPr>
              <a:t>雖然不需要額外的閒置伺服器，但為了實現冗餘功能，每個NVR必須具有未使用的視頻通道容量。例如，獨立的NVR伺服器INR-470附帶64個免費通道的許可證，並且可以通過附加許可證（LNVR3003）擴展到200個通道。</a:t>
            </a:r>
          </a:p>
        </p:txBody>
      </p:sp>
    </p:spTree>
    <p:extLst>
      <p:ext uri="{BB962C8B-B14F-4D97-AF65-F5344CB8AC3E}">
        <p14:creationId xmlns:p14="http://schemas.microsoft.com/office/powerpoint/2010/main" val="285460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N對N冗餘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F4851B5-2451-C81E-A1C8-9C9FA20A92D5}"/>
              </a:ext>
            </a:extLst>
          </p:cNvPr>
          <p:cNvSpPr txBox="1"/>
          <p:nvPr/>
        </p:nvSpPr>
        <p:spPr>
          <a:xfrm>
            <a:off x="467544" y="1772816"/>
            <a:ext cx="8208912" cy="2677656"/>
          </a:xfrm>
          <a:prstGeom prst="rect">
            <a:avLst/>
          </a:prstGeom>
          <a:noFill/>
        </p:spPr>
        <p:txBody>
          <a:bodyPr wrap="square">
            <a:spAutoFit/>
          </a:bodyPr>
          <a:lstStyle/>
          <a:p>
            <a:pPr algn="l" fontAlgn="t"/>
            <a:r>
              <a:rPr lang="en-US" sz="1400">
                <a:solidFill>
                  <a:srgbClr val="535353"/>
                </a:solidFill>
                <a:latin typeface="Arial" panose="020B0604020202020204" pitchFamily="34" charset="0"/>
              </a:rPr>
              <a:t>如果該伺服器有150個攝像頭需要管理，它可以潛在地接管來自任何其他NVR伺服器的50個攝像頭，只要已經啟用了完整的200個通道容量，並且得到了LNVR3003許可證的幫助。在這種情況下，INR-470成為網路中任何其他NVR的50個選定攝像頭通道的冗餘伺服器。</a:t>
            </a:r>
          </a:p>
          <a:p>
            <a:pPr algn="l" fontAlgn="t"/>
            <a:endParaRPr lang="en-US" sz="1400">
              <a:solidFill>
                <a:srgbClr val="535353"/>
              </a:solidFill>
              <a:latin typeface="Arial" panose="020B0604020202020204" pitchFamily="34" charset="0"/>
            </a:endParaRPr>
          </a:p>
          <a:p>
            <a:pPr algn="l" fontAlgn="t"/>
            <a:r>
              <a:rPr lang="en-US" sz="1400">
                <a:solidFill>
                  <a:srgbClr val="535353"/>
                </a:solidFill>
                <a:latin typeface="Arial" panose="020B0604020202020204" pitchFamily="34" charset="0"/>
              </a:rPr>
              <a:t>將相同的概念應用於所有的 NVR 3 伺服器，它們都能利用其多餘的通道配額作為冗餘伺服器。</a:t>
            </a:r>
          </a:p>
          <a:p>
            <a:pPr algn="l" fontAlgn="t"/>
            <a:endParaRPr lang="en-US" sz="1400">
              <a:solidFill>
                <a:srgbClr val="535353"/>
              </a:solidFill>
              <a:latin typeface="Arial" panose="020B0604020202020204" pitchFamily="34" charset="0"/>
            </a:endParaRPr>
          </a:p>
          <a:p>
            <a:pPr algn="l" fontAlgn="t"/>
            <a:r>
              <a:rPr lang="en-US" sz="1400">
                <a:solidFill>
                  <a:srgbClr val="535353"/>
                </a:solidFill>
                <a:latin typeface="Arial" panose="020B0604020202020204" pitchFamily="34" charset="0"/>
              </a:rPr>
              <a:t>這種方法也提供了靈活性 - 您可以決定希望在冗餘模式下服務的攝像頭通道。例如，您可以跳過不太重要的通道。然而，如果必須在網絡中實現完全冗餘，那麼平均每個 NVR 應該激活的視頻通道許可證數量應該是攝像頭數量的兩倍。</a:t>
            </a:r>
          </a:p>
        </p:txBody>
      </p:sp>
    </p:spTree>
    <p:extLst>
      <p:ext uri="{BB962C8B-B14F-4D97-AF65-F5344CB8AC3E}">
        <p14:creationId xmlns:p14="http://schemas.microsoft.com/office/powerpoint/2010/main" val="724681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系統健康管理</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3F52012-722E-8869-1B15-BA6942D97207}"/>
              </a:ext>
            </a:extLst>
          </p:cNvPr>
          <p:cNvSpPr/>
          <p:nvPr/>
        </p:nvSpPr>
        <p:spPr>
          <a:xfrm>
            <a:off x="220063" y="3380509"/>
            <a:ext cx="8528401" cy="3000819"/>
          </a:xfrm>
          <a:prstGeom prst="rect">
            <a:avLst/>
          </a:prstGeom>
        </p:spPr>
        <p:txBody>
          <a:bodyPr wrap="square" lIns="91438" tIns="45719" rIns="91438" bIns="45719">
            <a:spAutoFit/>
          </a:bodyPr>
          <a:lstStyle/>
          <a:p>
            <a:pPr marL="342892" indent="-342892">
              <a:spcAft>
                <a:spcPts val="900"/>
              </a:spcAft>
              <a:buFont typeface="Symbol"/>
              <a:buChar char=""/>
            </a:pPr>
            <a:r>
              <a:rPr lang="en-US">
                <a:solidFill>
                  <a:schemeClr val="tx1">
                    <a:lumMod val="85000"/>
                    <a:lumOff val="15000"/>
                  </a:schemeClr>
                </a:solidFill>
                <a:ea typeface="PMingLiU"/>
                <a:cs typeface="Times New Roman"/>
              </a:rPr>
              <a:t>監控 ACTi NVR 3 伺服器、CMS 伺服器、TV 牆伺服器和攝像頭的健康狀況 </a:t>
            </a:r>
          </a:p>
          <a:p>
            <a:pPr marL="342892" indent="-342892">
              <a:spcAft>
                <a:spcPts val="900"/>
              </a:spcAft>
              <a:buFont typeface="Symbol"/>
              <a:buChar char=""/>
            </a:pPr>
            <a:r>
              <a:rPr lang="en-US">
                <a:solidFill>
                  <a:schemeClr val="tx1">
                    <a:lumMod val="85000"/>
                    <a:lumOff val="15000"/>
                  </a:schemeClr>
                </a:solidFill>
                <a:ea typeface="PMingLiU"/>
                <a:cs typeface="Times New Roman"/>
              </a:rPr>
              <a:t>發送問題的電子郵件通知</a:t>
            </a:r>
          </a:p>
          <a:p>
            <a:pPr marL="342892" indent="-342892">
              <a:spcAft>
                <a:spcPts val="900"/>
              </a:spcAft>
              <a:buFont typeface="Symbol"/>
              <a:buChar char=""/>
            </a:pPr>
            <a:r>
              <a:rPr lang="en-US">
                <a:solidFill>
                  <a:schemeClr val="tx1">
                    <a:lumMod val="85000"/>
                    <a:lumOff val="15000"/>
                  </a:schemeClr>
                </a:solidFill>
                <a:ea typeface="PMingLiU"/>
                <a:cs typeface="Times New Roman"/>
              </a:rPr>
              <a:t>報告和圖表</a:t>
            </a:r>
          </a:p>
          <a:p>
            <a:pPr marL="342892" indent="-342892">
              <a:spcAft>
                <a:spcPts val="900"/>
              </a:spcAft>
              <a:buFont typeface="Symbol"/>
              <a:buChar char=""/>
            </a:pPr>
            <a:r>
              <a:rPr lang="en-US">
                <a:solidFill>
                  <a:schemeClr val="tx1">
                    <a:lumMod val="85000"/>
                    <a:lumOff val="15000"/>
                  </a:schemeClr>
                </a:solidFill>
                <a:ea typeface="PMingLiU"/>
                <a:cs typeface="Times New Roman"/>
              </a:rPr>
              <a:t>基於地圖的監控和即時警報</a:t>
            </a:r>
          </a:p>
          <a:p>
            <a:pPr marL="342892" indent="-342892">
              <a:spcAft>
                <a:spcPts val="900"/>
              </a:spcAft>
              <a:buFont typeface="Symbol"/>
              <a:buChar char=""/>
            </a:pPr>
            <a:r>
              <a:rPr lang="en-US">
                <a:solidFill>
                  <a:schemeClr val="tx1">
                    <a:lumMod val="85000"/>
                    <a:lumOff val="15000"/>
                  </a:schemeClr>
                </a:solidFill>
                <a:ea typeface="PMingLiU"/>
                <a:cs typeface="Times New Roman"/>
              </a:rPr>
              <a:t>每個受管理伺服器（NVR、CMS、TV 牆）需要一個許可證 (LMAS50000)。</a:t>
            </a:r>
          </a:p>
          <a:p>
            <a:pPr marL="342892" indent="-342892">
              <a:spcAft>
                <a:spcPts val="900"/>
              </a:spcAft>
              <a:buFont typeface="Symbol"/>
              <a:buChar char=""/>
            </a:pPr>
            <a:r>
              <a:rPr lang="en-US">
                <a:solidFill>
                  <a:schemeClr val="tx1">
                    <a:lumMod val="85000"/>
                    <a:lumOff val="15000"/>
                  </a:schemeClr>
                </a:solidFill>
                <a:ea typeface="PMingLiU"/>
                <a:cs typeface="Times New Roman"/>
              </a:rPr>
              <a:t>健康管理插件將安裝在每個目標伺服器上。</a:t>
            </a:r>
          </a:p>
          <a:p>
            <a:pPr marL="342892" indent="-342892">
              <a:spcAft>
                <a:spcPts val="900"/>
              </a:spcAft>
              <a:buFont typeface="Symbol"/>
              <a:buChar char=""/>
            </a:pPr>
            <a:r>
              <a:rPr lang="en-US">
                <a:solidFill>
                  <a:schemeClr val="tx1">
                    <a:lumMod val="85000"/>
                    <a:lumOff val="15000"/>
                  </a:schemeClr>
                </a:solidFill>
                <a:ea typeface="PMingLiU"/>
                <a:cs typeface="Times New Roman"/>
              </a:rPr>
              <a:t>系統健康管理伺服器 (SHM-102) 將能夠通過插件監控伺服器。</a:t>
            </a:r>
          </a:p>
        </p:txBody>
      </p:sp>
      <p:pic>
        <p:nvPicPr>
          <p:cNvPr id="40962" name="Picture 2">
            <a:extLst>
              <a:ext uri="{FF2B5EF4-FFF2-40B4-BE49-F238E27FC236}">
                <a16:creationId xmlns:a16="http://schemas.microsoft.com/office/drawing/2014/main" id="{F2342F7A-CB0B-75FD-3046-42E982201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31" y="1643607"/>
            <a:ext cx="1791072" cy="17910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9BF717-930B-3267-0E60-771BAA51FC9D}"/>
              </a:ext>
            </a:extLst>
          </p:cNvPr>
          <p:cNvSpPr txBox="1"/>
          <p:nvPr/>
        </p:nvSpPr>
        <p:spPr>
          <a:xfrm>
            <a:off x="2435639" y="2267135"/>
            <a:ext cx="1440160" cy="461665"/>
          </a:xfrm>
          <a:prstGeom prst="rect">
            <a:avLst/>
          </a:prstGeom>
          <a:noFill/>
        </p:spPr>
        <p:txBody>
          <a:bodyPr wrap="square" rtlCol="0">
            <a:spAutoFit/>
          </a:bodyPr>
          <a:lstStyle/>
          <a:p>
            <a:r>
              <a:rPr lang="en-US" sz="2400" b="1"/>
              <a:t>SHM-102</a:t>
            </a:r>
          </a:p>
        </p:txBody>
      </p:sp>
    </p:spTree>
    <p:extLst>
      <p:ext uri="{BB962C8B-B14F-4D97-AF65-F5344CB8AC3E}">
        <p14:creationId xmlns:p14="http://schemas.microsoft.com/office/powerpoint/2010/main" val="9171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p:cTn id="42"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p:cTn id="49"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系統健康管理</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7CDA3239-3A7D-9EAF-70FF-F9AD9435AD36}"/>
              </a:ext>
            </a:extLst>
          </p:cNvPr>
          <p:cNvGraphicFramePr>
            <a:graphicFrameLocks noGrp="1"/>
          </p:cNvGraphicFramePr>
          <p:nvPr/>
        </p:nvGraphicFramePr>
        <p:xfrm>
          <a:off x="364364" y="1656953"/>
          <a:ext cx="8456108" cy="4793664"/>
        </p:xfrm>
        <a:graphic>
          <a:graphicData uri="http://schemas.openxmlformats.org/drawingml/2006/table">
            <a:tbl>
              <a:tblPr>
                <a:tableStyleId>{5940675A-B579-460E-94D1-54222C63F5DA}</a:tableStyleId>
              </a:tblPr>
              <a:tblGrid>
                <a:gridCol w="1759364">
                  <a:extLst>
                    <a:ext uri="{9D8B030D-6E8A-4147-A177-3AD203B41FA5}">
                      <a16:colId xmlns:a16="http://schemas.microsoft.com/office/drawing/2014/main" val="1251976433"/>
                    </a:ext>
                  </a:extLst>
                </a:gridCol>
                <a:gridCol w="3168352">
                  <a:extLst>
                    <a:ext uri="{9D8B030D-6E8A-4147-A177-3AD203B41FA5}">
                      <a16:colId xmlns:a16="http://schemas.microsoft.com/office/drawing/2014/main" val="3259840578"/>
                    </a:ext>
                  </a:extLst>
                </a:gridCol>
                <a:gridCol w="3528392">
                  <a:extLst>
                    <a:ext uri="{9D8B030D-6E8A-4147-A177-3AD203B41FA5}">
                      <a16:colId xmlns:a16="http://schemas.microsoft.com/office/drawing/2014/main" val="413493074"/>
                    </a:ext>
                  </a:extLst>
                </a:gridCol>
              </a:tblGrid>
              <a:tr h="229250">
                <a:tc gridSpan="2">
                  <a:txBody>
                    <a:bodyPr/>
                    <a:lstStyle/>
                    <a:p>
                      <a:pPr algn="ctr" fontAlgn="ctr"/>
                      <a:r>
                        <a:rPr lang="en-US" sz="1400" u="none" strike="noStrike">
                          <a:effectLst/>
                        </a:rPr>
                        <a:t>功能</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tc hMerge="1">
                  <a:txBody>
                    <a:bodyPr/>
                    <a:lstStyle/>
                    <a:p>
                      <a:endParaRPr lang="en-US"/>
                    </a:p>
                  </a:txBody>
                  <a:tcPr/>
                </a:tc>
                <a:tc>
                  <a:txBody>
                    <a:bodyPr/>
                    <a:lstStyle/>
                    <a:p>
                      <a:pPr algn="ctr" fontAlgn="ctr"/>
                      <a:r>
                        <a:rPr lang="en-US" sz="1400" u="none" strike="noStrike">
                          <a:effectLst/>
                        </a:rPr>
                        <a:t>SHM-102</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extLst>
                  <a:ext uri="{0D108BD9-81ED-4DB2-BD59-A6C34878D82A}">
                    <a16:rowId xmlns:a16="http://schemas.microsoft.com/office/drawing/2014/main" val="1717487869"/>
                  </a:ext>
                </a:extLst>
              </a:tr>
              <a:tr h="229250">
                <a:tc rowSpan="4">
                  <a:txBody>
                    <a:bodyPr/>
                    <a:lstStyle/>
                    <a:p>
                      <a:pPr algn="ctr" fontAlgn="ctr"/>
                      <a:r>
                        <a:rPr lang="en-US" sz="1400" u="none" strike="noStrike">
                          <a:effectLst/>
                        </a:rPr>
                        <a:t>健康狀態的管理產品</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pt-BR" sz="1400" u="none" strike="noStrike">
                          <a:effectLst/>
                        </a:rPr>
                        <a:t>透過 ACTi NVR 3 的攝影機</a:t>
                      </a:r>
                      <a:endParaRPr lang="pt-BR"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328200328"/>
                  </a:ext>
                </a:extLst>
              </a:tr>
              <a:tr h="229250">
                <a:tc vMerge="1">
                  <a:txBody>
                    <a:bodyPr/>
                    <a:lstStyle/>
                    <a:p>
                      <a:endParaRPr lang="en-US"/>
                    </a:p>
                  </a:txBody>
                  <a:tcPr/>
                </a:tc>
                <a:tc>
                  <a:txBody>
                    <a:bodyPr/>
                    <a:lstStyle/>
                    <a:p>
                      <a:pPr algn="ctr" fontAlgn="ctr"/>
                      <a:r>
                        <a:rPr lang="en-US" sz="1400" u="none" strike="noStrike">
                          <a:effectLst/>
                        </a:rPr>
                        <a:t> NVR 3, GNR, INR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675457863"/>
                  </a:ext>
                </a:extLst>
              </a:tr>
              <a:tr h="229250">
                <a:tc vMerge="1">
                  <a:txBody>
                    <a:bodyPr/>
                    <a:lstStyle/>
                    <a:p>
                      <a:endParaRPr lang="en-US"/>
                    </a:p>
                  </a:txBody>
                  <a:tcPr/>
                </a:tc>
                <a:tc>
                  <a:txBody>
                    <a:bodyPr/>
                    <a:lstStyle/>
                    <a:p>
                      <a:pPr algn="ctr" fontAlgn="ctr"/>
                      <a:r>
                        <a:rPr lang="en-US" sz="1400" u="none" strike="noStrike">
                          <a:effectLst/>
                        </a:rPr>
                        <a:t>CMS 2</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87789928"/>
                  </a:ext>
                </a:extLst>
              </a:tr>
              <a:tr h="229250">
                <a:tc vMerge="1">
                  <a:txBody>
                    <a:bodyPr/>
                    <a:lstStyle/>
                    <a:p>
                      <a:endParaRPr lang="en-US"/>
                    </a:p>
                  </a:txBody>
                  <a:tcPr/>
                </a:tc>
                <a:tc>
                  <a:txBody>
                    <a:bodyPr/>
                    <a:lstStyle/>
                    <a:p>
                      <a:pPr algn="ctr" fontAlgn="ctr"/>
                      <a:r>
                        <a:rPr lang="en-US" sz="1400" u="none" strike="noStrike">
                          <a:effectLst/>
                        </a:rPr>
                        <a:t>電視牆伺服器</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45186826"/>
                  </a:ext>
                </a:extLst>
              </a:tr>
              <a:tr h="229250">
                <a:tc rowSpan="3">
                  <a:txBody>
                    <a:bodyPr/>
                    <a:lstStyle/>
                    <a:p>
                      <a:pPr algn="ctr" fontAlgn="ctr"/>
                      <a:r>
                        <a:rPr lang="en-US" sz="1400" u="none" strike="noStrike">
                          <a:effectLst/>
                        </a:rPr>
                        <a:t>健康數據</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基本產品狀態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271028448"/>
                  </a:ext>
                </a:extLst>
              </a:tr>
              <a:tr h="299745">
                <a:tc vMerge="1">
                  <a:txBody>
                    <a:bodyPr/>
                    <a:lstStyle/>
                    <a:p>
                      <a:endParaRPr lang="en-US"/>
                    </a:p>
                  </a:txBody>
                  <a:tcPr/>
                </a:tc>
                <a:tc>
                  <a:txBody>
                    <a:bodyPr/>
                    <a:lstStyle/>
                    <a:p>
                      <a:pPr algn="ctr" fontAlgn="ctr"/>
                      <a:r>
                        <a:rPr lang="en-US" sz="1400" u="none" strike="noStrike">
                          <a:effectLst/>
                        </a:rPr>
                        <a:t>詳細資訊</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894414323"/>
                  </a:ext>
                </a:extLst>
              </a:tr>
              <a:tr h="229250">
                <a:tc vMerge="1">
                  <a:txBody>
                    <a:bodyPr/>
                    <a:lstStyle/>
                    <a:p>
                      <a:endParaRPr lang="en-US"/>
                    </a:p>
                  </a:txBody>
                  <a:tcPr/>
                </a:tc>
                <a:tc>
                  <a:txBody>
                    <a:bodyPr/>
                    <a:lstStyle/>
                    <a:p>
                      <a:pPr algn="ctr" fontAlgn="ctr"/>
                      <a:r>
                        <a:rPr lang="en-US" sz="1400" u="none" strike="noStrike">
                          <a:effectLst/>
                        </a:rPr>
                        <a:t>伺服器的系統狀態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713637488"/>
                  </a:ext>
                </a:extLst>
              </a:tr>
              <a:tr h="297904">
                <a:tc rowSpan="2">
                  <a:txBody>
                    <a:bodyPr/>
                    <a:lstStyle/>
                    <a:p>
                      <a:pPr algn="ctr" fontAlgn="ctr"/>
                      <a:r>
                        <a:rPr lang="en-US" sz="1400" u="none" strike="noStrike">
                          <a:effectLst/>
                        </a:rPr>
                        <a:t>健康管理</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在網頁客戶端顯示健康狀態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930978242"/>
                  </a:ext>
                </a:extLst>
              </a:tr>
              <a:tr h="228100">
                <a:tc vMerge="1">
                  <a:txBody>
                    <a:bodyPr/>
                    <a:lstStyle/>
                    <a:p>
                      <a:endParaRPr lang="en-US"/>
                    </a:p>
                  </a:txBody>
                  <a:tcPr/>
                </a:tc>
                <a:tc>
                  <a:txBody>
                    <a:bodyPr/>
                    <a:lstStyle/>
                    <a:p>
                      <a:pPr algn="ctr" fontAlgn="ctr"/>
                      <a:r>
                        <a:rPr lang="en-US" sz="1400" u="none" strike="noStrike">
                          <a:effectLst/>
                        </a:rPr>
                        <a:t>問題票自動生成與分配</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242954799"/>
                  </a:ext>
                </a:extLst>
              </a:tr>
              <a:tr h="524247">
                <a:tc>
                  <a:txBody>
                    <a:bodyPr/>
                    <a:lstStyle/>
                    <a:p>
                      <a:pPr algn="ctr" fontAlgn="ctr"/>
                      <a:r>
                        <a:rPr lang="en-US" sz="1400" u="none" strike="noStrike">
                          <a:effectLst/>
                        </a:rPr>
                        <a:t>可擴展性</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最大管理設備數量</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最多可管理 200 臺 NVR 伺服器及相關攝影機，使用單一 SHM 架構</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425157420"/>
                  </a:ext>
                </a:extLst>
              </a:tr>
              <a:tr h="229250">
                <a:tc rowSpan="2">
                  <a:txBody>
                    <a:bodyPr/>
                    <a:lstStyle/>
                    <a:p>
                      <a:pPr algn="ctr" fontAlgn="ctr"/>
                      <a:r>
                        <a:rPr lang="en-US" sz="1400" u="none" strike="noStrike">
                          <a:effectLst/>
                        </a:rPr>
                        <a:t>解決方案安裝</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解決方案選項</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僅使用獨立模式</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953279102"/>
                  </a:ext>
                </a:extLst>
              </a:tr>
              <a:tr h="611817">
                <a:tc vMerge="1">
                  <a:txBody>
                    <a:bodyPr/>
                    <a:lstStyle/>
                    <a:p>
                      <a:endParaRPr lang="en-US"/>
                    </a:p>
                  </a:txBody>
                  <a:tcPr/>
                </a:tc>
                <a:tc>
                  <a:txBody>
                    <a:bodyPr/>
                    <a:lstStyle/>
                    <a:p>
                      <a:pPr algn="ctr" fontAlgn="ctr"/>
                      <a:r>
                        <a:rPr lang="en-US" sz="1400" u="none" strike="noStrike">
                          <a:effectLst/>
                        </a:rPr>
                        <a:t>在 SHM 外部運作</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必須將插件安裝到所有管理的 Windows 伺服器，包括 NVR 3、CMS 2、TV 牆。</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625027744"/>
                  </a:ext>
                </a:extLst>
              </a:tr>
              <a:tr h="229250">
                <a:tc>
                  <a:txBody>
                    <a:bodyPr/>
                    <a:lstStyle/>
                    <a:p>
                      <a:pPr algn="ctr" fontAlgn="ctr"/>
                      <a:r>
                        <a:rPr lang="en-US" sz="1400" u="none" strike="noStrike">
                          <a:effectLst/>
                        </a:rPr>
                        <a:t>授權</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授權單位</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每個插件</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774627245"/>
                  </a:ext>
                </a:extLst>
              </a:tr>
            </a:tbl>
          </a:graphicData>
        </a:graphic>
      </p:graphicFrame>
    </p:spTree>
    <p:extLst>
      <p:ext uri="{BB962C8B-B14F-4D97-AF65-F5344CB8AC3E}">
        <p14:creationId xmlns:p14="http://schemas.microsoft.com/office/powerpoint/2010/main" val="214905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Rounded Corners 60">
            <a:extLst>
              <a:ext uri="{FF2B5EF4-FFF2-40B4-BE49-F238E27FC236}">
                <a16:creationId xmlns:a16="http://schemas.microsoft.com/office/drawing/2014/main" id="{E0F8A85C-E2AF-B6D3-ECA0-7569CB9CC729}"/>
              </a:ext>
            </a:extLst>
          </p:cNvPr>
          <p:cNvSpPr/>
          <p:nvPr/>
        </p:nvSpPr>
        <p:spPr>
          <a:xfrm>
            <a:off x="323528" y="1844824"/>
            <a:ext cx="8456108" cy="4176464"/>
          </a:xfrm>
          <a:prstGeom prst="roundRect">
            <a:avLst>
              <a:gd name="adj" fmla="val 7060"/>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系統健康管理架構</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A25BCDD7-3F80-AD83-9B8E-E67835610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1652" y="2526568"/>
            <a:ext cx="1791072" cy="17910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00000000-0008-0000-0200-000014000000}"/>
              </a:ext>
            </a:extLst>
          </p:cNvPr>
          <p:cNvGrpSpPr/>
          <p:nvPr/>
        </p:nvGrpSpPr>
        <p:grpSpPr>
          <a:xfrm>
            <a:off x="2233525" y="2611184"/>
            <a:ext cx="1224136" cy="1791071"/>
            <a:chOff x="0" y="0"/>
            <a:chExt cx="788884" cy="1366225"/>
          </a:xfrm>
        </p:grpSpPr>
        <p:pic>
          <p:nvPicPr>
            <p:cNvPr id="6" name="Picture 5">
              <a:extLst>
                <a:ext uri="{FF2B5EF4-FFF2-40B4-BE49-F238E27FC236}">
                  <a16:creationId xmlns:a16="http://schemas.microsoft.com/office/drawing/2014/main" id="{00000000-0008-0000-0200-00000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0000000-0008-0000-0200-000011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64" y="20618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0000000-0008-0000-0200-000012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24" y="41237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0000000-0008-0000-0200-00001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4" y="618568"/>
              <a:ext cx="762000" cy="747657"/>
            </a:xfrm>
            <a:prstGeom prst="rect">
              <a:avLst/>
            </a:prstGeom>
            <a:noFill/>
            <a:extLst>
              <a:ext uri="{909E8E84-426E-40DD-AFC4-6F175D3DCCD1}">
                <a14:hiddenFill xmlns:a14="http://schemas.microsoft.com/office/drawing/2010/main">
                  <a:solidFill>
                    <a:srgbClr val="FFFFFF"/>
                  </a:solidFill>
                </a14:hiddenFill>
              </a:ext>
            </a:extLst>
          </p:spPr>
        </p:pic>
      </p:grpSp>
      <p:pic>
        <p:nvPicPr>
          <p:cNvPr id="10" name="Picture 9">
            <a:extLst>
              <a:ext uri="{FF2B5EF4-FFF2-40B4-BE49-F238E27FC236}">
                <a16:creationId xmlns:a16="http://schemas.microsoft.com/office/drawing/2014/main" id="{00000000-0008-0000-0200-0000240000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8970" y="2630251"/>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40FFC98-3ECF-A4C7-8E88-6915F4CEB32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2258433"/>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A2A90F7-2247-5F45-1CA2-5A527624B8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924" y="3002069"/>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9AE18D8-BF88-FFB9-F7D3-B009F59F1CF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3373595"/>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B03FFAC-AFE9-16D5-1F70-7FB6403CB73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57041" y="3759827"/>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DA33CEE1-ABF3-3F9E-7A77-F7A1DCECB5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73248" y="4146059"/>
            <a:ext cx="885508" cy="873274"/>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5">
            <a:extLst>
              <a:ext uri="{FF2B5EF4-FFF2-40B4-BE49-F238E27FC236}">
                <a16:creationId xmlns:a16="http://schemas.microsoft.com/office/drawing/2014/main" id="{00000000-0008-0000-0200-00000D000000}"/>
              </a:ext>
            </a:extLst>
          </p:cNvPr>
          <p:cNvGrpSpPr/>
          <p:nvPr/>
        </p:nvGrpSpPr>
        <p:grpSpPr>
          <a:xfrm>
            <a:off x="4264506" y="4126357"/>
            <a:ext cx="1490794" cy="1390875"/>
            <a:chOff x="0" y="0"/>
            <a:chExt cx="1506308" cy="1398495"/>
          </a:xfrm>
        </p:grpSpPr>
        <p:pic>
          <p:nvPicPr>
            <p:cNvPr id="17" name="Picture 16">
              <a:extLst>
                <a:ext uri="{FF2B5EF4-FFF2-40B4-BE49-F238E27FC236}">
                  <a16:creationId xmlns:a16="http://schemas.microsoft.com/office/drawing/2014/main" id="{00000000-0008-0000-0200-0000060000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425325" cy="139849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7">
              <a:extLst>
                <a:ext uri="{FF2B5EF4-FFF2-40B4-BE49-F238E27FC236}">
                  <a16:creationId xmlns:a16="http://schemas.microsoft.com/office/drawing/2014/main" id="{00000000-0008-0000-0200-000008000000}"/>
                </a:ext>
              </a:extLst>
            </p:cNvPr>
            <p:cNvSpPr txBox="1"/>
            <p:nvPr/>
          </p:nvSpPr>
          <p:spPr>
            <a:xfrm>
              <a:off x="80983" y="860614"/>
              <a:ext cx="1425325" cy="349621"/>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CMS 2 伺服器</a:t>
              </a:r>
            </a:p>
          </p:txBody>
        </p:sp>
      </p:grpSp>
      <p:pic>
        <p:nvPicPr>
          <p:cNvPr id="19" name="Picture 18">
            <a:extLst>
              <a:ext uri="{FF2B5EF4-FFF2-40B4-BE49-F238E27FC236}">
                <a16:creationId xmlns:a16="http://schemas.microsoft.com/office/drawing/2014/main" id="{00000000-0008-0000-0200-00000900000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20616" y="4332613"/>
            <a:ext cx="777461" cy="7652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0000000-0008-0000-0200-00000B0000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56680" y="4326123"/>
            <a:ext cx="774884" cy="7652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7">
            <a:extLst>
              <a:ext uri="{FF2B5EF4-FFF2-40B4-BE49-F238E27FC236}">
                <a16:creationId xmlns:a16="http://schemas.microsoft.com/office/drawing/2014/main" id="{D2ADF52A-CD5C-FD04-7941-43779070DA26}"/>
              </a:ext>
            </a:extLst>
          </p:cNvPr>
          <p:cNvSpPr txBox="1"/>
          <p:nvPr/>
        </p:nvSpPr>
        <p:spPr>
          <a:xfrm>
            <a:off x="6635992" y="5091371"/>
            <a:ext cx="1644909"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TV 牆伺服器</a:t>
            </a:r>
          </a:p>
        </p:txBody>
      </p:sp>
      <p:sp>
        <p:nvSpPr>
          <p:cNvPr id="22" name="TextBox 7">
            <a:extLst>
              <a:ext uri="{FF2B5EF4-FFF2-40B4-BE49-F238E27FC236}">
                <a16:creationId xmlns:a16="http://schemas.microsoft.com/office/drawing/2014/main" id="{B7FCC520-AE19-5E75-5225-20CEE3DE71E2}"/>
              </a:ext>
            </a:extLst>
          </p:cNvPr>
          <p:cNvSpPr txBox="1"/>
          <p:nvPr/>
        </p:nvSpPr>
        <p:spPr>
          <a:xfrm>
            <a:off x="2287954" y="4143782"/>
            <a:ext cx="1410645"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NVR 3 伺服器</a:t>
            </a:r>
          </a:p>
        </p:txBody>
      </p:sp>
      <p:sp>
        <p:nvSpPr>
          <p:cNvPr id="23" name="TextBox 7">
            <a:extLst>
              <a:ext uri="{FF2B5EF4-FFF2-40B4-BE49-F238E27FC236}">
                <a16:creationId xmlns:a16="http://schemas.microsoft.com/office/drawing/2014/main" id="{E5A02D06-4E89-027B-1270-528935BC5944}"/>
              </a:ext>
            </a:extLst>
          </p:cNvPr>
          <p:cNvSpPr txBox="1"/>
          <p:nvPr/>
        </p:nvSpPr>
        <p:spPr>
          <a:xfrm>
            <a:off x="691021" y="4848700"/>
            <a:ext cx="1073558"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攝影機</a:t>
            </a:r>
          </a:p>
        </p:txBody>
      </p:sp>
      <p:sp>
        <p:nvSpPr>
          <p:cNvPr id="24" name="TextBox 7">
            <a:extLst>
              <a:ext uri="{FF2B5EF4-FFF2-40B4-BE49-F238E27FC236}">
                <a16:creationId xmlns:a16="http://schemas.microsoft.com/office/drawing/2014/main" id="{0773ADF3-66B9-71E6-E90F-FCC6750042F2}"/>
              </a:ext>
            </a:extLst>
          </p:cNvPr>
          <p:cNvSpPr txBox="1"/>
          <p:nvPr/>
        </p:nvSpPr>
        <p:spPr>
          <a:xfrm>
            <a:off x="4154441" y="2153568"/>
            <a:ext cx="1791071" cy="746000"/>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系統健康管理伺服器 SHM-102</a:t>
            </a:r>
          </a:p>
        </p:txBody>
      </p:sp>
      <p:cxnSp>
        <p:nvCxnSpPr>
          <p:cNvPr id="26" name="Straight Connector 25">
            <a:extLst>
              <a:ext uri="{FF2B5EF4-FFF2-40B4-BE49-F238E27FC236}">
                <a16:creationId xmlns:a16="http://schemas.microsoft.com/office/drawing/2014/main" id="{1A282D73-8D64-3CA9-940C-75F1A6D24376}"/>
              </a:ext>
            </a:extLst>
          </p:cNvPr>
          <p:cNvCxnSpPr>
            <a:cxnSpLocks/>
            <a:stCxn id="2" idx="1"/>
          </p:cNvCxnSpPr>
          <p:nvPr/>
        </p:nvCxnSpPr>
        <p:spPr>
          <a:xfrm flipH="1" flipV="1">
            <a:off x="3443757" y="3101259"/>
            <a:ext cx="667895" cy="3208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FAF99EC-F2B1-D149-E512-A71F02173E7F}"/>
              </a:ext>
            </a:extLst>
          </p:cNvPr>
          <p:cNvCxnSpPr>
            <a:cxnSpLocks/>
            <a:stCxn id="2" idx="1"/>
          </p:cNvCxnSpPr>
          <p:nvPr/>
        </p:nvCxnSpPr>
        <p:spPr>
          <a:xfrm flipH="1" flipV="1">
            <a:off x="3408992" y="3348151"/>
            <a:ext cx="702660" cy="73953"/>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F71C5F6-53FF-6A5B-1316-7C3F886ACE55}"/>
              </a:ext>
            </a:extLst>
          </p:cNvPr>
          <p:cNvCxnSpPr>
            <a:cxnSpLocks/>
            <a:stCxn id="2" idx="1"/>
          </p:cNvCxnSpPr>
          <p:nvPr/>
        </p:nvCxnSpPr>
        <p:spPr>
          <a:xfrm flipH="1">
            <a:off x="3412468" y="3422104"/>
            <a:ext cx="699184" cy="219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95AAEEB-1DB3-33D6-E08E-CBC7696810E1}"/>
              </a:ext>
            </a:extLst>
          </p:cNvPr>
          <p:cNvCxnSpPr>
            <a:cxnSpLocks/>
            <a:stCxn id="2" idx="1"/>
            <a:endCxn id="9" idx="3"/>
          </p:cNvCxnSpPr>
          <p:nvPr/>
        </p:nvCxnSpPr>
        <p:spPr>
          <a:xfrm flipH="1">
            <a:off x="3457661" y="3422104"/>
            <a:ext cx="653991" cy="490076"/>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613B7CF-4C3C-BDE9-40ED-C967D82F6CA0}"/>
              </a:ext>
            </a:extLst>
          </p:cNvPr>
          <p:cNvCxnSpPr>
            <a:cxnSpLocks/>
          </p:cNvCxnSpPr>
          <p:nvPr/>
        </p:nvCxnSpPr>
        <p:spPr>
          <a:xfrm>
            <a:off x="4949749" y="3912179"/>
            <a:ext cx="57439" cy="709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F23FBD4-6DDF-C31F-208E-46410C10F3C0}"/>
              </a:ext>
            </a:extLst>
          </p:cNvPr>
          <p:cNvCxnSpPr>
            <a:cxnSpLocks/>
          </p:cNvCxnSpPr>
          <p:nvPr/>
        </p:nvCxnSpPr>
        <p:spPr>
          <a:xfrm>
            <a:off x="4978468" y="3912179"/>
            <a:ext cx="1644909" cy="592319"/>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2F2B981-85CB-917D-C9B4-C848F9F6BC6F}"/>
              </a:ext>
            </a:extLst>
          </p:cNvPr>
          <p:cNvCxnSpPr>
            <a:cxnSpLocks/>
          </p:cNvCxnSpPr>
          <p:nvPr/>
        </p:nvCxnSpPr>
        <p:spPr>
          <a:xfrm>
            <a:off x="5007188" y="3912179"/>
            <a:ext cx="2644515" cy="5783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73D1466-72C7-89FC-FE29-2FF53685FD51}"/>
              </a:ext>
            </a:extLst>
          </p:cNvPr>
          <p:cNvCxnSpPr>
            <a:endCxn id="11" idx="1"/>
          </p:cNvCxnSpPr>
          <p:nvPr/>
        </p:nvCxnSpPr>
        <p:spPr>
          <a:xfrm flipH="1" flipV="1">
            <a:off x="1626342" y="2695070"/>
            <a:ext cx="528558" cy="306999"/>
          </a:xfrm>
          <a:prstGeom prst="line">
            <a:avLst/>
          </a:prstGeom>
        </p:spPr>
        <p:style>
          <a:lnRef idx="1">
            <a:schemeClr val="accent6"/>
          </a:lnRef>
          <a:fillRef idx="0">
            <a:schemeClr val="accent6"/>
          </a:fillRef>
          <a:effectRef idx="0">
            <a:schemeClr val="accent6"/>
          </a:effectRef>
          <a:fontRef idx="minor">
            <a:schemeClr val="tx1"/>
          </a:fontRef>
        </p:style>
      </p:cxnSp>
      <p:cxnSp>
        <p:nvCxnSpPr>
          <p:cNvPr id="49" name="Straight Connector 48">
            <a:extLst>
              <a:ext uri="{FF2B5EF4-FFF2-40B4-BE49-F238E27FC236}">
                <a16:creationId xmlns:a16="http://schemas.microsoft.com/office/drawing/2014/main" id="{2BB11DA9-F179-FC26-9A96-8DE6294FDB84}"/>
              </a:ext>
            </a:extLst>
          </p:cNvPr>
          <p:cNvCxnSpPr>
            <a:cxnSpLocks/>
          </p:cNvCxnSpPr>
          <p:nvPr/>
        </p:nvCxnSpPr>
        <p:spPr>
          <a:xfrm flipH="1" flipV="1">
            <a:off x="1593443" y="2973028"/>
            <a:ext cx="536550" cy="102994"/>
          </a:xfrm>
          <a:prstGeom prst="line">
            <a:avLst/>
          </a:prstGeom>
        </p:spPr>
        <p:style>
          <a:lnRef idx="1">
            <a:schemeClr val="accent6"/>
          </a:lnRef>
          <a:fillRef idx="0">
            <a:schemeClr val="accent6"/>
          </a:fillRef>
          <a:effectRef idx="0">
            <a:schemeClr val="accent6"/>
          </a:effectRef>
          <a:fontRef idx="minor">
            <a:schemeClr val="tx1"/>
          </a:fontRef>
        </p:style>
      </p:cxnSp>
      <p:cxnSp>
        <p:nvCxnSpPr>
          <p:cNvPr id="52" name="Straight Connector 51">
            <a:extLst>
              <a:ext uri="{FF2B5EF4-FFF2-40B4-BE49-F238E27FC236}">
                <a16:creationId xmlns:a16="http://schemas.microsoft.com/office/drawing/2014/main" id="{22026C1B-9217-4845-2FD6-E3563624711A}"/>
              </a:ext>
            </a:extLst>
          </p:cNvPr>
          <p:cNvCxnSpPr>
            <a:cxnSpLocks/>
          </p:cNvCxnSpPr>
          <p:nvPr/>
        </p:nvCxnSpPr>
        <p:spPr>
          <a:xfrm flipH="1" flipV="1">
            <a:off x="1608436" y="3292474"/>
            <a:ext cx="521557" cy="323"/>
          </a:xfrm>
          <a:prstGeom prst="line">
            <a:avLst/>
          </a:prstGeom>
        </p:spPr>
        <p:style>
          <a:lnRef idx="1">
            <a:schemeClr val="accent6"/>
          </a:lnRef>
          <a:fillRef idx="0">
            <a:schemeClr val="accent6"/>
          </a:fillRef>
          <a:effectRef idx="0">
            <a:schemeClr val="accent6"/>
          </a:effectRef>
          <a:fontRef idx="minor">
            <a:schemeClr val="tx1"/>
          </a:fontRef>
        </p:style>
      </p:cxnSp>
      <p:cxnSp>
        <p:nvCxnSpPr>
          <p:cNvPr id="55" name="Straight Connector 54">
            <a:extLst>
              <a:ext uri="{FF2B5EF4-FFF2-40B4-BE49-F238E27FC236}">
                <a16:creationId xmlns:a16="http://schemas.microsoft.com/office/drawing/2014/main" id="{E593B2A3-E2D1-E852-BD91-15489DAED7D1}"/>
              </a:ext>
            </a:extLst>
          </p:cNvPr>
          <p:cNvCxnSpPr>
            <a:cxnSpLocks/>
            <a:endCxn id="13" idx="1"/>
          </p:cNvCxnSpPr>
          <p:nvPr/>
        </p:nvCxnSpPr>
        <p:spPr>
          <a:xfrm flipH="1">
            <a:off x="1626342" y="3353980"/>
            <a:ext cx="562671" cy="456252"/>
          </a:xfrm>
          <a:prstGeom prst="line">
            <a:avLst/>
          </a:prstGeom>
        </p:spPr>
        <p:style>
          <a:lnRef idx="1">
            <a:schemeClr val="accent6"/>
          </a:lnRef>
          <a:fillRef idx="0">
            <a:schemeClr val="accent6"/>
          </a:fillRef>
          <a:effectRef idx="0">
            <a:schemeClr val="accent6"/>
          </a:effectRef>
          <a:fontRef idx="minor">
            <a:schemeClr val="tx1"/>
          </a:fontRef>
        </p:style>
      </p:cxnSp>
      <p:cxnSp>
        <p:nvCxnSpPr>
          <p:cNvPr id="58" name="Straight Connector 57">
            <a:extLst>
              <a:ext uri="{FF2B5EF4-FFF2-40B4-BE49-F238E27FC236}">
                <a16:creationId xmlns:a16="http://schemas.microsoft.com/office/drawing/2014/main" id="{1DEDFC92-6259-699A-E0F8-2EBD204940D3}"/>
              </a:ext>
            </a:extLst>
          </p:cNvPr>
          <p:cNvCxnSpPr>
            <a:cxnSpLocks/>
          </p:cNvCxnSpPr>
          <p:nvPr/>
        </p:nvCxnSpPr>
        <p:spPr>
          <a:xfrm flipH="1">
            <a:off x="1573798" y="3591015"/>
            <a:ext cx="704032" cy="548159"/>
          </a:xfrm>
          <a:prstGeom prst="line">
            <a:avLst/>
          </a:prstGeom>
        </p:spPr>
        <p:style>
          <a:lnRef idx="1">
            <a:schemeClr val="accent6"/>
          </a:lnRef>
          <a:fillRef idx="0">
            <a:schemeClr val="accent6"/>
          </a:fillRef>
          <a:effectRef idx="0">
            <a:schemeClr val="accent6"/>
          </a:effectRef>
          <a:fontRef idx="minor">
            <a:schemeClr val="tx1"/>
          </a:fontRef>
        </p:style>
      </p:cxnSp>
      <p:cxnSp>
        <p:nvCxnSpPr>
          <p:cNvPr id="60" name="Straight Connector 59">
            <a:extLst>
              <a:ext uri="{FF2B5EF4-FFF2-40B4-BE49-F238E27FC236}">
                <a16:creationId xmlns:a16="http://schemas.microsoft.com/office/drawing/2014/main" id="{3614A039-24E0-128C-7D92-E0EFC60411D8}"/>
              </a:ext>
            </a:extLst>
          </p:cNvPr>
          <p:cNvCxnSpPr>
            <a:cxnSpLocks/>
          </p:cNvCxnSpPr>
          <p:nvPr/>
        </p:nvCxnSpPr>
        <p:spPr>
          <a:xfrm flipH="1">
            <a:off x="1615588" y="3864752"/>
            <a:ext cx="704032" cy="548159"/>
          </a:xfrm>
          <a:prstGeom prst="line">
            <a:avLst/>
          </a:prstGeom>
        </p:spPr>
        <p:style>
          <a:lnRef idx="1">
            <a:schemeClr val="accent6"/>
          </a:lnRef>
          <a:fillRef idx="0">
            <a:schemeClr val="accent6"/>
          </a:fillRef>
          <a:effectRef idx="0">
            <a:schemeClr val="accent6"/>
          </a:effectRef>
          <a:fontRef idx="minor">
            <a:schemeClr val="tx1"/>
          </a:fontRef>
        </p:style>
      </p:cxnSp>
      <p:sp>
        <p:nvSpPr>
          <p:cNvPr id="62" name="TextBox 61">
            <a:extLst>
              <a:ext uri="{FF2B5EF4-FFF2-40B4-BE49-F238E27FC236}">
                <a16:creationId xmlns:a16="http://schemas.microsoft.com/office/drawing/2014/main" id="{B2517B94-3574-4FF6-A5A1-943C78D50F6E}"/>
              </a:ext>
            </a:extLst>
          </p:cNvPr>
          <p:cNvSpPr txBox="1"/>
          <p:nvPr/>
        </p:nvSpPr>
        <p:spPr>
          <a:xfrm>
            <a:off x="364364" y="6165304"/>
            <a:ext cx="8456108" cy="584775"/>
          </a:xfrm>
          <a:prstGeom prst="rect">
            <a:avLst/>
          </a:prstGeom>
          <a:noFill/>
        </p:spPr>
        <p:txBody>
          <a:bodyPr wrap="square" rtlCol="0">
            <a:spAutoFit/>
          </a:bodyPr>
          <a:lstStyle/>
          <a:p>
            <a:r>
              <a:rPr lang="en-US" sz="1600"/>
              <a:t>在這個例子中，總共有 13 個管理項目通過 7 臺伺服器進行管理。每臺伺服器都需要 SHM 授權 LMAS5000。插件必須安裝在這 7 臺伺服器上。</a:t>
            </a:r>
          </a:p>
        </p:txBody>
      </p:sp>
    </p:spTree>
    <p:extLst>
      <p:ext uri="{BB962C8B-B14F-4D97-AF65-F5344CB8AC3E}">
        <p14:creationId xmlns:p14="http://schemas.microsoft.com/office/powerpoint/2010/main" val="1554380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門禁控制智能伺服器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訪問控制智能伺服器 (ACSS) 是一款易於使用的訪問控制軟體，用於管理 </a:t>
            </a:r>
            <a:r>
              <a:rPr lang="en-US" sz="1400" b="1"/>
              <a:t>員工和訪客的門禁 </a:t>
            </a:r>
            <a:r>
              <a:rPr lang="en-US" sz="1400"/>
              <a:t>以及管理 </a:t>
            </a:r>
            <a:r>
              <a:rPr lang="en-US" sz="1400" b="1"/>
              <a:t>員工考勤</a:t>
            </a:r>
            <a:r>
              <a:rPr lang="en-US" sz="1400"/>
              <a:t>。 (</a:t>
            </a:r>
            <a:r>
              <a:rPr lang="en-US" sz="1400">
                <a:hlinkClick r:id="rId4"/>
              </a:rPr>
              <a:t>閱讀更多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訪問控制管理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門、閘、鎖、面部識別*、卡片、車牌識別(ALPR)*、尾隨*檢測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訪客登記以獲得臨時訪問權限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追蹤客戶到達約會的時間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ACTi深度學習人工智慧攝影機產品線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
            </a:r>
            <a:r>
              <a:rPr lang="en-US" b="0" i="0">
                <a:solidFill>
                  <a:srgbClr val="202124"/>
                </a:solidFill>
                <a:effectLst/>
                <a:latin typeface="Google Sans"/>
              </a:rPr>
              <a:t/>
            </a:r>
            <a:r>
              <a:rPr lang="en-US" b="0" i="0">
                <a:solidFill>
                  <a:srgbClr val="040C28"/>
                </a:solidFill>
                <a:effectLst/>
                <a:latin typeface="Google Sans"/>
              </a:rPr>
              <a:t/>
            </a:r>
            <a:r>
              <a:rPr lang="en-US" b="0" i="0">
                <a:solidFill>
                  <a:srgbClr val="202124"/>
                </a:solidFill>
                <a:effectLst/>
                <a:latin typeface="Google Sans"/>
              </a:rPr>
              <a:t>深度學習是一種人工智慧(AI)的方法，教導電腦以受人類大腦啟發的方式處理數據。深度學習模型可以識別圖片、文本、聲音及其他數據中的複雜模式，以產生準確的見解和預測。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自動車牌識別相機(A426)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該AI相機可以同時識別多條車道上的多個車牌。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自動車牌識別相機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3支持深度學習AI事件和元數據。當檢測到黑名單車輛時，NVR將顯示即時警報。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AI相機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 VMS 伺服器管理，僅需使用一般的伺服器硬體配置。伺服器基礎的 AI 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 VMS 不必承擔運行可能消耗伺服器資源至極限的分析時，VMS 的視頻錄製功能會更加安全。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對事件的反應更快——AI 攝像頭可以控制附近的 PTZ 攝像頭以實現即時反應，從而獲得更好的場景視頻覆蓋。在 VMS 端處理的分析將過於緩慢，無法進行適當的反應。</a:t>
            </a:r>
          </a:p>
          <a:p>
            <a:endParaRPr lang="en-US"/>
          </a:p>
          <a:p>
            <a:pPr marL="285750" indent="-285750">
              <a:buFont typeface="Arial" panose="020B0604020202020204" pitchFamily="34" charset="0"/>
              <a:buChar char="•"/>
            </a:pPr>
            <a:r>
              <a:rPr lang="en-US"/>
              <a:t>由於 AI 功能內建於攝像頭，因此伺服器端不需要任何與分析相關的許可證。因此，在某些情況下，VMS 的成本比伺服器端的 AI 解決方案低至 10 倍。</a:t>
            </a:r>
          </a:p>
        </p:txBody>
      </p:sp>
    </p:spTree>
    <p:extLst>
      <p:ext uri="{BB962C8B-B14F-4D97-AF65-F5344CB8AC3E}">
        <p14:creationId xmlns:p14="http://schemas.microsoft.com/office/powerpoint/2010/main" val="3971223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 CMS 2）管理來自攝影機的分析事件如下：</a:t>
            </a:r>
          </a:p>
          <a:p>
            <a:endParaRPr lang="en-US"/>
          </a:p>
          <a:p>
            <a:pPr marL="342900" indent="-342900">
              <a:buAutoNum type="arabicPeriod"/>
            </a:pPr>
            <a:r>
              <a:rPr lang="en-US"/>
              <a:t>設置分析規則和閾值—例如，群眾有多大，多久算是徘徊。</a:t>
            </a:r>
          </a:p>
          <a:p>
            <a:pPr marL="342900" indent="-342900">
              <a:buAutoNum type="arabicPeriod"/>
            </a:pPr>
            <a:endParaRPr lang="en-US"/>
          </a:p>
          <a:p>
            <a:pPr marL="342900" indent="-342900">
              <a:buAutoNum type="arabicPeriod"/>
            </a:pPr>
            <a:r>
              <a:rPr lang="en-US"/>
              <a:t>從所有攝影機接收即時分析事件，並根據預定義的行動作出回應，例如發送電子郵件、在 VMS 螢幕上即時彈出視頻通道等。</a:t>
            </a:r>
          </a:p>
          <a:p>
            <a:pPr marL="342900" indent="-342900">
              <a:buAutoNum type="arabicPeriod"/>
            </a:pPr>
            <a:endParaRPr lang="en-US"/>
          </a:p>
          <a:p>
            <a:pPr marL="342900" indent="-342900">
              <a:buAutoNum type="arabicPeriod"/>
            </a:pPr>
            <a:r>
              <a:rPr lang="en-US"/>
              <a:t>自動將視頻推送到巡邏保安的移動應用程式。</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r>
              <a:rPr lang="en-US">
                <a:hlinkClick r:id="rId3"/>
              </a:rPr>
              <a:t/>
            </a:r>
            <a:endParaRPr lang="en-US"/>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t/>
            </a:r>
            <a:r>
              <a:rPr lang="en-US">
                <a:hlinkClick r:id="rId4"/>
              </a:rPr>
              <a:t>- 保固</a:t>
            </a:r>
            <a:endParaRPr lang="en-US"/>
          </a:p>
          <a:p>
            <a:pPr>
              <a:lnSpc>
                <a:spcPct val="150000"/>
              </a:lnSpc>
            </a:pPr>
            <a:r>
              <a:rPr lang="en-US"/>
              <a:t/>
            </a:r>
            <a:r>
              <a:rPr lang="en-US">
                <a:hlinkClick r:id="rId5"/>
              </a:rPr>
              <a:t>- 維修服務</a:t>
            </a:r>
            <a:endParaRPr lang="en-US"/>
          </a:p>
          <a:p>
            <a:pPr>
              <a:lnSpc>
                <a:spcPct val="150000"/>
              </a:lnSpc>
            </a:pPr>
            <a:r>
              <a:rPr lang="en-US" b="1"/>
              <a:t>訓練</a:t>
            </a:r>
          </a:p>
          <a:p>
            <a:pPr>
              <a:lnSpc>
                <a:spcPct val="150000"/>
              </a:lnSpc>
            </a:pPr>
            <a:r>
              <a:rPr lang="en-US"/>
              <a:t/>
            </a:r>
            <a:r>
              <a:rPr lang="en-US">
                <a:hlinkClick r:id="rId6"/>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如螢幕大小 (4:3)</PresentationFormat>
  <Slides>34</Slides>
  <Notes>30</Notes>
  <HiddenSlides>0</HiddenSlides>
  <ScaleCrop>false</ScaleCrop>
  <HeadingPairs>
    <vt:vector size="4" baseType="variant">
      <vt:variant>
        <vt:lpstr>佈景主題</vt:lpstr>
      </vt:variant>
      <vt:variant>
        <vt:i4>2</vt:i4>
      </vt:variant>
      <vt:variant>
        <vt:lpstr>投影片標題</vt:lpstr>
      </vt:variant>
      <vt:variant>
        <vt:i4>34</vt:i4>
      </vt:variant>
    </vt:vector>
  </HeadingPairs>
  <TitlesOfParts>
    <vt:vector size="36"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2</cp:revision>
  <dcterms:created xsi:type="dcterms:W3CDTF">2015-08-31T10:30:03Z</dcterms:created>
  <dcterms:modified xsi:type="dcterms:W3CDTF">2024-12-30T07:08:22Z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