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42"/>
  </p:notesMasterIdLst>
  <p:sldIdLst>
    <p:sldId id="279" r:id="rId6"/>
    <p:sldId id="465" r:id="rId7"/>
    <p:sldId id="500" r:id="rId8"/>
    <p:sldId id="501" r:id="rId9"/>
    <p:sldId id="437" r:id="rId10"/>
    <p:sldId id="467" r:id="rId11"/>
    <p:sldId id="508" r:id="rId12"/>
    <p:sldId id="507" r:id="rId13"/>
    <p:sldId id="476" r:id="rId14"/>
    <p:sldId id="516" r:id="rId15"/>
    <p:sldId id="518" r:id="rId16"/>
    <p:sldId id="477" r:id="rId17"/>
    <p:sldId id="517" r:id="rId18"/>
    <p:sldId id="480" r:id="rId19"/>
    <p:sldId id="498" r:id="rId20"/>
    <p:sldId id="469" r:id="rId21"/>
    <p:sldId id="509" r:id="rId22"/>
    <p:sldId id="511" r:id="rId23"/>
    <p:sldId id="402" r:id="rId24"/>
    <p:sldId id="443" r:id="rId25"/>
    <p:sldId id="444" r:id="rId26"/>
    <p:sldId id="445" r:id="rId27"/>
    <p:sldId id="446" r:id="rId28"/>
    <p:sldId id="452" r:id="rId29"/>
    <p:sldId id="454" r:id="rId30"/>
    <p:sldId id="455" r:id="rId31"/>
    <p:sldId id="519" r:id="rId32"/>
    <p:sldId id="413" r:id="rId33"/>
    <p:sldId id="461" r:id="rId34"/>
    <p:sldId id="462" r:id="rId35"/>
    <p:sldId id="458" r:id="rId36"/>
    <p:sldId id="434" r:id="rId37"/>
    <p:sldId id="440" r:id="rId38"/>
    <p:sldId id="441" r:id="rId39"/>
    <p:sldId id="388" r:id="rId40"/>
    <p:sldId id="387" r:id="rId41"/>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145820-9953-BD9F-2AD3-B584A214065A}" v="33" dt="2024-10-21T08:59:03.821"/>
    <p1510:client id="{6BEA346D-6BBF-E4BD-2441-77AEFE3B0BBF}" v="31" dt="2024-10-21T08:57:22.446"/>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9" d="100"/>
          <a:sy n="79" d="100"/>
        </p:scale>
        <p:origin x="1598" y="67"/>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notesMaster" Target="notesMasters/notesMaster1.xml"/><Relationship Id="rId47" Type="http://schemas.microsoft.com/office/2015/10/relationships/revisionInfo" Target="revisionInfo.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tableStyles" Target="tableStyles.xml"/><Relationship Id="rId20" Type="http://schemas.openxmlformats.org/officeDocument/2006/relationships/slide" Target="slides/slide15.xml"/><Relationship Id="rId41" Type="http://schemas.openxmlformats.org/officeDocument/2006/relationships/slide" Target="slides/slide3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2025/1/16</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 P,O,I</a:t>
            </a:r>
          </a:p>
          <a:p>
            <a:r>
              <a:rPr lang="en-US" dirty="0"/>
              <a:t>RG: G,U,T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ND: Y,N</a:t>
            </a:r>
          </a:p>
          <a:p>
            <a:r>
              <a:rPr lang="en-US" dirty="0"/>
              <a:t>ST:</a:t>
            </a:r>
          </a:p>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18536623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 P,O,I</a:t>
            </a:r>
          </a:p>
          <a:p>
            <a:r>
              <a:rPr lang="en-US" dirty="0"/>
              <a:t>RG: G,U,T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ND: Y,N</a:t>
            </a:r>
          </a:p>
          <a:p>
            <a:r>
              <a:rPr lang="en-US" dirty="0"/>
              <a:t>ST:</a:t>
            </a:r>
          </a:p>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16492276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 P,O,I</a:t>
            </a:r>
          </a:p>
          <a:p>
            <a:r>
              <a:rPr lang="en-US" dirty="0"/>
              <a:t>RG: G,U,T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ND: Y,N</a:t>
            </a:r>
          </a:p>
          <a:p>
            <a:r>
              <a:rPr lang="en-US" dirty="0"/>
              <a:t>ST:</a:t>
            </a:r>
          </a:p>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41318173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 P,O,I</a:t>
            </a:r>
          </a:p>
          <a:p>
            <a:r>
              <a:rPr lang="en-US" dirty="0"/>
              <a:t>RG: G,U,T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ND: Y,N</a:t>
            </a:r>
          </a:p>
          <a:p>
            <a:r>
              <a:rPr lang="en-US" dirty="0"/>
              <a:t>ST:</a:t>
            </a:r>
          </a:p>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23</a:t>
            </a:fld>
            <a:endParaRPr lang="zh-TW" altLang="en-US"/>
          </a:p>
        </p:txBody>
      </p:sp>
    </p:spTree>
    <p:extLst>
      <p:ext uri="{BB962C8B-B14F-4D97-AF65-F5344CB8AC3E}">
        <p14:creationId xmlns:p14="http://schemas.microsoft.com/office/powerpoint/2010/main" val="34703075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 P,O,I</a:t>
            </a:r>
          </a:p>
          <a:p>
            <a:r>
              <a:rPr lang="en-US" dirty="0"/>
              <a:t>RG: G,U,T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ND: Y,N</a:t>
            </a:r>
          </a:p>
          <a:p>
            <a:r>
              <a:rPr lang="en-US" dirty="0"/>
              <a:t>ST:</a:t>
            </a:r>
          </a:p>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17669833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 P,O,I</a:t>
            </a:r>
          </a:p>
          <a:p>
            <a:r>
              <a:rPr lang="en-US" dirty="0"/>
              <a:t>RG: G,U,T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ND: Y,N</a:t>
            </a:r>
          </a:p>
          <a:p>
            <a:r>
              <a:rPr lang="en-US" dirty="0"/>
              <a:t>ST:</a:t>
            </a:r>
          </a:p>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25</a:t>
            </a:fld>
            <a:endParaRPr lang="zh-TW" altLang="en-US"/>
          </a:p>
        </p:txBody>
      </p:sp>
    </p:spTree>
    <p:extLst>
      <p:ext uri="{BB962C8B-B14F-4D97-AF65-F5344CB8AC3E}">
        <p14:creationId xmlns:p14="http://schemas.microsoft.com/office/powerpoint/2010/main" val="224766463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 P,O,I</a:t>
            </a:r>
          </a:p>
          <a:p>
            <a:r>
              <a:rPr lang="en-US" dirty="0"/>
              <a:t>RG: G,U,T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ND: Y,N</a:t>
            </a:r>
          </a:p>
          <a:p>
            <a:r>
              <a:rPr lang="en-US" dirty="0"/>
              <a:t>ST:</a:t>
            </a:r>
          </a:p>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26</a:t>
            </a:fld>
            <a:endParaRPr lang="zh-TW" altLang="en-US"/>
          </a:p>
        </p:txBody>
      </p:sp>
    </p:spTree>
    <p:extLst>
      <p:ext uri="{BB962C8B-B14F-4D97-AF65-F5344CB8AC3E}">
        <p14:creationId xmlns:p14="http://schemas.microsoft.com/office/powerpoint/2010/main" val="41147756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27</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29</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30</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32</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35</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36</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2025/1/16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2025/1/16</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2025/1/16</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2025/1/16</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2025/1/16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2025/1/16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2025/1/16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2025/1/16</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2025/1/16</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2025/1/16</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2025/1/16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2025/1/16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2025/1/16</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2025/1/16</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slide" Target="slide16.xml"/><Relationship Id="rId7"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6.png"/><Relationship Id="rId4" Type="http://schemas.openxmlformats.org/officeDocument/2006/relationships/hyperlink" Target="https://www.acti.com/solutions/access-control-solution?sid=S200"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8.xml"/><Relationship Id="rId5" Type="http://schemas.openxmlformats.org/officeDocument/2006/relationships/image" Target="../media/image17.png"/><Relationship Id="rId4" Type="http://schemas.openxmlformats.org/officeDocument/2006/relationships/hyperlink" Target="https://www.acti.com/solutions/access-control-solution?sid=S20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8.png"/><Relationship Id="rId7"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9.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1.jpg"/></Relationships>
</file>

<file path=ppt/slides/_rels/slide10.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8.png"/><Relationship Id="rId7"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9.png"/><Relationship Id="rId10" Type="http://schemas.openxmlformats.org/officeDocument/2006/relationships/hyperlink" Target="https://www.acti.com/solutions/digital-signage-solution?sid=S21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2.png"/></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8.png"/><Relationship Id="rId7"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9.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3.jpeg"/></Relationships>
</file>

<file path=ppt/slides/_rels/slide12.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8.png"/><Relationship Id="rId7"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9.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12.png"/></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8.png"/><Relationship Id="rId7" Type="http://schemas.openxmlformats.org/officeDocument/2006/relationships/image" Target="../media/image20.png"/><Relationship Id="rId12" Type="http://schemas.openxmlformats.org/officeDocument/2006/relationships/slide" Target="slide29.xml"/><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image" Target="../media/image14.png"/><Relationship Id="rId5" Type="http://schemas.openxmlformats.org/officeDocument/2006/relationships/image" Target="../media/image19.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4.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8.png"/><Relationship Id="rId7"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9.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5.png"/></Relationships>
</file>

<file path=ppt/slides/_rels/slide15.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26.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19.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15.png"/><Relationship Id="rId4" Type="http://schemas.openxmlformats.org/officeDocument/2006/relationships/slide" Target="slide29.xml"/></Relationships>
</file>

<file path=ppt/slides/_rels/slide17.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11" Type="http://schemas.openxmlformats.org/officeDocument/2006/relationships/hyperlink" Target="https://www.acti.com/productmatrix/share/10466"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11" Type="http://schemas.openxmlformats.org/officeDocument/2006/relationships/hyperlink" Target="https://www.acti.com/productmatrix/share/10466"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29.png"/></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0.xml"/><Relationship Id="rId1" Type="http://schemas.openxmlformats.org/officeDocument/2006/relationships/slideLayout" Target="../slideLayouts/slideLayout8.xml"/><Relationship Id="rId4" Type="http://schemas.openxmlformats.org/officeDocument/2006/relationships/image" Target="../media/image31.png"/></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image" Target="../media/image32.png"/></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3.xml"/><Relationship Id="rId1" Type="http://schemas.openxmlformats.org/officeDocument/2006/relationships/slideLayout" Target="../slideLayouts/slideLayout8.xml"/><Relationship Id="rId4" Type="http://schemas.openxmlformats.org/officeDocument/2006/relationships/image" Target="../media/image33.png"/></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0.png"/><Relationship Id="rId7" Type="http://schemas.openxmlformats.org/officeDocument/2006/relationships/image" Target="../media/image36.png"/><Relationship Id="rId2" Type="http://schemas.openxmlformats.org/officeDocument/2006/relationships/notesSlide" Target="../notesSlides/notesSlide25.xml"/><Relationship Id="rId1" Type="http://schemas.openxmlformats.org/officeDocument/2006/relationships/slideLayout" Target="../slideLayouts/slideLayout8.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 Id="rId9" Type="http://schemas.openxmlformats.org/officeDocument/2006/relationships/image" Target="../media/image38.png"/></Relationships>
</file>

<file path=ppt/slides/_rels/slide2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6.xml"/><Relationship Id="rId1" Type="http://schemas.openxmlformats.org/officeDocument/2006/relationships/slideLayout" Target="../slideLayouts/slideLayout8.xml"/><Relationship Id="rId5" Type="http://schemas.openxmlformats.org/officeDocument/2006/relationships/image" Target="../media/image40.png"/><Relationship Id="rId4" Type="http://schemas.openxmlformats.org/officeDocument/2006/relationships/hyperlink" Target="https://www.acti.com/products/access-control-server"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7.xml"/><Relationship Id="rId1" Type="http://schemas.openxmlformats.org/officeDocument/2006/relationships/slideLayout" Target="../slideLayouts/slideLayout8.xml"/><Relationship Id="rId5" Type="http://schemas.openxmlformats.org/officeDocument/2006/relationships/image" Target="../media/image40.png"/><Relationship Id="rId4" Type="http://schemas.openxmlformats.org/officeDocument/2006/relationships/hyperlink" Target="https://www.acti.com/products/access-control-server" TargetMode="External"/></Relationships>
</file>

<file path=ppt/slides/_rels/slide29.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45.png"/><Relationship Id="rId2" Type="http://schemas.openxmlformats.org/officeDocument/2006/relationships/notesSlide" Target="../notesSlides/notesSlide28.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44.png"/><Relationship Id="rId5" Type="http://schemas.openxmlformats.org/officeDocument/2006/relationships/hyperlink" Target="https://www.acti.com/product/A952" TargetMode="External"/><Relationship Id="rId10" Type="http://schemas.openxmlformats.org/officeDocument/2006/relationships/image" Target="../media/image43.png"/><Relationship Id="rId4" Type="http://schemas.openxmlformats.org/officeDocument/2006/relationships/hyperlink" Target="https://www.acti.com/product/8426" TargetMode="External"/><Relationship Id="rId9" Type="http://schemas.openxmlformats.org/officeDocument/2006/relationships/image" Target="../media/image42.png"/></Relationships>
</file>

<file path=ppt/slides/_rels/slide3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9.xml"/><Relationship Id="rId1" Type="http://schemas.openxmlformats.org/officeDocument/2006/relationships/slideLayout" Target="../slideLayouts/slideLayout8.xml"/><Relationship Id="rId4" Type="http://schemas.openxmlformats.org/officeDocument/2006/relationships/image" Target="../media/image47.png"/></Relationships>
</file>

<file path=ppt/slides/_rels/slide31.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9.png"/><Relationship Id="rId4" Type="http://schemas.openxmlformats.org/officeDocument/2006/relationships/image" Target="../media/image48.png"/></Relationships>
</file>

<file path=ppt/slides/_rels/slide32.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44.png"/><Relationship Id="rId7" Type="http://schemas.openxmlformats.org/officeDocument/2006/relationships/image" Target="../media/image53.png"/><Relationship Id="rId2" Type="http://schemas.openxmlformats.org/officeDocument/2006/relationships/notesSlide" Target="../notesSlides/notesSlide30.xml"/><Relationship Id="rId1" Type="http://schemas.openxmlformats.org/officeDocument/2006/relationships/slideLayout" Target="../slideLayouts/slideLayout8.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31.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55.png"/></Relationships>
</file>

<file path=ppt/slides/_rels/slide36.xml.rels><?xml version="1.0" encoding="UTF-8" standalone="yes"?>
<Relationships xmlns="http://schemas.openxmlformats.org/package/2006/relationships"><Relationship Id="rId3" Type="http://schemas.openxmlformats.org/officeDocument/2006/relationships/hyperlink" Target="https://www2.acti.com/support/warranty/Warranty_Policy.asp" TargetMode="External"/><Relationship Id="rId2" Type="http://schemas.openxmlformats.org/officeDocument/2006/relationships/notesSlide" Target="../notesSlides/notesSlide32.xml"/><Relationship Id="rId1" Type="http://schemas.openxmlformats.org/officeDocument/2006/relationships/slideLayout" Target="../slideLayouts/slideLayout8.xml"/><Relationship Id="rId5" Type="http://schemas.openxmlformats.org/officeDocument/2006/relationships/hyperlink" Target="https://www.acti.com/learning/courses" TargetMode="External"/><Relationship Id="rId4" Type="http://schemas.openxmlformats.org/officeDocument/2006/relationships/hyperlink" Target="https://www.acti.com/cloud/repair_servi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2" y="1351434"/>
            <a:ext cx="6552728"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dirty="0">
                <a:solidFill>
                  <a:schemeClr val="tx1">
                    <a:lumMod val="50000"/>
                    <a:lumOff val="50000"/>
                  </a:schemeClr>
                </a:solidFill>
                <a:ea typeface="新細明體" pitchFamily="18" charset="-120"/>
              </a:rPr>
              <a:t>ACTi </a:t>
            </a:r>
          </a:p>
          <a:p>
            <a:pPr algn="l"/>
            <a:r>
              <a:rPr lang="en-US" sz="4800" b="1" dirty="0">
                <a:solidFill>
                  <a:schemeClr val="tx1">
                    <a:lumMod val="50000"/>
                    <a:lumOff val="50000"/>
                  </a:schemeClr>
                </a:solidFill>
                <a:ea typeface="新細明體" pitchFamily="18" charset="-120"/>
              </a:rPr>
              <a:t>數據中心監控解決方案</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188443" y="3909020"/>
            <a:ext cx="3016884" cy="1719769"/>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數據中心：概述</a:t>
            </a:r>
          </a:p>
        </p:txBody>
      </p:sp>
      <p:sp>
        <p:nvSpPr>
          <p:cNvPr id="8" name="TextBox 7">
            <a:extLst>
              <a:ext uri="{FF2B5EF4-FFF2-40B4-BE49-F238E27FC236}">
                <a16:creationId xmlns:a16="http://schemas.microsoft.com/office/drawing/2014/main" id="{DCBA5DF7-3777-89D3-2756-105E4C2E4B4B}"/>
              </a:ext>
            </a:extLst>
          </p:cNvPr>
          <p:cNvSpPr txBox="1"/>
          <p:nvPr/>
        </p:nvSpPr>
        <p:spPr>
          <a:xfrm>
            <a:off x="2688164" y="1821851"/>
            <a:ext cx="6120680" cy="1077218"/>
          </a:xfrm>
          <a:prstGeom prst="rect">
            <a:avLst/>
          </a:prstGeom>
          <a:noFill/>
        </p:spPr>
        <p:txBody>
          <a:bodyPr wrap="square">
            <a:spAutoFit/>
          </a:bodyPr>
          <a:lstStyle/>
          <a:p>
            <a:r>
              <a:rPr lang="en-US" sz="1600" dirty="0">
                <a:solidFill>
                  <a:srgbClr val="535353"/>
                </a:solidFill>
                <a:latin typeface="Open Sans" panose="020B0606030504020204" pitchFamily="34" charset="0"/>
              </a:rPr>
              <a:t>ACTi 的數據中心安全解決方案通過防止非法訪問、篡改和其他惡意活動，確保數據中心的無縫服務，無論是在場地周圍還是內部。</a:t>
            </a:r>
          </a:p>
        </p:txBody>
      </p:sp>
      <p:sp>
        <p:nvSpPr>
          <p:cNvPr id="10" name="TextBox 9">
            <a:extLst>
              <a:ext uri="{FF2B5EF4-FFF2-40B4-BE49-F238E27FC236}">
                <a16:creationId xmlns:a16="http://schemas.microsoft.com/office/drawing/2014/main" id="{60B4391B-8304-3719-A07B-BEE7D43097DE}"/>
              </a:ext>
            </a:extLst>
          </p:cNvPr>
          <p:cNvSpPr txBox="1"/>
          <p:nvPr/>
        </p:nvSpPr>
        <p:spPr>
          <a:xfrm>
            <a:off x="384124" y="3220553"/>
            <a:ext cx="8696502" cy="3046988"/>
          </a:xfrm>
          <a:prstGeom prst="rect">
            <a:avLst/>
          </a:prstGeom>
          <a:noFill/>
        </p:spPr>
        <p:txBody>
          <a:bodyPr wrap="square">
            <a:spAutoFit/>
          </a:bodyPr>
          <a:lstStyle/>
          <a:p>
            <a:r>
              <a:rPr lang="en-US" sz="1600" dirty="0">
                <a:solidFill>
                  <a:srgbClr val="535353"/>
                </a:solidFill>
                <a:latin typeface="Open Sans" panose="020B0606030504020204" pitchFamily="34" charset="0"/>
              </a:rPr>
              <a:t>數據中心必須防範擅闖、篡改、駭客攻擊和破壞行為。</a:t>
            </a:r>
          </a:p>
          <a:p>
            <a:endParaRPr lang="en-US" sz="1600" dirty="0">
              <a:solidFill>
                <a:srgbClr val="535353"/>
              </a:solidFill>
              <a:latin typeface="Open Sans" panose="020B0606030504020204" pitchFamily="34" charset="0"/>
            </a:endParaRPr>
          </a:p>
          <a:p>
            <a:r>
              <a:rPr lang="en-US" sz="1600" dirty="0">
                <a:solidFill>
                  <a:srgbClr val="535353"/>
                </a:solidFill>
                <a:latin typeface="Open Sans" panose="020B0606030504020204" pitchFamily="34" charset="0"/>
              </a:rPr>
              <a:t>ACTi </a:t>
            </a:r>
            <a:r>
              <a:rPr lang="en-US" sz="1600" dirty="0" err="1">
                <a:solidFill>
                  <a:srgbClr val="535353"/>
                </a:solidFill>
                <a:latin typeface="Open Sans" panose="020B0606030504020204" pitchFamily="34" charset="0"/>
              </a:rPr>
              <a:t>的智能和網絡安全</a:t>
            </a:r>
            <a:r>
              <a:rPr lang="zh-TW" altLang="en-US" sz="1600" dirty="0">
                <a:solidFill>
                  <a:srgbClr val="535353"/>
                </a:solidFill>
                <a:latin typeface="Open Sans" panose="020B0606030504020204" pitchFamily="34" charset="0"/>
              </a:rPr>
              <a:t>影像</a:t>
            </a:r>
            <a:r>
              <a:rPr lang="en-US" sz="1600" dirty="0" err="1">
                <a:solidFill>
                  <a:srgbClr val="535353"/>
                </a:solidFill>
                <a:latin typeface="Open Sans" panose="020B0606030504020204" pitchFamily="34" charset="0"/>
              </a:rPr>
              <a:t>管理系統可以幫助防止這些風險，並提供任何可能發生事件的確鑿證據</a:t>
            </a:r>
            <a:r>
              <a:rPr lang="en-US" sz="1600" dirty="0">
                <a:solidFill>
                  <a:srgbClr val="535353"/>
                </a:solidFill>
                <a:latin typeface="Open Sans" panose="020B0606030504020204" pitchFamily="34" charset="0"/>
              </a:rPr>
              <a:t>。</a:t>
            </a:r>
          </a:p>
          <a:p>
            <a:endParaRPr lang="en-US" sz="1600" dirty="0">
              <a:solidFill>
                <a:srgbClr val="535353"/>
              </a:solidFill>
              <a:latin typeface="Open Sans" panose="020B0606030504020204" pitchFamily="34" charset="0"/>
            </a:endParaRPr>
          </a:p>
          <a:p>
            <a:r>
              <a:rPr lang="en-US" sz="1600" dirty="0">
                <a:solidFill>
                  <a:srgbClr val="535353"/>
                </a:solidFill>
                <a:latin typeface="Open Sans" panose="020B0606030504020204" pitchFamily="34" charset="0"/>
              </a:rPr>
              <a:t>深度學習 AI </a:t>
            </a:r>
            <a:r>
              <a:rPr lang="zh-TW" altLang="en-US" sz="1600" dirty="0">
                <a:solidFill>
                  <a:srgbClr val="535353"/>
                </a:solidFill>
                <a:latin typeface="Open Sans" panose="020B0606030504020204" pitchFamily="34" charset="0"/>
              </a:rPr>
              <a:t>攝影機</a:t>
            </a:r>
            <a:r>
              <a:rPr lang="en-US" sz="1600" dirty="0" err="1">
                <a:solidFill>
                  <a:srgbClr val="535353"/>
                </a:solidFill>
                <a:latin typeface="Open Sans" panose="020B0606030504020204" pitchFamily="34" charset="0"/>
              </a:rPr>
              <a:t>分析</a:t>
            </a:r>
            <a:r>
              <a:rPr lang="zh-TW" altLang="en-US" sz="1600" dirty="0">
                <a:solidFill>
                  <a:srgbClr val="535353"/>
                </a:solidFill>
                <a:latin typeface="Open Sans" panose="020B0606030504020204" pitchFamily="34" charset="0"/>
              </a:rPr>
              <a:t>影像</a:t>
            </a:r>
            <a:r>
              <a:rPr lang="en-US" sz="1600" dirty="0" err="1">
                <a:solidFill>
                  <a:srgbClr val="535353"/>
                </a:solidFill>
                <a:latin typeface="Open Sans" panose="020B0606030504020204" pitchFamily="34" charset="0"/>
              </a:rPr>
              <a:t>和音頻</a:t>
            </a:r>
            <a:r>
              <a:rPr lang="en-US" sz="1600" dirty="0">
                <a:solidFill>
                  <a:srgbClr val="535353"/>
                </a:solidFill>
                <a:latin typeface="Open Sans" panose="020B0606030504020204" pitchFamily="34" charset="0"/>
              </a:rPr>
              <a:t>。 擅闖、尾隨、搭便車、徘徊和其他類型的可疑行為可以由人工智能自動檢測，而無需人類監督。</a:t>
            </a:r>
          </a:p>
          <a:p>
            <a:endParaRPr lang="en-US" sz="1600" dirty="0">
              <a:solidFill>
                <a:srgbClr val="535353"/>
              </a:solidFill>
              <a:latin typeface="Open Sans" panose="020B0606030504020204" pitchFamily="34" charset="0"/>
            </a:endParaRPr>
          </a:p>
          <a:p>
            <a:r>
              <a:rPr lang="en-US" sz="1600" dirty="0">
                <a:solidFill>
                  <a:srgbClr val="535353"/>
                </a:solidFill>
                <a:latin typeface="Open Sans" panose="020B0606030504020204" pitchFamily="34" charset="0"/>
              </a:rPr>
              <a:t>監控系統本身也對任何駭客或篡改嘗試進行了良好的保護，因為 ACTi 在設計其產品時高度重視網絡安全。</a:t>
            </a:r>
          </a:p>
          <a:p>
            <a:r>
              <a:rPr lang="zh-TW" altLang="en-US" sz="1600" dirty="0">
                <a:solidFill>
                  <a:srgbClr val="535353"/>
                </a:solidFill>
                <a:latin typeface="Open Sans" panose="020B0606030504020204" pitchFamily="34" charset="0"/>
              </a:rPr>
              <a:t>影像</a:t>
            </a:r>
            <a:r>
              <a:rPr lang="en-US" sz="1600" dirty="0" err="1">
                <a:solidFill>
                  <a:srgbClr val="535353"/>
                </a:solidFill>
                <a:latin typeface="Open Sans" panose="020B0606030504020204" pitchFamily="34" charset="0"/>
              </a:rPr>
              <a:t>管理解決方案由</a:t>
            </a:r>
            <a:r>
              <a:rPr lang="en-US" sz="1600" dirty="0">
                <a:solidFill>
                  <a:srgbClr val="535353"/>
                </a:solidFill>
                <a:latin typeface="Open Sans" panose="020B0606030504020204" pitchFamily="34" charset="0"/>
              </a:rPr>
              <a:t> AI </a:t>
            </a:r>
            <a:r>
              <a:rPr lang="zh-TW" altLang="en-US" sz="1600" dirty="0">
                <a:solidFill>
                  <a:srgbClr val="535353"/>
                </a:solidFill>
                <a:latin typeface="Open Sans" panose="020B0606030504020204" pitchFamily="34" charset="0"/>
              </a:rPr>
              <a:t>攝影機</a:t>
            </a:r>
            <a:r>
              <a:rPr lang="en-US" sz="1600" dirty="0">
                <a:solidFill>
                  <a:srgbClr val="535353"/>
                </a:solidFill>
                <a:latin typeface="Open Sans" panose="020B0606030504020204" pitchFamily="34" charset="0"/>
              </a:rPr>
              <a:t>、</a:t>
            </a:r>
            <a:r>
              <a:rPr lang="en-US" sz="1600" dirty="0" err="1">
                <a:solidFill>
                  <a:srgbClr val="535353"/>
                </a:solidFill>
                <a:latin typeface="Open Sans" panose="020B0606030504020204" pitchFamily="34" charset="0"/>
              </a:rPr>
              <a:t>帶有</a:t>
            </a:r>
            <a:r>
              <a:rPr lang="en-US" sz="1600" dirty="0">
                <a:solidFill>
                  <a:srgbClr val="535353"/>
                </a:solidFill>
                <a:latin typeface="Open Sans" panose="020B0606030504020204" pitchFamily="34" charset="0"/>
              </a:rPr>
              <a:t> TV </a:t>
            </a:r>
            <a:r>
              <a:rPr lang="en-US" sz="1600" dirty="0" err="1">
                <a:solidFill>
                  <a:srgbClr val="535353"/>
                </a:solidFill>
                <a:latin typeface="Open Sans" panose="020B0606030504020204" pitchFamily="34" charset="0"/>
              </a:rPr>
              <a:t>牆的</a:t>
            </a:r>
            <a:r>
              <a:rPr lang="zh-TW" altLang="en-US" sz="1600" dirty="0">
                <a:solidFill>
                  <a:srgbClr val="535353"/>
                </a:solidFill>
                <a:latin typeface="Open Sans" panose="020B0606030504020204" pitchFamily="34" charset="0"/>
              </a:rPr>
              <a:t>影像</a:t>
            </a:r>
            <a:r>
              <a:rPr lang="en-US" sz="1600" dirty="0" err="1">
                <a:solidFill>
                  <a:srgbClr val="535353"/>
                </a:solidFill>
                <a:latin typeface="Open Sans" panose="020B0606030504020204" pitchFamily="34" charset="0"/>
              </a:rPr>
              <a:t>管理系統、對講機、訪問控制以及各種冗餘和備份服務組成，以確保無論篡改嘗試如何，都能實現無縫監控</a:t>
            </a:r>
            <a:r>
              <a:rPr lang="en-US" sz="1600" dirty="0">
                <a:solidFill>
                  <a:srgbClr val="535353"/>
                </a:solidFill>
                <a:latin typeface="Open Sans" panose="020B0606030504020204" pitchFamily="34" charset="0"/>
              </a:rPr>
              <a:t>。</a:t>
            </a:r>
            <a:endParaRPr lang="en-US" sz="1600" dirty="0">
              <a:solidFill>
                <a:srgbClr val="535353"/>
              </a:solidFill>
              <a:effectLst/>
              <a:latin typeface="Open Sans" panose="020B0606030504020204" pitchFamily="34" charset="0"/>
            </a:endParaRPr>
          </a:p>
        </p:txBody>
      </p:sp>
      <p:pic>
        <p:nvPicPr>
          <p:cNvPr id="5" name="Picture 4">
            <a:extLst>
              <a:ext uri="{FF2B5EF4-FFF2-40B4-BE49-F238E27FC236}">
                <a16:creationId xmlns:a16="http://schemas.microsoft.com/office/drawing/2014/main" id="{B79FA7F1-8250-ABDF-BA91-4762100DA63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19062" y="1986171"/>
            <a:ext cx="1947503" cy="1110170"/>
          </a:xfrm>
          <a:prstGeom prst="rect">
            <a:avLst/>
          </a:prstGeom>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0A1D842-B599-EEA4-B4F3-54F9E5821267}"/>
              </a:ext>
            </a:extLst>
          </p:cNvPr>
          <p:cNvPicPr>
            <a:picLocks noChangeAspect="1"/>
          </p:cNvPicPr>
          <p:nvPr/>
        </p:nvPicPr>
        <p:blipFill>
          <a:blip r:embed="rId3"/>
          <a:stretch>
            <a:fillRect/>
          </a:stretch>
        </p:blipFill>
        <p:spPr>
          <a:xfrm>
            <a:off x="57150" y="1578125"/>
            <a:ext cx="9029700" cy="5114925"/>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數據中心：地圖</a:t>
            </a:r>
          </a:p>
        </p:txBody>
      </p:sp>
      <p:sp>
        <p:nvSpPr>
          <p:cNvPr id="16" name="TextBox 15">
            <a:extLst>
              <a:ext uri="{FF2B5EF4-FFF2-40B4-BE49-F238E27FC236}">
                <a16:creationId xmlns:a16="http://schemas.microsoft.com/office/drawing/2014/main" id="{458E1A64-B217-E2B6-09D4-DE910F0DB6DE}"/>
              </a:ext>
            </a:extLst>
          </p:cNvPr>
          <p:cNvSpPr txBox="1"/>
          <p:nvPr/>
        </p:nvSpPr>
        <p:spPr>
          <a:xfrm>
            <a:off x="3525007" y="3555302"/>
            <a:ext cx="1201732" cy="307777"/>
          </a:xfrm>
          <a:prstGeom prst="rect">
            <a:avLst/>
          </a:prstGeom>
          <a:solidFill>
            <a:schemeClr val="bg1"/>
          </a:solidFill>
        </p:spPr>
        <p:txBody>
          <a:bodyPr wrap="square" rtlCol="0">
            <a:spAutoFit/>
          </a:bodyPr>
          <a:lstStyle/>
          <a:p>
            <a:r>
              <a:rPr lang="en-US" sz="1400" dirty="0"/>
              <a:t>控制室</a:t>
            </a:r>
          </a:p>
        </p:txBody>
      </p:sp>
      <p:sp>
        <p:nvSpPr>
          <p:cNvPr id="17" name="TextBox 16">
            <a:extLst>
              <a:ext uri="{FF2B5EF4-FFF2-40B4-BE49-F238E27FC236}">
                <a16:creationId xmlns:a16="http://schemas.microsoft.com/office/drawing/2014/main" id="{C4C7C13B-B360-52A6-7E51-4B41408DD60C}"/>
              </a:ext>
            </a:extLst>
          </p:cNvPr>
          <p:cNvSpPr txBox="1"/>
          <p:nvPr/>
        </p:nvSpPr>
        <p:spPr>
          <a:xfrm>
            <a:off x="4912006" y="2673582"/>
            <a:ext cx="829463" cy="307777"/>
          </a:xfrm>
          <a:prstGeom prst="rect">
            <a:avLst/>
          </a:prstGeom>
          <a:solidFill>
            <a:schemeClr val="bg1"/>
          </a:solidFill>
        </p:spPr>
        <p:txBody>
          <a:bodyPr wrap="square" rtlCol="0">
            <a:spAutoFit/>
          </a:bodyPr>
          <a:lstStyle/>
          <a:p>
            <a:r>
              <a:rPr lang="en-US" sz="1400" dirty="0"/>
              <a:t>辦公室</a:t>
            </a:r>
          </a:p>
        </p:txBody>
      </p:sp>
      <p:sp>
        <p:nvSpPr>
          <p:cNvPr id="20" name="TextBox 19">
            <a:extLst>
              <a:ext uri="{FF2B5EF4-FFF2-40B4-BE49-F238E27FC236}">
                <a16:creationId xmlns:a16="http://schemas.microsoft.com/office/drawing/2014/main" id="{E62FCADF-EC16-404F-311C-30B85DDA44BD}"/>
              </a:ext>
            </a:extLst>
          </p:cNvPr>
          <p:cNvSpPr txBox="1"/>
          <p:nvPr/>
        </p:nvSpPr>
        <p:spPr>
          <a:xfrm>
            <a:off x="6738573" y="3686547"/>
            <a:ext cx="1456023" cy="307777"/>
          </a:xfrm>
          <a:prstGeom prst="rect">
            <a:avLst/>
          </a:prstGeom>
          <a:solidFill>
            <a:schemeClr val="bg1"/>
          </a:solidFill>
        </p:spPr>
        <p:txBody>
          <a:bodyPr wrap="square" rtlCol="0">
            <a:spAutoFit/>
          </a:bodyPr>
          <a:lstStyle/>
          <a:p>
            <a:r>
              <a:rPr lang="en-US" sz="1400" dirty="0"/>
              <a:t>設備室</a:t>
            </a:r>
          </a:p>
        </p:txBody>
      </p:sp>
      <p:sp>
        <p:nvSpPr>
          <p:cNvPr id="21" name="TextBox 20">
            <a:extLst>
              <a:ext uri="{FF2B5EF4-FFF2-40B4-BE49-F238E27FC236}">
                <a16:creationId xmlns:a16="http://schemas.microsoft.com/office/drawing/2014/main" id="{7A8DB00F-FA4D-EA66-8D42-3097ADA890D4}"/>
              </a:ext>
            </a:extLst>
          </p:cNvPr>
          <p:cNvSpPr txBox="1"/>
          <p:nvPr/>
        </p:nvSpPr>
        <p:spPr>
          <a:xfrm>
            <a:off x="2094759" y="4411449"/>
            <a:ext cx="1008112" cy="307777"/>
          </a:xfrm>
          <a:prstGeom prst="rect">
            <a:avLst/>
          </a:prstGeom>
          <a:solidFill>
            <a:schemeClr val="bg1"/>
          </a:solidFill>
        </p:spPr>
        <p:txBody>
          <a:bodyPr wrap="square" rtlCol="0">
            <a:spAutoFit/>
          </a:bodyPr>
          <a:lstStyle/>
          <a:p>
            <a:r>
              <a:rPr lang="en-US" sz="1400" dirty="0"/>
              <a:t>入口</a:t>
            </a:r>
          </a:p>
        </p:txBody>
      </p:sp>
      <p:sp>
        <p:nvSpPr>
          <p:cNvPr id="22" name="TextBox 21">
            <a:extLst>
              <a:ext uri="{FF2B5EF4-FFF2-40B4-BE49-F238E27FC236}">
                <a16:creationId xmlns:a16="http://schemas.microsoft.com/office/drawing/2014/main" id="{4E01FA23-7489-21D5-ECCB-6458583EFFB9}"/>
              </a:ext>
            </a:extLst>
          </p:cNvPr>
          <p:cNvSpPr txBox="1"/>
          <p:nvPr/>
        </p:nvSpPr>
        <p:spPr>
          <a:xfrm>
            <a:off x="5633015" y="6080688"/>
            <a:ext cx="1105558" cy="307777"/>
          </a:xfrm>
          <a:prstGeom prst="rect">
            <a:avLst/>
          </a:prstGeom>
          <a:solidFill>
            <a:schemeClr val="bg1"/>
          </a:solidFill>
        </p:spPr>
        <p:txBody>
          <a:bodyPr wrap="square" rtlCol="0">
            <a:spAutoFit/>
          </a:bodyPr>
          <a:lstStyle/>
          <a:p>
            <a:r>
              <a:rPr lang="en-US" sz="1400" dirty="0"/>
              <a:t>座位區</a:t>
            </a:r>
          </a:p>
        </p:txBody>
      </p:sp>
      <p:sp>
        <p:nvSpPr>
          <p:cNvPr id="9" name="TextBox 8">
            <a:extLst>
              <a:ext uri="{FF2B5EF4-FFF2-40B4-BE49-F238E27FC236}">
                <a16:creationId xmlns:a16="http://schemas.microsoft.com/office/drawing/2014/main" id="{057B76BF-25D6-0FDE-D6AF-33344D4691EC}"/>
              </a:ext>
            </a:extLst>
          </p:cNvPr>
          <p:cNvSpPr txBox="1"/>
          <p:nvPr/>
        </p:nvSpPr>
        <p:spPr>
          <a:xfrm>
            <a:off x="956309" y="5974240"/>
            <a:ext cx="1233670" cy="307777"/>
          </a:xfrm>
          <a:prstGeom prst="rect">
            <a:avLst/>
          </a:prstGeom>
          <a:solidFill>
            <a:schemeClr val="bg1"/>
          </a:solidFill>
        </p:spPr>
        <p:txBody>
          <a:bodyPr wrap="square" rtlCol="0">
            <a:spAutoFit/>
          </a:bodyPr>
          <a:lstStyle/>
          <a:p>
            <a:r>
              <a:rPr lang="en-US" sz="1400" dirty="0"/>
              <a:t>周圍環境</a:t>
            </a:r>
          </a:p>
        </p:txBody>
      </p:sp>
      <p:sp>
        <p:nvSpPr>
          <p:cNvPr id="10" name="TextBox 9">
            <a:extLst>
              <a:ext uri="{FF2B5EF4-FFF2-40B4-BE49-F238E27FC236}">
                <a16:creationId xmlns:a16="http://schemas.microsoft.com/office/drawing/2014/main" id="{3EE78E70-D0B3-B0F4-F532-99469F2FF57E}"/>
              </a:ext>
            </a:extLst>
          </p:cNvPr>
          <p:cNvSpPr txBox="1"/>
          <p:nvPr/>
        </p:nvSpPr>
        <p:spPr>
          <a:xfrm>
            <a:off x="6741849" y="5672908"/>
            <a:ext cx="1154031" cy="307777"/>
          </a:xfrm>
          <a:prstGeom prst="rect">
            <a:avLst/>
          </a:prstGeom>
          <a:solidFill>
            <a:schemeClr val="bg1"/>
          </a:solidFill>
        </p:spPr>
        <p:txBody>
          <a:bodyPr wrap="square" rtlCol="0">
            <a:spAutoFit/>
          </a:bodyPr>
          <a:lstStyle/>
          <a:p>
            <a:r>
              <a:rPr lang="en-US" sz="1400" dirty="0"/>
              <a:t>服務臺</a:t>
            </a:r>
          </a:p>
        </p:txBody>
      </p:sp>
      <p:sp>
        <p:nvSpPr>
          <p:cNvPr id="11" name="TextBox 10">
            <a:extLst>
              <a:ext uri="{FF2B5EF4-FFF2-40B4-BE49-F238E27FC236}">
                <a16:creationId xmlns:a16="http://schemas.microsoft.com/office/drawing/2014/main" id="{6D1F6E78-528D-55BD-6B97-F18A46C579DC}"/>
              </a:ext>
            </a:extLst>
          </p:cNvPr>
          <p:cNvSpPr txBox="1"/>
          <p:nvPr/>
        </p:nvSpPr>
        <p:spPr>
          <a:xfrm>
            <a:off x="3996697" y="5183984"/>
            <a:ext cx="912761" cy="307777"/>
          </a:xfrm>
          <a:prstGeom prst="rect">
            <a:avLst/>
          </a:prstGeom>
          <a:solidFill>
            <a:schemeClr val="bg1"/>
          </a:solidFill>
        </p:spPr>
        <p:txBody>
          <a:bodyPr wrap="square" rtlCol="0">
            <a:spAutoFit/>
          </a:bodyPr>
          <a:lstStyle/>
          <a:p>
            <a:r>
              <a:rPr lang="en-US" sz="1400" dirty="0"/>
              <a:t>樓梯</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數據中心：應用程序與位置</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742286544"/>
              </p:ext>
            </p:extLst>
          </p:nvPr>
        </p:nvGraphicFramePr>
        <p:xfrm>
          <a:off x="83507" y="1736450"/>
          <a:ext cx="8939881" cy="4728722"/>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739302">
                  <a:extLst>
                    <a:ext uri="{9D8B030D-6E8A-4147-A177-3AD203B41FA5}">
                      <a16:colId xmlns:a16="http://schemas.microsoft.com/office/drawing/2014/main" val="2122113404"/>
                    </a:ext>
                  </a:extLst>
                </a:gridCol>
                <a:gridCol w="1021405">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761839">
                  <a:extLst>
                    <a:ext uri="{9D8B030D-6E8A-4147-A177-3AD203B41FA5}">
                      <a16:colId xmlns:a16="http://schemas.microsoft.com/office/drawing/2014/main" val="2748578960"/>
                    </a:ext>
                  </a:extLst>
                </a:gridCol>
                <a:gridCol w="814042">
                  <a:extLst>
                    <a:ext uri="{9D8B030D-6E8A-4147-A177-3AD203B41FA5}">
                      <a16:colId xmlns:a16="http://schemas.microsoft.com/office/drawing/2014/main" val="2393102404"/>
                    </a:ext>
                  </a:extLst>
                </a:gridCol>
                <a:gridCol w="1066162">
                  <a:extLst>
                    <a:ext uri="{9D8B030D-6E8A-4147-A177-3AD203B41FA5}">
                      <a16:colId xmlns:a16="http://schemas.microsoft.com/office/drawing/2014/main" val="3567203134"/>
                    </a:ext>
                  </a:extLst>
                </a:gridCol>
              </a:tblGrid>
              <a:tr h="629832">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入口 / 大門</a:t>
                      </a:r>
                    </a:p>
                  </a:txBody>
                  <a:tcPr/>
                </a:tc>
                <a:tc>
                  <a:txBody>
                    <a:bodyPr/>
                    <a:lstStyle/>
                    <a:p>
                      <a:r>
                        <a:rPr lang="en-US" sz="1300" dirty="0">
                          <a:solidFill>
                            <a:schemeClr val="bg1"/>
                          </a:solidFill>
                        </a:rPr>
                        <a:t>服務臺</a:t>
                      </a:r>
                    </a:p>
                  </a:txBody>
                  <a:tcPr/>
                </a:tc>
                <a:tc>
                  <a:txBody>
                    <a:bodyPr/>
                    <a:lstStyle/>
                    <a:p>
                      <a:r>
                        <a:rPr lang="en-US" sz="1300" dirty="0">
                          <a:solidFill>
                            <a:schemeClr val="bg1"/>
                          </a:solidFill>
                        </a:rPr>
                        <a:t>座位區</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bg1"/>
                          </a:solidFill>
                        </a:rPr>
                        <a:t>設備室</a:t>
                      </a:r>
                    </a:p>
                    <a:p>
                      <a:endParaRPr lang="en-US" sz="1300" dirty="0">
                        <a:solidFill>
                          <a:schemeClr val="bg1"/>
                        </a:solidFill>
                      </a:endParaRPr>
                    </a:p>
                  </a:txBody>
                  <a:tcPr/>
                </a:tc>
                <a:tc>
                  <a:txBody>
                    <a:bodyPr/>
                    <a:lstStyle/>
                    <a:p>
                      <a:r>
                        <a:rPr lang="en-US" sz="1300" dirty="0">
                          <a:solidFill>
                            <a:schemeClr val="bg1"/>
                          </a:solidFill>
                        </a:rPr>
                        <a:t>樓梯</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bg1"/>
                          </a:solidFill>
                        </a:rPr>
                        <a:t>控制室</a:t>
                      </a:r>
                    </a:p>
                    <a:p>
                      <a:endParaRPr lang="en-US" sz="1300" dirty="0">
                        <a:solidFill>
                          <a:schemeClr val="bg1"/>
                        </a:solidFill>
                      </a:endParaRPr>
                    </a:p>
                  </a:txBody>
                  <a:tcPr/>
                </a:tc>
                <a:tc>
                  <a:txBody>
                    <a:bodyPr/>
                    <a:lstStyle/>
                    <a:p>
                      <a:r>
                        <a:rPr lang="en-US" sz="1300" dirty="0">
                          <a:solidFill>
                            <a:schemeClr val="bg1"/>
                          </a:solidFill>
                        </a:rPr>
                        <a:t>辦公室</a:t>
                      </a:r>
                    </a:p>
                  </a:txBody>
                  <a:tcPr/>
                </a:tc>
                <a:tc>
                  <a:txBody>
                    <a:bodyPr/>
                    <a:lstStyle/>
                    <a:p>
                      <a:r>
                        <a:rPr lang="en-US" sz="1300" dirty="0">
                          <a:solidFill>
                            <a:schemeClr val="bg1"/>
                          </a:solidFill>
                        </a:rPr>
                        <a:t>周圍</a:t>
                      </a:r>
                    </a:p>
                  </a:txBody>
                  <a:tcPr/>
                </a:tc>
                <a:extLst>
                  <a:ext uri="{0D108BD9-81ED-4DB2-BD59-A6C34878D82A}">
                    <a16:rowId xmlns:a16="http://schemas.microsoft.com/office/drawing/2014/main" val="2090737549"/>
                  </a:ext>
                </a:extLst>
              </a:tr>
              <a:tr h="447880">
                <a:tc>
                  <a:txBody>
                    <a:bodyPr/>
                    <a:lstStyle/>
                    <a:p>
                      <a:r>
                        <a:rPr lang="en-US" sz="1300" dirty="0">
                          <a:solidFill>
                            <a:schemeClr val="tx1">
                              <a:lumMod val="76000"/>
                              <a:lumOff val="24000"/>
                            </a:schemeClr>
                          </a:solidFill>
                        </a:rPr>
                        <a:t>未經授權的訪問檢測</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078924313"/>
                  </a:ext>
                </a:extLst>
              </a:tr>
              <a:tr h="403562">
                <a:tc>
                  <a:txBody>
                    <a:bodyPr/>
                    <a:lstStyle/>
                    <a:p>
                      <a:r>
                        <a:rPr lang="en-US" sz="1300" dirty="0">
                          <a:solidFill>
                            <a:schemeClr val="tx1">
                              <a:lumMod val="76000"/>
                              <a:lumOff val="24000"/>
                            </a:schemeClr>
                          </a:solidFill>
                        </a:rPr>
                        <a:t>尾隨檢測</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461784252"/>
                  </a:ext>
                </a:extLst>
              </a:tr>
              <a:tr h="447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實時嫌疑人追蹤</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2210431295"/>
                  </a:ext>
                </a:extLst>
              </a:tr>
              <a:tr h="40356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數位標牌</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674638168"/>
                  </a:ext>
                </a:extLst>
              </a:tr>
              <a:tr h="403562">
                <a:tc>
                  <a:txBody>
                    <a:bodyPr/>
                    <a:lstStyle/>
                    <a:p>
                      <a:r>
                        <a:rPr lang="en-US" sz="1300" dirty="0">
                          <a:solidFill>
                            <a:schemeClr val="tx1">
                              <a:lumMod val="76000"/>
                              <a:lumOff val="24000"/>
                            </a:schemeClr>
                          </a:solidFill>
                        </a:rPr>
                        <a:t>對講服務</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3476414838"/>
                  </a:ext>
                </a:extLst>
              </a:tr>
              <a:tr h="403562">
                <a:tc>
                  <a:txBody>
                    <a:bodyPr/>
                    <a:lstStyle/>
                    <a:p>
                      <a:r>
                        <a:rPr lang="en-US" sz="1300" dirty="0">
                          <a:solidFill>
                            <a:schemeClr val="tx1">
                              <a:lumMod val="76000"/>
                              <a:lumOff val="24000"/>
                            </a:schemeClr>
                          </a:solidFill>
                        </a:rPr>
                        <a:t>黑名單人物識別</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2253065483"/>
                  </a:ext>
                </a:extLst>
              </a:tr>
              <a:tr h="447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可疑物品檢測</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1261085878"/>
                  </a:ext>
                </a:extLst>
              </a:tr>
              <a:tr h="403562">
                <a:tc>
                  <a:txBody>
                    <a:bodyPr/>
                    <a:lstStyle/>
                    <a:p>
                      <a:pPr lvl="0">
                        <a:buNone/>
                      </a:pPr>
                      <a:r>
                        <a:rPr lang="en-US" sz="1300" dirty="0">
                          <a:solidFill>
                            <a:schemeClr val="tx1">
                              <a:lumMod val="76000"/>
                              <a:lumOff val="24000"/>
                            </a:schemeClr>
                          </a:solidFill>
                        </a:rPr>
                        <a:t>隨時隨地監控</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091576229"/>
                  </a:ext>
                </a:extLst>
              </a:tr>
              <a:tr h="265929">
                <a:tc>
                  <a:txBody>
                    <a:bodyPr/>
                    <a:lstStyle/>
                    <a:p>
                      <a:pPr lvl="0">
                        <a:buNone/>
                      </a:pPr>
                      <a:r>
                        <a:rPr lang="en-US" sz="1300" dirty="0">
                          <a:solidFill>
                            <a:schemeClr val="tx1">
                              <a:lumMod val="76000"/>
                              <a:lumOff val="24000"/>
                            </a:schemeClr>
                          </a:solidFill>
                        </a:rPr>
                        <a:t>安全保障</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188733179"/>
                  </a:ext>
                </a:extLst>
              </a:tr>
              <a:tr h="447880">
                <a:tc>
                  <a:txBody>
                    <a:bodyPr/>
                    <a:lstStyle/>
                    <a:p>
                      <a:pPr lvl="0">
                        <a:buNone/>
                      </a:pPr>
                      <a:r>
                        <a:rPr lang="en-US" sz="1300" dirty="0">
                          <a:solidFill>
                            <a:schemeClr val="tx1">
                              <a:lumMod val="76000"/>
                              <a:lumOff val="24000"/>
                            </a:schemeClr>
                          </a:solidFill>
                        </a:rPr>
                        <a:t>車輛進出控制</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數據中心：應用</a:t>
            </a:r>
          </a:p>
        </p:txBody>
      </p:sp>
      <p:pic>
        <p:nvPicPr>
          <p:cNvPr id="2" name="Picture 1">
            <a:extLst>
              <a:ext uri="{FF2B5EF4-FFF2-40B4-BE49-F238E27FC236}">
                <a16:creationId xmlns:a16="http://schemas.microsoft.com/office/drawing/2014/main" id="{CE24CC2A-0199-DA16-B376-374C120C71FD}"/>
              </a:ext>
            </a:extLst>
          </p:cNvPr>
          <p:cNvPicPr>
            <a:picLocks noChangeAspect="1"/>
          </p:cNvPicPr>
          <p:nvPr/>
        </p:nvPicPr>
        <p:blipFill>
          <a:blip r:embed="rId3" cstate="print">
            <a:extLst>
              <a:ext uri="{28A0092B-C50C-407E-A947-70E740481C1C}">
                <a14:useLocalDpi xmlns:a14="http://schemas.microsoft.com/office/drawing/2010/main" val="0"/>
              </a:ext>
            </a:extLst>
          </a:blip>
          <a:srcRect t="1968" b="1968"/>
          <a:stretch/>
        </p:blipFill>
        <p:spPr>
          <a:xfrm>
            <a:off x="341088" y="2190067"/>
            <a:ext cx="1516896" cy="1051411"/>
          </a:xfrm>
          <a:prstGeom prst="rect">
            <a:avLst/>
          </a:prstGeom>
        </p:spPr>
      </p:pic>
      <p:pic>
        <p:nvPicPr>
          <p:cNvPr id="4" name="Picture 3">
            <a:extLst>
              <a:ext uri="{FF2B5EF4-FFF2-40B4-BE49-F238E27FC236}">
                <a16:creationId xmlns:a16="http://schemas.microsoft.com/office/drawing/2014/main" id="{740ACDB8-C592-8378-A08D-CFDE42457E37}"/>
              </a:ext>
            </a:extLst>
          </p:cNvPr>
          <p:cNvPicPr>
            <a:picLocks noChangeAspect="1"/>
          </p:cNvPicPr>
          <p:nvPr/>
        </p:nvPicPr>
        <p:blipFill>
          <a:blip r:embed="rId4" cstate="print">
            <a:extLst>
              <a:ext uri="{28A0092B-C50C-407E-A947-70E740481C1C}">
                <a14:useLocalDpi xmlns:a14="http://schemas.microsoft.com/office/drawing/2010/main" val="0"/>
              </a:ext>
            </a:extLst>
          </a:blip>
          <a:srcRect t="4186" b="4186"/>
          <a:stretch/>
        </p:blipFill>
        <p:spPr>
          <a:xfrm>
            <a:off x="2071363" y="2175684"/>
            <a:ext cx="1516896" cy="1066437"/>
          </a:xfrm>
          <a:prstGeom prst="rect">
            <a:avLst/>
          </a:prstGeom>
        </p:spPr>
      </p:pic>
      <p:pic>
        <p:nvPicPr>
          <p:cNvPr id="11" name="Picture 10">
            <a:extLst>
              <a:ext uri="{FF2B5EF4-FFF2-40B4-BE49-F238E27FC236}">
                <a16:creationId xmlns:a16="http://schemas.microsoft.com/office/drawing/2014/main" id="{4D875509-0788-5F10-75A9-1509ADCB3F93}"/>
              </a:ext>
            </a:extLst>
          </p:cNvPr>
          <p:cNvPicPr>
            <a:picLocks noChangeAspect="1"/>
          </p:cNvPicPr>
          <p:nvPr/>
        </p:nvPicPr>
        <p:blipFill>
          <a:blip r:embed="rId5"/>
          <a:srcRect l="-823" t="-184" r="823" b="57714"/>
          <a:stretch/>
        </p:blipFill>
        <p:spPr>
          <a:xfrm>
            <a:off x="3732529" y="2147156"/>
            <a:ext cx="1714223" cy="1188770"/>
          </a:xfrm>
          <a:prstGeom prst="rect">
            <a:avLst/>
          </a:prstGeom>
        </p:spPr>
      </p:pic>
      <p:sp>
        <p:nvSpPr>
          <p:cNvPr id="12" name="TextBox 11">
            <a:extLst>
              <a:ext uri="{FF2B5EF4-FFF2-40B4-BE49-F238E27FC236}">
                <a16:creationId xmlns:a16="http://schemas.microsoft.com/office/drawing/2014/main" id="{6ECFC8FE-52AB-670C-FDAE-A34B22F0ACD8}"/>
              </a:ext>
            </a:extLst>
          </p:cNvPr>
          <p:cNvSpPr txBox="1"/>
          <p:nvPr/>
        </p:nvSpPr>
        <p:spPr>
          <a:xfrm>
            <a:off x="240748" y="3332922"/>
            <a:ext cx="1716158" cy="830997"/>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未經授權的訪問檢測</a:t>
            </a:r>
          </a:p>
          <a:p>
            <a:endParaRPr lang="en-US" sz="1200" b="1"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使用</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分析檢測入侵嘗試並通知安保人員</a:t>
            </a:r>
            <a:r>
              <a:rPr lang="en-US" sz="1200" dirty="0">
                <a:solidFill>
                  <a:srgbClr val="535353"/>
                </a:solidFill>
                <a:latin typeface="Open Sans"/>
                <a:ea typeface="Open Sans"/>
                <a:cs typeface="Open Sans"/>
              </a:rPr>
              <a:t>。</a:t>
            </a:r>
          </a:p>
        </p:txBody>
      </p:sp>
      <p:sp>
        <p:nvSpPr>
          <p:cNvPr id="13" name="TextBox 12">
            <a:extLst>
              <a:ext uri="{FF2B5EF4-FFF2-40B4-BE49-F238E27FC236}">
                <a16:creationId xmlns:a16="http://schemas.microsoft.com/office/drawing/2014/main" id="{F97420D8-492D-4598-C933-7DBBE0CDD138}"/>
              </a:ext>
            </a:extLst>
          </p:cNvPr>
          <p:cNvSpPr txBox="1"/>
          <p:nvPr/>
        </p:nvSpPr>
        <p:spPr>
          <a:xfrm>
            <a:off x="195248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尾隨檢測</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通過比較檢測到的人數與呈現的進入證件數量來檢測受限區域入口的尾隨行為。</a:t>
            </a:r>
            <a:endParaRPr lang="en-US" dirty="0">
              <a:cs typeface="Calibri"/>
            </a:endParaRPr>
          </a:p>
          <a:p>
            <a:endParaRPr lang="en-US" sz="1200" dirty="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04CF36C4-CB76-BB1A-65B2-C2210CBEC97B}"/>
              </a:ext>
            </a:extLst>
          </p:cNvPr>
          <p:cNvSpPr txBox="1"/>
          <p:nvPr/>
        </p:nvSpPr>
        <p:spPr>
          <a:xfrm>
            <a:off x="3730487"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err="1">
                <a:solidFill>
                  <a:srgbClr val="535353"/>
                </a:solidFill>
                <a:latin typeface="Open Sans"/>
                <a:ea typeface="Open Sans"/>
                <a:cs typeface="Open Sans"/>
              </a:rPr>
              <a:t>實時嫌疑人追蹤</a:t>
            </a:r>
            <a:endParaRPr lang="en-US" dirty="0"/>
          </a:p>
          <a:p>
            <a:endParaRPr lang="en-US" sz="1200" b="1"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通過</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管理系統中的透明</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覆蓋按鈕無縫切換</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通道以追蹤嫌疑人</a:t>
            </a:r>
            <a:r>
              <a:rPr lang="en-US" sz="1200" dirty="0">
                <a:solidFill>
                  <a:srgbClr val="535353"/>
                </a:solidFill>
                <a:latin typeface="Open Sans"/>
                <a:ea typeface="Open Sans"/>
                <a:cs typeface="Open Sans"/>
              </a:rPr>
              <a:t>。</a:t>
            </a:r>
            <a:endParaRPr lang="en-US" dirty="0"/>
          </a:p>
          <a:p>
            <a:endParaRPr lang="en-US" sz="1200" b="1" dirty="0">
              <a:solidFill>
                <a:srgbClr val="535353"/>
              </a:solidFill>
              <a:latin typeface="Open Sans"/>
              <a:ea typeface="Open Sans"/>
              <a:cs typeface="Open Sans"/>
            </a:endParaRPr>
          </a:p>
        </p:txBody>
      </p:sp>
      <p:pic>
        <p:nvPicPr>
          <p:cNvPr id="7" name="Picture 6">
            <a:extLst>
              <a:ext uri="{FF2B5EF4-FFF2-40B4-BE49-F238E27FC236}">
                <a16:creationId xmlns:a16="http://schemas.microsoft.com/office/drawing/2014/main" id="{DFD6BFE8-9C75-A668-449C-9E2FFC015458}"/>
              </a:ext>
            </a:extLst>
          </p:cNvPr>
          <p:cNvPicPr>
            <a:picLocks noChangeAspect="1"/>
          </p:cNvPicPr>
          <p:nvPr/>
        </p:nvPicPr>
        <p:blipFill>
          <a:blip r:embed="rId6" cstate="print">
            <a:extLst>
              <a:ext uri="{28A0092B-C50C-407E-A947-70E740481C1C}">
                <a14:useLocalDpi xmlns:a14="http://schemas.microsoft.com/office/drawing/2010/main" val="0"/>
              </a:ext>
            </a:extLst>
          </a:blip>
          <a:srcRect l="8178" r="8178"/>
          <a:stretch/>
        </p:blipFill>
        <p:spPr>
          <a:xfrm>
            <a:off x="5540407" y="2208175"/>
            <a:ext cx="1467331" cy="1021407"/>
          </a:xfrm>
          <a:prstGeom prst="rect">
            <a:avLst/>
          </a:prstGeom>
        </p:spPr>
      </p:pic>
      <p:sp>
        <p:nvSpPr>
          <p:cNvPr id="9" name="TextBox 8">
            <a:extLst>
              <a:ext uri="{FF2B5EF4-FFF2-40B4-BE49-F238E27FC236}">
                <a16:creationId xmlns:a16="http://schemas.microsoft.com/office/drawing/2014/main" id="{F4FB7D47-6132-33D5-1BCE-3C3D59A8CDFF}"/>
              </a:ext>
            </a:extLst>
          </p:cNvPr>
          <p:cNvSpPr txBox="1"/>
          <p:nvPr/>
        </p:nvSpPr>
        <p:spPr>
          <a:xfrm>
            <a:off x="5465293" y="3342650"/>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數位標牌</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根據預定的時間表或事件規則，在公共顯示器上顯示預定的數字內容，並自定義佈局。</a:t>
            </a:r>
          </a:p>
        </p:txBody>
      </p:sp>
      <p:pic>
        <p:nvPicPr>
          <p:cNvPr id="3" name="Picture 2">
            <a:extLst>
              <a:ext uri="{FF2B5EF4-FFF2-40B4-BE49-F238E27FC236}">
                <a16:creationId xmlns:a16="http://schemas.microsoft.com/office/drawing/2014/main" id="{72566593-5F61-C6B5-39DD-6ACBB5FDA0EA}"/>
              </a:ext>
            </a:extLst>
          </p:cNvPr>
          <p:cNvPicPr>
            <a:picLocks noChangeAspect="1"/>
          </p:cNvPicPr>
          <p:nvPr/>
        </p:nvPicPr>
        <p:blipFill>
          <a:blip r:embed="rId7" cstate="print">
            <a:extLst>
              <a:ext uri="{28A0092B-C50C-407E-A947-70E740481C1C}">
                <a14:useLocalDpi xmlns:a14="http://schemas.microsoft.com/office/drawing/2010/main" val="0"/>
              </a:ext>
            </a:extLst>
          </a:blip>
          <a:srcRect l="8613" r="8613"/>
          <a:stretch/>
        </p:blipFill>
        <p:spPr>
          <a:xfrm>
            <a:off x="7224271" y="2204777"/>
            <a:ext cx="1467331" cy="1021407"/>
          </a:xfrm>
          <a:prstGeom prst="rect">
            <a:avLst/>
          </a:prstGeom>
        </p:spPr>
      </p:pic>
      <p:sp>
        <p:nvSpPr>
          <p:cNvPr id="5" name="TextBox 4">
            <a:extLst>
              <a:ext uri="{FF2B5EF4-FFF2-40B4-BE49-F238E27FC236}">
                <a16:creationId xmlns:a16="http://schemas.microsoft.com/office/drawing/2014/main" id="{D7FABA86-49B4-52D6-52A7-92753C6AC881}"/>
              </a:ext>
            </a:extLst>
          </p:cNvPr>
          <p:cNvSpPr txBox="1"/>
          <p:nvPr/>
        </p:nvSpPr>
        <p:spPr>
          <a:xfrm>
            <a:off x="7187095"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對講服務</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通過本地語音通訊系統與其他人互動。</a:t>
            </a:r>
            <a:endParaRPr lang="en-US" dirty="0">
              <a:cs typeface="Calibri"/>
            </a:endParaRPr>
          </a:p>
          <a:p>
            <a:endParaRPr lang="en-US" sz="1200" dirty="0">
              <a:solidFill>
                <a:srgbClr val="535353"/>
              </a:solidFill>
              <a:latin typeface="Open Sans"/>
              <a:ea typeface="Open Sans"/>
              <a:cs typeface="Open Sans"/>
            </a:endParaRPr>
          </a:p>
        </p:txBody>
      </p:sp>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數據中心：應用</a:t>
            </a:r>
          </a:p>
        </p:txBody>
      </p:sp>
      <p:pic>
        <p:nvPicPr>
          <p:cNvPr id="2" name="Picture 1">
            <a:hlinkClick r:id="rId3" action="ppaction://hlinksldjump"/>
            <a:extLst>
              <a:ext uri="{FF2B5EF4-FFF2-40B4-BE49-F238E27FC236}">
                <a16:creationId xmlns:a16="http://schemas.microsoft.com/office/drawing/2014/main" id="{0BD13621-5DAC-3626-77CE-3F1B04D4F4CD}"/>
              </a:ext>
            </a:extLst>
          </p:cNvPr>
          <p:cNvPicPr>
            <a:picLocks noChangeAspect="1"/>
          </p:cNvPicPr>
          <p:nvPr/>
        </p:nvPicPr>
        <p:blipFill>
          <a:blip r:embed="rId4"/>
          <a:srcRect l="-1662" t="-658" r="1048" b="44909"/>
          <a:stretch/>
        </p:blipFill>
        <p:spPr>
          <a:xfrm>
            <a:off x="5512582" y="2128581"/>
            <a:ext cx="1705858" cy="1194773"/>
          </a:xfrm>
          <a:prstGeom prst="rect">
            <a:avLst/>
          </a:prstGeom>
        </p:spPr>
      </p:pic>
      <p:pic>
        <p:nvPicPr>
          <p:cNvPr id="4" name="Picture 3">
            <a:extLst>
              <a:ext uri="{FF2B5EF4-FFF2-40B4-BE49-F238E27FC236}">
                <a16:creationId xmlns:a16="http://schemas.microsoft.com/office/drawing/2014/main" id="{4219B057-4820-56FC-C497-2846BBC9197F}"/>
              </a:ext>
            </a:extLst>
          </p:cNvPr>
          <p:cNvPicPr>
            <a:picLocks noChangeAspect="1"/>
          </p:cNvPicPr>
          <p:nvPr/>
        </p:nvPicPr>
        <p:blipFill>
          <a:blip r:embed="rId5"/>
          <a:srcRect l="730" t="-220" r="-648" b="59088"/>
          <a:stretch/>
        </p:blipFill>
        <p:spPr>
          <a:xfrm>
            <a:off x="3794937" y="2126538"/>
            <a:ext cx="1706916" cy="1209135"/>
          </a:xfrm>
          <a:prstGeom prst="rect">
            <a:avLst/>
          </a:prstGeom>
        </p:spPr>
      </p:pic>
      <p:sp>
        <p:nvSpPr>
          <p:cNvPr id="12" name="TextBox 11">
            <a:extLst>
              <a:ext uri="{FF2B5EF4-FFF2-40B4-BE49-F238E27FC236}">
                <a16:creationId xmlns:a16="http://schemas.microsoft.com/office/drawing/2014/main" id="{00AA2581-9BB5-FF31-12AB-AFD182CFF2C4}"/>
              </a:ext>
            </a:extLst>
          </p:cNvPr>
          <p:cNvSpPr txBox="1"/>
          <p:nvPr/>
        </p:nvSpPr>
        <p:spPr>
          <a:xfrm>
            <a:off x="196574"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黑名單人物識別</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通過自動識別他們的面孔來識別黑名單人物。</a:t>
            </a:r>
          </a:p>
        </p:txBody>
      </p:sp>
      <p:sp>
        <p:nvSpPr>
          <p:cNvPr id="14" name="TextBox 13">
            <a:extLst>
              <a:ext uri="{FF2B5EF4-FFF2-40B4-BE49-F238E27FC236}">
                <a16:creationId xmlns:a16="http://schemas.microsoft.com/office/drawing/2014/main" id="{C75378E0-860D-15A8-2F79-835796AC8851}"/>
              </a:ext>
            </a:extLst>
          </p:cNvPr>
          <p:cNvSpPr txBox="1"/>
          <p:nvPr/>
        </p:nvSpPr>
        <p:spPr>
          <a:xfrm>
            <a:off x="3796747" y="3332922"/>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err="1">
                <a:solidFill>
                  <a:srgbClr val="535353"/>
                </a:solidFill>
                <a:latin typeface="Open Sans"/>
                <a:ea typeface="Open Sans"/>
                <a:cs typeface="Open Sans"/>
              </a:rPr>
              <a:t>隨時隨地監控</a:t>
            </a:r>
            <a:endParaRPr lang="en-US" dirty="0"/>
          </a:p>
          <a:p>
            <a:endParaRPr lang="en-US" sz="1200"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在走動時使用移動設備監控監視</a:t>
            </a:r>
            <a:r>
              <a:rPr lang="zh-TW" altLang="en-US" sz="1200" dirty="0">
                <a:solidFill>
                  <a:srgbClr val="535353"/>
                </a:solidFill>
                <a:latin typeface="Open Sans"/>
                <a:ea typeface="Open Sans"/>
                <a:cs typeface="Open Sans"/>
              </a:rPr>
              <a:t>攝影機</a:t>
            </a:r>
            <a:r>
              <a:rPr lang="en-US" sz="1200" dirty="0" err="1">
                <a:solidFill>
                  <a:srgbClr val="535353"/>
                </a:solidFill>
                <a:latin typeface="Open Sans"/>
                <a:ea typeface="Open Sans"/>
                <a:cs typeface="Open Sans"/>
              </a:rPr>
              <a:t>的視圖，以便即時回應事件</a:t>
            </a:r>
            <a:r>
              <a:rPr lang="en-US" sz="1200" dirty="0">
                <a:solidFill>
                  <a:srgbClr val="535353"/>
                </a:solidFill>
                <a:latin typeface="Open Sans"/>
                <a:ea typeface="Open Sans"/>
                <a:cs typeface="Open Sans"/>
              </a:rPr>
              <a:t>。</a:t>
            </a:r>
            <a:endParaRPr lang="en-US" dirty="0">
              <a:cs typeface="Calibri"/>
            </a:endParaRPr>
          </a:p>
          <a:p>
            <a:endParaRPr lang="en-US" sz="1200" dirty="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BB9A3201-01D3-7BD2-C4A0-59BF446806AC}"/>
              </a:ext>
            </a:extLst>
          </p:cNvPr>
          <p:cNvSpPr txBox="1"/>
          <p:nvPr/>
        </p:nvSpPr>
        <p:spPr>
          <a:xfrm>
            <a:off x="5541616" y="3337388"/>
            <a:ext cx="1716158" cy="1015663"/>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安全保障</a:t>
            </a:r>
            <a:endParaRPr lang="en-US" dirty="0"/>
          </a:p>
          <a:p>
            <a:endParaRPr lang="en-US" sz="1200"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使用</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監控系統確保人員的安全</a:t>
            </a:r>
            <a:r>
              <a:rPr lang="en-US" sz="1200" dirty="0">
                <a:solidFill>
                  <a:srgbClr val="535353"/>
                </a:solidFill>
                <a:latin typeface="Open Sans"/>
                <a:ea typeface="Open Sans"/>
                <a:cs typeface="Open Sans"/>
              </a:rPr>
              <a:t>。</a:t>
            </a:r>
            <a:endParaRPr lang="en-US" dirty="0">
              <a:cs typeface="Calibri"/>
            </a:endParaRPr>
          </a:p>
          <a:p>
            <a:endParaRPr lang="en-US" sz="1200" dirty="0">
              <a:solidFill>
                <a:srgbClr val="535353"/>
              </a:solidFill>
              <a:latin typeface="Open Sans"/>
              <a:ea typeface="Open Sans"/>
              <a:cs typeface="Open Sans"/>
            </a:endParaRPr>
          </a:p>
        </p:txBody>
      </p:sp>
      <p:pic>
        <p:nvPicPr>
          <p:cNvPr id="19" name="Picture 18">
            <a:extLst>
              <a:ext uri="{FF2B5EF4-FFF2-40B4-BE49-F238E27FC236}">
                <a16:creationId xmlns:a16="http://schemas.microsoft.com/office/drawing/2014/main" id="{2455C3D4-F602-027B-96EF-4E512ACFFDF0}"/>
              </a:ext>
            </a:extLst>
          </p:cNvPr>
          <p:cNvPicPr>
            <a:picLocks noChangeAspect="1"/>
          </p:cNvPicPr>
          <p:nvPr/>
        </p:nvPicPr>
        <p:blipFill>
          <a:blip r:embed="rId6">
            <a:extLst>
              <a:ext uri="{28A0092B-C50C-407E-A947-70E740481C1C}">
                <a14:useLocalDpi xmlns:a14="http://schemas.microsoft.com/office/drawing/2010/main" val="0"/>
              </a:ext>
            </a:extLst>
          </a:blip>
          <a:srcRect t="2102" b="2102"/>
          <a:stretch/>
        </p:blipFill>
        <p:spPr>
          <a:xfrm>
            <a:off x="256369" y="2207014"/>
            <a:ext cx="1656363" cy="1065382"/>
          </a:xfrm>
          <a:prstGeom prst="rect">
            <a:avLst/>
          </a:prstGeom>
        </p:spPr>
      </p:pic>
      <p:pic>
        <p:nvPicPr>
          <p:cNvPr id="3" name="Picture 2">
            <a:extLst>
              <a:ext uri="{FF2B5EF4-FFF2-40B4-BE49-F238E27FC236}">
                <a16:creationId xmlns:a16="http://schemas.microsoft.com/office/drawing/2014/main" id="{1BA6A2A6-C5BA-BCCF-EEC8-F2B3D629A3DC}"/>
              </a:ext>
            </a:extLst>
          </p:cNvPr>
          <p:cNvPicPr>
            <a:picLocks noChangeAspect="1"/>
          </p:cNvPicPr>
          <p:nvPr/>
        </p:nvPicPr>
        <p:blipFill>
          <a:blip r:embed="rId7"/>
          <a:srcRect l="143" t="-163" r="680" b="49522"/>
          <a:stretch/>
        </p:blipFill>
        <p:spPr>
          <a:xfrm>
            <a:off x="7342166" y="2138436"/>
            <a:ext cx="1605260" cy="1194486"/>
          </a:xfrm>
          <a:prstGeom prst="rect">
            <a:avLst/>
          </a:prstGeom>
        </p:spPr>
      </p:pic>
      <p:sp>
        <p:nvSpPr>
          <p:cNvPr id="5" name="TextBox 4">
            <a:extLst>
              <a:ext uri="{FF2B5EF4-FFF2-40B4-BE49-F238E27FC236}">
                <a16:creationId xmlns:a16="http://schemas.microsoft.com/office/drawing/2014/main" id="{1A9CDC2A-37FB-6AF3-FE73-C98FC4395C16}"/>
              </a:ext>
            </a:extLst>
          </p:cNvPr>
          <p:cNvSpPr txBox="1"/>
          <p:nvPr/>
        </p:nvSpPr>
        <p:spPr>
          <a:xfrm>
            <a:off x="7342504" y="3328220"/>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車輛進出控制</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在閘口使用自動車牌識別技術方便地進行進出控制。</a:t>
            </a:r>
            <a:endParaRPr lang="en-US">
              <a:cs typeface="Calibri"/>
            </a:endParaRPr>
          </a:p>
          <a:p>
            <a:endParaRPr lang="en-US" sz="1200">
              <a:solidFill>
                <a:srgbClr val="535353"/>
              </a:solidFill>
              <a:latin typeface="Open Sans"/>
              <a:ea typeface="Open Sans"/>
              <a:cs typeface="Open Sans"/>
            </a:endParaRPr>
          </a:p>
        </p:txBody>
      </p:sp>
      <p:pic>
        <p:nvPicPr>
          <p:cNvPr id="7" name="Picture 6">
            <a:extLst>
              <a:ext uri="{FF2B5EF4-FFF2-40B4-BE49-F238E27FC236}">
                <a16:creationId xmlns:a16="http://schemas.microsoft.com/office/drawing/2014/main" id="{EC34FEF2-3E11-378D-82B9-4B4B67B15831}"/>
              </a:ext>
            </a:extLst>
          </p:cNvPr>
          <p:cNvPicPr>
            <a:picLocks noChangeAspect="1"/>
          </p:cNvPicPr>
          <p:nvPr/>
        </p:nvPicPr>
        <p:blipFill>
          <a:blip r:embed="rId8"/>
          <a:stretch>
            <a:fillRect/>
          </a:stretch>
        </p:blipFill>
        <p:spPr>
          <a:xfrm>
            <a:off x="2086254" y="2207014"/>
            <a:ext cx="1569878" cy="1079394"/>
          </a:xfrm>
          <a:prstGeom prst="rect">
            <a:avLst/>
          </a:prstGeom>
        </p:spPr>
      </p:pic>
      <p:sp>
        <p:nvSpPr>
          <p:cNvPr id="8" name="TextBox 7">
            <a:extLst>
              <a:ext uri="{FF2B5EF4-FFF2-40B4-BE49-F238E27FC236}">
                <a16:creationId xmlns:a16="http://schemas.microsoft.com/office/drawing/2014/main" id="{4C4FD31C-C9D3-F3F7-277A-D3DE75A1B273}"/>
              </a:ext>
            </a:extLst>
          </p:cNvPr>
          <p:cNvSpPr txBox="1"/>
          <p:nvPr/>
        </p:nvSpPr>
        <p:spPr>
          <a:xfrm>
            <a:off x="1995859" y="3332922"/>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可疑物品檢測</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檢測未被看管的物品，以防止嚴重的安全和安全隱患。</a:t>
            </a:r>
            <a:endParaRPr lang="en-US" dirty="0">
              <a:cs typeface="Calibri"/>
            </a:endParaRPr>
          </a:p>
          <a:p>
            <a:endParaRPr lang="en-US" sz="1200" dirty="0">
              <a:solidFill>
                <a:srgbClr val="535353"/>
              </a:solidFill>
              <a:latin typeface="Open Sans"/>
              <a:ea typeface="Open Sans"/>
              <a:cs typeface="Open Sans"/>
            </a:endParaRPr>
          </a:p>
        </p:txBody>
      </p:sp>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數據中心：應用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830997"/>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未經授權的訪問檢測</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584775"/>
          </a:xfrm>
          <a:prstGeom prst="rect">
            <a:avLst/>
          </a:prstGeom>
          <a:noFill/>
        </p:spPr>
        <p:txBody>
          <a:bodyPr wrap="square">
            <a:spAutoFit/>
          </a:bodyPr>
          <a:lstStyle/>
          <a:p>
            <a:r>
              <a:rPr lang="en-US" sz="1600" dirty="0" err="1">
                <a:solidFill>
                  <a:schemeClr val="tx1">
                    <a:lumMod val="50000"/>
                    <a:lumOff val="50000"/>
                  </a:schemeClr>
                </a:solidFill>
                <a:latin typeface="Open Sans" panose="020B0606030504020204" pitchFamily="34" charset="0"/>
              </a:rPr>
              <a:t>使用進出控制系統和</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分析檢測未經授權的進入嘗試並通知安保人員</a:t>
            </a:r>
            <a:r>
              <a:rPr lang="en-US" sz="1600" dirty="0">
                <a:solidFill>
                  <a:schemeClr val="tx1">
                    <a:lumMod val="50000"/>
                    <a:lumOff val="50000"/>
                  </a:schemeClr>
                </a:solidFill>
                <a:latin typeface="Open Sans" panose="020B0606030504020204" pitchFamily="34" charset="0"/>
              </a:rPr>
              <a: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077218"/>
          </a:xfrm>
          <a:prstGeom prst="rect">
            <a:avLst/>
          </a:prstGeom>
          <a:noFill/>
        </p:spPr>
        <p:txBody>
          <a:bodyPr wrap="square">
            <a:spAutoFit/>
          </a:bodyPr>
          <a:lstStyle/>
          <a:p>
            <a:pPr algn="l"/>
            <a:r>
              <a:rPr lang="en-US" sz="1600" b="0" i="0" dirty="0" err="1">
                <a:solidFill>
                  <a:srgbClr val="535353"/>
                </a:solidFill>
                <a:effectLst/>
                <a:latin typeface="Open Sans" panose="020B0606030504020204" pitchFamily="34" charset="0"/>
              </a:rPr>
              <a:t>如果沒有監控</a:t>
            </a:r>
            <a:r>
              <a:rPr lang="zh-TW" altLang="en-US" sz="1600" b="0" i="0" dirty="0">
                <a:solidFill>
                  <a:srgbClr val="535353"/>
                </a:solidFill>
                <a:effectLst/>
                <a:latin typeface="Open Sans" panose="020B0606030504020204" pitchFamily="34" charset="0"/>
              </a:rPr>
              <a:t>影像</a:t>
            </a:r>
            <a:r>
              <a:rPr lang="en-US" sz="1600" b="0" i="0" dirty="0">
                <a:solidFill>
                  <a:srgbClr val="535353"/>
                </a:solidFill>
                <a:effectLst/>
                <a:latin typeface="Open Sans" panose="020B0606030504020204" pitchFamily="34" charset="0"/>
              </a:rPr>
              <a:t>，很難確定進入日誌中顯示的身份是否與實際進入的人相符。 與監控系統集成的訪問控制可以顯著防止由未經授權的訪問所造成的危機和損失。</a:t>
            </a:r>
          </a:p>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這是基於ACTi的門禁系統中的</a:t>
            </a:r>
            <a:r>
              <a:rPr lang="en-US" sz="1600" b="1" i="0" dirty="0">
                <a:solidFill>
                  <a:srgbClr val="535353"/>
                </a:solidFill>
                <a:effectLst/>
                <a:latin typeface="Open Sans" panose="020B0606030504020204" pitchFamily="34" charset="0"/>
              </a:rPr>
              <a:t>人臉</a:t>
            </a:r>
            <a:r>
              <a:rPr lang="en-US" sz="1600" b="1" dirty="0">
                <a:solidFill>
                  <a:srgbClr val="535353"/>
                </a:solidFill>
                <a:latin typeface="Open Sans" panose="020B0606030504020204" pitchFamily="34" charset="0"/>
              </a:rPr>
              <a:t>識別</a:t>
            </a:r>
            <a:r>
              <a:rPr lang="en-US" sz="1600" b="0" i="0" dirty="0">
                <a:solidFill>
                  <a:srgbClr val="535353"/>
                </a:solidFill>
                <a:effectLst/>
                <a:latin typeface="Open Sans" panose="020B0606030504020204" pitchFamily="34" charset="0"/>
              </a:rPr>
              <a:t>分析。</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4"/>
              </a:rPr>
              <a:t>閱讀</a:t>
            </a:r>
            <a:endParaRPr lang="en-US" sz="1200" i="1" dirty="0">
              <a:solidFill>
                <a:srgbClr val="0000FF"/>
              </a:solidFill>
            </a:endParaRPr>
          </a:p>
        </p:txBody>
      </p:sp>
      <p:pic>
        <p:nvPicPr>
          <p:cNvPr id="5" name="Picture 4">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58646" y="1680361"/>
            <a:ext cx="3131719" cy="2259650"/>
          </a:xfrm>
          <a:prstGeom prst="rect">
            <a:avLst/>
          </a:prstGeom>
        </p:spPr>
      </p:pic>
    </p:spTree>
    <p:extLst>
      <p:ext uri="{BB962C8B-B14F-4D97-AF65-F5344CB8AC3E}">
        <p14:creationId xmlns:p14="http://schemas.microsoft.com/office/powerpoint/2010/main" val="1558681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數據中心：應用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尾隨檢測</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29692"/>
            <a:ext cx="5050053" cy="830997"/>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通過比較檢測到的人數與呈現的進入證件數量來檢測受限區域入口的尾隨行為。</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dirty="0">
                <a:solidFill>
                  <a:srgbClr val="535353"/>
                </a:solidFill>
                <a:effectLst/>
                <a:latin typeface="Open Sans" panose="020B0606030504020204" pitchFamily="34" charset="0"/>
              </a:rPr>
              <a:t>每當刷卡時，系統將計算實際進入的次數。 當不匹配時，系統將發出警報。 這可以防止尾隨和搭便車。</a:t>
            </a:r>
          </a:p>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a:t>
            </a:r>
            <a:r>
              <a:rPr lang="en-US" sz="1600" b="1" dirty="0">
                <a:solidFill>
                  <a:srgbClr val="535353"/>
                </a:solidFill>
                <a:latin typeface="Open Sans" panose="020B0606030504020204" pitchFamily="34" charset="0"/>
              </a:rPr>
              <a:t>人數計算</a:t>
            </a:r>
            <a:r>
              <a:rPr lang="en-US" sz="1600" b="0" i="0" dirty="0">
                <a:solidFill>
                  <a:srgbClr val="535353"/>
                </a:solidFill>
                <a:effectLst/>
                <a:latin typeface="Open Sans" panose="020B0606030504020204" pitchFamily="34" charset="0"/>
              </a:rPr>
              <a:t>分析和</a:t>
            </a:r>
            <a:r>
              <a:rPr lang="en-US" sz="1600" b="1" i="0" dirty="0">
                <a:solidFill>
                  <a:srgbClr val="535353"/>
                </a:solidFill>
                <a:effectLst/>
                <a:latin typeface="Open Sans" panose="020B0606030504020204" pitchFamily="34" charset="0"/>
              </a:rPr>
              <a:t>RFID</a:t>
            </a:r>
            <a:r>
              <a:rPr lang="en-US" sz="1600" b="0" i="0" dirty="0">
                <a:solidFill>
                  <a:srgbClr val="535353"/>
                </a:solidFill>
                <a:effectLst/>
                <a:latin typeface="Open Sans" panose="020B0606030504020204" pitchFamily="34" charset="0"/>
              </a:rPr>
              <a:t>技術。</a:t>
            </a:r>
            <a:r>
              <a:rPr lang="en-US" sz="1600" b="0" i="0" dirty="0">
                <a:solidFill>
                  <a:schemeClr val="tx2">
                    <a:lumMod val="60000"/>
                    <a:lumOff val="40000"/>
                  </a:schemeClr>
                </a:solidFill>
                <a:effectLst/>
                <a:latin typeface="Open Sans" panose="020B0606030504020204" pitchFamily="34" charset="0"/>
                <a:hlinkClick r:id="" action="ppaction://noaction"/>
              </a:rPr>
              <a:t>閱讀更多</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4"/>
              </a:rPr>
              <a:t>閱讀</a:t>
            </a:r>
            <a:endParaRPr lang="en-US" sz="1200" i="1" dirty="0">
              <a:solidFill>
                <a:srgbClr val="0000FF"/>
              </a:solidFill>
            </a:endParaRP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78896" y="1725329"/>
            <a:ext cx="2909053" cy="2232022"/>
          </a:xfrm>
          <a:prstGeom prst="rect">
            <a:avLst/>
          </a:prstGeom>
        </p:spPr>
      </p:pic>
    </p:spTree>
    <p:extLst>
      <p:ext uri="{BB962C8B-B14F-4D97-AF65-F5344CB8AC3E}">
        <p14:creationId xmlns:p14="http://schemas.microsoft.com/office/powerpoint/2010/main" val="2683411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數據中心：應用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實時嫌疑人追蹤</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584775"/>
          </a:xfrm>
          <a:prstGeom prst="rect">
            <a:avLst/>
          </a:prstGeom>
          <a:noFill/>
        </p:spPr>
        <p:txBody>
          <a:bodyPr wrap="square">
            <a:spAutoFit/>
          </a:bodyPr>
          <a:lstStyle/>
          <a:p>
            <a:r>
              <a:rPr lang="en-US" sz="1600" b="0" i="0" dirty="0" err="1">
                <a:solidFill>
                  <a:schemeClr val="tx1">
                    <a:lumMod val="50000"/>
                    <a:lumOff val="50000"/>
                  </a:schemeClr>
                </a:solidFill>
                <a:effectLst/>
                <a:latin typeface="Open Sans" panose="020B0606030504020204" pitchFamily="34" charset="0"/>
              </a:rPr>
              <a:t>通過</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管理系統中的透明</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覆蓋按鈕無縫切換</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通道以追蹤嫌疑人</a:t>
            </a:r>
            <a:r>
              <a:rPr lang="en-US" sz="1600" b="0" i="0" dirty="0">
                <a:solidFill>
                  <a:schemeClr val="tx1">
                    <a:lumMod val="50000"/>
                    <a:lumOff val="50000"/>
                  </a:schemeClr>
                </a:solidFill>
                <a:effectLst/>
                <a:latin typeface="Open Sans" panose="020B0606030504020204" pitchFamily="34" charset="0"/>
              </a:rPr>
              <a: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err="1">
                <a:solidFill>
                  <a:schemeClr val="tx1">
                    <a:lumMod val="50000"/>
                    <a:lumOff val="50000"/>
                  </a:schemeClr>
                </a:solidFill>
                <a:latin typeface="Open Sans" panose="020B0606030504020204" pitchFamily="34" charset="0"/>
              </a:rPr>
              <a:t>通過使用</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管理系統界面中的便捷功能，點擊</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即可切換視圖，跟蹤嫌疑人，這將打開嫌疑人移動方向的下一個區域視圖。此方法適用於實時查看和回放</a:t>
            </a:r>
            <a:r>
              <a:rPr lang="en-US" sz="1600" dirty="0">
                <a:solidFill>
                  <a:schemeClr val="tx1">
                    <a:lumMod val="50000"/>
                    <a:lumOff val="50000"/>
                  </a:schemeClr>
                </a:solidFill>
                <a:latin typeface="Open Sans" panose="020B0606030504020204" pitchFamily="34" charset="0"/>
              </a:rPr>
              <a:t>。 通過這種方法，可以立即找出嫌疑人的去向，並派遣警員立即處理情況。</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這是基於ACTi的</a:t>
            </a:r>
            <a:r>
              <a:rPr lang="en-US" sz="1600" b="1" i="0" dirty="0">
                <a:solidFill>
                  <a:srgbClr val="535353"/>
                </a:solidFill>
                <a:effectLst/>
                <a:latin typeface="Open Sans" panose="020B0606030504020204" pitchFamily="34" charset="0"/>
              </a:rPr>
              <a:t>NVR 3和CMS 2</a:t>
            </a:r>
            <a:r>
              <a:rPr lang="en-US" sz="1600" b="0" i="0" dirty="0">
                <a:solidFill>
                  <a:srgbClr val="535353"/>
                </a:solidFill>
                <a:effectLst/>
                <a:latin typeface="Open Sans" panose="020B0606030504020204" pitchFamily="34" charset="0"/>
              </a:rPr>
              <a:t>獨特的</a:t>
            </a:r>
            <a:r>
              <a:rPr lang="en-US" sz="1600" b="1" i="0" dirty="0">
                <a:solidFill>
                  <a:srgbClr val="535353"/>
                </a:solidFill>
                <a:effectLst/>
                <a:latin typeface="Open Sans" panose="020B0606030504020204" pitchFamily="34" charset="0"/>
              </a:rPr>
              <a:t>視覺追蹤</a:t>
            </a:r>
            <a:r>
              <a:rPr lang="en-US" sz="1600" b="0" i="0" dirty="0">
                <a:solidFill>
                  <a:srgbClr val="535353"/>
                </a:solidFill>
                <a:effectLst/>
                <a:latin typeface="Open Sans" panose="020B0606030504020204" pitchFamily="34" charset="0"/>
              </a:rPr>
              <a:t>功能。</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running in a parking lot with a person pointing at him  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3560206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數據中心：應用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76239" y="1761865"/>
            <a:ext cx="5055528" cy="46166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數位標牌</a:t>
            </a: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53120" y="2145012"/>
            <a:ext cx="5167144" cy="830997"/>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ACTi提供端到端的解決方案，以實現有效且即時的通訊。 </a:t>
            </a:r>
            <a:r>
              <a:rPr lang="en-US" sz="1600" b="0" i="0" dirty="0" err="1">
                <a:solidFill>
                  <a:schemeClr val="tx1">
                    <a:lumMod val="50000"/>
                    <a:lumOff val="50000"/>
                  </a:schemeClr>
                </a:solidFill>
                <a:effectLst/>
                <a:latin typeface="Open Sans" panose="020B0606030504020204" pitchFamily="34" charset="0"/>
              </a:rPr>
              <a:t>數位標牌能夠顯示各種內容，例如預錄</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a:solidFill>
                  <a:schemeClr val="tx1">
                    <a:lumMod val="50000"/>
                    <a:lumOff val="50000"/>
                  </a:schemeClr>
                </a:solidFill>
                <a:effectLst/>
                <a:latin typeface="Open Sans" panose="020B0606030504020204" pitchFamily="34" charset="0"/>
              </a:rPr>
              <a:t>、</a:t>
            </a:r>
            <a:r>
              <a:rPr lang="en-US" sz="1600" b="0" i="0" dirty="0" err="1">
                <a:solidFill>
                  <a:schemeClr val="tx1">
                    <a:lumMod val="50000"/>
                    <a:lumOff val="50000"/>
                  </a:schemeClr>
                </a:solidFill>
                <a:effectLst/>
                <a:latin typeface="Open Sans" panose="020B0606030504020204" pitchFamily="34" charset="0"/>
              </a:rPr>
              <a:t>實時</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流、圖片、文字和具有自訂佈局的網頁</a:t>
            </a:r>
            <a:r>
              <a:rPr lang="en-US" sz="1600" b="0" i="0" dirty="0">
                <a:solidFill>
                  <a:schemeClr val="tx1">
                    <a:lumMod val="50000"/>
                    <a:lumOff val="50000"/>
                  </a:schemeClr>
                </a:solidFill>
                <a:effectLst/>
                <a:latin typeface="Open Sans" panose="020B0606030504020204" pitchFamily="34" charset="0"/>
              </a:rPr>
              <a: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28988" y="3693385"/>
            <a:ext cx="9007772" cy="1077218"/>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數位標牌可以用於：</a:t>
            </a:r>
          </a:p>
          <a:p>
            <a:pPr marL="342900" indent="-342900" algn="l">
              <a:buAutoNum type="arabicPeriod"/>
            </a:pPr>
            <a:r>
              <a:rPr lang="en-US" sz="1600" dirty="0">
                <a:solidFill>
                  <a:schemeClr val="tx1">
                    <a:lumMod val="50000"/>
                    <a:lumOff val="50000"/>
                  </a:schemeClr>
                </a:solidFill>
                <a:latin typeface="Open Sans" panose="020B0606030504020204" pitchFamily="34" charset="0"/>
              </a:rPr>
              <a:t>一般廣告</a:t>
            </a:r>
          </a:p>
          <a:p>
            <a:pPr marL="342900" indent="-342900" algn="l">
              <a:buAutoNum type="arabicPeriod"/>
            </a:pPr>
            <a:r>
              <a:rPr lang="en-US" sz="1600" dirty="0">
                <a:solidFill>
                  <a:schemeClr val="tx1">
                    <a:lumMod val="50000"/>
                    <a:lumOff val="50000"/>
                  </a:schemeClr>
                </a:solidFill>
                <a:latin typeface="Open Sans" panose="020B0606030504020204" pitchFamily="34" charset="0"/>
              </a:rPr>
              <a:t>通知、提醒、指示</a:t>
            </a:r>
          </a:p>
          <a:p>
            <a:pPr marL="342900" indent="-342900" algn="l">
              <a:buAutoNum type="arabicPeriod"/>
            </a:pPr>
            <a:r>
              <a:rPr lang="en-US" sz="1600" dirty="0">
                <a:solidFill>
                  <a:schemeClr val="tx1">
                    <a:lumMod val="50000"/>
                    <a:lumOff val="50000"/>
                  </a:schemeClr>
                </a:solidFill>
                <a:latin typeface="Open Sans" panose="020B0606030504020204" pitchFamily="34" charset="0"/>
              </a:rPr>
              <a:t>監控、詐騙預防</a:t>
            </a:r>
          </a:p>
        </p:txBody>
      </p:sp>
      <p:sp>
        <p:nvSpPr>
          <p:cNvPr id="2" name="TextBox 1">
            <a:extLst>
              <a:ext uri="{FF2B5EF4-FFF2-40B4-BE49-F238E27FC236}">
                <a16:creationId xmlns:a16="http://schemas.microsoft.com/office/drawing/2014/main" id="{7FDBAC82-1375-FEDA-303C-F3357C49D712}"/>
              </a:ext>
            </a:extLst>
          </p:cNvPr>
          <p:cNvSpPr txBox="1"/>
          <p:nvPr/>
        </p:nvSpPr>
        <p:spPr>
          <a:xfrm>
            <a:off x="199056" y="4552672"/>
            <a:ext cx="8855846" cy="1077218"/>
          </a:xfrm>
          <a:prstGeom prst="rect">
            <a:avLst/>
          </a:prstGeom>
          <a:noFill/>
        </p:spPr>
        <p:txBody>
          <a:bodyPr wrap="square">
            <a:spAutoFit/>
          </a:bodyPr>
          <a:lstStyle/>
          <a:p>
            <a:pPr algn="l"/>
            <a:endParaRPr lang="en-US" sz="1600" dirty="0">
              <a:solidFill>
                <a:schemeClr val="tx1">
                  <a:lumMod val="50000"/>
                  <a:lumOff val="50000"/>
                </a:schemeClr>
              </a:solidFill>
              <a:latin typeface="Open Sans" panose="020B0606030504020204" pitchFamily="34" charset="0"/>
            </a:endParaRPr>
          </a:p>
          <a:p>
            <a:pPr algn="l"/>
            <a:r>
              <a:rPr lang="en-US" sz="1600" dirty="0">
                <a:solidFill>
                  <a:schemeClr val="tx1">
                    <a:lumMod val="50000"/>
                    <a:lumOff val="50000"/>
                  </a:schemeClr>
                </a:solidFill>
                <a:latin typeface="Open Sans" panose="020B0606030504020204" pitchFamily="34" charset="0"/>
              </a:rPr>
              <a:t>對於一般廣告、通知、提醒、指示，</a:t>
            </a:r>
            <a:r>
              <a:rPr lang="en-US" sz="1600" b="1" dirty="0">
                <a:solidFill>
                  <a:schemeClr val="tx1">
                    <a:lumMod val="50000"/>
                    <a:lumOff val="50000"/>
                  </a:schemeClr>
                </a:solidFill>
                <a:latin typeface="Open Sans" panose="020B0606030504020204" pitchFamily="34" charset="0"/>
              </a:rPr>
              <a:t>雲端數位標牌</a:t>
            </a:r>
            <a:r>
              <a:rPr lang="en-US" sz="1600" dirty="0">
                <a:solidFill>
                  <a:schemeClr val="tx1">
                    <a:lumMod val="50000"/>
                    <a:lumOff val="50000"/>
                  </a:schemeClr>
                </a:solidFill>
                <a:latin typeface="Open Sans" panose="020B0606030504020204" pitchFamily="34" charset="0"/>
              </a:rPr>
              <a:t>被使用。 對於防盜，</a:t>
            </a:r>
            <a:r>
              <a:rPr lang="en-US" sz="1600" b="1" dirty="0">
                <a:solidFill>
                  <a:schemeClr val="tx1">
                    <a:lumMod val="50000"/>
                    <a:lumOff val="50000"/>
                  </a:schemeClr>
                </a:solidFill>
                <a:latin typeface="Open Sans" panose="020B0606030504020204" pitchFamily="34" charset="0"/>
              </a:rPr>
              <a:t>ECD系列解碼器</a:t>
            </a:r>
            <a:r>
              <a:rPr lang="en-US" sz="1600" dirty="0">
                <a:solidFill>
                  <a:schemeClr val="tx1">
                    <a:lumMod val="50000"/>
                    <a:lumOff val="50000"/>
                  </a:schemeClr>
                </a:solidFill>
                <a:latin typeface="Open Sans" panose="020B0606030504020204" pitchFamily="34" charset="0"/>
              </a:rPr>
              <a:t>與ACTi的VMS解決方案一起使用。</a:t>
            </a:r>
            <a:endParaRPr lang="en-US" sz="1600" b="0" i="0" dirty="0">
              <a:solidFill>
                <a:srgbClr val="535353"/>
              </a:solidFill>
              <a:effectLst/>
              <a:latin typeface="Open Sans" panose="020B0606030504020204" pitchFamily="34" charset="0"/>
            </a:endParaRPr>
          </a:p>
        </p:txBody>
      </p:sp>
      <p:sp>
        <p:nvSpPr>
          <p:cNvPr id="4" name="Rectangle 3">
            <a:extLst>
              <a:ext uri="{FF2B5EF4-FFF2-40B4-BE49-F238E27FC236}">
                <a16:creationId xmlns:a16="http://schemas.microsoft.com/office/drawing/2014/main" id="{51B9E008-B9B7-1DFD-B3D0-0AA38F8CA974}"/>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46E03F7-993F-E22D-8E7E-0FE2861EFE2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60744448-F8DB-7AE8-477C-0F868ADC2C23}"/>
              </a:ext>
            </a:extLst>
          </p:cNvPr>
          <p:cNvGrpSpPr/>
          <p:nvPr/>
        </p:nvGrpSpPr>
        <p:grpSpPr>
          <a:xfrm>
            <a:off x="2923558" y="6093296"/>
            <a:ext cx="1901340" cy="581025"/>
            <a:chOff x="228988" y="6093296"/>
            <a:chExt cx="1901340" cy="581025"/>
          </a:xfrm>
        </p:grpSpPr>
        <p:pic>
          <p:nvPicPr>
            <p:cNvPr id="7" name="Picture 6">
              <a:extLst>
                <a:ext uri="{FF2B5EF4-FFF2-40B4-BE49-F238E27FC236}">
                  <a16:creationId xmlns:a16="http://schemas.microsoft.com/office/drawing/2014/main" id="{9F042EC9-A5F2-FFC3-CCDA-63816DC0145B}"/>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BEC6CF9D-DF64-70DC-93BD-EC6B2AB78EDF}"/>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EEA75872-37CE-BEBC-95EB-02DEA46D254D}"/>
              </a:ext>
            </a:extLst>
          </p:cNvPr>
          <p:cNvGrpSpPr/>
          <p:nvPr/>
        </p:nvGrpSpPr>
        <p:grpSpPr>
          <a:xfrm>
            <a:off x="4857015" y="6055196"/>
            <a:ext cx="1704857" cy="625400"/>
            <a:chOff x="2162445" y="6055196"/>
            <a:chExt cx="1704857" cy="625400"/>
          </a:xfrm>
        </p:grpSpPr>
        <p:pic>
          <p:nvPicPr>
            <p:cNvPr id="11" name="Picture 10">
              <a:extLst>
                <a:ext uri="{FF2B5EF4-FFF2-40B4-BE49-F238E27FC236}">
                  <a16:creationId xmlns:a16="http://schemas.microsoft.com/office/drawing/2014/main" id="{583584DD-23E3-0865-3BE7-DDE42239D275}"/>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A1663275-4CEA-4273-2690-CEA2A626200C}"/>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610CC668-87D7-D6C1-4B5C-664D5354A112}"/>
              </a:ext>
            </a:extLst>
          </p:cNvPr>
          <p:cNvGrpSpPr/>
          <p:nvPr/>
        </p:nvGrpSpPr>
        <p:grpSpPr>
          <a:xfrm>
            <a:off x="6578599" y="6102821"/>
            <a:ext cx="1606065" cy="573257"/>
            <a:chOff x="3884029" y="6102821"/>
            <a:chExt cx="1606065" cy="573257"/>
          </a:xfrm>
        </p:grpSpPr>
        <p:pic>
          <p:nvPicPr>
            <p:cNvPr id="21" name="Picture 20">
              <a:extLst>
                <a:ext uri="{FF2B5EF4-FFF2-40B4-BE49-F238E27FC236}">
                  <a16:creationId xmlns:a16="http://schemas.microsoft.com/office/drawing/2014/main" id="{B5F491BF-D727-D5DC-146F-EBD80E960F3E}"/>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BC193297-7FD9-B4A0-F897-A715EB43103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3" name="Picture 2">
            <a:extLst>
              <a:ext uri="{FF2B5EF4-FFF2-40B4-BE49-F238E27FC236}">
                <a16:creationId xmlns:a16="http://schemas.microsoft.com/office/drawing/2014/main" id="{08E425E2-6827-55B0-53BF-93A7D9E4703A}"/>
              </a:ext>
            </a:extLst>
          </p:cNvPr>
          <p:cNvPicPr>
            <a:picLocks noChangeAspect="1"/>
          </p:cNvPicPr>
          <p:nvPr/>
        </p:nvPicPr>
        <p:blipFill>
          <a:blip r:embed="rId9">
            <a:extLst>
              <a:ext uri="{28A0092B-C50C-407E-A947-70E740481C1C}">
                <a14:useLocalDpi xmlns:a14="http://schemas.microsoft.com/office/drawing/2010/main" val="0"/>
              </a:ext>
            </a:extLst>
          </a:blip>
          <a:srcRect l="4739" r="4739"/>
          <a:stretch/>
        </p:blipFill>
        <p:spPr>
          <a:xfrm>
            <a:off x="347166" y="1711546"/>
            <a:ext cx="2912256" cy="1873179"/>
          </a:xfrm>
          <a:prstGeom prst="rect">
            <a:avLst/>
          </a:prstGeom>
        </p:spPr>
      </p:pic>
      <p:grpSp>
        <p:nvGrpSpPr>
          <p:cNvPr id="17" name="Group 16">
            <a:extLst>
              <a:ext uri="{FF2B5EF4-FFF2-40B4-BE49-F238E27FC236}">
                <a16:creationId xmlns:a16="http://schemas.microsoft.com/office/drawing/2014/main" id="{56B5E169-65A2-1C73-4956-F4C7E694B300}"/>
              </a:ext>
            </a:extLst>
          </p:cNvPr>
          <p:cNvGrpSpPr/>
          <p:nvPr/>
        </p:nvGrpSpPr>
        <p:grpSpPr>
          <a:xfrm>
            <a:off x="71799" y="6027990"/>
            <a:ext cx="1788898" cy="646331"/>
            <a:chOff x="1964222" y="5629890"/>
            <a:chExt cx="1788898" cy="646331"/>
          </a:xfrm>
        </p:grpSpPr>
        <p:sp>
          <p:nvSpPr>
            <p:cNvPr id="15" name="TextBox 14">
              <a:extLst>
                <a:ext uri="{FF2B5EF4-FFF2-40B4-BE49-F238E27FC236}">
                  <a16:creationId xmlns:a16="http://schemas.microsoft.com/office/drawing/2014/main" id="{782ECECC-205E-79BC-EEA8-D5FB26A49388}"/>
                </a:ext>
              </a:extLst>
            </p:cNvPr>
            <p:cNvSpPr txBox="1"/>
            <p:nvPr/>
          </p:nvSpPr>
          <p:spPr>
            <a:xfrm>
              <a:off x="1964222" y="5629890"/>
              <a:ext cx="1788898" cy="646331"/>
            </a:xfrm>
            <a:prstGeom prst="rect">
              <a:avLst/>
            </a:prstGeom>
            <a:solidFill>
              <a:schemeClr val="bg1"/>
            </a:solidFill>
          </p:spPr>
          <p:txBody>
            <a:bodyPr wrap="square" rtlCol="0">
              <a:spAutoFit/>
            </a:bodyPr>
            <a:lstStyle/>
            <a:p>
              <a:r>
                <a:rPr lang="en-US" sz="1200" b="1" dirty="0">
                  <a:solidFill>
                    <a:schemeClr val="bg1">
                      <a:lumMod val="50000"/>
                    </a:schemeClr>
                  </a:solidFill>
                </a:rPr>
                <a:t>雲端數位標牌解決方案</a:t>
              </a:r>
            </a:p>
            <a:p>
              <a:r>
                <a:rPr lang="en-US" sz="1200" b="1" dirty="0">
                  <a:solidFill>
                    <a:schemeClr val="bg1">
                      <a:lumMod val="50000"/>
                    </a:schemeClr>
                  </a:solidFill>
                </a:rPr>
                <a:t>(SF21)</a:t>
              </a:r>
            </a:p>
          </p:txBody>
        </p:sp>
        <p:sp>
          <p:nvSpPr>
            <p:cNvPr id="16" name="TextBox 15">
              <a:extLst>
                <a:ext uri="{FF2B5EF4-FFF2-40B4-BE49-F238E27FC236}">
                  <a16:creationId xmlns:a16="http://schemas.microsoft.com/office/drawing/2014/main" id="{C6F7A6A0-D994-B12A-D2E1-69BC41937FB8}"/>
                </a:ext>
              </a:extLst>
            </p:cNvPr>
            <p:cNvSpPr txBox="1"/>
            <p:nvPr/>
          </p:nvSpPr>
          <p:spPr>
            <a:xfrm>
              <a:off x="3135786" y="5939824"/>
              <a:ext cx="559931" cy="276999"/>
            </a:xfrm>
            <a:prstGeom prst="rect">
              <a:avLst/>
            </a:prstGeom>
            <a:noFill/>
          </p:spPr>
          <p:txBody>
            <a:bodyPr wrap="square" rtlCol="0">
              <a:spAutoFit/>
            </a:bodyPr>
            <a:lstStyle/>
            <a:p>
              <a:r>
                <a:rPr lang="en-US" sz="1200" i="1" dirty="0">
                  <a:solidFill>
                    <a:srgbClr val="0000FF"/>
                  </a:solidFill>
                  <a:hlinkClick r:id="rId10"/>
                </a:rPr>
                <a:t>閱讀</a:t>
              </a:r>
              <a:endParaRPr lang="en-US" sz="1200" i="1" dirty="0">
                <a:solidFill>
                  <a:srgbClr val="0000FF"/>
                </a:solidFill>
              </a:endParaRPr>
            </a:p>
          </p:txBody>
        </p:sp>
      </p:grpSp>
    </p:spTree>
    <p:extLst>
      <p:ext uri="{BB962C8B-B14F-4D97-AF65-F5344CB8AC3E}">
        <p14:creationId xmlns:p14="http://schemas.microsoft.com/office/powerpoint/2010/main" val="26497044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數據中心：應用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對講服務</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40738"/>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通過本地語音通訊系統與其他人互動。</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在公用事業的各個位置，如大門和入口、裝卸區、停車場等，將設置作為對講機的語音接入點。 員工和訪客可以立即使用該功能與保安人員交談。</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 </a:t>
            </a:r>
            <a:r>
              <a:rPr lang="en-US" sz="1600" b="1" i="0" dirty="0">
                <a:solidFill>
                  <a:srgbClr val="535353"/>
                </a:solidFill>
                <a:effectLst/>
                <a:latin typeface="Open Sans" panose="020B0606030504020204" pitchFamily="34" charset="0"/>
              </a:rPr>
              <a:t>NVR 3</a:t>
            </a:r>
            <a:r>
              <a:rPr lang="en-US" sz="1600" b="1" dirty="0">
                <a:solidFill>
                  <a:srgbClr val="535353"/>
                </a:solidFill>
                <a:latin typeface="Open Sans" panose="020B0606030504020204" pitchFamily="34" charset="0"/>
              </a:rPr>
              <a:t> 或</a:t>
            </a:r>
            <a:r>
              <a:rPr lang="en-US" sz="1600" b="1" i="0" dirty="0">
                <a:solidFill>
                  <a:srgbClr val="535353"/>
                </a:solidFill>
                <a:effectLst/>
                <a:latin typeface="Open Sans" panose="020B0606030504020204" pitchFamily="34" charset="0"/>
              </a:rPr>
              <a:t> </a:t>
            </a:r>
            <a:r>
              <a:rPr lang="en-US" sz="1600" b="1" dirty="0">
                <a:solidFill>
                  <a:srgbClr val="535353"/>
                </a:solidFill>
                <a:latin typeface="Open Sans" panose="020B0606030504020204" pitchFamily="34" charset="0"/>
              </a:rPr>
              <a:t>CMS 2 </a:t>
            </a:r>
            <a:r>
              <a:rPr lang="en-US" sz="1600" b="0" i="0" dirty="0">
                <a:solidFill>
                  <a:srgbClr val="535353"/>
                </a:solidFill>
                <a:effectLst/>
                <a:latin typeface="Open Sans" panose="020B0606030504020204" pitchFamily="34" charset="0"/>
              </a:rPr>
              <a:t>以及對講設備如 </a:t>
            </a:r>
            <a:r>
              <a:rPr lang="en-US" sz="1600" b="1" i="0" dirty="0">
                <a:solidFill>
                  <a:srgbClr val="535353"/>
                </a:solidFill>
                <a:effectLst/>
                <a:latin typeface="Open Sans" panose="020B0606030504020204" pitchFamily="34" charset="0"/>
              </a:rPr>
              <a:t>Q950</a:t>
            </a:r>
            <a:r>
              <a:rPr lang="en-US" sz="1600" b="0" i="0" dirty="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a:extLst>
              <a:ext uri="{FF2B5EF4-FFF2-40B4-BE49-F238E27FC236}">
                <a16:creationId xmlns:a16="http://schemas.microsoft.com/office/drawing/2014/main" id="{BAF1160A-5368-E0C8-413E-A6F46E5B9D51}"/>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287357" y="1795491"/>
            <a:ext cx="3270148" cy="1884217"/>
          </a:xfrm>
          <a:prstGeom prst="rect">
            <a:avLst/>
          </a:prstGeom>
        </p:spPr>
      </p:pic>
    </p:spTree>
    <p:extLst>
      <p:ext uri="{BB962C8B-B14F-4D97-AF65-F5344CB8AC3E}">
        <p14:creationId xmlns:p14="http://schemas.microsoft.com/office/powerpoint/2010/main" val="39365460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數據中心：應用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830997"/>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黑名單人物識別</a:t>
            </a: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53120" y="2551531"/>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通過自動識別他們的面孔來識別黑名單人物。</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584775"/>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銀行可能擁有一份潛在風險個體的名單。 提前通知黑名單人士的到來有助於工作人員做好準備。</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 </a:t>
            </a:r>
            <a:r>
              <a:rPr lang="en-US" sz="1600" b="1" i="0" dirty="0" err="1">
                <a:solidFill>
                  <a:srgbClr val="535353"/>
                </a:solidFill>
                <a:effectLst/>
                <a:latin typeface="Open Sans" panose="020B0606030504020204" pitchFamily="34" charset="0"/>
              </a:rPr>
              <a:t>面部識別</a:t>
            </a:r>
            <a:r>
              <a:rPr lang="en-US" sz="1600" b="1" i="0" dirty="0">
                <a:solidFill>
                  <a:srgbClr val="535353"/>
                </a:solidFill>
                <a:effectLst/>
                <a:latin typeface="Open Sans" panose="020B0606030504020204" pitchFamily="34" charset="0"/>
              </a:rPr>
              <a:t> </a:t>
            </a:r>
            <a:r>
              <a:rPr lang="en-US" sz="1600" i="0" dirty="0" err="1">
                <a:solidFill>
                  <a:srgbClr val="535353"/>
                </a:solidFill>
                <a:effectLst/>
                <a:latin typeface="Open Sans" panose="020B0606030504020204" pitchFamily="34" charset="0"/>
              </a:rPr>
              <a:t>支持的監控</a:t>
            </a:r>
            <a:r>
              <a:rPr lang="zh-TW" altLang="en-US" sz="1600" i="0" dirty="0">
                <a:solidFill>
                  <a:srgbClr val="535353"/>
                </a:solidFill>
                <a:effectLst/>
                <a:latin typeface="Open Sans" panose="020B0606030504020204" pitchFamily="34" charset="0"/>
              </a:rPr>
              <a:t>攝影機</a:t>
            </a:r>
            <a:r>
              <a:rPr lang="en-US" sz="1600" i="0" dirty="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a:extLst>
              <a:ext uri="{FF2B5EF4-FFF2-40B4-BE49-F238E27FC236}">
                <a16:creationId xmlns:a16="http://schemas.microsoft.com/office/drawing/2014/main" id="{BAF1160A-5368-E0C8-413E-A6F46E5B9D51}"/>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325606" y="1786067"/>
            <a:ext cx="3049511" cy="2047529"/>
          </a:xfrm>
          <a:prstGeom prst="rect">
            <a:avLst/>
          </a:prstGeom>
        </p:spPr>
      </p:pic>
    </p:spTree>
    <p:extLst>
      <p:ext uri="{BB962C8B-B14F-4D97-AF65-F5344CB8AC3E}">
        <p14:creationId xmlns:p14="http://schemas.microsoft.com/office/powerpoint/2010/main" val="14507828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238041" y="3726190"/>
            <a:ext cx="8873953" cy="1077218"/>
          </a:xfrm>
          <a:prstGeom prst="rect">
            <a:avLst/>
          </a:prstGeom>
          <a:noFill/>
        </p:spPr>
        <p:txBody>
          <a:bodyPr wrap="square" lIns="91440" tIns="45720" rIns="91440" bIns="45720" anchor="t">
            <a:spAutoFit/>
          </a:bodyPr>
          <a:lstStyle/>
          <a:p>
            <a:r>
              <a:rPr lang="en-US" sz="16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未被看管的物品，如包包、盒子、行李或可疑設備，被視為應迅速處理的風險物品。 這些物品有時可能會被意外遺忘在那裡。 很少情況下，這些物品也可能構成惡意威脅。 它們可能偽裝成爆炸物或其他危險物質。</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零售：應用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96136"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可疑物品檢測</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811006"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檢測未被看管的物品，以防止嚴重的安全和安全隱患。</a:t>
            </a:r>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pic>
        <p:nvPicPr>
          <p:cNvPr id="15" name="Picture 14">
            <a:extLst>
              <a:ext uri="{FF2B5EF4-FFF2-40B4-BE49-F238E27FC236}">
                <a16:creationId xmlns:a16="http://schemas.microsoft.com/office/drawing/2014/main" id="{D6F10228-0E08-948C-FE2E-B88E34074BEC}"/>
              </a:ext>
            </a:extLst>
          </p:cNvPr>
          <p:cNvPicPr>
            <a:picLocks noChangeAspect="1"/>
          </p:cNvPicPr>
          <p:nvPr/>
        </p:nvPicPr>
        <p:blipFill>
          <a:blip r:embed="rId11"/>
          <a:srcRect b="8390"/>
          <a:stretch/>
        </p:blipFill>
        <p:spPr>
          <a:xfrm>
            <a:off x="316306" y="1864435"/>
            <a:ext cx="3494700" cy="1831978"/>
          </a:xfrm>
          <a:prstGeom prst="rect">
            <a:avLst/>
          </a:prstGeom>
        </p:spPr>
      </p:pic>
      <p:sp>
        <p:nvSpPr>
          <p:cNvPr id="16" name="TextBox 15">
            <a:extLst>
              <a:ext uri="{FF2B5EF4-FFF2-40B4-BE49-F238E27FC236}">
                <a16:creationId xmlns:a16="http://schemas.microsoft.com/office/drawing/2014/main" id="{4020DE54-FE0E-9463-1DE5-FDAFF466DE35}"/>
              </a:ext>
            </a:extLst>
          </p:cNvPr>
          <p:cNvSpPr txBox="1"/>
          <p:nvPr/>
        </p:nvSpPr>
        <p:spPr>
          <a:xfrm>
            <a:off x="233830" y="4869160"/>
            <a:ext cx="8964488"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err="1">
                <a:solidFill>
                  <a:schemeClr val="tx1">
                    <a:lumMod val="50000"/>
                    <a:lumOff val="50000"/>
                  </a:schemeClr>
                </a:solidFill>
                <a:effectLst/>
                <a:latin typeface="Open Sans" panose="020B0606030504020204" pitchFamily="34" charset="0"/>
              </a:rPr>
              <a:t>這是基於</a:t>
            </a:r>
            <a:r>
              <a:rPr lang="en-US" sz="1600" b="0" i="0" dirty="0">
                <a:solidFill>
                  <a:schemeClr val="tx1">
                    <a:lumMod val="50000"/>
                    <a:lumOff val="50000"/>
                  </a:schemeClr>
                </a:solidFill>
                <a:effectLst/>
                <a:latin typeface="Open Sans" panose="020B0606030504020204" pitchFamily="34" charset="0"/>
              </a:rPr>
              <a:t> ACTi </a:t>
            </a:r>
            <a:r>
              <a:rPr lang="zh-TW" altLang="en-US" sz="1600" b="0" i="0" dirty="0">
                <a:solidFill>
                  <a:schemeClr val="tx1">
                    <a:lumMod val="50000"/>
                    <a:lumOff val="50000"/>
                  </a:schemeClr>
                </a:solidFill>
                <a:effectLst/>
                <a:latin typeface="Open Sans" panose="020B0606030504020204" pitchFamily="34" charset="0"/>
              </a:rPr>
              <a:t>攝影機</a:t>
            </a:r>
            <a:r>
              <a:rPr lang="en-US" sz="1600" b="0" i="0" dirty="0" err="1">
                <a:solidFill>
                  <a:schemeClr val="tx1">
                    <a:lumMod val="50000"/>
                    <a:lumOff val="50000"/>
                  </a:schemeClr>
                </a:solidFill>
                <a:effectLst/>
                <a:latin typeface="Open Sans" panose="020B0606030504020204" pitchFamily="34" charset="0"/>
              </a:rPr>
              <a:t>內部的</a:t>
            </a:r>
            <a:r>
              <a:rPr lang="en-US" sz="1600" b="0" i="0" dirty="0">
                <a:solidFill>
                  <a:schemeClr val="tx1">
                    <a:lumMod val="50000"/>
                    <a:lumOff val="50000"/>
                  </a:schemeClr>
                </a:solidFill>
                <a:effectLst/>
                <a:latin typeface="Open Sans" panose="020B0606030504020204" pitchFamily="34" charset="0"/>
              </a:rPr>
              <a:t> </a:t>
            </a:r>
            <a:r>
              <a:rPr lang="en-US" sz="1600" b="1" dirty="0" err="1">
                <a:solidFill>
                  <a:schemeClr val="tx1">
                    <a:lumMod val="50000"/>
                    <a:lumOff val="50000"/>
                  </a:schemeClr>
                </a:solidFill>
                <a:latin typeface="Open Sans" panose="020B0606030504020204" pitchFamily="34" charset="0"/>
              </a:rPr>
              <a:t>未被看管物品</a:t>
            </a:r>
            <a:r>
              <a:rPr lang="en-US" sz="1600" b="1" dirty="0">
                <a:solidFill>
                  <a:schemeClr val="tx1">
                    <a:lumMod val="50000"/>
                    <a:lumOff val="50000"/>
                  </a:schemeClr>
                </a:solidFill>
                <a:latin typeface="Open Sans" panose="020B0606030504020204" pitchFamily="34" charset="0"/>
              </a:rPr>
              <a:t> </a:t>
            </a:r>
            <a:r>
              <a:rPr lang="en-US" sz="1600" b="1" i="0" dirty="0" err="1">
                <a:solidFill>
                  <a:schemeClr val="tx1">
                    <a:lumMod val="50000"/>
                    <a:lumOff val="50000"/>
                  </a:schemeClr>
                </a:solidFill>
                <a:effectLst/>
                <a:latin typeface="Open Sans" panose="020B0606030504020204" pitchFamily="34" charset="0"/>
              </a:rPr>
              <a:t>檢測</a:t>
            </a:r>
            <a:r>
              <a:rPr lang="en-US" sz="1600" b="1" i="0" dirty="0">
                <a:solidFill>
                  <a:schemeClr val="tx1">
                    <a:lumMod val="50000"/>
                    <a:lumOff val="50000"/>
                  </a:schemeClr>
                </a:solidFill>
                <a:effectLst/>
                <a:latin typeface="Open Sans" panose="020B0606030504020204" pitchFamily="34" charset="0"/>
              </a:rPr>
              <a:t> </a:t>
            </a:r>
            <a:r>
              <a:rPr lang="en-US" sz="1600" b="0" i="0" dirty="0" err="1">
                <a:solidFill>
                  <a:schemeClr val="tx1">
                    <a:lumMod val="50000"/>
                    <a:lumOff val="50000"/>
                  </a:schemeClr>
                </a:solidFill>
                <a:effectLst/>
                <a:latin typeface="Open Sans" panose="020B0606030504020204" pitchFamily="34" charset="0"/>
              </a:rPr>
              <a:t>分析</a:t>
            </a:r>
            <a:r>
              <a:rPr lang="en-US" sz="1600" b="0" i="0" dirty="0">
                <a:solidFill>
                  <a:schemeClr val="tx1">
                    <a:lumMod val="50000"/>
                    <a:lumOff val="50000"/>
                  </a:schemeClr>
                </a:solidFill>
                <a:effectLst/>
                <a:latin typeface="Open Sans" panose="020B0606030504020204" pitchFamily="34" charset="0"/>
              </a:rPr>
              <a:t>。</a:t>
            </a:r>
            <a:r>
              <a:rPr lang="en-US" sz="1600" b="0" i="0" dirty="0">
                <a:solidFill>
                  <a:srgbClr val="535353"/>
                </a:solidFill>
                <a:effectLst/>
                <a:latin typeface="Open Sans" panose="020B0606030504020204" pitchFamily="34" charset="0"/>
              </a:rPr>
              <a:t> </a:t>
            </a:r>
            <a:r>
              <a:rPr lang="en-US" sz="1600" b="0" i="0" dirty="0" err="1">
                <a:solidFill>
                  <a:schemeClr val="tx2">
                    <a:lumMod val="60000"/>
                    <a:lumOff val="40000"/>
                  </a:schemeClr>
                </a:solidFill>
                <a:effectLst/>
                <a:latin typeface="Open Sans" panose="020B0606030504020204" pitchFamily="34" charset="0"/>
                <a:hlinkClick r:id="rId12" action="ppaction://hlinksldjump"/>
              </a:rPr>
              <a:t>閱讀更多</a:t>
            </a:r>
            <a:r>
              <a:rPr lang="en-US" sz="1600" b="0" i="0" dirty="0">
                <a:solidFill>
                  <a:srgbClr val="535353"/>
                </a:solidFill>
                <a:effectLst/>
                <a:latin typeface="Open Sans" panose="020B0606030504020204" pitchFamily="34" charset="0"/>
              </a:rPr>
              <a:t>。</a:t>
            </a:r>
          </a:p>
        </p:txBody>
      </p:sp>
    </p:spTree>
    <p:extLst>
      <p:ext uri="{BB962C8B-B14F-4D97-AF65-F5344CB8AC3E}">
        <p14:creationId xmlns:p14="http://schemas.microsoft.com/office/powerpoint/2010/main" val="18135641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通用移動應用程序，設計用於遠程訪問 NVR、CMS 或</a:t>
            </a:r>
            <a:r>
              <a:rPr lang="zh-TW" altLang="en-US" sz="1600" dirty="0">
                <a:solidFill>
                  <a:schemeClr val="tx1">
                    <a:lumMod val="50000"/>
                    <a:lumOff val="50000"/>
                  </a:schemeClr>
                </a:solidFill>
                <a:latin typeface="Open Sans" panose="020B0606030504020204" pitchFamily="34" charset="0"/>
              </a:rPr>
              <a:t>攝影機</a:t>
            </a:r>
            <a:r>
              <a:rPr lang="en-US" sz="1600" dirty="0" err="1">
                <a:solidFill>
                  <a:schemeClr val="tx1">
                    <a:lumMod val="50000"/>
                    <a:lumOff val="50000"/>
                  </a:schemeClr>
                </a:solidFill>
                <a:latin typeface="Open Sans" panose="020B0606030504020204" pitchFamily="34" charset="0"/>
              </a:rPr>
              <a:t>以進行</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播放和管理</a:t>
            </a:r>
            <a:r>
              <a:rPr lang="en-US" sz="1600" dirty="0">
                <a:solidFill>
                  <a:schemeClr val="tx1">
                    <a:lumMod val="50000"/>
                    <a:lumOff val="50000"/>
                  </a:schemeClr>
                </a:solidFill>
                <a:latin typeface="Open Sans" panose="020B0606030504020204" pitchFamily="34" charset="0"/>
              </a:rPr>
              <a:t>。 </a:t>
            </a:r>
          </a:p>
          <a:p>
            <a:pPr algn="l"/>
            <a:r>
              <a:rPr lang="en-US" sz="1600" dirty="0" err="1">
                <a:solidFill>
                  <a:schemeClr val="tx1">
                    <a:lumMod val="50000"/>
                    <a:lumOff val="50000"/>
                  </a:schemeClr>
                </a:solidFill>
                <a:latin typeface="Open Sans" panose="020B0606030504020204" pitchFamily="34" charset="0"/>
              </a:rPr>
              <a:t>功能：實時查看和播放、按事件搜索</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錄像、PTZ</a:t>
            </a:r>
            <a:r>
              <a:rPr lang="en-US" sz="1600" dirty="0">
                <a:solidFill>
                  <a:schemeClr val="tx1">
                    <a:lumMod val="50000"/>
                    <a:lumOff val="50000"/>
                  </a:schemeClr>
                </a:solidFill>
                <a:latin typeface="Open Sans" panose="020B0606030504020204" pitchFamily="34" charset="0"/>
              </a:rPr>
              <a:t> 控制、Google </a:t>
            </a:r>
            <a:r>
              <a:rPr lang="en-US" sz="1600" dirty="0" err="1">
                <a:solidFill>
                  <a:schemeClr val="tx1">
                    <a:lumMod val="50000"/>
                    <a:lumOff val="50000"/>
                  </a:schemeClr>
                </a:solidFill>
                <a:latin typeface="Open Sans" panose="020B0606030504020204" pitchFamily="34" charset="0"/>
              </a:rPr>
              <a:t>地圖、啟用數字輸出、從</a:t>
            </a:r>
            <a:r>
              <a:rPr lang="zh-TW" altLang="en-US" sz="1600" dirty="0">
                <a:solidFill>
                  <a:schemeClr val="tx1">
                    <a:lumMod val="50000"/>
                    <a:lumOff val="50000"/>
                  </a:schemeClr>
                </a:solidFill>
                <a:latin typeface="Open Sans" panose="020B0606030504020204" pitchFamily="34" charset="0"/>
              </a:rPr>
              <a:t>攝影機</a:t>
            </a:r>
            <a:r>
              <a:rPr lang="en-US" sz="1600" dirty="0" err="1">
                <a:solidFill>
                  <a:schemeClr val="tx1">
                    <a:lumMod val="50000"/>
                    <a:lumOff val="50000"/>
                  </a:schemeClr>
                </a:solidFill>
                <a:latin typeface="Open Sans" panose="020B0606030504020204" pitchFamily="34" charset="0"/>
              </a:rPr>
              <a:t>的記憶卡播放</a:t>
            </a:r>
            <a:endParaRPr lang="en-US" sz="1600" dirty="0">
              <a:solidFill>
                <a:schemeClr val="tx1">
                  <a:lumMod val="50000"/>
                  <a:lumOff val="50000"/>
                </a:schemeClr>
              </a:solidFill>
              <a:latin typeface="Open Sans" panose="020B0606030504020204" pitchFamily="34" charset="0"/>
            </a:endParaRP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數據中心：應用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隨時隨地監控</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52643" y="2351983"/>
            <a:ext cx="4755929" cy="1077218"/>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在走動的過程中，使用移動設備監控監視器的視圖，以便能夠立即對事件做出反應。</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a:t>
            </a:r>
            <a:r>
              <a:rPr lang="en-US" sz="1600" b="1" i="0" dirty="0">
                <a:solidFill>
                  <a:srgbClr val="535353"/>
                </a:solidFill>
                <a:effectLst/>
                <a:latin typeface="Open Sans" panose="020B0606030504020204" pitchFamily="34" charset="0"/>
              </a:rPr>
              <a:t>ACTi Mobile Client，</a:t>
            </a:r>
            <a:r>
              <a:rPr lang="en-US" sz="1600" b="0" i="0" dirty="0">
                <a:solidFill>
                  <a:srgbClr val="535353"/>
                </a:solidFill>
                <a:effectLst/>
                <a:latin typeface="Open Sans" panose="020B0606030504020204" pitchFamily="34" charset="0"/>
              </a:rPr>
              <a:t>適用於Android和iOS。它是免費的。</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holding a cell phone  Description automatically generated">
            <a:extLst>
              <a:ext uri="{FF2B5EF4-FFF2-40B4-BE49-F238E27FC236}">
                <a16:creationId xmlns:a16="http://schemas.microsoft.com/office/drawing/2014/main" id="{2C7BCEE3-AD54-C798-2EF2-FCF8276052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987" y="1681001"/>
            <a:ext cx="3350791" cy="2254168"/>
          </a:xfrm>
          <a:prstGeom prst="rect">
            <a:avLst/>
          </a:prstGeom>
        </p:spPr>
      </p:pic>
    </p:spTree>
    <p:extLst>
      <p:ext uri="{BB962C8B-B14F-4D97-AF65-F5344CB8AC3E}">
        <p14:creationId xmlns:p14="http://schemas.microsoft.com/office/powerpoint/2010/main" val="336103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169551"/>
          </a:xfrm>
          <a:prstGeom prst="rect">
            <a:avLst/>
          </a:prstGeom>
          <a:noFill/>
        </p:spPr>
        <p:txBody>
          <a:bodyPr wrap="square">
            <a:spAutoFit/>
          </a:bodyPr>
          <a:lstStyle/>
          <a:p>
            <a:r>
              <a:rPr lang="en-US" sz="1400" dirty="0">
                <a:solidFill>
                  <a:schemeClr val="tx1">
                    <a:lumMod val="50000"/>
                    <a:lumOff val="50000"/>
                  </a:schemeClr>
                </a:solidFill>
                <a:latin typeface="Open Sans" panose="020B0606030504020204" pitchFamily="34" charset="0"/>
              </a:rPr>
              <a:t>ACTi提供監控解決方案，以確保安全，並進行全景和細節監控。 </a:t>
            </a:r>
            <a:r>
              <a:rPr lang="en-US" sz="1400" dirty="0" err="1">
                <a:solidFill>
                  <a:schemeClr val="tx1">
                    <a:lumMod val="50000"/>
                    <a:lumOff val="50000"/>
                  </a:schemeClr>
                </a:solidFill>
                <a:latin typeface="Open Sans" panose="020B0606030504020204" pitchFamily="34" charset="0"/>
              </a:rPr>
              <a:t>通過在商店的中央或角落安裝具有寬視角的</a:t>
            </a:r>
            <a:r>
              <a:rPr lang="zh-TW" altLang="en-US" sz="1400" dirty="0">
                <a:solidFill>
                  <a:schemeClr val="tx1">
                    <a:lumMod val="50000"/>
                    <a:lumOff val="50000"/>
                  </a:schemeClr>
                </a:solidFill>
                <a:latin typeface="Open Sans" panose="020B0606030504020204" pitchFamily="34" charset="0"/>
              </a:rPr>
              <a:t>攝影機</a:t>
            </a:r>
            <a:r>
              <a:rPr lang="en-US" sz="1400" dirty="0">
                <a:solidFill>
                  <a:schemeClr val="tx1">
                    <a:lumMod val="50000"/>
                    <a:lumOff val="50000"/>
                  </a:schemeClr>
                </a:solidFill>
                <a:latin typeface="Open Sans" panose="020B0606030504020204" pitchFamily="34" charset="0"/>
              </a:rPr>
              <a:t>，</a:t>
            </a:r>
            <a:r>
              <a:rPr lang="en-US" sz="1400" dirty="0" err="1">
                <a:solidFill>
                  <a:schemeClr val="tx1">
                    <a:lumMod val="50000"/>
                    <a:lumOff val="50000"/>
                  </a:schemeClr>
                </a:solidFill>
                <a:latin typeface="Open Sans" panose="020B0606030504020204" pitchFamily="34" charset="0"/>
              </a:rPr>
              <a:t>可以完美覆蓋整個區域</a:t>
            </a:r>
            <a:r>
              <a:rPr lang="en-US" sz="1400" dirty="0">
                <a:solidFill>
                  <a:schemeClr val="tx1">
                    <a:lumMod val="50000"/>
                    <a:lumOff val="50000"/>
                  </a:schemeClr>
                </a:solidFill>
                <a:latin typeface="Open Sans" panose="020B0606030504020204" pitchFamily="34" charset="0"/>
              </a:rPr>
              <a:t>。 </a:t>
            </a:r>
            <a:r>
              <a:rPr lang="en-US" sz="1400" dirty="0" err="1">
                <a:solidFill>
                  <a:schemeClr val="tx1">
                    <a:lumMod val="50000"/>
                    <a:lumOff val="50000"/>
                  </a:schemeClr>
                </a:solidFill>
                <a:latin typeface="Open Sans" panose="020B0606030504020204" pitchFamily="34" charset="0"/>
              </a:rPr>
              <a:t>同時，進入場地的人臉可以通過隱蔽安裝在入口高度條上的隱蔽</a:t>
            </a:r>
            <a:r>
              <a:rPr lang="zh-TW" altLang="en-US" sz="1400" dirty="0">
                <a:solidFill>
                  <a:schemeClr val="tx1">
                    <a:lumMod val="50000"/>
                    <a:lumOff val="50000"/>
                  </a:schemeClr>
                </a:solidFill>
                <a:latin typeface="Open Sans" panose="020B0606030504020204" pitchFamily="34" charset="0"/>
              </a:rPr>
              <a:t>攝影機</a:t>
            </a:r>
            <a:r>
              <a:rPr lang="en-US" sz="1400" dirty="0" err="1">
                <a:solidFill>
                  <a:schemeClr val="tx1">
                    <a:lumMod val="50000"/>
                    <a:lumOff val="50000"/>
                  </a:schemeClr>
                </a:solidFill>
                <a:latin typeface="Open Sans" panose="020B0606030504020204" pitchFamily="34" charset="0"/>
              </a:rPr>
              <a:t>被捕捉</a:t>
            </a:r>
            <a:r>
              <a:rPr lang="en-US" sz="1400" dirty="0">
                <a:solidFill>
                  <a:schemeClr val="tx1">
                    <a:lumMod val="50000"/>
                    <a:lumOff val="50000"/>
                  </a:schemeClr>
                </a:solidFill>
                <a:latin typeface="Open Sans" panose="020B0606030504020204" pitchFamily="34" charset="0"/>
              </a:rPr>
              <a:t>。</a:t>
            </a:r>
          </a:p>
          <a:p>
            <a:endParaRPr lang="en-US" sz="1400" dirty="0">
              <a:solidFill>
                <a:schemeClr val="tx1">
                  <a:lumMod val="50000"/>
                  <a:lumOff val="50000"/>
                </a:schemeClr>
              </a:solidFill>
              <a:latin typeface="Open Sans" panose="020B0606030504020204" pitchFamily="34" charset="0"/>
            </a:endParaRPr>
          </a:p>
          <a:p>
            <a:r>
              <a:rPr lang="en-US" sz="1400" dirty="0">
                <a:solidFill>
                  <a:schemeClr val="tx1">
                    <a:lumMod val="50000"/>
                    <a:lumOff val="50000"/>
                  </a:schemeClr>
                </a:solidFill>
                <a:latin typeface="Open Sans" panose="020B0606030504020204" pitchFamily="34" charset="0"/>
              </a:rPr>
              <a:t>對於大型項目，ACTi TV Wall可以在不同的顯示器上同時顯示多個視圖。 獲得完整的概覽，以提高情境意識和運營效率。</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數據中心：應用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安全保障</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338554"/>
          </a:xfrm>
          <a:prstGeom prst="rect">
            <a:avLst/>
          </a:prstGeom>
          <a:noFill/>
        </p:spPr>
        <p:txBody>
          <a:bodyPr wrap="square">
            <a:spAutoFit/>
          </a:bodyPr>
          <a:lstStyle/>
          <a:p>
            <a:r>
              <a:rPr lang="en-US" sz="1600" b="0" i="0" dirty="0" err="1">
                <a:solidFill>
                  <a:schemeClr val="tx1">
                    <a:lumMod val="50000"/>
                    <a:lumOff val="50000"/>
                  </a:schemeClr>
                </a:solidFill>
                <a:effectLst/>
                <a:latin typeface="Open Sans" panose="020B0606030504020204" pitchFamily="34" charset="0"/>
              </a:rPr>
              <a:t>使用</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監控系統確保人員的安全</a:t>
            </a:r>
            <a:r>
              <a:rPr lang="en-US" sz="1600" b="0" i="0" dirty="0">
                <a:solidFill>
                  <a:schemeClr val="tx1">
                    <a:lumMod val="50000"/>
                    <a:lumOff val="50000"/>
                  </a:schemeClr>
                </a:solidFill>
                <a:effectLst/>
                <a:latin typeface="Open Sans" panose="020B0606030504020204" pitchFamily="34" charset="0"/>
              </a:rPr>
              <a:t>。</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閱讀</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閱讀</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閱讀</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閱讀</a:t>
              </a:r>
              <a:endParaRPr lang="en-US" sz="1200" i="1">
                <a:solidFill>
                  <a:srgbClr val="0000FF"/>
                </a:solidFill>
              </a:endParaRPr>
            </a:p>
          </p:txBody>
        </p:sp>
      </p:grpSp>
    </p:spTree>
    <p:extLst>
      <p:ext uri="{BB962C8B-B14F-4D97-AF65-F5344CB8AC3E}">
        <p14:creationId xmlns:p14="http://schemas.microsoft.com/office/powerpoint/2010/main" val="39287703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數據中心：應用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車輛進出控制</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在閘口使用自動車牌識別技術方便地進行進出控制。</a:t>
            </a:r>
            <a:endParaRPr lang="en-US" sz="1600" dirty="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en-US" sz="1600" dirty="0">
                <a:solidFill>
                  <a:srgbClr val="535353"/>
                </a:solidFill>
                <a:latin typeface="Open Sans" panose="020B0606030504020204" pitchFamily="34" charset="0"/>
              </a:rPr>
              <a:t>除了最高安全設施外，大多數地點都可以受益於自動門控制，而無需門衛隨時在場。 只有白名單上的車輛可以進入場地。 此外，可以設置黑名單，當黑名單上的車輛出現時，會立即提醒保安人員。</a:t>
            </a:r>
          </a:p>
          <a:p>
            <a:pPr algn="l"/>
            <a:r>
              <a:rPr lang="en-US" sz="1600" b="0" i="0" dirty="0">
                <a:solidFill>
                  <a:srgbClr val="535353"/>
                </a:solidFill>
                <a:effectLst/>
                <a:latin typeface="Open Sans" panose="020B0606030504020204" pitchFamily="34" charset="0"/>
              </a:rPr>
              <a:t>這是基於ACTi攝影機內部的</a:t>
            </a:r>
            <a:r>
              <a:rPr lang="en-US" sz="1600" b="1" i="0" dirty="0">
                <a:solidFill>
                  <a:srgbClr val="535353"/>
                </a:solidFill>
                <a:effectLst/>
                <a:latin typeface="Open Sans" panose="020B0606030504020204" pitchFamily="34" charset="0"/>
              </a:rPr>
              <a:t>ALPR</a:t>
            </a:r>
            <a:r>
              <a:rPr lang="en-US" sz="1600" b="0" i="0" dirty="0">
                <a:solidFill>
                  <a:srgbClr val="535353"/>
                </a:solidFill>
                <a:effectLst/>
                <a:latin typeface="Open Sans" panose="020B0606030504020204" pitchFamily="34" charset="0"/>
              </a:rPr>
              <a:t>分析。 </a:t>
            </a:r>
            <a:r>
              <a:rPr lang="en-US" sz="1600" b="0" i="0" dirty="0">
                <a:solidFill>
                  <a:schemeClr val="tx2">
                    <a:lumMod val="60000"/>
                    <a:lumOff val="40000"/>
                  </a:schemeClr>
                </a:solidFill>
                <a:effectLst/>
                <a:latin typeface="Open Sans" panose="020B0606030504020204" pitchFamily="34" charset="0"/>
                <a:hlinkClick r:id="rId4" action="ppaction://hlinksldjump"/>
              </a:rPr>
              <a:t>閱讀更多</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6"/>
              </a:rPr>
              <a:t>閱讀</a:t>
            </a:r>
            <a:endParaRPr lang="en-US" sz="1200" i="1" dirty="0">
              <a:solidFill>
                <a:srgbClr val="0000FF"/>
              </a:solidFill>
            </a:endParaRPr>
          </a:p>
        </p:txBody>
      </p:sp>
    </p:spTree>
    <p:extLst>
      <p:ext uri="{BB962C8B-B14F-4D97-AF65-F5344CB8AC3E}">
        <p14:creationId xmlns:p14="http://schemas.microsoft.com/office/powerpoint/2010/main" val="30549436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推薦產品與位置</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2607091901"/>
              </p:ext>
            </p:extLst>
          </p:nvPr>
        </p:nvGraphicFramePr>
        <p:xfrm>
          <a:off x="83507" y="1602753"/>
          <a:ext cx="8939881" cy="4947112"/>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739302">
                  <a:extLst>
                    <a:ext uri="{9D8B030D-6E8A-4147-A177-3AD203B41FA5}">
                      <a16:colId xmlns:a16="http://schemas.microsoft.com/office/drawing/2014/main" val="2122113404"/>
                    </a:ext>
                  </a:extLst>
                </a:gridCol>
                <a:gridCol w="1021405">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761839">
                  <a:extLst>
                    <a:ext uri="{9D8B030D-6E8A-4147-A177-3AD203B41FA5}">
                      <a16:colId xmlns:a16="http://schemas.microsoft.com/office/drawing/2014/main" val="2748578960"/>
                    </a:ext>
                  </a:extLst>
                </a:gridCol>
                <a:gridCol w="814042">
                  <a:extLst>
                    <a:ext uri="{9D8B030D-6E8A-4147-A177-3AD203B41FA5}">
                      <a16:colId xmlns:a16="http://schemas.microsoft.com/office/drawing/2014/main" val="2393102404"/>
                    </a:ext>
                  </a:extLst>
                </a:gridCol>
                <a:gridCol w="1066162">
                  <a:extLst>
                    <a:ext uri="{9D8B030D-6E8A-4147-A177-3AD203B41FA5}">
                      <a16:colId xmlns:a16="http://schemas.microsoft.com/office/drawing/2014/main" val="3567203134"/>
                    </a:ext>
                  </a:extLst>
                </a:gridCol>
              </a:tblGrid>
              <a:tr h="625045">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入口 / 大門</a:t>
                      </a:r>
                    </a:p>
                  </a:txBody>
                  <a:tcPr/>
                </a:tc>
                <a:tc>
                  <a:txBody>
                    <a:bodyPr/>
                    <a:lstStyle/>
                    <a:p>
                      <a:r>
                        <a:rPr lang="en-US" sz="1300" dirty="0">
                          <a:solidFill>
                            <a:schemeClr val="bg1"/>
                          </a:solidFill>
                        </a:rPr>
                        <a:t>服務臺</a:t>
                      </a:r>
                    </a:p>
                  </a:txBody>
                  <a:tcPr/>
                </a:tc>
                <a:tc>
                  <a:txBody>
                    <a:bodyPr/>
                    <a:lstStyle/>
                    <a:p>
                      <a:r>
                        <a:rPr lang="en-US" sz="1300" dirty="0">
                          <a:solidFill>
                            <a:schemeClr val="bg1"/>
                          </a:solidFill>
                        </a:rPr>
                        <a:t>座位區</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bg1"/>
                          </a:solidFill>
                        </a:rPr>
                        <a:t>設備室</a:t>
                      </a:r>
                    </a:p>
                  </a:txBody>
                  <a:tcPr/>
                </a:tc>
                <a:tc>
                  <a:txBody>
                    <a:bodyPr/>
                    <a:lstStyle/>
                    <a:p>
                      <a:r>
                        <a:rPr lang="en-US" sz="1300" dirty="0">
                          <a:solidFill>
                            <a:schemeClr val="bg1"/>
                          </a:solidFill>
                        </a:rPr>
                        <a:t>樓梯</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bg1"/>
                          </a:solidFill>
                        </a:rPr>
                        <a:t>控制室</a:t>
                      </a:r>
                    </a:p>
                  </a:txBody>
                  <a:tcPr/>
                </a:tc>
                <a:tc>
                  <a:txBody>
                    <a:bodyPr/>
                    <a:lstStyle/>
                    <a:p>
                      <a:r>
                        <a:rPr lang="en-US" sz="1300" dirty="0">
                          <a:solidFill>
                            <a:schemeClr val="bg1"/>
                          </a:solidFill>
                        </a:rPr>
                        <a:t>辦公室</a:t>
                      </a:r>
                    </a:p>
                  </a:txBody>
                  <a:tcPr/>
                </a:tc>
                <a:tc>
                  <a:txBody>
                    <a:bodyPr/>
                    <a:lstStyle/>
                    <a:p>
                      <a:r>
                        <a:rPr lang="en-US" sz="1300" dirty="0">
                          <a:solidFill>
                            <a:schemeClr val="bg1"/>
                          </a:solidFill>
                        </a:rPr>
                        <a:t>周圍</a:t>
                      </a:r>
                    </a:p>
                  </a:txBody>
                  <a:tcPr/>
                </a:tc>
                <a:extLst>
                  <a:ext uri="{0D108BD9-81ED-4DB2-BD59-A6C34878D82A}">
                    <a16:rowId xmlns:a16="http://schemas.microsoft.com/office/drawing/2014/main" val="2090737549"/>
                  </a:ext>
                </a:extLst>
              </a:tr>
              <a:tr h="444476">
                <a:tc>
                  <a:txBody>
                    <a:bodyPr/>
                    <a:lstStyle/>
                    <a:p>
                      <a:r>
                        <a:rPr lang="en-US" sz="1300" dirty="0">
                          <a:solidFill>
                            <a:schemeClr val="tx1">
                              <a:lumMod val="76000"/>
                              <a:lumOff val="24000"/>
                            </a:schemeClr>
                          </a:solidFill>
                        </a:rPr>
                        <a:t>熱成像攝影機（</a:t>
                      </a:r>
                      <a:r>
                        <a:rPr lang="en-US" sz="1300" dirty="0">
                          <a:solidFill>
                            <a:schemeClr val="tx1">
                              <a:lumMod val="76000"/>
                              <a:lumOff val="24000"/>
                            </a:schemeClr>
                          </a:solidFill>
                          <a:hlinkClick r:id="rId3"/>
                        </a:rPr>
                        <a:t>VMGB-370</a:t>
                      </a:r>
                      <a:r>
                        <a:rPr lang="en-US" sz="1300" dirty="0">
                          <a:solidFill>
                            <a:schemeClr val="tx1">
                              <a:lumMod val="76000"/>
                              <a:lumOff val="24000"/>
                            </a:schemeClr>
                          </a:solidFill>
                        </a:rPr>
                        <a:t>，</a:t>
                      </a:r>
                      <a:r>
                        <a:rPr lang="en-US" sz="1300" dirty="0">
                          <a:solidFill>
                            <a:schemeClr val="tx1">
                              <a:lumMod val="76000"/>
                              <a:lumOff val="24000"/>
                            </a:schemeClr>
                          </a:solidFill>
                          <a:hlinkClick r:id="rId4"/>
                        </a:rPr>
                        <a:t>VMGB-371</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078924313"/>
                  </a:ext>
                </a:extLst>
              </a:tr>
              <a:tr h="444476">
                <a:tc>
                  <a:txBody>
                    <a:bodyPr/>
                    <a:lstStyle/>
                    <a:p>
                      <a:r>
                        <a:rPr lang="en-US" sz="1300" dirty="0">
                          <a:solidFill>
                            <a:schemeClr val="tx1">
                              <a:lumMod val="76000"/>
                              <a:lumOff val="24000"/>
                            </a:schemeClr>
                          </a:solidFill>
                        </a:rPr>
                        <a:t>對講機（</a:t>
                      </a:r>
                      <a:r>
                        <a:rPr lang="en-US" sz="1300" dirty="0">
                          <a:solidFill>
                            <a:schemeClr val="tx1">
                              <a:lumMod val="76000"/>
                              <a:lumOff val="24000"/>
                            </a:schemeClr>
                          </a:solidFill>
                          <a:hlinkClick r:id="rId5"/>
                        </a:rPr>
                        <a:t>Q950</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461784252"/>
                  </a:ext>
                </a:extLst>
              </a:tr>
              <a:tr h="444476">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ALPR子彈攝影機（</a:t>
                      </a:r>
                      <a:r>
                        <a:rPr lang="en-US" sz="1300" dirty="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10431295"/>
                  </a:ext>
                </a:extLst>
              </a:tr>
              <a:tr h="625045">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門禁控制站（</a:t>
                      </a:r>
                      <a:r>
                        <a:rPr lang="en-US" sz="1300" dirty="0">
                          <a:solidFill>
                            <a:schemeClr val="tx1">
                              <a:lumMod val="76000"/>
                              <a:lumOff val="24000"/>
                            </a:schemeClr>
                          </a:solidFill>
                          <a:hlinkClick r:id="rId7"/>
                        </a:rPr>
                        <a:t>R1-R7系列讀取器/控制器</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674638168"/>
                  </a:ext>
                </a:extLst>
              </a:tr>
              <a:tr h="625045">
                <a:tc>
                  <a:txBody>
                    <a:bodyPr/>
                    <a:lstStyle/>
                    <a:p>
                      <a:r>
                        <a:rPr lang="en-US" sz="1300" dirty="0">
                          <a:solidFill>
                            <a:schemeClr val="tx1">
                              <a:lumMod val="76000"/>
                              <a:lumOff val="24000"/>
                            </a:schemeClr>
                          </a:solidFill>
                        </a:rPr>
                        <a:t>防止尾隨的計數器（</a:t>
                      </a:r>
                      <a:r>
                        <a:rPr lang="en-US" sz="1300" dirty="0">
                          <a:solidFill>
                            <a:schemeClr val="tx1">
                              <a:lumMod val="76000"/>
                              <a:lumOff val="24000"/>
                            </a:schemeClr>
                          </a:solidFill>
                          <a:hlinkClick r:id="rId8"/>
                        </a:rPr>
                        <a:t>Q963</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53065483"/>
                  </a:ext>
                </a:extLst>
              </a:tr>
              <a:tr h="444476">
                <a:tc>
                  <a:txBody>
                    <a:bodyPr/>
                    <a:lstStyle/>
                    <a:p>
                      <a:r>
                        <a:rPr lang="en-US" sz="1300" dirty="0">
                          <a:solidFill>
                            <a:schemeClr val="tx1">
                              <a:lumMod val="76000"/>
                              <a:lumOff val="24000"/>
                            </a:schemeClr>
                          </a:solidFill>
                        </a:rPr>
                        <a:t>一般監控子彈攝影機（</a:t>
                      </a:r>
                      <a:r>
                        <a:rPr lang="en-US" sz="1300" dirty="0">
                          <a:solidFill>
                            <a:schemeClr val="tx1">
                              <a:lumMod val="76000"/>
                              <a:lumOff val="24000"/>
                            </a:schemeClr>
                          </a:solidFill>
                          <a:hlinkClick r:id="rId9"/>
                        </a:rPr>
                        <a:t>3xx，4xx系列</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1261085878"/>
                  </a:ext>
                </a:extLst>
              </a:tr>
              <a:tr h="625045">
                <a:tc>
                  <a:txBody>
                    <a:bodyPr/>
                    <a:lstStyle/>
                    <a:p>
                      <a:r>
                        <a:rPr lang="en-US" sz="1300" dirty="0">
                          <a:solidFill>
                            <a:schemeClr val="tx1">
                              <a:lumMod val="76000"/>
                              <a:lumOff val="24000"/>
                            </a:schemeClr>
                          </a:solidFill>
                        </a:rPr>
                        <a:t>一般監控圓頂攝影機（</a:t>
                      </a:r>
                      <a:r>
                        <a:rPr lang="en-US" sz="1300" dirty="0">
                          <a:solidFill>
                            <a:schemeClr val="tx1">
                              <a:lumMod val="76000"/>
                              <a:lumOff val="24000"/>
                            </a:schemeClr>
                          </a:solidFill>
                          <a:hlinkClick r:id="rId10"/>
                        </a:rPr>
                        <a:t>91x，7xx，8xx系列</a:t>
                      </a:r>
                      <a:r>
                        <a:rPr lang="en-US" sz="1300" dirty="0">
                          <a:solidFill>
                            <a:schemeClr val="tx1">
                              <a:lumMod val="76000"/>
                              <a:lumOff val="24000"/>
                            </a:schemeClr>
                          </a:solidFill>
                        </a:rPr>
                        <a:t>） </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0837835"/>
                  </a:ext>
                </a:extLst>
              </a:tr>
              <a:tr h="539416">
                <a:tc>
                  <a:txBody>
                    <a:bodyPr/>
                    <a:lstStyle/>
                    <a:p>
                      <a:r>
                        <a:rPr lang="en-US" sz="1300" dirty="0">
                          <a:solidFill>
                            <a:schemeClr val="tx1">
                              <a:lumMod val="76000"/>
                              <a:lumOff val="24000"/>
                            </a:schemeClr>
                          </a:solidFill>
                        </a:rPr>
                        <a:t>監控PTZ（</a:t>
                      </a:r>
                      <a:r>
                        <a:rPr lang="en-US" sz="1300" dirty="0">
                          <a:solidFill>
                            <a:schemeClr val="tx1">
                              <a:lumMod val="76000"/>
                              <a:lumOff val="24000"/>
                            </a:schemeClr>
                          </a:solidFill>
                          <a:hlinkClick r:id="rId11"/>
                        </a:rPr>
                        <a:t>95x/96x/97x系列</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1322971614"/>
                  </a:ext>
                </a:extLst>
              </a:tr>
            </a:tbl>
          </a:graphicData>
        </a:graphic>
      </p:graphicFrame>
    </p:spTree>
    <p:extLst>
      <p:ext uri="{BB962C8B-B14F-4D97-AF65-F5344CB8AC3E}">
        <p14:creationId xmlns:p14="http://schemas.microsoft.com/office/powerpoint/2010/main" val="2244027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產品與管理伺服器</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extLst>
              <p:ext uri="{D42A27DB-BD31-4B8C-83A1-F6EECF244321}">
                <p14:modId xmlns:p14="http://schemas.microsoft.com/office/powerpoint/2010/main" val="2318368966"/>
              </p:ext>
            </p:extLst>
          </p:nvPr>
        </p:nvGraphicFramePr>
        <p:xfrm>
          <a:off x="463752" y="2078928"/>
          <a:ext cx="8028398" cy="4022883"/>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p>
                      <a:endParaRPr lang="en-US" sz="1300" b="1" kern="1200" dirty="0">
                        <a:solidFill>
                          <a:schemeClr val="bg1"/>
                        </a:solidFill>
                        <a:latin typeface="+mn-lt"/>
                        <a:ea typeface="+mn-ea"/>
                        <a:cs typeface="+mn-cs"/>
                      </a:endParaRPr>
                    </a:p>
                  </a:txBody>
                  <a:tcPr/>
                </a:tc>
                <a:tc>
                  <a:txBody>
                    <a:bodyPr/>
                    <a:lstStyle/>
                    <a:p>
                      <a:r>
                        <a:rPr lang="en-US" sz="1300" dirty="0">
                          <a:solidFill>
                            <a:schemeClr val="bg1"/>
                          </a:solidFill>
                        </a:rPr>
                        <a:t>Windows NVR (NVR 3)</a:t>
                      </a:r>
                    </a:p>
                  </a:txBody>
                  <a:tcPr/>
                </a:tc>
                <a:tc>
                  <a:txBody>
                    <a:bodyPr/>
                    <a:lstStyle/>
                    <a:p>
                      <a:r>
                        <a:rPr lang="en-US" sz="1300" dirty="0">
                          <a:solidFill>
                            <a:schemeClr val="bg1"/>
                          </a:solidFill>
                        </a:rPr>
                        <a:t>門禁控制智能伺服器</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熱成像攝影機（</a:t>
                      </a:r>
                      <a:r>
                        <a:rPr lang="en-US" sz="1300" dirty="0">
                          <a:solidFill>
                            <a:schemeClr val="tx1">
                              <a:lumMod val="76000"/>
                              <a:lumOff val="24000"/>
                            </a:schemeClr>
                          </a:solidFill>
                          <a:hlinkClick r:id="rId3"/>
                        </a:rPr>
                        <a:t>VMGB-370</a:t>
                      </a:r>
                      <a:r>
                        <a:rPr lang="en-US" sz="1300" dirty="0">
                          <a:solidFill>
                            <a:schemeClr val="tx1">
                              <a:lumMod val="76000"/>
                              <a:lumOff val="24000"/>
                            </a:schemeClr>
                          </a:solidFill>
                        </a:rPr>
                        <a:t>，</a:t>
                      </a:r>
                      <a:r>
                        <a:rPr lang="en-US" sz="1300" dirty="0">
                          <a:solidFill>
                            <a:schemeClr val="tx1">
                              <a:lumMod val="76000"/>
                              <a:lumOff val="24000"/>
                            </a:schemeClr>
                          </a:solidFill>
                          <a:hlinkClick r:id="rId4"/>
                        </a:rPr>
                        <a:t>VMGB-371</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對講機（</a:t>
                      </a:r>
                      <a:r>
                        <a:rPr lang="en-US" sz="1300" dirty="0">
                          <a:solidFill>
                            <a:schemeClr val="tx1">
                              <a:lumMod val="76000"/>
                              <a:lumOff val="24000"/>
                            </a:schemeClr>
                          </a:solidFill>
                          <a:hlinkClick r:id="rId5"/>
                        </a:rPr>
                        <a:t>Q950</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ALPR子彈攝影機（</a:t>
                      </a:r>
                      <a:r>
                        <a:rPr lang="en-US" sz="1300" dirty="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門禁控制站（</a:t>
                      </a:r>
                      <a:r>
                        <a:rPr lang="en-US" sz="1300" dirty="0">
                          <a:solidFill>
                            <a:schemeClr val="tx1">
                              <a:lumMod val="76000"/>
                              <a:lumOff val="24000"/>
                            </a:schemeClr>
                          </a:solidFill>
                          <a:hlinkClick r:id="rId7"/>
                        </a:rPr>
                        <a:t>R1-R7系列讀取器/控制器</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防止尾隨的計數器（</a:t>
                      </a:r>
                      <a:r>
                        <a:rPr lang="en-US" sz="1300" dirty="0">
                          <a:solidFill>
                            <a:schemeClr val="tx1">
                              <a:lumMod val="76000"/>
                              <a:lumOff val="24000"/>
                            </a:schemeClr>
                          </a:solidFill>
                          <a:hlinkClick r:id="rId8"/>
                        </a:rPr>
                        <a:t>Q963</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一般監控子彈攝影機（</a:t>
                      </a:r>
                      <a:r>
                        <a:rPr lang="en-US" sz="1300" dirty="0">
                          <a:solidFill>
                            <a:schemeClr val="tx1">
                              <a:lumMod val="76000"/>
                              <a:lumOff val="24000"/>
                            </a:schemeClr>
                          </a:solidFill>
                          <a:hlinkClick r:id="rId9"/>
                        </a:rPr>
                        <a:t>3xx，4xx系列</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一般監控圓頂攝影機（</a:t>
                      </a:r>
                      <a:r>
                        <a:rPr lang="en-US" sz="1300" dirty="0">
                          <a:solidFill>
                            <a:schemeClr val="tx1">
                              <a:lumMod val="76000"/>
                              <a:lumOff val="24000"/>
                            </a:schemeClr>
                          </a:solidFill>
                          <a:hlinkClick r:id="rId10"/>
                        </a:rPr>
                        <a:t>91x，7xx，8xx系列</a:t>
                      </a:r>
                      <a:r>
                        <a:rPr lang="en-US" sz="1300" dirty="0">
                          <a:solidFill>
                            <a:schemeClr val="tx1">
                              <a:lumMod val="76000"/>
                              <a:lumOff val="24000"/>
                            </a:schemeClr>
                          </a:solidFill>
                        </a:rPr>
                        <a:t>） </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0837835"/>
                  </a:ext>
                </a:extLst>
              </a:tr>
              <a:tr h="450769">
                <a:tc>
                  <a:txBody>
                    <a:bodyPr/>
                    <a:lstStyle/>
                    <a:p>
                      <a:r>
                        <a:rPr lang="en-US" sz="1300" dirty="0">
                          <a:solidFill>
                            <a:schemeClr val="tx1">
                              <a:lumMod val="76000"/>
                              <a:lumOff val="24000"/>
                            </a:schemeClr>
                          </a:solidFill>
                        </a:rPr>
                        <a:t>監控PTZ（</a:t>
                      </a:r>
                      <a:r>
                        <a:rPr lang="en-US" sz="1300" dirty="0">
                          <a:solidFill>
                            <a:schemeClr val="tx1">
                              <a:lumMod val="76000"/>
                              <a:lumOff val="24000"/>
                            </a:schemeClr>
                          </a:solidFill>
                          <a:hlinkClick r:id="rId11"/>
                        </a:rPr>
                        <a:t>95x/96x/97x系列</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1838231932"/>
                  </a:ext>
                </a:extLst>
              </a:tr>
            </a:tbl>
          </a:graphicData>
        </a:graphic>
      </p:graphicFrame>
      <p:sp>
        <p:nvSpPr>
          <p:cNvPr id="3" name="TextBox 2">
            <a:extLst>
              <a:ext uri="{FF2B5EF4-FFF2-40B4-BE49-F238E27FC236}">
                <a16:creationId xmlns:a16="http://schemas.microsoft.com/office/drawing/2014/main" id="{0306D5D7-A1ED-4BCC-18A3-881F9D100384}"/>
              </a:ext>
            </a:extLst>
          </p:cNvPr>
          <p:cNvSpPr txBox="1"/>
          <p:nvPr/>
        </p:nvSpPr>
        <p:spPr>
          <a:xfrm>
            <a:off x="463751" y="6293796"/>
            <a:ext cx="4468171" cy="307777"/>
          </a:xfrm>
          <a:prstGeom prst="rect">
            <a:avLst/>
          </a:prstGeom>
          <a:noFill/>
        </p:spPr>
        <p:txBody>
          <a:bodyPr wrap="square" rtlCol="0">
            <a:spAutoFit/>
          </a:bodyPr>
          <a:lstStyle/>
          <a:p>
            <a:r>
              <a:rPr lang="en-US" sz="1400" dirty="0"/>
              <a:t>PTZ控制可通過NVR介面使用。</a:t>
            </a:r>
          </a:p>
        </p:txBody>
      </p:sp>
    </p:spTree>
    <p:extLst>
      <p:ext uri="{BB962C8B-B14F-4D97-AF65-F5344CB8AC3E}">
        <p14:creationId xmlns:p14="http://schemas.microsoft.com/office/powerpoint/2010/main" val="27873139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Windows NVR (NVR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extLst>
              <p:ext uri="{D42A27DB-BD31-4B8C-83A1-F6EECF244321}">
                <p14:modId xmlns:p14="http://schemas.microsoft.com/office/powerpoint/2010/main" val="1492105648"/>
              </p:ext>
            </p:extLst>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p>
                      <a:r>
                        <a:rPr lang="en-US" sz="1400" b="1" dirty="0"/>
                        <a:t>功能</a:t>
                      </a:r>
                    </a:p>
                  </a:txBody>
                  <a:tcPr>
                    <a:solidFill>
                      <a:schemeClr val="bg1">
                        <a:lumMod val="95000"/>
                      </a:schemeClr>
                    </a:solidFill>
                  </a:tcPr>
                </a:tc>
                <a:tc>
                  <a:txBody>
                    <a:bodyPr/>
                    <a:lstStyle/>
                    <a:p>
                      <a:r>
                        <a:rPr lang="en-US" sz="1400" b="1" dirty="0"/>
                        <a:t>NVR 3商業版</a:t>
                      </a:r>
                    </a:p>
                  </a:txBody>
                  <a:tcPr>
                    <a:solidFill>
                      <a:schemeClr val="bg1">
                        <a:lumMod val="95000"/>
                      </a:schemeClr>
                    </a:solidFill>
                  </a:tcPr>
                </a:tc>
                <a:tc>
                  <a:txBody>
                    <a:bodyPr/>
                    <a:lstStyle/>
                    <a:p>
                      <a:r>
                        <a:rPr lang="en-US" sz="1400" b="1" dirty="0"/>
                        <a:t>NVR 3企業版</a:t>
                      </a:r>
                    </a:p>
                  </a:txBody>
                  <a:tcPr>
                    <a:solidFill>
                      <a:schemeClr val="bg1">
                        <a:lumMod val="95000"/>
                      </a:schemeClr>
                    </a:solidFill>
                  </a:tcPr>
                </a:tc>
                <a:extLst>
                  <a:ext uri="{0D108BD9-81ED-4DB2-BD59-A6C34878D82A}">
                    <a16:rowId xmlns:a16="http://schemas.microsoft.com/office/drawing/2014/main" val="10000"/>
                  </a:ext>
                </a:extLst>
              </a:tr>
              <a:tr h="273647">
                <a:tc>
                  <a:txBody>
                    <a:bodyPr/>
                    <a:lstStyle/>
                    <a:p>
                      <a:r>
                        <a:rPr lang="en-US" sz="1400" dirty="0"/>
                        <a:t>最大通道數</a:t>
                      </a:r>
                    </a:p>
                  </a:txBody>
                  <a:tcPr anchor="ctr"/>
                </a:tc>
                <a:tc>
                  <a:txBody>
                    <a:bodyPr/>
                    <a:lstStyle/>
                    <a:p>
                      <a:r>
                        <a:rPr lang="en-US" sz="1400" dirty="0"/>
                        <a:t>100</a:t>
                      </a:r>
                    </a:p>
                  </a:txBody>
                  <a:tcPr anchor="ctr"/>
                </a:tc>
                <a:tc>
                  <a:txBody>
                    <a:bodyPr/>
                    <a:lstStyle/>
                    <a:p>
                      <a:r>
                        <a:rPr lang="en-US" sz="1400" dirty="0"/>
                        <a:t>200 </a:t>
                      </a:r>
                      <a:r>
                        <a:rPr lang="en-US" sz="1200" dirty="0">
                          <a:solidFill>
                            <a:schemeClr val="tx1">
                              <a:lumMod val="65000"/>
                              <a:lumOff val="35000"/>
                            </a:schemeClr>
                          </a:solidFill>
                        </a:rPr>
                        <a:t>(獨立NVR 256)</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10001"/>
                  </a:ext>
                </a:extLst>
              </a:tr>
              <a:tr h="273647">
                <a:tc>
                  <a:txBody>
                    <a:bodyPr/>
                    <a:lstStyle/>
                    <a:p>
                      <a:r>
                        <a:rPr lang="en-US" sz="1400" dirty="0"/>
                        <a:t>免費ACTi攝影機通道包含</a:t>
                      </a:r>
                    </a:p>
                  </a:txBody>
                  <a:tcPr anchor="ctr"/>
                </a:tc>
                <a:tc>
                  <a:txBody>
                    <a:bodyPr/>
                    <a:lstStyle/>
                    <a:p>
                      <a:r>
                        <a:rPr lang="en-US" sz="1400" dirty="0"/>
                        <a:t>32</a:t>
                      </a:r>
                    </a:p>
                  </a:txBody>
                  <a:tcPr anchor="ctr"/>
                </a:tc>
                <a:tc>
                  <a:txBody>
                    <a:bodyPr/>
                    <a:lstStyle/>
                    <a:p>
                      <a:r>
                        <a:rPr lang="en-US" sz="1400" dirty="0"/>
                        <a:t>1</a:t>
                      </a:r>
                    </a:p>
                  </a:txBody>
                  <a:tcPr anchor="ctr"/>
                </a:tc>
                <a:extLst>
                  <a:ext uri="{0D108BD9-81ED-4DB2-BD59-A6C34878D82A}">
                    <a16:rowId xmlns:a16="http://schemas.microsoft.com/office/drawing/2014/main" val="10002"/>
                  </a:ext>
                </a:extLst>
              </a:tr>
              <a:tr h="273647">
                <a:tc>
                  <a:txBody>
                    <a:bodyPr/>
                    <a:lstStyle/>
                    <a:p>
                      <a:r>
                        <a:rPr lang="en-US" sz="1400" dirty="0"/>
                        <a:t>免費3</a:t>
                      </a:r>
                      <a:r>
                        <a:rPr lang="en-US" sz="1400" baseline="30000" dirty="0"/>
                        <a:t>rd</a:t>
                      </a:r>
                      <a:r>
                        <a:rPr lang="en-US" sz="1400" dirty="0"/>
                        <a:t>方攝影機通道包含</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dirty="0"/>
                        <a:t>1</a:t>
                      </a:r>
                    </a:p>
                  </a:txBody>
                  <a:tcPr anchor="ctr"/>
                </a:tc>
                <a:tc>
                  <a:txBody>
                    <a:bodyPr/>
                    <a:lstStyle/>
                    <a:p>
                      <a:r>
                        <a:rPr lang="en-US" altLang="zh-TW" sz="1400" dirty="0"/>
                        <a:t>1</a:t>
                      </a:r>
                    </a:p>
                  </a:txBody>
                  <a:tcPr anchor="ctr"/>
                </a:tc>
                <a:extLst>
                  <a:ext uri="{0D108BD9-81ED-4DB2-BD59-A6C34878D82A}">
                    <a16:rowId xmlns:a16="http://schemas.microsoft.com/office/drawing/2014/main" val="3732438586"/>
                  </a:ext>
                </a:extLst>
              </a:tr>
              <a:tr h="273647">
                <a:tc>
                  <a:txBody>
                    <a:bodyPr/>
                    <a:lstStyle/>
                    <a:p>
                      <a:r>
                        <a:rPr lang="en-US" sz="1400" dirty="0"/>
                        <a:t>CMS支援</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1080548930"/>
                  </a:ext>
                </a:extLst>
              </a:tr>
              <a:tr h="273647">
                <a:tc>
                  <a:txBody>
                    <a:bodyPr/>
                    <a:lstStyle/>
                    <a:p>
                      <a:r>
                        <a:rPr lang="en-US" sz="1400" dirty="0"/>
                        <a:t>POS、門禁控制、網絡IO支援</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10003"/>
                  </a:ext>
                </a:extLst>
              </a:tr>
              <a:tr h="273647">
                <a:tc>
                  <a:txBody>
                    <a:bodyPr/>
                    <a:lstStyle/>
                    <a:p>
                      <a:r>
                        <a:rPr lang="en-US" sz="1400" dirty="0" err="1"/>
                        <a:t>eMap</a:t>
                      </a:r>
                      <a:endParaRPr lang="en-US" sz="1400" dirty="0"/>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10004"/>
                  </a:ext>
                </a:extLst>
              </a:tr>
              <a:tr h="273647">
                <a:tc>
                  <a:txBody>
                    <a:bodyPr/>
                    <a:lstStyle/>
                    <a:p>
                      <a:r>
                        <a:rPr lang="en-US" sz="1400" dirty="0"/>
                        <a:t>谷歌地圖</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420238445"/>
                  </a:ext>
                </a:extLst>
              </a:tr>
              <a:tr h="273647">
                <a:tc>
                  <a:txBody>
                    <a:bodyPr/>
                    <a:lstStyle/>
                    <a:p>
                      <a:r>
                        <a:rPr lang="en-US" sz="1400" dirty="0"/>
                        <a:t>顯示中的嵌入式網站</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3112262903"/>
                  </a:ext>
                </a:extLst>
              </a:tr>
              <a:tr h="273647">
                <a:tc>
                  <a:txBody>
                    <a:bodyPr/>
                    <a:lstStyle/>
                    <a:p>
                      <a:r>
                        <a:rPr lang="en-US" sz="1400" dirty="0"/>
                        <a:t>PTZ控制</a:t>
                      </a:r>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284105931"/>
                  </a:ext>
                </a:extLst>
              </a:tr>
              <a:tr h="273647">
                <a:tc>
                  <a:txBody>
                    <a:bodyPr/>
                    <a:lstStyle/>
                    <a:p>
                      <a:r>
                        <a:rPr lang="en-US" sz="1400" dirty="0"/>
                        <a:t>冗餘支援(N+1, N對N)</a:t>
                      </a:r>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510118436"/>
                  </a:ext>
                </a:extLst>
              </a:tr>
              <a:tr h="273647">
                <a:tc>
                  <a:txBody>
                    <a:bodyPr/>
                    <a:lstStyle/>
                    <a:p>
                      <a:r>
                        <a:rPr lang="en-US" sz="1400" dirty="0"/>
                        <a:t>工作站、網頁客戶端、移動客戶端</a:t>
                      </a:r>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1761452278"/>
                  </a:ext>
                </a:extLst>
              </a:tr>
              <a:tr h="273647">
                <a:tc>
                  <a:txBody>
                    <a:bodyPr/>
                    <a:lstStyle/>
                    <a:p>
                      <a:r>
                        <a:rPr lang="en-US" sz="1400" dirty="0"/>
                        <a:t>顯示佈局（最大網格大小）</a:t>
                      </a:r>
                    </a:p>
                  </a:txBody>
                  <a:tcPr anchor="ctr"/>
                </a:tc>
                <a:tc>
                  <a:txBody>
                    <a:bodyPr/>
                    <a:lstStyle/>
                    <a:p>
                      <a:r>
                        <a:rPr lang="en-US" sz="1400" dirty="0">
                          <a:solidFill>
                            <a:schemeClr val="tx1">
                              <a:lumMod val="65000"/>
                              <a:lumOff val="35000"/>
                            </a:schemeClr>
                          </a:solidFill>
                        </a:rPr>
                        <a:t>225</a:t>
                      </a:r>
                    </a:p>
                  </a:txBody>
                  <a:tcPr anchor="ctr"/>
                </a:tc>
                <a:tc>
                  <a:txBody>
                    <a:bodyPr/>
                    <a:lstStyle/>
                    <a:p>
                      <a:r>
                        <a:rPr lang="en-US" sz="1400" dirty="0"/>
                        <a:t>225</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p>
            <a:r>
              <a:rPr lang="en-US" sz="1600" b="1" dirty="0"/>
              <a:t>NVR 3 </a:t>
            </a:r>
            <a:r>
              <a:rPr lang="en-US" sz="1600" dirty="0"/>
              <a:t>是最著名的ACTi產品之一 – </a:t>
            </a:r>
            <a:r>
              <a:rPr lang="en-US" sz="1600" dirty="0" err="1"/>
              <a:t>它是一個專業且優雅的網絡</a:t>
            </a:r>
            <a:r>
              <a:rPr lang="zh-TW" altLang="en-US" sz="1600" dirty="0"/>
              <a:t>影像</a:t>
            </a:r>
            <a:r>
              <a:rPr lang="en-US" sz="1600" dirty="0" err="1"/>
              <a:t>錄像機平臺，擁有廣泛的功能和極其可靠的性能，提供兩個版本（</a:t>
            </a:r>
            <a:r>
              <a:rPr lang="en-US" sz="1600" dirty="0" err="1">
                <a:hlinkClick r:id="rId3"/>
              </a:rPr>
              <a:t>閱讀更多</a:t>
            </a:r>
            <a:r>
              <a:rPr lang="en-US" sz="1600" dirty="0"/>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560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053E5CB-DDB7-DBC3-F077-7D4A1FC4C36B}"/>
              </a:ext>
            </a:extLst>
          </p:cNvPr>
          <p:cNvSpPr txBox="1">
            <a:spLocks/>
          </p:cNvSpPr>
          <p:nvPr/>
        </p:nvSpPr>
        <p:spPr>
          <a:xfrm>
            <a:off x="-2008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a:solidFill>
                  <a:schemeClr val="tx1">
                    <a:lumMod val="50000"/>
                    <a:lumOff val="50000"/>
                  </a:schemeClr>
                </a:solidFill>
              </a:rPr>
              <a:t>NVR 3版本的冗餘解決方案</a:t>
            </a:r>
          </a:p>
        </p:txBody>
      </p:sp>
      <p:pic>
        <p:nvPicPr>
          <p:cNvPr id="34" name="Picture 6">
            <a:extLst>
              <a:ext uri="{FF2B5EF4-FFF2-40B4-BE49-F238E27FC236}">
                <a16:creationId xmlns:a16="http://schemas.microsoft.com/office/drawing/2014/main" id="{8BD6B58D-88EC-E6DD-65DF-A8BBF9EE93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055" y="1088455"/>
            <a:ext cx="432618" cy="43261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Table 1">
            <a:extLst>
              <a:ext uri="{FF2B5EF4-FFF2-40B4-BE49-F238E27FC236}">
                <a16:creationId xmlns:a16="http://schemas.microsoft.com/office/drawing/2014/main" id="{33610944-577C-CC19-E748-9392CEC1745F}"/>
              </a:ext>
            </a:extLst>
          </p:cNvPr>
          <p:cNvGraphicFramePr>
            <a:graphicFrameLocks noGrp="1"/>
          </p:cNvGraphicFramePr>
          <p:nvPr/>
        </p:nvGraphicFramePr>
        <p:xfrm>
          <a:off x="539552" y="2204864"/>
          <a:ext cx="7776864" cy="3538482"/>
        </p:xfrm>
        <a:graphic>
          <a:graphicData uri="http://schemas.openxmlformats.org/drawingml/2006/table">
            <a:tbl>
              <a:tblPr/>
              <a:tblGrid>
                <a:gridCol w="7776864">
                  <a:extLst>
                    <a:ext uri="{9D8B030D-6E8A-4147-A177-3AD203B41FA5}">
                      <a16:colId xmlns:a16="http://schemas.microsoft.com/office/drawing/2014/main" val="2540877127"/>
                    </a:ext>
                  </a:extLst>
                </a:gridCol>
              </a:tblGrid>
              <a:tr h="3538482">
                <a:tc>
                  <a:txBody>
                    <a:bodyPr/>
                    <a:lstStyle/>
                    <a:p>
                      <a:pPr algn="l" fontAlgn="t"/>
                      <a:r>
                        <a:rPr lang="en-US" sz="1600" dirty="0" err="1">
                          <a:solidFill>
                            <a:srgbClr val="535353"/>
                          </a:solidFill>
                          <a:effectLst/>
                          <a:latin typeface="+mn-lt"/>
                        </a:rPr>
                        <a:t>可能會出現NVR伺服器無法訪問的情況，並且攝影機沒有錄像機可以發送</a:t>
                      </a:r>
                      <a:r>
                        <a:rPr lang="zh-TW" altLang="en-US" sz="1600" dirty="0">
                          <a:solidFill>
                            <a:srgbClr val="535353"/>
                          </a:solidFill>
                          <a:effectLst/>
                          <a:latin typeface="+mn-lt"/>
                        </a:rPr>
                        <a:t>影像</a:t>
                      </a:r>
                      <a:r>
                        <a:rPr lang="en-US" sz="1600" dirty="0" err="1">
                          <a:solidFill>
                            <a:srgbClr val="535353"/>
                          </a:solidFill>
                          <a:effectLst/>
                          <a:latin typeface="+mn-lt"/>
                        </a:rPr>
                        <a:t>流。這可能是由於網絡故障、數據交換機故障、停電、人為錯誤或其他原因造成的</a:t>
                      </a:r>
                      <a:r>
                        <a:rPr lang="en-US" sz="1600" dirty="0">
                          <a:solidFill>
                            <a:srgbClr val="535353"/>
                          </a:solidFill>
                          <a:effectLst/>
                          <a:latin typeface="+mn-lt"/>
                        </a:rPr>
                        <a:t>。 儘管這類事件發生的可能性非常低，但關鍵任務解決方案應該具備防護措施。</a:t>
                      </a:r>
                    </a:p>
                    <a:p>
                      <a:pPr algn="l" fontAlgn="t"/>
                      <a:endParaRPr lang="en-US" sz="1600" dirty="0">
                        <a:solidFill>
                          <a:srgbClr val="535353"/>
                        </a:solidFill>
                        <a:effectLst/>
                        <a:latin typeface="+mn-lt"/>
                      </a:endParaRPr>
                    </a:p>
                    <a:p>
                      <a:pPr algn="l" fontAlgn="t"/>
                      <a:r>
                        <a:rPr lang="en-US" sz="1600" dirty="0">
                          <a:solidFill>
                            <a:srgbClr val="535353"/>
                          </a:solidFill>
                          <a:effectLst/>
                          <a:latin typeface="+mn-lt"/>
                        </a:rPr>
                        <a:t>透過使用</a:t>
                      </a:r>
                      <a:r>
                        <a:rPr lang="en-US" sz="1600" b="1" dirty="0">
                          <a:solidFill>
                            <a:srgbClr val="535353"/>
                          </a:solidFill>
                          <a:effectLst/>
                          <a:latin typeface="+mn-lt"/>
                        </a:rPr>
                        <a:t>NVR冗餘服務</a:t>
                      </a:r>
                      <a:r>
                        <a:rPr lang="en-US" sz="1600" dirty="0">
                          <a:solidFill>
                            <a:srgbClr val="535353"/>
                          </a:solidFill>
                          <a:effectLst/>
                          <a:latin typeface="+mn-lt"/>
                        </a:rPr>
                        <a:t>，可以實現</a:t>
                      </a:r>
                      <a:r>
                        <a:rPr lang="en-US" sz="1600" b="1" dirty="0">
                          <a:solidFill>
                            <a:srgbClr val="535353"/>
                          </a:solidFill>
                          <a:effectLst/>
                          <a:latin typeface="+mn-lt"/>
                        </a:rPr>
                        <a:t>無縫服務</a:t>
                      </a:r>
                      <a:r>
                        <a:rPr lang="en-US" sz="1600" dirty="0">
                          <a:solidFill>
                            <a:srgbClr val="535353"/>
                          </a:solidFill>
                          <a:effectLst/>
                          <a:latin typeface="+mn-lt"/>
                        </a:rPr>
                        <a:t>。 </a:t>
                      </a:r>
                      <a:r>
                        <a:rPr lang="en-US" sz="1600" dirty="0" err="1">
                          <a:solidFill>
                            <a:srgbClr val="535353"/>
                          </a:solidFill>
                          <a:effectLst/>
                          <a:latin typeface="+mn-lt"/>
                        </a:rPr>
                        <a:t>這將確保每當原始NVR無法訪問時，替代系統將立即介入並開始錄製屬於原始NVR的</a:t>
                      </a:r>
                      <a:r>
                        <a:rPr lang="zh-TW" altLang="en-US" sz="1600" dirty="0">
                          <a:solidFill>
                            <a:srgbClr val="535353"/>
                          </a:solidFill>
                          <a:effectLst/>
                          <a:latin typeface="+mn-lt"/>
                        </a:rPr>
                        <a:t>攝影機影像</a:t>
                      </a:r>
                      <a:r>
                        <a:rPr lang="en-US" sz="1600" dirty="0">
                          <a:solidFill>
                            <a:srgbClr val="535353"/>
                          </a:solidFill>
                          <a:effectLst/>
                          <a:latin typeface="+mn-lt"/>
                        </a:rPr>
                        <a:t>流。</a:t>
                      </a:r>
                    </a:p>
                    <a:p>
                      <a:pPr algn="l" fontAlgn="t"/>
                      <a:endParaRPr lang="en-US" sz="1600" dirty="0">
                        <a:solidFill>
                          <a:srgbClr val="535353"/>
                        </a:solidFill>
                        <a:effectLst/>
                        <a:latin typeface="+mn-lt"/>
                      </a:endParaRPr>
                    </a:p>
                    <a:p>
                      <a:pPr algn="l" fontAlgn="t"/>
                      <a:r>
                        <a:rPr lang="en-US" sz="1600" dirty="0">
                          <a:solidFill>
                            <a:srgbClr val="535353"/>
                          </a:solidFill>
                          <a:effectLst/>
                          <a:latin typeface="+mn-lt"/>
                        </a:rPr>
                        <a:t>ACTi提供兩種冗餘服務解決方案：</a:t>
                      </a:r>
                      <a:r>
                        <a:rPr lang="en-US" sz="1600" b="1" dirty="0">
                          <a:solidFill>
                            <a:srgbClr val="535353"/>
                          </a:solidFill>
                          <a:effectLst/>
                          <a:latin typeface="+mn-lt"/>
                        </a:rPr>
                        <a:t>N+1</a:t>
                      </a:r>
                      <a:r>
                        <a:rPr lang="en-US" sz="1600" dirty="0">
                          <a:solidFill>
                            <a:srgbClr val="535353"/>
                          </a:solidFill>
                          <a:effectLst/>
                          <a:latin typeface="+mn-lt"/>
                        </a:rPr>
                        <a:t>和</a:t>
                      </a:r>
                      <a:r>
                        <a:rPr lang="en-US" sz="1600" b="1" dirty="0">
                          <a:solidFill>
                            <a:srgbClr val="535353"/>
                          </a:solidFill>
                          <a:effectLst/>
                          <a:latin typeface="+mn-lt"/>
                        </a:rPr>
                        <a:t>N對N</a:t>
                      </a:r>
                    </a:p>
                  </a:txBody>
                  <a:tcPr marL="182880" marR="182880" marT="182880" marB="182880" anchor="ctr">
                    <a:lnL>
                      <a:noFill/>
                    </a:lnL>
                    <a:lnR>
                      <a:noFill/>
                    </a:lnR>
                    <a:lnT>
                      <a:noFill/>
                    </a:lnT>
                    <a:lnB>
                      <a:noFill/>
                    </a:lnB>
                    <a:solidFill>
                      <a:schemeClr val="bg1">
                        <a:lumMod val="95000"/>
                      </a:schemeClr>
                    </a:solidFill>
                  </a:tcPr>
                </a:tc>
                <a:extLst>
                  <a:ext uri="{0D108BD9-81ED-4DB2-BD59-A6C34878D82A}">
                    <a16:rowId xmlns:a16="http://schemas.microsoft.com/office/drawing/2014/main" val="4273927462"/>
                  </a:ext>
                </a:extLst>
              </a:tr>
            </a:tbl>
          </a:graphicData>
        </a:graphic>
      </p:graphicFrame>
    </p:spTree>
    <p:extLst>
      <p:ext uri="{BB962C8B-B14F-4D97-AF65-F5344CB8AC3E}">
        <p14:creationId xmlns:p14="http://schemas.microsoft.com/office/powerpoint/2010/main" val="15855490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053E5CB-DDB7-DBC3-F077-7D4A1FC4C36B}"/>
              </a:ext>
            </a:extLst>
          </p:cNvPr>
          <p:cNvSpPr txBox="1">
            <a:spLocks/>
          </p:cNvSpPr>
          <p:nvPr/>
        </p:nvSpPr>
        <p:spPr>
          <a:xfrm>
            <a:off x="-2008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a:solidFill>
                  <a:schemeClr val="tx1">
                    <a:lumMod val="50000"/>
                    <a:lumOff val="50000"/>
                  </a:schemeClr>
                </a:solidFill>
              </a:rPr>
              <a:t>N+1冗餘</a:t>
            </a:r>
          </a:p>
        </p:txBody>
      </p:sp>
      <p:pic>
        <p:nvPicPr>
          <p:cNvPr id="34" name="Picture 6">
            <a:extLst>
              <a:ext uri="{FF2B5EF4-FFF2-40B4-BE49-F238E27FC236}">
                <a16:creationId xmlns:a16="http://schemas.microsoft.com/office/drawing/2014/main" id="{8BD6B58D-88EC-E6DD-65DF-A8BBF9EE93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055" y="1088455"/>
            <a:ext cx="432618" cy="43261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Table 3">
            <a:extLst>
              <a:ext uri="{FF2B5EF4-FFF2-40B4-BE49-F238E27FC236}">
                <a16:creationId xmlns:a16="http://schemas.microsoft.com/office/drawing/2014/main" id="{09A2AEF8-CB0E-BA1C-6BFF-08E9007C6664}"/>
              </a:ext>
            </a:extLst>
          </p:cNvPr>
          <p:cNvGraphicFramePr>
            <a:graphicFrameLocks noGrp="1"/>
          </p:cNvGraphicFramePr>
          <p:nvPr/>
        </p:nvGraphicFramePr>
        <p:xfrm>
          <a:off x="323528" y="1858144"/>
          <a:ext cx="8496944" cy="853440"/>
        </p:xfrm>
        <a:graphic>
          <a:graphicData uri="http://schemas.openxmlformats.org/drawingml/2006/table">
            <a:tbl>
              <a:tblPr/>
              <a:tblGrid>
                <a:gridCol w="8496944">
                  <a:extLst>
                    <a:ext uri="{9D8B030D-6E8A-4147-A177-3AD203B41FA5}">
                      <a16:colId xmlns:a16="http://schemas.microsoft.com/office/drawing/2014/main" val="1767041777"/>
                    </a:ext>
                  </a:extLst>
                </a:gridCol>
              </a:tblGrid>
              <a:tr h="0">
                <a:tc>
                  <a:txBody>
                    <a:bodyPr/>
                    <a:lstStyle/>
                    <a:p>
                      <a:pPr algn="l" fontAlgn="t"/>
                      <a:r>
                        <a:rPr lang="en-US" sz="1400" dirty="0">
                          <a:solidFill>
                            <a:srgbClr val="535353"/>
                          </a:solidFill>
                          <a:effectLst/>
                          <a:latin typeface="Arial" panose="020B0604020202020204" pitchFamily="34" charset="0"/>
                        </a:rPr>
                        <a:t>在網絡中將安裝一臺額外的NVR 3伺服器，該伺服器將保持閒置並監控其他NVR伺服器。 通過在該閒置的NVR 3伺服器中啟用冗餘服務許可證(LRDS3000)，它將具備監控其他NVR 3伺服器的能力。 一臺冗餘伺服器可以監控多達16臺其他NVR伺服器。 </a:t>
                      </a:r>
                      <a:r>
                        <a:rPr lang="en-US" sz="1400" dirty="0" err="1">
                          <a:solidFill>
                            <a:srgbClr val="535353"/>
                          </a:solidFill>
                          <a:effectLst/>
                          <a:latin typeface="Arial" panose="020B0604020202020204" pitchFamily="34" charset="0"/>
                        </a:rPr>
                        <a:t>如果任何這些NVR伺服器變得無法訪問，則冗餘伺服器將注意到並立即接管原始NVR的</a:t>
                      </a:r>
                      <a:r>
                        <a:rPr lang="zh-TW" altLang="en-US" sz="1400" dirty="0">
                          <a:solidFill>
                            <a:srgbClr val="535353"/>
                          </a:solidFill>
                          <a:effectLst/>
                          <a:latin typeface="Arial" panose="020B0604020202020204" pitchFamily="34" charset="0"/>
                        </a:rPr>
                        <a:t>攝影機</a:t>
                      </a:r>
                      <a:r>
                        <a:rPr lang="en-US" sz="1400" dirty="0" err="1">
                          <a:solidFill>
                            <a:srgbClr val="535353"/>
                          </a:solidFill>
                          <a:effectLst/>
                          <a:latin typeface="Arial" panose="020B0604020202020204" pitchFamily="34" charset="0"/>
                        </a:rPr>
                        <a:t>管理</a:t>
                      </a:r>
                      <a:r>
                        <a:rPr lang="en-US" sz="1400" dirty="0">
                          <a:solidFill>
                            <a:srgbClr val="535353"/>
                          </a:solidFill>
                          <a:effectLst/>
                          <a:latin typeface="Arial" panose="020B0604020202020204" pitchFamily="34" charset="0"/>
                        </a:rPr>
                        <a:t>。</a:t>
                      </a:r>
                    </a:p>
                  </a:txBody>
                  <a:tcPr marL="0" marR="0" marT="0" marB="0" anchor="ctr">
                    <a:lnL>
                      <a:noFill/>
                    </a:lnL>
                    <a:lnR>
                      <a:noFill/>
                    </a:lnR>
                    <a:lnT>
                      <a:noFill/>
                    </a:lnT>
                    <a:lnB>
                      <a:noFill/>
                    </a:lnB>
                    <a:solidFill>
                      <a:srgbClr val="FCFCFC"/>
                    </a:solidFill>
                  </a:tcPr>
                </a:tc>
                <a:extLst>
                  <a:ext uri="{0D108BD9-81ED-4DB2-BD59-A6C34878D82A}">
                    <a16:rowId xmlns:a16="http://schemas.microsoft.com/office/drawing/2014/main" val="3841315013"/>
                  </a:ext>
                </a:extLst>
              </a:tr>
            </a:tbl>
          </a:graphicData>
        </a:graphic>
      </p:graphicFrame>
      <p:pic>
        <p:nvPicPr>
          <p:cNvPr id="5" name="Picture 4" descr="Diagram  Description automatically generated">
            <a:extLst>
              <a:ext uri="{FF2B5EF4-FFF2-40B4-BE49-F238E27FC236}">
                <a16:creationId xmlns:a16="http://schemas.microsoft.com/office/drawing/2014/main" id="{87452E05-B6E1-9E98-4683-3807B1B1F8E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7942" y="3212976"/>
            <a:ext cx="7548115" cy="3287319"/>
          </a:xfrm>
          <a:prstGeom prst="rect">
            <a:avLst/>
          </a:prstGeom>
        </p:spPr>
      </p:pic>
    </p:spTree>
    <p:extLst>
      <p:ext uri="{BB962C8B-B14F-4D97-AF65-F5344CB8AC3E}">
        <p14:creationId xmlns:p14="http://schemas.microsoft.com/office/powerpoint/2010/main" val="22868633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053E5CB-DDB7-DBC3-F077-7D4A1FC4C36B}"/>
              </a:ext>
            </a:extLst>
          </p:cNvPr>
          <p:cNvSpPr txBox="1">
            <a:spLocks/>
          </p:cNvSpPr>
          <p:nvPr/>
        </p:nvSpPr>
        <p:spPr>
          <a:xfrm>
            <a:off x="-2008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a:solidFill>
                  <a:schemeClr val="tx1">
                    <a:lumMod val="50000"/>
                    <a:lumOff val="50000"/>
                  </a:schemeClr>
                </a:solidFill>
              </a:rPr>
              <a:t>N對N冗餘</a:t>
            </a:r>
          </a:p>
        </p:txBody>
      </p:sp>
      <p:pic>
        <p:nvPicPr>
          <p:cNvPr id="34" name="Picture 6">
            <a:extLst>
              <a:ext uri="{FF2B5EF4-FFF2-40B4-BE49-F238E27FC236}">
                <a16:creationId xmlns:a16="http://schemas.microsoft.com/office/drawing/2014/main" id="{8BD6B58D-88EC-E6DD-65DF-A8BBF9EE93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055" y="1088455"/>
            <a:ext cx="432618" cy="43261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Table 3">
            <a:extLst>
              <a:ext uri="{FF2B5EF4-FFF2-40B4-BE49-F238E27FC236}">
                <a16:creationId xmlns:a16="http://schemas.microsoft.com/office/drawing/2014/main" id="{46911ED6-8E1E-A5CA-D33C-D952F03AB6BE}"/>
              </a:ext>
            </a:extLst>
          </p:cNvPr>
          <p:cNvGraphicFramePr>
            <a:graphicFrameLocks noGrp="1"/>
          </p:cNvGraphicFramePr>
          <p:nvPr/>
        </p:nvGraphicFramePr>
        <p:xfrm>
          <a:off x="323528" y="1858144"/>
          <a:ext cx="8496944" cy="426720"/>
        </p:xfrm>
        <a:graphic>
          <a:graphicData uri="http://schemas.openxmlformats.org/drawingml/2006/table">
            <a:tbl>
              <a:tblPr/>
              <a:tblGrid>
                <a:gridCol w="8496944">
                  <a:extLst>
                    <a:ext uri="{9D8B030D-6E8A-4147-A177-3AD203B41FA5}">
                      <a16:colId xmlns:a16="http://schemas.microsoft.com/office/drawing/2014/main" val="1767041777"/>
                    </a:ext>
                  </a:extLst>
                </a:gridCol>
              </a:tblGrid>
              <a:tr h="0">
                <a:tc>
                  <a:txBody>
                    <a:bodyPr/>
                    <a:lstStyle/>
                    <a:p>
                      <a:pPr algn="l" fontAlgn="t"/>
                      <a:r>
                        <a:rPr lang="en-US" sz="1400" dirty="0">
                          <a:solidFill>
                            <a:srgbClr val="535353"/>
                          </a:solidFill>
                          <a:effectLst/>
                          <a:latin typeface="Arial" panose="020B0604020202020204" pitchFamily="34" charset="0"/>
                        </a:rPr>
                        <a:t>還有另一種設置冗餘的方法，無需安裝額外的伺服器。 這種方法稱為N對N冗餘。 </a:t>
                      </a:r>
                      <a:r>
                        <a:rPr lang="en-US" sz="1400" dirty="0" err="1">
                          <a:solidFill>
                            <a:srgbClr val="535353"/>
                          </a:solidFill>
                          <a:effectLst/>
                          <a:latin typeface="Arial" panose="020B0604020202020204" pitchFamily="34" charset="0"/>
                        </a:rPr>
                        <a:t>這意味著當一組NVR伺服器安裝在同一網絡中時，它們可以相互監控並接管無法訪問的NVR伺服器的</a:t>
                      </a:r>
                      <a:r>
                        <a:rPr lang="zh-TW" altLang="en-US" sz="1400" dirty="0">
                          <a:solidFill>
                            <a:srgbClr val="535353"/>
                          </a:solidFill>
                          <a:effectLst/>
                          <a:latin typeface="Arial" panose="020B0604020202020204" pitchFamily="34" charset="0"/>
                        </a:rPr>
                        <a:t>攝影機</a:t>
                      </a:r>
                      <a:r>
                        <a:rPr lang="en-US" sz="1400" dirty="0">
                          <a:solidFill>
                            <a:srgbClr val="535353"/>
                          </a:solidFill>
                          <a:effectLst/>
                          <a:latin typeface="Arial" panose="020B0604020202020204" pitchFamily="34" charset="0"/>
                        </a:rPr>
                        <a:t>。</a:t>
                      </a:r>
                    </a:p>
                  </a:txBody>
                  <a:tcPr marL="0" marR="0" marT="0" marB="0" anchor="ctr">
                    <a:lnL>
                      <a:noFill/>
                    </a:lnL>
                    <a:lnR>
                      <a:noFill/>
                    </a:lnR>
                    <a:lnT>
                      <a:noFill/>
                    </a:lnT>
                    <a:lnB>
                      <a:noFill/>
                    </a:lnB>
                    <a:solidFill>
                      <a:srgbClr val="FCFCFC"/>
                    </a:solidFill>
                  </a:tcPr>
                </a:tc>
                <a:extLst>
                  <a:ext uri="{0D108BD9-81ED-4DB2-BD59-A6C34878D82A}">
                    <a16:rowId xmlns:a16="http://schemas.microsoft.com/office/drawing/2014/main" val="3841315013"/>
                  </a:ext>
                </a:extLst>
              </a:tr>
            </a:tbl>
          </a:graphicData>
        </a:graphic>
      </p:graphicFrame>
      <p:pic>
        <p:nvPicPr>
          <p:cNvPr id="5" name="Picture 4" descr="Diagram  Description automatically generated">
            <a:extLst>
              <a:ext uri="{FF2B5EF4-FFF2-40B4-BE49-F238E27FC236}">
                <a16:creationId xmlns:a16="http://schemas.microsoft.com/office/drawing/2014/main" id="{768E2086-7AB5-F0CD-526C-CA0852235D0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7664" y="2722240"/>
            <a:ext cx="5391902" cy="2353003"/>
          </a:xfrm>
          <a:prstGeom prst="rect">
            <a:avLst/>
          </a:prstGeom>
        </p:spPr>
      </p:pic>
      <p:sp>
        <p:nvSpPr>
          <p:cNvPr id="6" name="TextBox 5">
            <a:extLst>
              <a:ext uri="{FF2B5EF4-FFF2-40B4-BE49-F238E27FC236}">
                <a16:creationId xmlns:a16="http://schemas.microsoft.com/office/drawing/2014/main" id="{4F4FAACE-B7E6-2214-2C50-ACAAA9C8CF21}"/>
              </a:ext>
            </a:extLst>
          </p:cNvPr>
          <p:cNvSpPr txBox="1"/>
          <p:nvPr/>
        </p:nvSpPr>
        <p:spPr>
          <a:xfrm>
            <a:off x="323529" y="5299259"/>
            <a:ext cx="8496944" cy="738664"/>
          </a:xfrm>
          <a:prstGeom prst="rect">
            <a:avLst/>
          </a:prstGeom>
          <a:noFill/>
        </p:spPr>
        <p:txBody>
          <a:bodyPr wrap="square">
            <a:spAutoFit/>
          </a:bodyPr>
          <a:lstStyle/>
          <a:p>
            <a:r>
              <a:rPr lang="en-US" sz="1400" dirty="0" err="1">
                <a:solidFill>
                  <a:srgbClr val="535353"/>
                </a:solidFill>
                <a:latin typeface="Arial" panose="020B0604020202020204" pitchFamily="34" charset="0"/>
              </a:rPr>
              <a:t>雖然不需要額外的閒置伺服器，但為了實現冗餘功能，每個NVR必須具有未使用的</a:t>
            </a:r>
            <a:r>
              <a:rPr lang="zh-TW" altLang="en-US" sz="1400" dirty="0">
                <a:solidFill>
                  <a:srgbClr val="535353"/>
                </a:solidFill>
                <a:latin typeface="Arial" panose="020B0604020202020204" pitchFamily="34" charset="0"/>
              </a:rPr>
              <a:t>影像</a:t>
            </a:r>
            <a:r>
              <a:rPr lang="en-US" sz="1400" dirty="0" err="1">
                <a:solidFill>
                  <a:srgbClr val="535353"/>
                </a:solidFill>
                <a:latin typeface="Arial" panose="020B0604020202020204" pitchFamily="34" charset="0"/>
              </a:rPr>
              <a:t>通道容量</a:t>
            </a:r>
            <a:r>
              <a:rPr lang="en-US" sz="1400" dirty="0">
                <a:solidFill>
                  <a:srgbClr val="535353"/>
                </a:solidFill>
                <a:latin typeface="Arial" panose="020B0604020202020204" pitchFamily="34" charset="0"/>
              </a:rPr>
              <a:t>。 例如，獨立的NVR伺服器INR-470附帶64個免費通道的許可證，並且可以通過附加許可證(LNVR3003)擴展到200個通道。</a:t>
            </a:r>
          </a:p>
        </p:txBody>
      </p:sp>
    </p:spTree>
    <p:extLst>
      <p:ext uri="{BB962C8B-B14F-4D97-AF65-F5344CB8AC3E}">
        <p14:creationId xmlns:p14="http://schemas.microsoft.com/office/powerpoint/2010/main" val="2854602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053E5CB-DDB7-DBC3-F077-7D4A1FC4C36B}"/>
              </a:ext>
            </a:extLst>
          </p:cNvPr>
          <p:cNvSpPr txBox="1">
            <a:spLocks/>
          </p:cNvSpPr>
          <p:nvPr/>
        </p:nvSpPr>
        <p:spPr>
          <a:xfrm>
            <a:off x="-2008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a:solidFill>
                  <a:schemeClr val="tx1">
                    <a:lumMod val="50000"/>
                    <a:lumOff val="50000"/>
                  </a:schemeClr>
                </a:solidFill>
              </a:rPr>
              <a:t>N對N冗餘</a:t>
            </a:r>
          </a:p>
        </p:txBody>
      </p:sp>
      <p:pic>
        <p:nvPicPr>
          <p:cNvPr id="34" name="Picture 6">
            <a:extLst>
              <a:ext uri="{FF2B5EF4-FFF2-40B4-BE49-F238E27FC236}">
                <a16:creationId xmlns:a16="http://schemas.microsoft.com/office/drawing/2014/main" id="{8BD6B58D-88EC-E6DD-65DF-A8BBF9EE93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055" y="1088455"/>
            <a:ext cx="432618" cy="43261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EF4851B5-2451-C81E-A1C8-9C9FA20A92D5}"/>
              </a:ext>
            </a:extLst>
          </p:cNvPr>
          <p:cNvSpPr txBox="1"/>
          <p:nvPr/>
        </p:nvSpPr>
        <p:spPr>
          <a:xfrm>
            <a:off x="467544" y="1772816"/>
            <a:ext cx="8208912" cy="2031325"/>
          </a:xfrm>
          <a:prstGeom prst="rect">
            <a:avLst/>
          </a:prstGeom>
          <a:noFill/>
        </p:spPr>
        <p:txBody>
          <a:bodyPr wrap="square">
            <a:spAutoFit/>
          </a:bodyPr>
          <a:lstStyle/>
          <a:p>
            <a:pPr algn="l" fontAlgn="t"/>
            <a:r>
              <a:rPr lang="en-US" sz="1400" dirty="0">
                <a:solidFill>
                  <a:srgbClr val="535353"/>
                </a:solidFill>
                <a:latin typeface="Arial" panose="020B0604020202020204" pitchFamily="34" charset="0"/>
              </a:rPr>
              <a:t>如果該伺服器有150個</a:t>
            </a:r>
            <a:r>
              <a:rPr lang="zh-TW" altLang="en-US" sz="1400" dirty="0">
                <a:solidFill>
                  <a:srgbClr val="535353"/>
                </a:solidFill>
                <a:latin typeface="Arial" panose="020B0604020202020204" pitchFamily="34" charset="0"/>
              </a:rPr>
              <a:t>攝影機</a:t>
            </a:r>
            <a:r>
              <a:rPr lang="en-US" sz="1400" dirty="0">
                <a:solidFill>
                  <a:srgbClr val="535353"/>
                </a:solidFill>
                <a:latin typeface="Arial" panose="020B0604020202020204" pitchFamily="34" charset="0"/>
              </a:rPr>
              <a:t>需要管理，那麼它可以潛在地接管來自任何其他NVR伺服器的50個</a:t>
            </a:r>
            <a:r>
              <a:rPr lang="zh-TW" altLang="en-US" sz="1400" dirty="0">
                <a:solidFill>
                  <a:srgbClr val="535353"/>
                </a:solidFill>
                <a:latin typeface="Arial" panose="020B0604020202020204" pitchFamily="34" charset="0"/>
              </a:rPr>
              <a:t>攝影機</a:t>
            </a:r>
            <a:r>
              <a:rPr lang="en-US" sz="1400" dirty="0">
                <a:solidFill>
                  <a:srgbClr val="535353"/>
                </a:solidFill>
                <a:latin typeface="Arial" panose="020B0604020202020204" pitchFamily="34" charset="0"/>
              </a:rPr>
              <a:t>，只要啟用了完整的200個通道容量，並且得到了LNVR3003許可證的幫助。 在這種情況下，INR-470成為網絡中任何其他NVR 3的50個選定</a:t>
            </a:r>
            <a:r>
              <a:rPr lang="zh-TW" altLang="en-US" sz="1400" dirty="0">
                <a:solidFill>
                  <a:srgbClr val="535353"/>
                </a:solidFill>
                <a:latin typeface="Arial" panose="020B0604020202020204" pitchFamily="34" charset="0"/>
              </a:rPr>
              <a:t>攝影機</a:t>
            </a:r>
            <a:r>
              <a:rPr lang="en-US" sz="1400" dirty="0" err="1">
                <a:solidFill>
                  <a:srgbClr val="535353"/>
                </a:solidFill>
                <a:latin typeface="Arial" panose="020B0604020202020204" pitchFamily="34" charset="0"/>
              </a:rPr>
              <a:t>通道的冗餘伺服器</a:t>
            </a:r>
            <a:r>
              <a:rPr lang="en-US" sz="1400" dirty="0">
                <a:solidFill>
                  <a:srgbClr val="535353"/>
                </a:solidFill>
                <a:latin typeface="Arial" panose="020B0604020202020204" pitchFamily="34" charset="0"/>
              </a:rPr>
              <a:t>。</a:t>
            </a:r>
          </a:p>
          <a:p>
            <a:pPr algn="l" fontAlgn="t"/>
            <a:endParaRPr lang="en-US" sz="1400" dirty="0">
              <a:solidFill>
                <a:srgbClr val="535353"/>
              </a:solidFill>
              <a:latin typeface="Arial" panose="020B0604020202020204" pitchFamily="34" charset="0"/>
            </a:endParaRPr>
          </a:p>
          <a:p>
            <a:pPr algn="l" fontAlgn="t"/>
            <a:r>
              <a:rPr lang="en-US" sz="1400" dirty="0">
                <a:solidFill>
                  <a:srgbClr val="535353"/>
                </a:solidFill>
                <a:latin typeface="Arial" panose="020B0604020202020204" pitchFamily="34" charset="0"/>
              </a:rPr>
              <a:t>將相同的概念應用於所有的 NVR 3 伺服器，它們都能利用其多餘的通道配額作為冗餘伺服器。</a:t>
            </a:r>
          </a:p>
          <a:p>
            <a:pPr algn="l" fontAlgn="t"/>
            <a:endParaRPr lang="en-US" sz="1400" dirty="0">
              <a:solidFill>
                <a:srgbClr val="535353"/>
              </a:solidFill>
              <a:latin typeface="Arial" panose="020B0604020202020204" pitchFamily="34" charset="0"/>
            </a:endParaRPr>
          </a:p>
          <a:p>
            <a:pPr algn="l" fontAlgn="t"/>
            <a:r>
              <a:rPr lang="en-US" sz="1400" dirty="0">
                <a:solidFill>
                  <a:srgbClr val="535353"/>
                </a:solidFill>
                <a:latin typeface="Arial" panose="020B0604020202020204" pitchFamily="34" charset="0"/>
              </a:rPr>
              <a:t>這種方法還提供了靈活性 - </a:t>
            </a:r>
            <a:r>
              <a:rPr lang="en-US" sz="1400" dirty="0" err="1">
                <a:solidFill>
                  <a:srgbClr val="535353"/>
                </a:solidFill>
                <a:latin typeface="Arial" panose="020B0604020202020204" pitchFamily="34" charset="0"/>
              </a:rPr>
              <a:t>您可以決定希望在冗餘模式下服務哪些</a:t>
            </a:r>
            <a:r>
              <a:rPr lang="zh-TW" altLang="en-US" sz="1400" dirty="0">
                <a:solidFill>
                  <a:srgbClr val="535353"/>
                </a:solidFill>
                <a:latin typeface="Arial" panose="020B0604020202020204" pitchFamily="34" charset="0"/>
              </a:rPr>
              <a:t>攝影機</a:t>
            </a:r>
            <a:r>
              <a:rPr lang="en-US" sz="1400" dirty="0" err="1">
                <a:solidFill>
                  <a:srgbClr val="535353"/>
                </a:solidFill>
                <a:latin typeface="Arial" panose="020B0604020202020204" pitchFamily="34" charset="0"/>
              </a:rPr>
              <a:t>通道</a:t>
            </a:r>
            <a:r>
              <a:rPr lang="en-US" sz="1400" dirty="0">
                <a:solidFill>
                  <a:srgbClr val="535353"/>
                </a:solidFill>
                <a:latin typeface="Arial" panose="020B0604020202020204" pitchFamily="34" charset="0"/>
              </a:rPr>
              <a:t>。 例如，您可以跳過不太重要的通道。 然而，如果必須在網絡中實現完全冗餘，那麼平均每個 NVR </a:t>
            </a:r>
            <a:r>
              <a:rPr lang="en-US" sz="1400" dirty="0" err="1">
                <a:solidFill>
                  <a:srgbClr val="535353"/>
                </a:solidFill>
                <a:latin typeface="Arial" panose="020B0604020202020204" pitchFamily="34" charset="0"/>
              </a:rPr>
              <a:t>應該激活的</a:t>
            </a:r>
            <a:r>
              <a:rPr lang="zh-TW" altLang="en-US" sz="1400" dirty="0">
                <a:solidFill>
                  <a:srgbClr val="535353"/>
                </a:solidFill>
                <a:latin typeface="Arial" panose="020B0604020202020204" pitchFamily="34" charset="0"/>
              </a:rPr>
              <a:t>影像</a:t>
            </a:r>
            <a:r>
              <a:rPr lang="en-US" sz="1400" dirty="0" err="1">
                <a:solidFill>
                  <a:srgbClr val="535353"/>
                </a:solidFill>
                <a:latin typeface="Arial" panose="020B0604020202020204" pitchFamily="34" charset="0"/>
              </a:rPr>
              <a:t>通道許可證數量應該是該</a:t>
            </a:r>
            <a:r>
              <a:rPr lang="en-US" sz="1400" dirty="0">
                <a:solidFill>
                  <a:srgbClr val="535353"/>
                </a:solidFill>
                <a:latin typeface="Arial" panose="020B0604020202020204" pitchFamily="34" charset="0"/>
              </a:rPr>
              <a:t> NVR 下</a:t>
            </a:r>
            <a:r>
              <a:rPr lang="zh-TW" altLang="en-US" sz="1400" dirty="0">
                <a:solidFill>
                  <a:srgbClr val="535353"/>
                </a:solidFill>
                <a:latin typeface="Arial" panose="020B0604020202020204" pitchFamily="34" charset="0"/>
              </a:rPr>
              <a:t>攝影機</a:t>
            </a:r>
            <a:r>
              <a:rPr lang="en-US" sz="1400" dirty="0" err="1">
                <a:solidFill>
                  <a:srgbClr val="535353"/>
                </a:solidFill>
                <a:latin typeface="Arial" panose="020B0604020202020204" pitchFamily="34" charset="0"/>
              </a:rPr>
              <a:t>數量的兩倍</a:t>
            </a:r>
            <a:r>
              <a:rPr lang="en-US" sz="1400" dirty="0">
                <a:solidFill>
                  <a:srgbClr val="535353"/>
                </a:solidFill>
                <a:latin typeface="Arial" panose="020B0604020202020204" pitchFamily="34" charset="0"/>
              </a:rPr>
              <a:t>。</a:t>
            </a:r>
          </a:p>
        </p:txBody>
      </p:sp>
    </p:spTree>
    <p:extLst>
      <p:ext uri="{BB962C8B-B14F-4D97-AF65-F5344CB8AC3E}">
        <p14:creationId xmlns:p14="http://schemas.microsoft.com/office/powerpoint/2010/main" val="7246813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053E5CB-DDB7-DBC3-F077-7D4A1FC4C36B}"/>
              </a:ext>
            </a:extLst>
          </p:cNvPr>
          <p:cNvSpPr txBox="1">
            <a:spLocks/>
          </p:cNvSpPr>
          <p:nvPr/>
        </p:nvSpPr>
        <p:spPr>
          <a:xfrm>
            <a:off x="-2008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a:solidFill>
                  <a:schemeClr val="tx1">
                    <a:lumMod val="50000"/>
                    <a:lumOff val="50000"/>
                  </a:schemeClr>
                </a:solidFill>
              </a:rPr>
              <a:t>系統健康管理</a:t>
            </a:r>
          </a:p>
        </p:txBody>
      </p:sp>
      <p:pic>
        <p:nvPicPr>
          <p:cNvPr id="34" name="Picture 6">
            <a:extLst>
              <a:ext uri="{FF2B5EF4-FFF2-40B4-BE49-F238E27FC236}">
                <a16:creationId xmlns:a16="http://schemas.microsoft.com/office/drawing/2014/main" id="{8BD6B58D-88EC-E6DD-65DF-A8BBF9EE93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055" y="1088455"/>
            <a:ext cx="432618" cy="43261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C3F52012-722E-8869-1B15-BA6942D97207}"/>
              </a:ext>
            </a:extLst>
          </p:cNvPr>
          <p:cNvSpPr/>
          <p:nvPr/>
        </p:nvSpPr>
        <p:spPr>
          <a:xfrm>
            <a:off x="220063" y="3380509"/>
            <a:ext cx="8528401" cy="2723821"/>
          </a:xfrm>
          <a:prstGeom prst="rect">
            <a:avLst/>
          </a:prstGeom>
        </p:spPr>
        <p:txBody>
          <a:bodyPr wrap="square" lIns="91438" tIns="45719" rIns="91438" bIns="45719">
            <a:spAutoFit/>
          </a:bodyPr>
          <a:lstStyle/>
          <a:p>
            <a:pPr marL="342892" indent="-342892">
              <a:spcAft>
                <a:spcPts val="900"/>
              </a:spcAft>
              <a:buFont typeface="Symbol"/>
              <a:buChar char=""/>
            </a:pPr>
            <a:r>
              <a:rPr lang="en-US" dirty="0">
                <a:solidFill>
                  <a:schemeClr val="tx1">
                    <a:lumMod val="85000"/>
                    <a:lumOff val="15000"/>
                  </a:schemeClr>
                </a:solidFill>
                <a:ea typeface="PMingLiU"/>
                <a:cs typeface="Times New Roman"/>
              </a:rPr>
              <a:t>監控 ACTi NVR 3 伺服器、CMS </a:t>
            </a:r>
            <a:r>
              <a:rPr lang="en-US" dirty="0" err="1">
                <a:solidFill>
                  <a:schemeClr val="tx1">
                    <a:lumMod val="85000"/>
                    <a:lumOff val="15000"/>
                  </a:schemeClr>
                </a:solidFill>
                <a:ea typeface="PMingLiU"/>
                <a:cs typeface="Times New Roman"/>
              </a:rPr>
              <a:t>伺服器、TV</a:t>
            </a:r>
            <a:r>
              <a:rPr lang="en-US" dirty="0">
                <a:solidFill>
                  <a:schemeClr val="tx1">
                    <a:lumMod val="85000"/>
                    <a:lumOff val="15000"/>
                  </a:schemeClr>
                </a:solidFill>
                <a:ea typeface="PMingLiU"/>
                <a:cs typeface="Times New Roman"/>
              </a:rPr>
              <a:t> </a:t>
            </a:r>
            <a:r>
              <a:rPr lang="en-US" dirty="0" err="1">
                <a:solidFill>
                  <a:schemeClr val="tx1">
                    <a:lumMod val="85000"/>
                    <a:lumOff val="15000"/>
                  </a:schemeClr>
                </a:solidFill>
                <a:ea typeface="PMingLiU"/>
                <a:cs typeface="Times New Roman"/>
              </a:rPr>
              <a:t>牆伺服器和</a:t>
            </a:r>
            <a:r>
              <a:rPr lang="zh-TW" altLang="en-US" dirty="0">
                <a:solidFill>
                  <a:schemeClr val="tx1">
                    <a:lumMod val="85000"/>
                    <a:lumOff val="15000"/>
                  </a:schemeClr>
                </a:solidFill>
                <a:ea typeface="PMingLiU"/>
                <a:cs typeface="Times New Roman"/>
              </a:rPr>
              <a:t>攝影機</a:t>
            </a:r>
            <a:r>
              <a:rPr lang="en-US" dirty="0" err="1">
                <a:solidFill>
                  <a:schemeClr val="tx1">
                    <a:lumMod val="85000"/>
                    <a:lumOff val="15000"/>
                  </a:schemeClr>
                </a:solidFill>
                <a:ea typeface="PMingLiU"/>
                <a:cs typeface="Times New Roman"/>
              </a:rPr>
              <a:t>的健康狀況</a:t>
            </a:r>
            <a:r>
              <a:rPr lang="en-US" dirty="0">
                <a:solidFill>
                  <a:schemeClr val="tx1">
                    <a:lumMod val="85000"/>
                    <a:lumOff val="15000"/>
                  </a:schemeClr>
                </a:solidFill>
                <a:ea typeface="PMingLiU"/>
                <a:cs typeface="Times New Roman"/>
              </a:rPr>
              <a:t> </a:t>
            </a:r>
          </a:p>
          <a:p>
            <a:pPr marL="342892" indent="-342892">
              <a:spcAft>
                <a:spcPts val="900"/>
              </a:spcAft>
              <a:buFont typeface="Symbol"/>
              <a:buChar char=""/>
            </a:pPr>
            <a:r>
              <a:rPr lang="en-US" dirty="0">
                <a:solidFill>
                  <a:schemeClr val="tx1">
                    <a:lumMod val="85000"/>
                    <a:lumOff val="15000"/>
                  </a:schemeClr>
                </a:solidFill>
                <a:ea typeface="PMingLiU"/>
                <a:cs typeface="Times New Roman"/>
              </a:rPr>
              <a:t>發送問題的電子郵件通知</a:t>
            </a:r>
          </a:p>
          <a:p>
            <a:pPr marL="342892" indent="-342892">
              <a:spcAft>
                <a:spcPts val="900"/>
              </a:spcAft>
              <a:buFont typeface="Symbol"/>
              <a:buChar char=""/>
            </a:pPr>
            <a:r>
              <a:rPr lang="en-US" dirty="0">
                <a:solidFill>
                  <a:schemeClr val="tx1">
                    <a:lumMod val="85000"/>
                    <a:lumOff val="15000"/>
                  </a:schemeClr>
                </a:solidFill>
                <a:ea typeface="PMingLiU"/>
                <a:cs typeface="Times New Roman"/>
              </a:rPr>
              <a:t>報告和圖表</a:t>
            </a:r>
          </a:p>
          <a:p>
            <a:pPr marL="342892" indent="-342892">
              <a:spcAft>
                <a:spcPts val="900"/>
              </a:spcAft>
              <a:buFont typeface="Symbol"/>
              <a:buChar char=""/>
            </a:pPr>
            <a:r>
              <a:rPr lang="en-US" dirty="0">
                <a:solidFill>
                  <a:schemeClr val="tx1">
                    <a:lumMod val="85000"/>
                    <a:lumOff val="15000"/>
                  </a:schemeClr>
                </a:solidFill>
                <a:ea typeface="PMingLiU"/>
                <a:cs typeface="Times New Roman"/>
              </a:rPr>
              <a:t>基於地圖的監控及即時警報</a:t>
            </a:r>
          </a:p>
          <a:p>
            <a:pPr marL="342892" indent="-342892">
              <a:spcAft>
                <a:spcPts val="900"/>
              </a:spcAft>
              <a:buFont typeface="Symbol"/>
              <a:buChar char=""/>
            </a:pPr>
            <a:r>
              <a:rPr lang="en-US" dirty="0">
                <a:solidFill>
                  <a:schemeClr val="tx1">
                    <a:lumMod val="85000"/>
                    <a:lumOff val="15000"/>
                  </a:schemeClr>
                </a:solidFill>
                <a:ea typeface="PMingLiU"/>
                <a:cs typeface="Times New Roman"/>
              </a:rPr>
              <a:t>每個受管理伺服器（NVR、CMS、TV 牆）需要一個許可證 (LMAS50000)。</a:t>
            </a:r>
          </a:p>
          <a:p>
            <a:pPr marL="342892" indent="-342892">
              <a:spcAft>
                <a:spcPts val="900"/>
              </a:spcAft>
              <a:buFont typeface="Symbol"/>
              <a:buChar char=""/>
            </a:pPr>
            <a:r>
              <a:rPr lang="en-US" dirty="0">
                <a:solidFill>
                  <a:schemeClr val="tx1">
                    <a:lumMod val="85000"/>
                    <a:lumOff val="15000"/>
                  </a:schemeClr>
                </a:solidFill>
                <a:ea typeface="PMingLiU"/>
                <a:cs typeface="Times New Roman"/>
              </a:rPr>
              <a:t>健康管理插件將安裝在每個目標伺服器上。</a:t>
            </a:r>
          </a:p>
          <a:p>
            <a:pPr marL="342892" indent="-342892">
              <a:spcAft>
                <a:spcPts val="900"/>
              </a:spcAft>
              <a:buFont typeface="Symbol"/>
              <a:buChar char=""/>
            </a:pPr>
            <a:r>
              <a:rPr lang="en-US" dirty="0">
                <a:solidFill>
                  <a:schemeClr val="tx1">
                    <a:lumMod val="85000"/>
                    <a:lumOff val="15000"/>
                  </a:schemeClr>
                </a:solidFill>
                <a:ea typeface="PMingLiU"/>
                <a:cs typeface="Times New Roman"/>
              </a:rPr>
              <a:t>系統健康管理伺服器 (SHM-102) 將能夠通過插件監控伺服器。</a:t>
            </a:r>
          </a:p>
        </p:txBody>
      </p:sp>
      <p:pic>
        <p:nvPicPr>
          <p:cNvPr id="40962" name="Picture 2">
            <a:extLst>
              <a:ext uri="{FF2B5EF4-FFF2-40B4-BE49-F238E27FC236}">
                <a16:creationId xmlns:a16="http://schemas.microsoft.com/office/drawing/2014/main" id="{F2342F7A-CB0B-75FD-3046-42E982201D9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3431" y="1643607"/>
            <a:ext cx="1791072" cy="1791072"/>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F9BF717-930B-3267-0E60-771BAA51FC9D}"/>
              </a:ext>
            </a:extLst>
          </p:cNvPr>
          <p:cNvSpPr txBox="1"/>
          <p:nvPr/>
        </p:nvSpPr>
        <p:spPr>
          <a:xfrm>
            <a:off x="2435639" y="2267135"/>
            <a:ext cx="1440160" cy="461665"/>
          </a:xfrm>
          <a:prstGeom prst="rect">
            <a:avLst/>
          </a:prstGeom>
          <a:noFill/>
        </p:spPr>
        <p:txBody>
          <a:bodyPr wrap="square" rtlCol="0">
            <a:spAutoFit/>
          </a:bodyPr>
          <a:lstStyle/>
          <a:p>
            <a:r>
              <a:rPr lang="en-US" sz="2400" b="1" dirty="0"/>
              <a:t>SHM-102</a:t>
            </a:r>
          </a:p>
        </p:txBody>
      </p:sp>
    </p:spTree>
    <p:extLst>
      <p:ext uri="{BB962C8B-B14F-4D97-AF65-F5344CB8AC3E}">
        <p14:creationId xmlns:p14="http://schemas.microsoft.com/office/powerpoint/2010/main" val="91711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 calcmode="lin" valueType="num">
                                      <p:cBhvr>
                                        <p:cTn id="14" dur="5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 calcmode="lin" valueType="num">
                                      <p:cBhvr>
                                        <p:cTn id="21" dur="5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 calcmode="lin" valueType="num">
                                      <p:cBhvr>
                                        <p:cTn id="28" dur="5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2">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 calcmode="lin" valueType="num">
                                      <p:cBhvr>
                                        <p:cTn id="35" dur="500" fill="hold"/>
                                        <p:tgtEl>
                                          <p:spTgt spid="2">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2">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
                                            <p:txEl>
                                              <p:pRg st="5" end="5"/>
                                            </p:txEl>
                                          </p:spTgt>
                                        </p:tgtEl>
                                        <p:attrNameLst>
                                          <p:attrName>style.visibility</p:attrName>
                                        </p:attrNameLst>
                                      </p:cBhvr>
                                      <p:to>
                                        <p:strVal val="visible"/>
                                      </p:to>
                                    </p:set>
                                    <p:anim calcmode="lin" valueType="num">
                                      <p:cBhvr>
                                        <p:cTn id="42" dur="500" fill="hold"/>
                                        <p:tgtEl>
                                          <p:spTgt spid="2">
                                            <p:txEl>
                                              <p:pRg st="5" end="5"/>
                                            </p:txEl>
                                          </p:spTgt>
                                        </p:tgtEl>
                                        <p:attrNameLst>
                                          <p:attrName>ppt_w</p:attrName>
                                        </p:attrNameLst>
                                      </p:cBhvr>
                                      <p:tavLst>
                                        <p:tav tm="0">
                                          <p:val>
                                            <p:fltVal val="0"/>
                                          </p:val>
                                        </p:tav>
                                        <p:tav tm="100000">
                                          <p:val>
                                            <p:strVal val="#ppt_w"/>
                                          </p:val>
                                        </p:tav>
                                      </p:tavLst>
                                    </p:anim>
                                    <p:anim calcmode="lin" valueType="num">
                                      <p:cBhvr>
                                        <p:cTn id="43" dur="500" fill="hold"/>
                                        <p:tgtEl>
                                          <p:spTgt spid="2">
                                            <p:txEl>
                                              <p:pRg st="5" end="5"/>
                                            </p:txEl>
                                          </p:spTgt>
                                        </p:tgtEl>
                                        <p:attrNameLst>
                                          <p:attrName>ppt_h</p:attrName>
                                        </p:attrNameLst>
                                      </p:cBhvr>
                                      <p:tavLst>
                                        <p:tav tm="0">
                                          <p:val>
                                            <p:fltVal val="0"/>
                                          </p:val>
                                        </p:tav>
                                        <p:tav tm="100000">
                                          <p:val>
                                            <p:strVal val="#ppt_h"/>
                                          </p:val>
                                        </p:tav>
                                      </p:tavLst>
                                    </p:anim>
                                    <p:animEffect transition="in" filter="fade">
                                      <p:cBhvr>
                                        <p:cTn id="44" dur="500"/>
                                        <p:tgtEl>
                                          <p:spTgt spid="2">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2">
                                            <p:txEl>
                                              <p:pRg st="6" end="6"/>
                                            </p:txEl>
                                          </p:spTgt>
                                        </p:tgtEl>
                                        <p:attrNameLst>
                                          <p:attrName>style.visibility</p:attrName>
                                        </p:attrNameLst>
                                      </p:cBhvr>
                                      <p:to>
                                        <p:strVal val="visible"/>
                                      </p:to>
                                    </p:set>
                                    <p:anim calcmode="lin" valueType="num">
                                      <p:cBhvr>
                                        <p:cTn id="49" dur="500" fill="hold"/>
                                        <p:tgtEl>
                                          <p:spTgt spid="2">
                                            <p:txEl>
                                              <p:pRg st="6" end="6"/>
                                            </p:txEl>
                                          </p:spTgt>
                                        </p:tgtEl>
                                        <p:attrNameLst>
                                          <p:attrName>ppt_w</p:attrName>
                                        </p:attrNameLst>
                                      </p:cBhvr>
                                      <p:tavLst>
                                        <p:tav tm="0">
                                          <p:val>
                                            <p:fltVal val="0"/>
                                          </p:val>
                                        </p:tav>
                                        <p:tav tm="100000">
                                          <p:val>
                                            <p:strVal val="#ppt_w"/>
                                          </p:val>
                                        </p:tav>
                                      </p:tavLst>
                                    </p:anim>
                                    <p:anim calcmode="lin" valueType="num">
                                      <p:cBhvr>
                                        <p:cTn id="50" dur="500" fill="hold"/>
                                        <p:tgtEl>
                                          <p:spTgt spid="2">
                                            <p:txEl>
                                              <p:pRg st="6" end="6"/>
                                            </p:txEl>
                                          </p:spTgt>
                                        </p:tgtEl>
                                        <p:attrNameLst>
                                          <p:attrName>ppt_h</p:attrName>
                                        </p:attrNameLst>
                                      </p:cBhvr>
                                      <p:tavLst>
                                        <p:tav tm="0">
                                          <p:val>
                                            <p:fltVal val="0"/>
                                          </p:val>
                                        </p:tav>
                                        <p:tav tm="100000">
                                          <p:val>
                                            <p:strVal val="#ppt_h"/>
                                          </p:val>
                                        </p:tav>
                                      </p:tavLst>
                                    </p:anim>
                                    <p:animEffect transition="in" filter="fade">
                                      <p:cBhvr>
                                        <p:cTn id="51"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053E5CB-DDB7-DBC3-F077-7D4A1FC4C36B}"/>
              </a:ext>
            </a:extLst>
          </p:cNvPr>
          <p:cNvSpPr txBox="1">
            <a:spLocks/>
          </p:cNvSpPr>
          <p:nvPr/>
        </p:nvSpPr>
        <p:spPr>
          <a:xfrm>
            <a:off x="-2008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a:solidFill>
                  <a:schemeClr val="tx1">
                    <a:lumMod val="50000"/>
                    <a:lumOff val="50000"/>
                  </a:schemeClr>
                </a:solidFill>
              </a:rPr>
              <a:t>系統健康管理</a:t>
            </a:r>
          </a:p>
        </p:txBody>
      </p:sp>
      <p:pic>
        <p:nvPicPr>
          <p:cNvPr id="34" name="Picture 6">
            <a:extLst>
              <a:ext uri="{FF2B5EF4-FFF2-40B4-BE49-F238E27FC236}">
                <a16:creationId xmlns:a16="http://schemas.microsoft.com/office/drawing/2014/main" id="{8BD6B58D-88EC-E6DD-65DF-A8BBF9EE93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055" y="1088455"/>
            <a:ext cx="432618" cy="43261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Table 3">
            <a:extLst>
              <a:ext uri="{FF2B5EF4-FFF2-40B4-BE49-F238E27FC236}">
                <a16:creationId xmlns:a16="http://schemas.microsoft.com/office/drawing/2014/main" id="{7CDA3239-3A7D-9EAF-70FF-F9AD9435AD36}"/>
              </a:ext>
            </a:extLst>
          </p:cNvPr>
          <p:cNvGraphicFramePr>
            <a:graphicFrameLocks noGrp="1"/>
          </p:cNvGraphicFramePr>
          <p:nvPr/>
        </p:nvGraphicFramePr>
        <p:xfrm>
          <a:off x="364364" y="1656953"/>
          <a:ext cx="8456108" cy="4793664"/>
        </p:xfrm>
        <a:graphic>
          <a:graphicData uri="http://schemas.openxmlformats.org/drawingml/2006/table">
            <a:tbl>
              <a:tblPr>
                <a:tableStyleId>{5940675A-B579-460E-94D1-54222C63F5DA}</a:tableStyleId>
              </a:tblPr>
              <a:tblGrid>
                <a:gridCol w="1759364">
                  <a:extLst>
                    <a:ext uri="{9D8B030D-6E8A-4147-A177-3AD203B41FA5}">
                      <a16:colId xmlns:a16="http://schemas.microsoft.com/office/drawing/2014/main" val="1251976433"/>
                    </a:ext>
                  </a:extLst>
                </a:gridCol>
                <a:gridCol w="3168352">
                  <a:extLst>
                    <a:ext uri="{9D8B030D-6E8A-4147-A177-3AD203B41FA5}">
                      <a16:colId xmlns:a16="http://schemas.microsoft.com/office/drawing/2014/main" val="3259840578"/>
                    </a:ext>
                  </a:extLst>
                </a:gridCol>
                <a:gridCol w="3528392">
                  <a:extLst>
                    <a:ext uri="{9D8B030D-6E8A-4147-A177-3AD203B41FA5}">
                      <a16:colId xmlns:a16="http://schemas.microsoft.com/office/drawing/2014/main" val="413493074"/>
                    </a:ext>
                  </a:extLst>
                </a:gridCol>
              </a:tblGrid>
              <a:tr h="229250">
                <a:tc gridSpan="2">
                  <a:txBody>
                    <a:bodyPr/>
                    <a:lstStyle/>
                    <a:p>
                      <a:pPr algn="ctr" fontAlgn="ctr"/>
                      <a:r>
                        <a:rPr lang="en-US" sz="1400" u="none" strike="noStrike">
                          <a:effectLst/>
                        </a:rPr>
                        <a:t>功能</a:t>
                      </a:r>
                      <a:endParaRPr lang="en-US" sz="1400" b="0" i="0" u="none" strike="noStrike">
                        <a:solidFill>
                          <a:srgbClr val="000000"/>
                        </a:solidFill>
                        <a:effectLst/>
                        <a:latin typeface="Calibri" panose="020F0502020204030204" pitchFamily="34" charset="0"/>
                      </a:endParaRPr>
                    </a:p>
                  </a:txBody>
                  <a:tcPr marL="7620" marR="7620" anchor="ctr">
                    <a:solidFill>
                      <a:schemeClr val="bg1">
                        <a:lumMod val="95000"/>
                      </a:schemeClr>
                    </a:solidFill>
                  </a:tcPr>
                </a:tc>
                <a:tc hMerge="1">
                  <a:txBody>
                    <a:bodyPr/>
                    <a:lstStyle/>
                    <a:p>
                      <a:endParaRPr lang="en-US"/>
                    </a:p>
                  </a:txBody>
                  <a:tcPr/>
                </a:tc>
                <a:tc>
                  <a:txBody>
                    <a:bodyPr/>
                    <a:lstStyle/>
                    <a:p>
                      <a:pPr algn="ctr" fontAlgn="ctr"/>
                      <a:r>
                        <a:rPr lang="en-US" sz="1400" u="none" strike="noStrike" dirty="0">
                          <a:effectLst/>
                        </a:rPr>
                        <a:t>SHM-102</a:t>
                      </a:r>
                      <a:endParaRPr lang="en-US" sz="1400" b="0" i="0" u="none" strike="noStrike" dirty="0">
                        <a:solidFill>
                          <a:srgbClr val="000000"/>
                        </a:solidFill>
                        <a:effectLst/>
                        <a:latin typeface="Calibri" panose="020F0502020204030204" pitchFamily="34" charset="0"/>
                      </a:endParaRPr>
                    </a:p>
                  </a:txBody>
                  <a:tcPr marL="7620" marR="7620" anchor="ctr">
                    <a:solidFill>
                      <a:schemeClr val="bg1">
                        <a:lumMod val="95000"/>
                      </a:schemeClr>
                    </a:solidFill>
                  </a:tcPr>
                </a:tc>
                <a:extLst>
                  <a:ext uri="{0D108BD9-81ED-4DB2-BD59-A6C34878D82A}">
                    <a16:rowId xmlns:a16="http://schemas.microsoft.com/office/drawing/2014/main" val="1717487869"/>
                  </a:ext>
                </a:extLst>
              </a:tr>
              <a:tr h="229250">
                <a:tc rowSpan="4">
                  <a:txBody>
                    <a:bodyPr/>
                    <a:lstStyle/>
                    <a:p>
                      <a:pPr algn="ctr" fontAlgn="ctr"/>
                      <a:r>
                        <a:rPr lang="en-US" sz="1400" u="none" strike="noStrike">
                          <a:effectLst/>
                        </a:rPr>
                        <a:t>健康狀態的管理產品</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pt-BR" sz="1400" u="none" strike="noStrike">
                          <a:effectLst/>
                        </a:rPr>
                        <a:t>透過 ACTi NVR 3 的攝影機</a:t>
                      </a:r>
                      <a:endParaRPr lang="pt-BR"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1328200328"/>
                  </a:ext>
                </a:extLst>
              </a:tr>
              <a:tr h="229250">
                <a:tc vMerge="1">
                  <a:txBody>
                    <a:bodyPr/>
                    <a:lstStyle/>
                    <a:p>
                      <a:endParaRPr lang="en-US"/>
                    </a:p>
                  </a:txBody>
                  <a:tcPr/>
                </a:tc>
                <a:tc>
                  <a:txBody>
                    <a:bodyPr/>
                    <a:lstStyle/>
                    <a:p>
                      <a:pPr algn="ctr" fontAlgn="ctr"/>
                      <a:r>
                        <a:rPr lang="en-US" sz="1400" u="none" strike="noStrike">
                          <a:effectLst/>
                        </a:rPr>
                        <a:t> NVR 3, GNR, INR</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1675457863"/>
                  </a:ext>
                </a:extLst>
              </a:tr>
              <a:tr h="229250">
                <a:tc vMerge="1">
                  <a:txBody>
                    <a:bodyPr/>
                    <a:lstStyle/>
                    <a:p>
                      <a:endParaRPr lang="en-US"/>
                    </a:p>
                  </a:txBody>
                  <a:tcPr/>
                </a:tc>
                <a:tc>
                  <a:txBody>
                    <a:bodyPr/>
                    <a:lstStyle/>
                    <a:p>
                      <a:pPr algn="ctr" fontAlgn="ctr"/>
                      <a:r>
                        <a:rPr lang="en-US" sz="1400" u="none" strike="noStrike">
                          <a:effectLst/>
                        </a:rPr>
                        <a:t>CMS 2</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2487789928"/>
                  </a:ext>
                </a:extLst>
              </a:tr>
              <a:tr h="229250">
                <a:tc vMerge="1">
                  <a:txBody>
                    <a:bodyPr/>
                    <a:lstStyle/>
                    <a:p>
                      <a:endParaRPr lang="en-US"/>
                    </a:p>
                  </a:txBody>
                  <a:tcPr/>
                </a:tc>
                <a:tc>
                  <a:txBody>
                    <a:bodyPr/>
                    <a:lstStyle/>
                    <a:p>
                      <a:pPr algn="ctr" fontAlgn="ctr"/>
                      <a:r>
                        <a:rPr lang="en-US" sz="1400" u="none" strike="noStrike">
                          <a:effectLst/>
                        </a:rPr>
                        <a:t>電視牆伺服器</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2445186826"/>
                  </a:ext>
                </a:extLst>
              </a:tr>
              <a:tr h="229250">
                <a:tc rowSpan="3">
                  <a:txBody>
                    <a:bodyPr/>
                    <a:lstStyle/>
                    <a:p>
                      <a:pPr algn="ctr" fontAlgn="ctr"/>
                      <a:r>
                        <a:rPr lang="en-US" sz="1400" u="none" strike="noStrike">
                          <a:effectLst/>
                        </a:rPr>
                        <a:t>健康數據</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基本產品狀態</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3271028448"/>
                  </a:ext>
                </a:extLst>
              </a:tr>
              <a:tr h="299745">
                <a:tc vMerge="1">
                  <a:txBody>
                    <a:bodyPr/>
                    <a:lstStyle/>
                    <a:p>
                      <a:endParaRPr lang="en-US"/>
                    </a:p>
                  </a:txBody>
                  <a:tcPr/>
                </a:tc>
                <a:tc>
                  <a:txBody>
                    <a:bodyPr/>
                    <a:lstStyle/>
                    <a:p>
                      <a:pPr algn="ctr" fontAlgn="ctr"/>
                      <a:r>
                        <a:rPr lang="en-US" sz="1400" u="none" strike="noStrike">
                          <a:effectLst/>
                        </a:rPr>
                        <a:t>詳細資訊</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2894414323"/>
                  </a:ext>
                </a:extLst>
              </a:tr>
              <a:tr h="229250">
                <a:tc vMerge="1">
                  <a:txBody>
                    <a:bodyPr/>
                    <a:lstStyle/>
                    <a:p>
                      <a:endParaRPr lang="en-US"/>
                    </a:p>
                  </a:txBody>
                  <a:tcPr/>
                </a:tc>
                <a:tc>
                  <a:txBody>
                    <a:bodyPr/>
                    <a:lstStyle/>
                    <a:p>
                      <a:pPr algn="ctr" fontAlgn="ctr"/>
                      <a:r>
                        <a:rPr lang="en-US" sz="1400" u="none" strike="noStrike">
                          <a:effectLst/>
                        </a:rPr>
                        <a:t>伺服器的系統狀態</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2713637488"/>
                  </a:ext>
                </a:extLst>
              </a:tr>
              <a:tr h="297904">
                <a:tc rowSpan="2">
                  <a:txBody>
                    <a:bodyPr/>
                    <a:lstStyle/>
                    <a:p>
                      <a:pPr algn="ctr" fontAlgn="ctr"/>
                      <a:r>
                        <a:rPr lang="en-US" sz="1400" u="none" strike="noStrike">
                          <a:effectLst/>
                        </a:rPr>
                        <a:t>健康管理</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在網頁客戶端顯示健康狀態</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1930978242"/>
                  </a:ext>
                </a:extLst>
              </a:tr>
              <a:tr h="228100">
                <a:tc vMerge="1">
                  <a:txBody>
                    <a:bodyPr/>
                    <a:lstStyle/>
                    <a:p>
                      <a:endParaRPr lang="en-US"/>
                    </a:p>
                  </a:txBody>
                  <a:tcPr/>
                </a:tc>
                <a:tc>
                  <a:txBody>
                    <a:bodyPr/>
                    <a:lstStyle/>
                    <a:p>
                      <a:pPr algn="ctr" fontAlgn="ctr"/>
                      <a:r>
                        <a:rPr lang="en-US" sz="1400" u="none" strike="noStrike">
                          <a:effectLst/>
                        </a:rPr>
                        <a:t>問題票證自動生成與分配</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2242954799"/>
                  </a:ext>
                </a:extLst>
              </a:tr>
              <a:tr h="524247">
                <a:tc>
                  <a:txBody>
                    <a:bodyPr/>
                    <a:lstStyle/>
                    <a:p>
                      <a:pPr algn="ctr" fontAlgn="ctr"/>
                      <a:r>
                        <a:rPr lang="en-US" sz="1400" u="none" strike="noStrike">
                          <a:effectLst/>
                        </a:rPr>
                        <a:t>可擴展性</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最大管理設備數量</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最多可管理 200 臺 NVR 伺服器及相關攝影機，採用單一 SHM 架構</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425157420"/>
                  </a:ext>
                </a:extLst>
              </a:tr>
              <a:tr h="229250">
                <a:tc rowSpan="2">
                  <a:txBody>
                    <a:bodyPr/>
                    <a:lstStyle/>
                    <a:p>
                      <a:pPr algn="ctr" fontAlgn="ctr"/>
                      <a:r>
                        <a:rPr lang="en-US" sz="1400" u="none" strike="noStrike">
                          <a:effectLst/>
                        </a:rPr>
                        <a:t>解決方案安裝</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解決方案選項</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僅使用獨立模式</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953279102"/>
                  </a:ext>
                </a:extLst>
              </a:tr>
              <a:tr h="611817">
                <a:tc vMerge="1">
                  <a:txBody>
                    <a:bodyPr/>
                    <a:lstStyle/>
                    <a:p>
                      <a:endParaRPr lang="en-US"/>
                    </a:p>
                  </a:txBody>
                  <a:tcPr/>
                </a:tc>
                <a:tc>
                  <a:txBody>
                    <a:bodyPr/>
                    <a:lstStyle/>
                    <a:p>
                      <a:pPr algn="ctr" fontAlgn="ctr"/>
                      <a:r>
                        <a:rPr lang="en-US" sz="1400" u="none" strike="noStrike">
                          <a:effectLst/>
                        </a:rPr>
                        <a:t>在SHM外部運行</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必須在所有受管理的基於Windows的伺服器上安裝插件，包括NVR 3、CMS 2、TV牆。</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3625027744"/>
                  </a:ext>
                </a:extLst>
              </a:tr>
              <a:tr h="229250">
                <a:tc>
                  <a:txBody>
                    <a:bodyPr/>
                    <a:lstStyle/>
                    <a:p>
                      <a:pPr algn="ctr" fontAlgn="ctr"/>
                      <a:r>
                        <a:rPr lang="en-US" sz="1400" u="none" strike="noStrike">
                          <a:effectLst/>
                        </a:rPr>
                        <a:t>授權</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授權單位</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dirty="0">
                          <a:effectLst/>
                        </a:rPr>
                        <a:t>每個插件</a:t>
                      </a:r>
                      <a:endParaRPr lang="en-US" sz="1400" b="0" i="0" u="none" strike="noStrike" dirty="0">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1774627245"/>
                  </a:ext>
                </a:extLst>
              </a:tr>
            </a:tbl>
          </a:graphicData>
        </a:graphic>
      </p:graphicFrame>
    </p:spTree>
    <p:extLst>
      <p:ext uri="{BB962C8B-B14F-4D97-AF65-F5344CB8AC3E}">
        <p14:creationId xmlns:p14="http://schemas.microsoft.com/office/powerpoint/2010/main" val="21490588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Rectangle: Rounded Corners 60">
            <a:extLst>
              <a:ext uri="{FF2B5EF4-FFF2-40B4-BE49-F238E27FC236}">
                <a16:creationId xmlns:a16="http://schemas.microsoft.com/office/drawing/2014/main" id="{E0F8A85C-E2AF-B6D3-ECA0-7569CB9CC729}"/>
              </a:ext>
            </a:extLst>
          </p:cNvPr>
          <p:cNvSpPr/>
          <p:nvPr/>
        </p:nvSpPr>
        <p:spPr>
          <a:xfrm>
            <a:off x="323528" y="1844824"/>
            <a:ext cx="8456108" cy="4176464"/>
          </a:xfrm>
          <a:prstGeom prst="roundRect">
            <a:avLst>
              <a:gd name="adj" fmla="val 7060"/>
            </a:avLst>
          </a:prstGeom>
          <a:solidFill>
            <a:schemeClr val="bg1">
              <a:lumMod val="9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1">
            <a:extLst>
              <a:ext uri="{FF2B5EF4-FFF2-40B4-BE49-F238E27FC236}">
                <a16:creationId xmlns:a16="http://schemas.microsoft.com/office/drawing/2014/main" id="{6053E5CB-DDB7-DBC3-F077-7D4A1FC4C36B}"/>
              </a:ext>
            </a:extLst>
          </p:cNvPr>
          <p:cNvSpPr txBox="1">
            <a:spLocks/>
          </p:cNvSpPr>
          <p:nvPr/>
        </p:nvSpPr>
        <p:spPr>
          <a:xfrm>
            <a:off x="-2008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a:solidFill>
                  <a:schemeClr val="tx1">
                    <a:lumMod val="50000"/>
                    <a:lumOff val="50000"/>
                  </a:schemeClr>
                </a:solidFill>
              </a:rPr>
              <a:t>系統健康管理架構</a:t>
            </a:r>
          </a:p>
        </p:txBody>
      </p:sp>
      <p:pic>
        <p:nvPicPr>
          <p:cNvPr id="34" name="Picture 6">
            <a:extLst>
              <a:ext uri="{FF2B5EF4-FFF2-40B4-BE49-F238E27FC236}">
                <a16:creationId xmlns:a16="http://schemas.microsoft.com/office/drawing/2014/main" id="{8BD6B58D-88EC-E6DD-65DF-A8BBF9EE93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055" y="1088455"/>
            <a:ext cx="432618" cy="432618"/>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a:extLst>
              <a:ext uri="{FF2B5EF4-FFF2-40B4-BE49-F238E27FC236}">
                <a16:creationId xmlns:a16="http://schemas.microsoft.com/office/drawing/2014/main" id="{A25BCDD7-3F80-AD83-9B8E-E6783561005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11652" y="2526568"/>
            <a:ext cx="1791072" cy="1791072"/>
          </a:xfrm>
          <a:prstGeom prst="rect">
            <a:avLst/>
          </a:prstGeom>
          <a:noFill/>
          <a:extLst>
            <a:ext uri="{909E8E84-426E-40DD-AFC4-6F175D3DCCD1}">
              <a14:hiddenFill xmlns:a14="http://schemas.microsoft.com/office/drawing/2010/main">
                <a:solidFill>
                  <a:srgbClr val="FFFFFF"/>
                </a:solidFill>
              </a14:hiddenFill>
            </a:ext>
          </a:extLst>
        </p:spPr>
      </p:pic>
      <p:grpSp>
        <p:nvGrpSpPr>
          <p:cNvPr id="5" name="Group 4">
            <a:extLst>
              <a:ext uri="{FF2B5EF4-FFF2-40B4-BE49-F238E27FC236}">
                <a16:creationId xmlns:a16="http://schemas.microsoft.com/office/drawing/2014/main" id="{00000000-0008-0000-0200-000014000000}"/>
              </a:ext>
            </a:extLst>
          </p:cNvPr>
          <p:cNvGrpSpPr/>
          <p:nvPr/>
        </p:nvGrpSpPr>
        <p:grpSpPr>
          <a:xfrm>
            <a:off x="2233525" y="2611184"/>
            <a:ext cx="1224136" cy="1791071"/>
            <a:chOff x="0" y="0"/>
            <a:chExt cx="788884" cy="1366225"/>
          </a:xfrm>
        </p:grpSpPr>
        <p:pic>
          <p:nvPicPr>
            <p:cNvPr id="6" name="Picture 5">
              <a:extLst>
                <a:ext uri="{FF2B5EF4-FFF2-40B4-BE49-F238E27FC236}">
                  <a16:creationId xmlns:a16="http://schemas.microsoft.com/office/drawing/2014/main" id="{00000000-0008-0000-0200-00000300000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762000" cy="74765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00000000-0008-0000-0200-00001100000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64" y="206188"/>
              <a:ext cx="762000" cy="74765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00000000-0008-0000-0200-00001200000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924" y="412378"/>
              <a:ext cx="762000" cy="74765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00000000-0008-0000-0200-00001300000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884" y="618568"/>
              <a:ext cx="762000" cy="747657"/>
            </a:xfrm>
            <a:prstGeom prst="rect">
              <a:avLst/>
            </a:prstGeom>
            <a:noFill/>
            <a:extLst>
              <a:ext uri="{909E8E84-426E-40DD-AFC4-6F175D3DCCD1}">
                <a14:hiddenFill xmlns:a14="http://schemas.microsoft.com/office/drawing/2010/main">
                  <a:solidFill>
                    <a:srgbClr val="FFFFFF"/>
                  </a:solidFill>
                </a14:hiddenFill>
              </a:ext>
            </a:extLst>
          </p:spPr>
        </p:pic>
      </p:grpSp>
      <p:pic>
        <p:nvPicPr>
          <p:cNvPr id="10" name="Picture 9">
            <a:extLst>
              <a:ext uri="{FF2B5EF4-FFF2-40B4-BE49-F238E27FC236}">
                <a16:creationId xmlns:a16="http://schemas.microsoft.com/office/drawing/2014/main" id="{00000000-0008-0000-0200-00002400000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flipH="1">
            <a:off x="728970" y="2630251"/>
            <a:ext cx="885508" cy="87327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A40FFC98-3ECF-A4C7-8E88-6915F4CEB325}"/>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flipH="1">
            <a:off x="740834" y="2258433"/>
            <a:ext cx="885508" cy="873274"/>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5A2A90F7-2247-5F45-1CA2-5A527624B873}"/>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flipH="1">
            <a:off x="726924" y="3002069"/>
            <a:ext cx="885508" cy="873274"/>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89AE18D8-BF88-FFB9-F7D3-B009F59F1CFB}"/>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flipH="1">
            <a:off x="740834" y="3373595"/>
            <a:ext cx="885508" cy="873274"/>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0B03FFAC-AFE9-16D5-1F70-7FB6403CB735}"/>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flipH="1">
            <a:off x="757041" y="3759827"/>
            <a:ext cx="885508" cy="873274"/>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DA33CEE1-ABF3-3F9E-7A77-F7A1DCECB56F}"/>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flipH="1">
            <a:off x="773248" y="4146059"/>
            <a:ext cx="885508" cy="873274"/>
          </a:xfrm>
          <a:prstGeom prst="rect">
            <a:avLst/>
          </a:prstGeom>
          <a:noFill/>
          <a:extLst>
            <a:ext uri="{909E8E84-426E-40DD-AFC4-6F175D3DCCD1}">
              <a14:hiddenFill xmlns:a14="http://schemas.microsoft.com/office/drawing/2010/main">
                <a:solidFill>
                  <a:srgbClr val="FFFFFF"/>
                </a:solidFill>
              </a14:hiddenFill>
            </a:ext>
          </a:extLst>
        </p:spPr>
      </p:pic>
      <p:grpSp>
        <p:nvGrpSpPr>
          <p:cNvPr id="16" name="Group 15">
            <a:extLst>
              <a:ext uri="{FF2B5EF4-FFF2-40B4-BE49-F238E27FC236}">
                <a16:creationId xmlns:a16="http://schemas.microsoft.com/office/drawing/2014/main" id="{00000000-0008-0000-0200-00000D000000}"/>
              </a:ext>
            </a:extLst>
          </p:cNvPr>
          <p:cNvGrpSpPr/>
          <p:nvPr/>
        </p:nvGrpSpPr>
        <p:grpSpPr>
          <a:xfrm>
            <a:off x="4264506" y="4126357"/>
            <a:ext cx="1490794" cy="1390875"/>
            <a:chOff x="0" y="0"/>
            <a:chExt cx="1506308" cy="1398495"/>
          </a:xfrm>
        </p:grpSpPr>
        <p:pic>
          <p:nvPicPr>
            <p:cNvPr id="17" name="Picture 16">
              <a:extLst>
                <a:ext uri="{FF2B5EF4-FFF2-40B4-BE49-F238E27FC236}">
                  <a16:creationId xmlns:a16="http://schemas.microsoft.com/office/drawing/2014/main" id="{00000000-0008-0000-0200-00000600000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1425325" cy="1398495"/>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7">
              <a:extLst>
                <a:ext uri="{FF2B5EF4-FFF2-40B4-BE49-F238E27FC236}">
                  <a16:creationId xmlns:a16="http://schemas.microsoft.com/office/drawing/2014/main" id="{00000000-0008-0000-0200-000008000000}"/>
                </a:ext>
              </a:extLst>
            </p:cNvPr>
            <p:cNvSpPr txBox="1"/>
            <p:nvPr/>
          </p:nvSpPr>
          <p:spPr>
            <a:xfrm>
              <a:off x="80983" y="860614"/>
              <a:ext cx="1425325" cy="349621"/>
            </a:xfrm>
            <a:prstGeom prst="rect">
              <a:avLst/>
            </a:prstGeom>
            <a:solidFill>
              <a:schemeClr val="lt1"/>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en-US" sz="1400" b="1" dirty="0"/>
                <a:t>CMS 2伺服器</a:t>
              </a:r>
            </a:p>
          </p:txBody>
        </p:sp>
      </p:grpSp>
      <p:pic>
        <p:nvPicPr>
          <p:cNvPr id="19" name="Picture 18">
            <a:extLst>
              <a:ext uri="{FF2B5EF4-FFF2-40B4-BE49-F238E27FC236}">
                <a16:creationId xmlns:a16="http://schemas.microsoft.com/office/drawing/2014/main" id="{00000000-0008-0000-0200-000009000000}"/>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420616" y="4332613"/>
            <a:ext cx="777461" cy="765248"/>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a:extLst>
              <a:ext uri="{FF2B5EF4-FFF2-40B4-BE49-F238E27FC236}">
                <a16:creationId xmlns:a16="http://schemas.microsoft.com/office/drawing/2014/main" id="{00000000-0008-0000-0200-00000B000000}"/>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356680" y="4326123"/>
            <a:ext cx="774884" cy="765248"/>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7">
            <a:extLst>
              <a:ext uri="{FF2B5EF4-FFF2-40B4-BE49-F238E27FC236}">
                <a16:creationId xmlns:a16="http://schemas.microsoft.com/office/drawing/2014/main" id="{D2ADF52A-CD5C-FD04-7941-43779070DA26}"/>
              </a:ext>
            </a:extLst>
          </p:cNvPr>
          <p:cNvSpPr txBox="1"/>
          <p:nvPr/>
        </p:nvSpPr>
        <p:spPr>
          <a:xfrm>
            <a:off x="6635992" y="5091371"/>
            <a:ext cx="1644909" cy="347716"/>
          </a:xfrm>
          <a:prstGeom prst="rect">
            <a:avLst/>
          </a:prstGeom>
          <a:solidFill>
            <a:schemeClr val="lt1"/>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en-US" sz="1400" b="1" dirty="0"/>
              <a:t>TV牆伺服器</a:t>
            </a:r>
          </a:p>
        </p:txBody>
      </p:sp>
      <p:sp>
        <p:nvSpPr>
          <p:cNvPr id="22" name="TextBox 7">
            <a:extLst>
              <a:ext uri="{FF2B5EF4-FFF2-40B4-BE49-F238E27FC236}">
                <a16:creationId xmlns:a16="http://schemas.microsoft.com/office/drawing/2014/main" id="{B7FCC520-AE19-5E75-5225-20CEE3DE71E2}"/>
              </a:ext>
            </a:extLst>
          </p:cNvPr>
          <p:cNvSpPr txBox="1"/>
          <p:nvPr/>
        </p:nvSpPr>
        <p:spPr>
          <a:xfrm>
            <a:off x="2287954" y="4143782"/>
            <a:ext cx="1410645" cy="347716"/>
          </a:xfrm>
          <a:prstGeom prst="rect">
            <a:avLst/>
          </a:prstGeom>
          <a:solidFill>
            <a:schemeClr val="lt1"/>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en-US" sz="1400" b="1" dirty="0"/>
              <a:t>NVR 3伺服器</a:t>
            </a:r>
          </a:p>
        </p:txBody>
      </p:sp>
      <p:sp>
        <p:nvSpPr>
          <p:cNvPr id="23" name="TextBox 7">
            <a:extLst>
              <a:ext uri="{FF2B5EF4-FFF2-40B4-BE49-F238E27FC236}">
                <a16:creationId xmlns:a16="http://schemas.microsoft.com/office/drawing/2014/main" id="{E5A02D06-4E89-027B-1270-528935BC5944}"/>
              </a:ext>
            </a:extLst>
          </p:cNvPr>
          <p:cNvSpPr txBox="1"/>
          <p:nvPr/>
        </p:nvSpPr>
        <p:spPr>
          <a:xfrm>
            <a:off x="691021" y="4848700"/>
            <a:ext cx="1073558" cy="347716"/>
          </a:xfrm>
          <a:prstGeom prst="rect">
            <a:avLst/>
          </a:prstGeom>
          <a:solidFill>
            <a:schemeClr val="lt1"/>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zh-TW" altLang="en-US" sz="1400" b="1" dirty="0"/>
              <a:t>攝影機</a:t>
            </a:r>
            <a:endParaRPr lang="en-US" sz="1400" b="1" dirty="0"/>
          </a:p>
        </p:txBody>
      </p:sp>
      <p:sp>
        <p:nvSpPr>
          <p:cNvPr id="24" name="TextBox 7">
            <a:extLst>
              <a:ext uri="{FF2B5EF4-FFF2-40B4-BE49-F238E27FC236}">
                <a16:creationId xmlns:a16="http://schemas.microsoft.com/office/drawing/2014/main" id="{0773ADF3-66B9-71E6-E90F-FCC6750042F2}"/>
              </a:ext>
            </a:extLst>
          </p:cNvPr>
          <p:cNvSpPr txBox="1"/>
          <p:nvPr/>
        </p:nvSpPr>
        <p:spPr>
          <a:xfrm>
            <a:off x="4154441" y="2153568"/>
            <a:ext cx="1791071" cy="746000"/>
          </a:xfrm>
          <a:prstGeom prst="rect">
            <a:avLst/>
          </a:prstGeom>
          <a:solidFill>
            <a:schemeClr val="lt1"/>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en-US" sz="1400" b="1" dirty="0"/>
              <a:t>系統健康管理伺服器 SHM-102</a:t>
            </a:r>
          </a:p>
        </p:txBody>
      </p:sp>
      <p:cxnSp>
        <p:nvCxnSpPr>
          <p:cNvPr id="26" name="Straight Connector 25">
            <a:extLst>
              <a:ext uri="{FF2B5EF4-FFF2-40B4-BE49-F238E27FC236}">
                <a16:creationId xmlns:a16="http://schemas.microsoft.com/office/drawing/2014/main" id="{1A282D73-8D64-3CA9-940C-75F1A6D24376}"/>
              </a:ext>
            </a:extLst>
          </p:cNvPr>
          <p:cNvCxnSpPr>
            <a:cxnSpLocks/>
            <a:stCxn id="2" idx="1"/>
          </p:cNvCxnSpPr>
          <p:nvPr/>
        </p:nvCxnSpPr>
        <p:spPr>
          <a:xfrm flipH="1" flipV="1">
            <a:off x="3443757" y="3101259"/>
            <a:ext cx="667895" cy="320845"/>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FAF99EC-F2B1-D149-E512-A71F02173E7F}"/>
              </a:ext>
            </a:extLst>
          </p:cNvPr>
          <p:cNvCxnSpPr>
            <a:cxnSpLocks/>
            <a:stCxn id="2" idx="1"/>
          </p:cNvCxnSpPr>
          <p:nvPr/>
        </p:nvCxnSpPr>
        <p:spPr>
          <a:xfrm flipH="1" flipV="1">
            <a:off x="3408992" y="3348151"/>
            <a:ext cx="702660" cy="73953"/>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FF71C5F6-53FF-6A5B-1316-7C3F886ACE55}"/>
              </a:ext>
            </a:extLst>
          </p:cNvPr>
          <p:cNvCxnSpPr>
            <a:cxnSpLocks/>
            <a:stCxn id="2" idx="1"/>
          </p:cNvCxnSpPr>
          <p:nvPr/>
        </p:nvCxnSpPr>
        <p:spPr>
          <a:xfrm flipH="1">
            <a:off x="3412468" y="3422104"/>
            <a:ext cx="699184" cy="219767"/>
          </a:xfrm>
          <a:prstGeom prst="line">
            <a:avLst/>
          </a:prstGeom>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095AAEEB-1DB3-33D6-E08E-CBC7696810E1}"/>
              </a:ext>
            </a:extLst>
          </p:cNvPr>
          <p:cNvCxnSpPr>
            <a:cxnSpLocks/>
            <a:stCxn id="2" idx="1"/>
            <a:endCxn id="9" idx="3"/>
          </p:cNvCxnSpPr>
          <p:nvPr/>
        </p:nvCxnSpPr>
        <p:spPr>
          <a:xfrm flipH="1">
            <a:off x="3457661" y="3422104"/>
            <a:ext cx="653991" cy="490076"/>
          </a:xfrm>
          <a:prstGeom prst="line">
            <a:avLst/>
          </a:prstGeom>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F613B7CF-4C3C-BDE9-40ED-C967D82F6CA0}"/>
              </a:ext>
            </a:extLst>
          </p:cNvPr>
          <p:cNvCxnSpPr>
            <a:cxnSpLocks/>
          </p:cNvCxnSpPr>
          <p:nvPr/>
        </p:nvCxnSpPr>
        <p:spPr>
          <a:xfrm>
            <a:off x="4949749" y="3912179"/>
            <a:ext cx="57439" cy="709452"/>
          </a:xfrm>
          <a:prstGeom prst="line">
            <a:avLst/>
          </a:prstGeom>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BF23FBD4-6DDF-C31F-208E-46410C10F3C0}"/>
              </a:ext>
            </a:extLst>
          </p:cNvPr>
          <p:cNvCxnSpPr>
            <a:cxnSpLocks/>
          </p:cNvCxnSpPr>
          <p:nvPr/>
        </p:nvCxnSpPr>
        <p:spPr>
          <a:xfrm>
            <a:off x="4978468" y="3912179"/>
            <a:ext cx="1644909" cy="592319"/>
          </a:xfrm>
          <a:prstGeom prst="line">
            <a:avLst/>
          </a:prstGeom>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52F2B981-85CB-917D-C9B4-C848F9F6BC6F}"/>
              </a:ext>
            </a:extLst>
          </p:cNvPr>
          <p:cNvCxnSpPr>
            <a:cxnSpLocks/>
          </p:cNvCxnSpPr>
          <p:nvPr/>
        </p:nvCxnSpPr>
        <p:spPr>
          <a:xfrm>
            <a:off x="5007188" y="3912179"/>
            <a:ext cx="2644515" cy="578399"/>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173D1466-72C7-89FC-FE29-2FF53685FD51}"/>
              </a:ext>
            </a:extLst>
          </p:cNvPr>
          <p:cNvCxnSpPr>
            <a:endCxn id="11" idx="1"/>
          </p:cNvCxnSpPr>
          <p:nvPr/>
        </p:nvCxnSpPr>
        <p:spPr>
          <a:xfrm flipH="1" flipV="1">
            <a:off x="1626342" y="2695070"/>
            <a:ext cx="528558" cy="306999"/>
          </a:xfrm>
          <a:prstGeom prst="line">
            <a:avLst/>
          </a:prstGeom>
        </p:spPr>
        <p:style>
          <a:lnRef idx="1">
            <a:schemeClr val="accent6"/>
          </a:lnRef>
          <a:fillRef idx="0">
            <a:schemeClr val="accent6"/>
          </a:fillRef>
          <a:effectRef idx="0">
            <a:schemeClr val="accent6"/>
          </a:effectRef>
          <a:fontRef idx="minor">
            <a:schemeClr val="tx1"/>
          </a:fontRef>
        </p:style>
      </p:cxnSp>
      <p:cxnSp>
        <p:nvCxnSpPr>
          <p:cNvPr id="49" name="Straight Connector 48">
            <a:extLst>
              <a:ext uri="{FF2B5EF4-FFF2-40B4-BE49-F238E27FC236}">
                <a16:creationId xmlns:a16="http://schemas.microsoft.com/office/drawing/2014/main" id="{2BB11DA9-F179-FC26-9A96-8DE6294FDB84}"/>
              </a:ext>
            </a:extLst>
          </p:cNvPr>
          <p:cNvCxnSpPr>
            <a:cxnSpLocks/>
          </p:cNvCxnSpPr>
          <p:nvPr/>
        </p:nvCxnSpPr>
        <p:spPr>
          <a:xfrm flipH="1" flipV="1">
            <a:off x="1593443" y="2973028"/>
            <a:ext cx="536550" cy="102994"/>
          </a:xfrm>
          <a:prstGeom prst="line">
            <a:avLst/>
          </a:prstGeom>
        </p:spPr>
        <p:style>
          <a:lnRef idx="1">
            <a:schemeClr val="accent6"/>
          </a:lnRef>
          <a:fillRef idx="0">
            <a:schemeClr val="accent6"/>
          </a:fillRef>
          <a:effectRef idx="0">
            <a:schemeClr val="accent6"/>
          </a:effectRef>
          <a:fontRef idx="minor">
            <a:schemeClr val="tx1"/>
          </a:fontRef>
        </p:style>
      </p:cxnSp>
      <p:cxnSp>
        <p:nvCxnSpPr>
          <p:cNvPr id="52" name="Straight Connector 51">
            <a:extLst>
              <a:ext uri="{FF2B5EF4-FFF2-40B4-BE49-F238E27FC236}">
                <a16:creationId xmlns:a16="http://schemas.microsoft.com/office/drawing/2014/main" id="{22026C1B-9217-4845-2FD6-E3563624711A}"/>
              </a:ext>
            </a:extLst>
          </p:cNvPr>
          <p:cNvCxnSpPr>
            <a:cxnSpLocks/>
          </p:cNvCxnSpPr>
          <p:nvPr/>
        </p:nvCxnSpPr>
        <p:spPr>
          <a:xfrm flipH="1" flipV="1">
            <a:off x="1608436" y="3292474"/>
            <a:ext cx="521557" cy="323"/>
          </a:xfrm>
          <a:prstGeom prst="line">
            <a:avLst/>
          </a:prstGeom>
        </p:spPr>
        <p:style>
          <a:lnRef idx="1">
            <a:schemeClr val="accent6"/>
          </a:lnRef>
          <a:fillRef idx="0">
            <a:schemeClr val="accent6"/>
          </a:fillRef>
          <a:effectRef idx="0">
            <a:schemeClr val="accent6"/>
          </a:effectRef>
          <a:fontRef idx="minor">
            <a:schemeClr val="tx1"/>
          </a:fontRef>
        </p:style>
      </p:cxnSp>
      <p:cxnSp>
        <p:nvCxnSpPr>
          <p:cNvPr id="55" name="Straight Connector 54">
            <a:extLst>
              <a:ext uri="{FF2B5EF4-FFF2-40B4-BE49-F238E27FC236}">
                <a16:creationId xmlns:a16="http://schemas.microsoft.com/office/drawing/2014/main" id="{E593B2A3-E2D1-E852-BD91-15489DAED7D1}"/>
              </a:ext>
            </a:extLst>
          </p:cNvPr>
          <p:cNvCxnSpPr>
            <a:cxnSpLocks/>
            <a:endCxn id="13" idx="1"/>
          </p:cNvCxnSpPr>
          <p:nvPr/>
        </p:nvCxnSpPr>
        <p:spPr>
          <a:xfrm flipH="1">
            <a:off x="1626342" y="3353980"/>
            <a:ext cx="562671" cy="456252"/>
          </a:xfrm>
          <a:prstGeom prst="line">
            <a:avLst/>
          </a:prstGeom>
        </p:spPr>
        <p:style>
          <a:lnRef idx="1">
            <a:schemeClr val="accent6"/>
          </a:lnRef>
          <a:fillRef idx="0">
            <a:schemeClr val="accent6"/>
          </a:fillRef>
          <a:effectRef idx="0">
            <a:schemeClr val="accent6"/>
          </a:effectRef>
          <a:fontRef idx="minor">
            <a:schemeClr val="tx1"/>
          </a:fontRef>
        </p:style>
      </p:cxnSp>
      <p:cxnSp>
        <p:nvCxnSpPr>
          <p:cNvPr id="58" name="Straight Connector 57">
            <a:extLst>
              <a:ext uri="{FF2B5EF4-FFF2-40B4-BE49-F238E27FC236}">
                <a16:creationId xmlns:a16="http://schemas.microsoft.com/office/drawing/2014/main" id="{1DEDFC92-6259-699A-E0F8-2EBD204940D3}"/>
              </a:ext>
            </a:extLst>
          </p:cNvPr>
          <p:cNvCxnSpPr>
            <a:cxnSpLocks/>
          </p:cNvCxnSpPr>
          <p:nvPr/>
        </p:nvCxnSpPr>
        <p:spPr>
          <a:xfrm flipH="1">
            <a:off x="1573798" y="3591015"/>
            <a:ext cx="704032" cy="548159"/>
          </a:xfrm>
          <a:prstGeom prst="line">
            <a:avLst/>
          </a:prstGeom>
        </p:spPr>
        <p:style>
          <a:lnRef idx="1">
            <a:schemeClr val="accent6"/>
          </a:lnRef>
          <a:fillRef idx="0">
            <a:schemeClr val="accent6"/>
          </a:fillRef>
          <a:effectRef idx="0">
            <a:schemeClr val="accent6"/>
          </a:effectRef>
          <a:fontRef idx="minor">
            <a:schemeClr val="tx1"/>
          </a:fontRef>
        </p:style>
      </p:cxnSp>
      <p:cxnSp>
        <p:nvCxnSpPr>
          <p:cNvPr id="60" name="Straight Connector 59">
            <a:extLst>
              <a:ext uri="{FF2B5EF4-FFF2-40B4-BE49-F238E27FC236}">
                <a16:creationId xmlns:a16="http://schemas.microsoft.com/office/drawing/2014/main" id="{3614A039-24E0-128C-7D92-E0EFC60411D8}"/>
              </a:ext>
            </a:extLst>
          </p:cNvPr>
          <p:cNvCxnSpPr>
            <a:cxnSpLocks/>
          </p:cNvCxnSpPr>
          <p:nvPr/>
        </p:nvCxnSpPr>
        <p:spPr>
          <a:xfrm flipH="1">
            <a:off x="1615588" y="3864752"/>
            <a:ext cx="704032" cy="548159"/>
          </a:xfrm>
          <a:prstGeom prst="line">
            <a:avLst/>
          </a:prstGeom>
        </p:spPr>
        <p:style>
          <a:lnRef idx="1">
            <a:schemeClr val="accent6"/>
          </a:lnRef>
          <a:fillRef idx="0">
            <a:schemeClr val="accent6"/>
          </a:fillRef>
          <a:effectRef idx="0">
            <a:schemeClr val="accent6"/>
          </a:effectRef>
          <a:fontRef idx="minor">
            <a:schemeClr val="tx1"/>
          </a:fontRef>
        </p:style>
      </p:cxnSp>
      <p:sp>
        <p:nvSpPr>
          <p:cNvPr id="62" name="TextBox 61">
            <a:extLst>
              <a:ext uri="{FF2B5EF4-FFF2-40B4-BE49-F238E27FC236}">
                <a16:creationId xmlns:a16="http://schemas.microsoft.com/office/drawing/2014/main" id="{B2517B94-3574-4FF6-A5A1-943C78D50F6E}"/>
              </a:ext>
            </a:extLst>
          </p:cNvPr>
          <p:cNvSpPr txBox="1"/>
          <p:nvPr/>
        </p:nvSpPr>
        <p:spPr>
          <a:xfrm>
            <a:off x="364364" y="6165304"/>
            <a:ext cx="8456108" cy="584775"/>
          </a:xfrm>
          <a:prstGeom prst="rect">
            <a:avLst/>
          </a:prstGeom>
          <a:noFill/>
        </p:spPr>
        <p:txBody>
          <a:bodyPr wrap="square" rtlCol="0">
            <a:spAutoFit/>
          </a:bodyPr>
          <a:lstStyle/>
          <a:p>
            <a:r>
              <a:rPr lang="en-US" sz="1600" dirty="0"/>
              <a:t>在這個例子中，總共有13個受管理項目通過7個伺服器進行管理。 每個這7個伺服器都需要SHM授權LMAS5000。 插件必須安裝在這7個伺服器上。</a:t>
            </a:r>
          </a:p>
        </p:txBody>
      </p:sp>
    </p:spTree>
    <p:extLst>
      <p:ext uri="{BB962C8B-B14F-4D97-AF65-F5344CB8AC3E}">
        <p14:creationId xmlns:p14="http://schemas.microsoft.com/office/powerpoint/2010/main" val="15543802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門禁控制智能伺服器</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dirty="0"/>
              <a:t>智能訪問控制伺服器(ACSS)是一款易於使用的訪問控制軟件，用於管理</a:t>
            </a:r>
            <a:r>
              <a:rPr lang="en-US" sz="1400" b="1" dirty="0"/>
              <a:t>員工和訪客的門禁</a:t>
            </a:r>
            <a:r>
              <a:rPr lang="en-US" sz="1400" dirty="0"/>
              <a:t>以及管理</a:t>
            </a:r>
            <a:r>
              <a:rPr lang="en-US" sz="1400" b="1" dirty="0"/>
              <a:t>員工考勤</a:t>
            </a:r>
            <a:r>
              <a:rPr lang="en-US" sz="1400" dirty="0"/>
              <a:t>。(</a:t>
            </a:r>
            <a:r>
              <a:rPr lang="en-US" sz="1400" dirty="0">
                <a:hlinkClick r:id="rId4"/>
              </a:rPr>
              <a:t>閱讀更多</a:t>
            </a:r>
            <a:r>
              <a:rPr lang="en-US" sz="1400" dirty="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nvGraphicFramePr>
        <p:xfrm>
          <a:off x="720202" y="2509392"/>
          <a:ext cx="3969945" cy="4162824"/>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dirty="0"/>
                        <a:t>核心功能</a:t>
                      </a:r>
                    </a:p>
                  </a:txBody>
                  <a:tcPr anchor="ctr"/>
                </a:tc>
                <a:extLst>
                  <a:ext uri="{0D108BD9-81ED-4DB2-BD59-A6C34878D82A}">
                    <a16:rowId xmlns:a16="http://schemas.microsoft.com/office/drawing/2014/main" val="4120460234"/>
                  </a:ext>
                </a:extLst>
              </a:tr>
              <a:tr h="600747">
                <a:tc>
                  <a:txBody>
                    <a:bodyPr/>
                    <a:lstStyle/>
                    <a:p>
                      <a:r>
                        <a:rPr lang="en-US" sz="1600" b="1" dirty="0"/>
                        <a:t>存取控制管理</a:t>
                      </a:r>
                    </a:p>
                    <a:p>
                      <a:r>
                        <a:rPr kumimoji="0" lang="en-US" altLang="en-US" sz="1100" b="0" i="0" u="none" strike="noStrike" cap="none" normalizeH="0" baseline="0" dirty="0">
                          <a:ln>
                            <a:noFill/>
                          </a:ln>
                          <a:solidFill>
                            <a:srgbClr val="202124"/>
                          </a:solidFill>
                          <a:effectLst/>
                          <a:latin typeface="Arial Unicode MS"/>
                          <a:ea typeface="inherit"/>
                        </a:rPr>
                        <a:t>門、閘、鎖、面部識別*、卡片、車牌識別(ALPR)*、尾隨*檢測</a:t>
                      </a:r>
                      <a:endParaRPr lang="en-US" sz="1100" dirty="0"/>
                    </a:p>
                  </a:txBody>
                  <a:tcPr anchor="ctr"/>
                </a:tc>
                <a:extLst>
                  <a:ext uri="{0D108BD9-81ED-4DB2-BD59-A6C34878D82A}">
                    <a16:rowId xmlns:a16="http://schemas.microsoft.com/office/drawing/2014/main" val="505928441"/>
                  </a:ext>
                </a:extLst>
              </a:tr>
              <a:tr h="474744">
                <a:tc>
                  <a:txBody>
                    <a:bodyPr/>
                    <a:lstStyle/>
                    <a:p>
                      <a:r>
                        <a:rPr lang="en-US" sz="1600" b="1" dirty="0"/>
                        <a:t>考勤管理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inherit"/>
                          <a:cs typeface="+mn-cs"/>
                        </a:rPr>
                        <a:t>工作班次、打卡、下班、遲到、缺席</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訪客管理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訪客登記以獲取臨時訪問權限</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建築工地管理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臨時場地管理</a:t>
                      </a:r>
                      <a:endParaRPr kumimoji="0" lang="en-US" sz="1100" b="0" i="0" u="none" strike="noStrike" kern="1200" cap="none" normalizeH="0" baseline="0" dirty="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餐飲訂購管理</a:t>
                      </a:r>
                    </a:p>
                    <a:p>
                      <a:r>
                        <a:rPr kumimoji="0" lang="en-US" sz="1100" b="0" i="0" u="none" strike="noStrike" kern="1200" cap="none" normalizeH="0" baseline="0" dirty="0">
                          <a:ln>
                            <a:noFill/>
                          </a:ln>
                          <a:solidFill>
                            <a:srgbClr val="202124"/>
                          </a:solidFill>
                          <a:effectLst/>
                          <a:latin typeface="Arial Unicode MS"/>
                          <a:ea typeface="+mn-ea"/>
                          <a:cs typeface="+mn-cs"/>
                        </a:rPr>
                        <a:t>方便地管理員工服務</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會議室管理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預訂公司內可用的會議室</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客戶到達管理</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dirty="0">
                          <a:ln>
                            <a:noFill/>
                          </a:ln>
                          <a:solidFill>
                            <a:srgbClr val="202124"/>
                          </a:solidFill>
                          <a:effectLst/>
                          <a:latin typeface="Arial Unicode MS"/>
                          <a:ea typeface="+mn-ea"/>
                          <a:cs typeface="+mn-cs"/>
                        </a:rPr>
                        <a:t>追蹤客戶到達約定的時間</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32768353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門禁控制智能伺服器</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dirty="0"/>
              <a:t>智能訪問控制伺服器(ACSS)是一款易於使用的訪問控制軟件，用於管理</a:t>
            </a:r>
            <a:r>
              <a:rPr lang="en-US" sz="1400" b="1" dirty="0"/>
              <a:t>員工和訪客的門禁</a:t>
            </a:r>
            <a:r>
              <a:rPr lang="en-US" sz="1400" dirty="0"/>
              <a:t>以及管理</a:t>
            </a:r>
            <a:r>
              <a:rPr lang="en-US" sz="1400" b="1" dirty="0"/>
              <a:t>員工考勤</a:t>
            </a:r>
            <a:r>
              <a:rPr lang="en-US" sz="1400" dirty="0"/>
              <a:t>。(</a:t>
            </a:r>
            <a:r>
              <a:rPr lang="en-US" sz="1400" dirty="0">
                <a:hlinkClick r:id="rId4"/>
              </a:rPr>
              <a:t>閱讀更多</a:t>
            </a:r>
            <a:r>
              <a:rPr lang="en-US" sz="1400" dirty="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extLst>
              <p:ext uri="{D42A27DB-BD31-4B8C-83A1-F6EECF244321}">
                <p14:modId xmlns:p14="http://schemas.microsoft.com/office/powerpoint/2010/main" val="2465838920"/>
              </p:ext>
            </p:extLst>
          </p:nvPr>
        </p:nvGraphicFramePr>
        <p:xfrm>
          <a:off x="720202" y="2509392"/>
          <a:ext cx="3969945" cy="4162824"/>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dirty="0"/>
                        <a:t>核心功能</a:t>
                      </a:r>
                    </a:p>
                  </a:txBody>
                  <a:tcPr anchor="ctr"/>
                </a:tc>
                <a:extLst>
                  <a:ext uri="{0D108BD9-81ED-4DB2-BD59-A6C34878D82A}">
                    <a16:rowId xmlns:a16="http://schemas.microsoft.com/office/drawing/2014/main" val="4120460234"/>
                  </a:ext>
                </a:extLst>
              </a:tr>
              <a:tr h="600747">
                <a:tc>
                  <a:txBody>
                    <a:bodyPr/>
                    <a:lstStyle/>
                    <a:p>
                      <a:r>
                        <a:rPr lang="en-US" sz="1600" b="1" dirty="0"/>
                        <a:t>存取控制管理</a:t>
                      </a:r>
                    </a:p>
                    <a:p>
                      <a:r>
                        <a:rPr kumimoji="0" lang="en-US" altLang="en-US" sz="1100" b="0" i="0" u="none" strike="noStrike" cap="none" normalizeH="0" baseline="0" dirty="0">
                          <a:ln>
                            <a:noFill/>
                          </a:ln>
                          <a:solidFill>
                            <a:srgbClr val="202124"/>
                          </a:solidFill>
                          <a:effectLst/>
                          <a:latin typeface="Arial Unicode MS"/>
                          <a:ea typeface="inherit"/>
                        </a:rPr>
                        <a:t>門、閘、鎖、面部識別*、卡片、車牌識別(ALPR)*、尾隨*檢測</a:t>
                      </a:r>
                      <a:endParaRPr lang="en-US" sz="1100" dirty="0"/>
                    </a:p>
                  </a:txBody>
                  <a:tcPr anchor="ctr"/>
                </a:tc>
                <a:extLst>
                  <a:ext uri="{0D108BD9-81ED-4DB2-BD59-A6C34878D82A}">
                    <a16:rowId xmlns:a16="http://schemas.microsoft.com/office/drawing/2014/main" val="505928441"/>
                  </a:ext>
                </a:extLst>
              </a:tr>
              <a:tr h="474744">
                <a:tc>
                  <a:txBody>
                    <a:bodyPr/>
                    <a:lstStyle/>
                    <a:p>
                      <a:r>
                        <a:rPr lang="en-US" sz="1600" b="1" dirty="0"/>
                        <a:t>考勤管理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inherit"/>
                          <a:cs typeface="+mn-cs"/>
                        </a:rPr>
                        <a:t>工作班次、打卡、下班、遲到、缺席</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訪客管理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訪客登記以獲取臨時訪問權限</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建築工地管理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臨時場地管理</a:t>
                      </a:r>
                      <a:endParaRPr kumimoji="0" lang="en-US" sz="1100" b="0" i="0" u="none" strike="noStrike" kern="1200" cap="none" normalizeH="0" baseline="0" dirty="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餐飲訂購管理</a:t>
                      </a:r>
                    </a:p>
                    <a:p>
                      <a:r>
                        <a:rPr kumimoji="0" lang="en-US" sz="1100" b="0" i="0" u="none" strike="noStrike" kern="1200" cap="none" normalizeH="0" baseline="0" dirty="0">
                          <a:ln>
                            <a:noFill/>
                          </a:ln>
                          <a:solidFill>
                            <a:srgbClr val="202124"/>
                          </a:solidFill>
                          <a:effectLst/>
                          <a:latin typeface="Arial Unicode MS"/>
                          <a:ea typeface="+mn-ea"/>
                          <a:cs typeface="+mn-cs"/>
                        </a:rPr>
                        <a:t>方便地管理員工服務</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會議室管理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預訂公司內可用的會議室</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客戶到達管理</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dirty="0">
                          <a:ln>
                            <a:noFill/>
                          </a:ln>
                          <a:solidFill>
                            <a:srgbClr val="202124"/>
                          </a:solidFill>
                          <a:effectLst/>
                          <a:latin typeface="Arial Unicode MS"/>
                          <a:ea typeface="+mn-ea"/>
                          <a:cs typeface="+mn-cs"/>
                        </a:rPr>
                        <a:t>追蹤客戶到達約定的時間</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1892519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深度學習 AI 攝影機產品線</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65288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型號</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照片</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類型</a:t>
                      </a:r>
                    </a:p>
                  </a:txBody>
                  <a:tcPr anchor="ctr"/>
                </a:tc>
                <a:tc>
                  <a:txBody>
                    <a:bodyPr/>
                    <a:lstStyle/>
                    <a:p>
                      <a:pPr algn="ctr"/>
                      <a:r>
                        <a:rPr lang="en-US" sz="1400"/>
                        <a:t>變焦子彈</a:t>
                      </a:r>
                    </a:p>
                  </a:txBody>
                  <a:tcPr anchor="ctr"/>
                </a:tc>
                <a:tc>
                  <a:txBody>
                    <a:bodyPr/>
                    <a:lstStyle/>
                    <a:p>
                      <a:pPr algn="ctr"/>
                      <a:r>
                        <a:rPr lang="en-US" sz="1400"/>
                        <a:t>變焦圓頂</a:t>
                      </a:r>
                    </a:p>
                  </a:txBody>
                  <a:tcPr anchor="ctr"/>
                </a:tc>
                <a:tc>
                  <a:txBody>
                    <a:bodyPr/>
                    <a:lstStyle/>
                    <a:p>
                      <a:pPr algn="ctr"/>
                      <a:r>
                        <a:rPr lang="en-US" sz="1400"/>
                        <a:t>高速圓頂</a:t>
                      </a:r>
                    </a:p>
                  </a:txBody>
                  <a:tcPr anchor="ctr"/>
                </a:tc>
                <a:tc>
                  <a:txBody>
                    <a:bodyPr/>
                    <a:lstStyle/>
                    <a:p>
                      <a:pPr algn="ctr"/>
                      <a:r>
                        <a:rPr lang="en-US" sz="1400"/>
                        <a:t>高速圓頂</a:t>
                      </a:r>
                    </a:p>
                  </a:txBody>
                  <a:tcPr anchor="ctr"/>
                </a:tc>
                <a:tc>
                  <a:txBody>
                    <a:bodyPr/>
                    <a:lstStyle/>
                    <a:p>
                      <a:pPr algn="ctr"/>
                      <a:r>
                        <a:rPr lang="en-US" sz="1400"/>
                        <a:t>多影像</a:t>
                      </a:r>
                    </a:p>
                  </a:txBody>
                  <a:tcPr anchor="ctr"/>
                </a:tc>
                <a:extLst>
                  <a:ext uri="{0D108BD9-81ED-4DB2-BD59-A6C34878D82A}">
                    <a16:rowId xmlns:a16="http://schemas.microsoft.com/office/drawing/2014/main" val="2005870036"/>
                  </a:ext>
                </a:extLst>
              </a:tr>
              <a:tr h="360040">
                <a:tc>
                  <a:txBody>
                    <a:bodyPr/>
                    <a:lstStyle/>
                    <a:p>
                      <a:pPr algn="ctr"/>
                      <a:r>
                        <a:rPr lang="en-US" sz="1400"/>
                        <a:t>解析度</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鏡頭</a:t>
                      </a:r>
                    </a:p>
                  </a:txBody>
                  <a:tcPr anchor="ctr"/>
                </a:tc>
                <a:tc>
                  <a:txBody>
                    <a:bodyPr/>
                    <a:lstStyle/>
                    <a:p>
                      <a:pPr algn="ctr"/>
                      <a:r>
                        <a:rPr lang="en-US" sz="1400"/>
                        <a:t>4.4倍變焦</a:t>
                      </a:r>
                    </a:p>
                  </a:txBody>
                  <a:tcPr anchor="ctr"/>
                </a:tc>
                <a:tc>
                  <a:txBody>
                    <a:bodyPr/>
                    <a:lstStyle/>
                    <a:p>
                      <a:pPr algn="ctr"/>
                      <a:r>
                        <a:rPr lang="en-US" sz="1400"/>
                        <a:t>4.4倍變焦</a:t>
                      </a:r>
                    </a:p>
                  </a:txBody>
                  <a:tcPr anchor="ctr"/>
                </a:tc>
                <a:tc>
                  <a:txBody>
                    <a:bodyPr/>
                    <a:lstStyle/>
                    <a:p>
                      <a:pPr algn="ctr"/>
                      <a:r>
                        <a:rPr lang="en-US" sz="1400"/>
                        <a:t>22倍變焦</a:t>
                      </a:r>
                    </a:p>
                  </a:txBody>
                  <a:tcPr anchor="ctr"/>
                </a:tc>
                <a:tc>
                  <a:txBody>
                    <a:bodyPr/>
                    <a:lstStyle/>
                    <a:p>
                      <a:pPr algn="ctr"/>
                      <a:r>
                        <a:rPr lang="en-US" sz="1400"/>
                        <a:t>40倍變焦</a:t>
                      </a:r>
                    </a:p>
                  </a:txBody>
                  <a:tcPr anchor="ctr"/>
                </a:tc>
                <a:tc>
                  <a:txBody>
                    <a:bodyPr/>
                    <a:lstStyle/>
                    <a:p>
                      <a:pPr algn="ctr"/>
                      <a:r>
                        <a:rPr lang="en-US" sz="1400"/>
                        <a:t>4個變焦鏡頭</a:t>
                      </a:r>
                    </a:p>
                  </a:txBody>
                  <a:tcPr anchor="ctr"/>
                </a:tc>
                <a:extLst>
                  <a:ext uri="{0D108BD9-81ED-4DB2-BD59-A6C34878D82A}">
                    <a16:rowId xmlns:a16="http://schemas.microsoft.com/office/drawing/2014/main" val="3053785061"/>
                  </a:ext>
                </a:extLst>
              </a:tr>
              <a:tr h="470187">
                <a:tc>
                  <a:txBody>
                    <a:bodyPr/>
                    <a:lstStyle/>
                    <a:p>
                      <a:pPr algn="ctr"/>
                      <a:r>
                        <a:rPr lang="en-US" sz="1400"/>
                        <a:t>內建車輛相關分析</a:t>
                      </a:r>
                    </a:p>
                  </a:txBody>
                  <a:tcPr anchor="ctr"/>
                </a:tc>
                <a:tc gridSpan="5">
                  <a:txBody>
                    <a:bodyPr/>
                    <a:lstStyle/>
                    <a:p>
                      <a:pPr algn="ctr"/>
                      <a:r>
                        <a:rPr lang="en-US" sz="1400"/>
                        <a:t>車輛計數、車輛越線檢測、車輛進入區域檢測、車輛錯誤方向檢測、車輛逗留檢測、車輛追蹤、停車輛檢測、車牌檢測、自動車牌識別</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0" i="0">
                <a:solidFill>
                  <a:srgbClr val="202124"/>
                </a:solidFill>
                <a:effectLst/>
                <a:latin typeface="Google Sans"/>
              </a:rPr>
              <a:t>深度學習是一種人工智慧(AI)中的方法，教導電腦以受人類大腦啟發的方式處理數據。 深度學習模型能夠識別圖片、文本、聲音及其他數據中的複雜模式，以產生準確的見解和預測。</a:t>
            </a:r>
            <a:endParaRPr lang="en-US"/>
          </a:p>
        </p:txBody>
      </p:sp>
    </p:spTree>
    <p:extLst>
      <p:ext uri="{BB962C8B-B14F-4D97-AF65-F5344CB8AC3E}">
        <p14:creationId xmlns:p14="http://schemas.microsoft.com/office/powerpoint/2010/main" val="13180769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A426數據中心安裝</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支架安裝於接線盒，支援3.25"到7.0"的柱子</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5MP變焦子彈型攝影機，具備日夜功能、自適應紅外線、極端寬動態範圍、SLLS、4.4倍變焦鏡頭、</a:t>
            </a:r>
            <a:r>
              <a:rPr lang="en-US" sz="1600" b="1"/>
              <a:t>深度學習AI</a:t>
            </a:r>
            <a:endParaRPr lang="en-US" b="1"/>
          </a:p>
        </p:txBody>
      </p:sp>
    </p:spTree>
    <p:extLst>
      <p:ext uri="{BB962C8B-B14F-4D97-AF65-F5344CB8AC3E}">
        <p14:creationId xmlns:p14="http://schemas.microsoft.com/office/powerpoint/2010/main" val="27522836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2000" b="1"/>
                <a:t>ALPR攝影機(A426)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err="1">
                  <a:solidFill>
                    <a:schemeClr val="tx1"/>
                  </a:solidFill>
                </a:rPr>
                <a:t>該AI攝影機可以同時識別多條車道上的多個車牌</a:t>
              </a:r>
              <a:r>
                <a:rPr lang="en-US" dirty="0">
                  <a:solidFill>
                    <a:schemeClr val="tx1"/>
                  </a:solidFill>
                </a:rPr>
                <a:t>。</a:t>
              </a:r>
            </a:p>
            <a:p>
              <a:endParaRPr lang="en-US" dirty="0">
                <a:solidFill>
                  <a:schemeClr val="tx1"/>
                </a:solidFill>
              </a:endParaRPr>
            </a:p>
            <a:p>
              <a:r>
                <a:rPr lang="en-US" dirty="0" err="1">
                  <a:solidFill>
                    <a:schemeClr val="tx1"/>
                  </a:solidFill>
                  <a:hlinkClick r:id="rId2"/>
                </a:rPr>
                <a:t>觀看</a:t>
              </a:r>
              <a:r>
                <a:rPr lang="zh-TW" altLang="en-US" dirty="0">
                  <a:solidFill>
                    <a:schemeClr val="tx1"/>
                  </a:solidFill>
                  <a:hlinkClick r:id="rId2"/>
                </a:rPr>
                <a:t>影像</a:t>
              </a:r>
              <a:endParaRPr lang="en-US" dirty="0">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61665"/>
            </a:xfrm>
            <a:prstGeom prst="rect">
              <a:avLst/>
            </a:prstGeom>
            <a:noFill/>
          </p:spPr>
          <p:txBody>
            <a:bodyPr wrap="square" rtlCol="0">
              <a:spAutoFit/>
            </a:bodyPr>
            <a:lstStyle/>
            <a:p>
              <a:r>
                <a:rPr lang="en-US" sz="1200" b="1" dirty="0" err="1"/>
                <a:t>自動車牌識別</a:t>
              </a:r>
              <a:r>
                <a:rPr lang="en-US" sz="1200" b="1" dirty="0"/>
                <a:t>(ALPR)</a:t>
              </a:r>
              <a:r>
                <a:rPr lang="en-US" sz="1200" b="1" dirty="0" err="1"/>
                <a:t>攝影機</a:t>
              </a:r>
              <a:r>
                <a:rPr lang="en-US" sz="1200" b="1" dirty="0"/>
                <a:t> + </a:t>
              </a:r>
              <a:r>
                <a:rPr lang="en-US" sz="1200" b="1" dirty="0" err="1"/>
                <a:t>網絡</a:t>
              </a:r>
              <a:r>
                <a:rPr lang="zh-TW" altLang="en-US" sz="1200" b="1" dirty="0"/>
                <a:t>影像</a:t>
              </a:r>
              <a:r>
                <a:rPr lang="en-US" sz="1200" b="1" dirty="0" err="1"/>
                <a:t>錄像機</a:t>
              </a:r>
              <a:r>
                <a:rPr lang="en-US" sz="1200" b="1" dirty="0"/>
                <a:t>(NVR)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rPr>
                <a:t>ACTi </a:t>
              </a:r>
              <a:r>
                <a:rPr lang="en-US" dirty="0" err="1">
                  <a:solidFill>
                    <a:schemeClr val="tx1"/>
                  </a:solidFill>
                </a:rPr>
                <a:t>網絡</a:t>
              </a:r>
              <a:r>
                <a:rPr lang="zh-TW" altLang="en-US" dirty="0">
                  <a:solidFill>
                    <a:schemeClr val="tx1"/>
                  </a:solidFill>
                </a:rPr>
                <a:t>影像</a:t>
              </a:r>
              <a:r>
                <a:rPr lang="en-US" dirty="0" err="1">
                  <a:solidFill>
                    <a:schemeClr val="tx1"/>
                  </a:solidFill>
                </a:rPr>
                <a:t>錄像機</a:t>
              </a:r>
              <a:r>
                <a:rPr lang="en-US" dirty="0">
                  <a:solidFill>
                    <a:schemeClr val="tx1"/>
                  </a:solidFill>
                </a:rPr>
                <a:t>(NVR) 3 </a:t>
              </a:r>
              <a:r>
                <a:rPr lang="en-US" dirty="0" err="1">
                  <a:solidFill>
                    <a:schemeClr val="tx1"/>
                  </a:solidFill>
                </a:rPr>
                <a:t>支援深度學習</a:t>
              </a:r>
              <a:r>
                <a:rPr lang="en-US" dirty="0">
                  <a:solidFill>
                    <a:schemeClr val="tx1"/>
                  </a:solidFill>
                </a:rPr>
                <a:t> AI </a:t>
              </a:r>
              <a:r>
                <a:rPr lang="en-US" dirty="0" err="1">
                  <a:solidFill>
                    <a:schemeClr val="tx1"/>
                  </a:solidFill>
                </a:rPr>
                <a:t>事件和元數據</a:t>
              </a:r>
              <a:r>
                <a:rPr lang="en-US" dirty="0">
                  <a:solidFill>
                    <a:schemeClr val="tx1"/>
                  </a:solidFill>
                </a:rPr>
                <a:t>。 </a:t>
              </a:r>
              <a:r>
                <a:rPr lang="en-US" dirty="0" err="1">
                  <a:solidFill>
                    <a:schemeClr val="tx1"/>
                  </a:solidFill>
                </a:rPr>
                <a:t>當檢測到黑名單中的車輛時，網絡</a:t>
              </a:r>
              <a:r>
                <a:rPr lang="zh-TW" altLang="en-US" dirty="0">
                  <a:solidFill>
                    <a:schemeClr val="tx1"/>
                  </a:solidFill>
                </a:rPr>
                <a:t>影像</a:t>
              </a:r>
              <a:r>
                <a:rPr lang="en-US" dirty="0" err="1">
                  <a:solidFill>
                    <a:schemeClr val="tx1"/>
                  </a:solidFill>
                </a:rPr>
                <a:t>錄像機</a:t>
              </a:r>
              <a:r>
                <a:rPr lang="en-US" dirty="0">
                  <a:solidFill>
                    <a:schemeClr val="tx1"/>
                  </a:solidFill>
                </a:rPr>
                <a:t>(NVR)</a:t>
              </a:r>
              <a:r>
                <a:rPr lang="en-US" dirty="0" err="1">
                  <a:solidFill>
                    <a:schemeClr val="tx1"/>
                  </a:solidFill>
                </a:rPr>
                <a:t>將顯示即時警報</a:t>
              </a:r>
              <a:r>
                <a:rPr lang="en-US" dirty="0">
                  <a:solidFill>
                    <a:schemeClr val="tx1"/>
                  </a:solidFill>
                </a:rPr>
                <a:t>。</a:t>
              </a:r>
            </a:p>
            <a:p>
              <a:endParaRPr lang="en-US" dirty="0">
                <a:solidFill>
                  <a:schemeClr val="tx1"/>
                </a:solidFill>
              </a:endParaRPr>
            </a:p>
            <a:p>
              <a:r>
                <a:rPr lang="en-US" dirty="0" err="1">
                  <a:solidFill>
                    <a:schemeClr val="tx1"/>
                  </a:solidFill>
                  <a:hlinkClick r:id="rId3"/>
                </a:rPr>
                <a:t>觀看</a:t>
              </a:r>
              <a:r>
                <a:rPr lang="zh-TW" altLang="en-US" dirty="0">
                  <a:solidFill>
                    <a:schemeClr val="tx1"/>
                  </a:solidFill>
                  <a:hlinkClick r:id="rId3"/>
                </a:rPr>
                <a:t>影像</a:t>
              </a:r>
              <a:endParaRPr lang="en-US" dirty="0">
                <a:solidFill>
                  <a:schemeClr val="tx1"/>
                </a:solidFill>
              </a:endParaRPr>
            </a:p>
            <a:p>
              <a:endParaRPr lang="en-US" dirty="0"/>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解決方案架構</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zh-TW" altLang="en-US" sz="1400" dirty="0"/>
              <a:t>影像</a:t>
            </a:r>
            <a:endParaRPr lang="en-US" sz="1400" dirty="0"/>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實時</a:t>
            </a:r>
          </a:p>
          <a:p>
            <a:r>
              <a:rPr lang="en-US" sz="1400"/>
              <a:t>分析數據</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實時</a:t>
            </a:r>
          </a:p>
          <a:p>
            <a:r>
              <a:rPr lang="en-US" sz="1400"/>
              <a:t>分析數據，警報</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zh-TW" altLang="en-US" sz="1400" dirty="0"/>
              <a:t>影像</a:t>
            </a:r>
            <a:endParaRPr lang="en-US" sz="1400" dirty="0"/>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t>AI 攝影機</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1061829"/>
          </a:xfrm>
          <a:prstGeom prst="rect">
            <a:avLst/>
          </a:prstGeom>
          <a:noFill/>
        </p:spPr>
        <p:txBody>
          <a:bodyPr wrap="square" rtlCol="0">
            <a:spAutoFit/>
          </a:bodyPr>
          <a:lstStyle/>
          <a:p>
            <a:r>
              <a:rPr lang="en-US" sz="800" b="1" dirty="0" err="1"/>
              <a:t>網絡</a:t>
            </a:r>
            <a:r>
              <a:rPr lang="zh-TW" altLang="en-US" sz="800" b="1" dirty="0"/>
              <a:t>影像</a:t>
            </a:r>
            <a:r>
              <a:rPr lang="en-US" sz="800" b="1" dirty="0" err="1"/>
              <a:t>錄像機</a:t>
            </a:r>
            <a:r>
              <a:rPr lang="en-US" sz="800" b="1" dirty="0"/>
              <a:t>(NVR) </a:t>
            </a:r>
            <a:r>
              <a:rPr lang="en-US" sz="800" b="1" dirty="0" err="1"/>
              <a:t>伺服器</a:t>
            </a:r>
            <a:endParaRPr lang="en-US" sz="800" b="1" dirty="0"/>
          </a:p>
          <a:p>
            <a:endParaRPr lang="en-US" sz="1400" b="1" dirty="0"/>
          </a:p>
          <a:p>
            <a:r>
              <a:rPr lang="en-US" sz="1100" b="1" dirty="0"/>
              <a:t>(ACTi </a:t>
            </a:r>
            <a:r>
              <a:rPr lang="en-US" sz="1100" b="1" dirty="0" err="1"/>
              <a:t>網絡</a:t>
            </a:r>
            <a:r>
              <a:rPr lang="zh-TW" altLang="en-US" sz="1100" b="1" dirty="0"/>
              <a:t>影像</a:t>
            </a:r>
            <a:r>
              <a:rPr lang="en-US" sz="1100" b="1" dirty="0" err="1"/>
              <a:t>錄像機</a:t>
            </a:r>
            <a:r>
              <a:rPr lang="en-US" sz="1100" b="1" dirty="0"/>
              <a:t>(NVR) 3 </a:t>
            </a:r>
            <a:r>
              <a:rPr lang="en-US" sz="1100" b="1" dirty="0" err="1"/>
              <a:t>企業版</a:t>
            </a:r>
            <a:r>
              <a:rPr lang="en-US" sz="1100" b="1" dirty="0"/>
              <a:t>)</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警報</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38554"/>
          </a:xfrm>
          <a:prstGeom prst="rect">
            <a:avLst/>
          </a:prstGeom>
          <a:noFill/>
        </p:spPr>
        <p:txBody>
          <a:bodyPr wrap="square" rtlCol="0">
            <a:spAutoFit/>
          </a:bodyPr>
          <a:lstStyle/>
          <a:p>
            <a:r>
              <a:rPr lang="en-US" sz="800" b="1" dirty="0" err="1"/>
              <a:t>網絡</a:t>
            </a:r>
            <a:r>
              <a:rPr lang="zh-TW" altLang="en-US" sz="800" b="1" dirty="0"/>
              <a:t>影像</a:t>
            </a:r>
            <a:r>
              <a:rPr lang="en-US" sz="800" b="1" dirty="0" err="1"/>
              <a:t>錄像機</a:t>
            </a:r>
            <a:r>
              <a:rPr lang="en-US" sz="800" b="1" dirty="0"/>
              <a:t>(NVR) </a:t>
            </a:r>
            <a:r>
              <a:rPr lang="en-US" sz="800" b="1" dirty="0" err="1"/>
              <a:t>客戶端</a:t>
            </a:r>
            <a:endParaRPr lang="en-US" sz="800" b="1" dirty="0"/>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200"/>
              <a:t>電子郵件</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移動客戶端</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警報</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與基於伺服器的 AI 供應商相比的優勢</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3970318"/>
          </a:xfrm>
          <a:prstGeom prst="rect">
            <a:avLst/>
          </a:prstGeom>
          <a:noFill/>
        </p:spPr>
        <p:txBody>
          <a:bodyPr wrap="square" rtlCol="0">
            <a:spAutoFit/>
          </a:bodyPr>
          <a:lstStyle/>
          <a:p>
            <a:pPr marL="285750" indent="-285750">
              <a:buFont typeface="Arial" panose="020B0604020202020204" pitchFamily="34" charset="0"/>
              <a:buChar char="•"/>
            </a:pPr>
            <a:r>
              <a:rPr lang="en-US" dirty="0" err="1"/>
              <a:t>數百個通道的深度學習分析可以由單一的</a:t>
            </a:r>
            <a:r>
              <a:rPr lang="en-US" dirty="0"/>
              <a:t> VMS </a:t>
            </a:r>
            <a:r>
              <a:rPr lang="en-US" dirty="0" err="1"/>
              <a:t>伺服器管理，僅需使用普通的伺服器硬體配置</a:t>
            </a:r>
            <a:r>
              <a:rPr lang="en-US" dirty="0"/>
              <a:t>。 </a:t>
            </a:r>
            <a:r>
              <a:rPr lang="en-US" dirty="0" err="1"/>
              <a:t>基於伺服器的</a:t>
            </a:r>
            <a:r>
              <a:rPr lang="en-US" dirty="0"/>
              <a:t> AI </a:t>
            </a:r>
            <a:r>
              <a:rPr lang="en-US" dirty="0" err="1"/>
              <a:t>解決方案通道數量有限，並且需要非常昂貴的硬體</a:t>
            </a:r>
            <a:r>
              <a:rPr lang="en-US" dirty="0"/>
              <a: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err="1"/>
              <a:t>當VMS不需要承擔運行可能消耗伺服器資源到極限的分析時，VMS的</a:t>
            </a:r>
            <a:r>
              <a:rPr lang="zh-TW" altLang="en-US" dirty="0"/>
              <a:t>影像</a:t>
            </a:r>
            <a:r>
              <a:rPr lang="en-US" dirty="0" err="1"/>
              <a:t>錄製功能會更加安全</a:t>
            </a:r>
            <a:r>
              <a:rPr lang="en-US" dirty="0"/>
              <a:t>。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err="1"/>
              <a:t>對事件的更快反應</a:t>
            </a:r>
            <a:r>
              <a:rPr lang="en-US" dirty="0"/>
              <a:t> – AI</a:t>
            </a:r>
            <a:r>
              <a:rPr lang="zh-TW" altLang="en-US" dirty="0"/>
              <a:t>攝影</a:t>
            </a:r>
            <a:r>
              <a:rPr lang="en-US" dirty="0" err="1"/>
              <a:t>機可以控制附近的PTZ</a:t>
            </a:r>
            <a:r>
              <a:rPr lang="zh-TW" altLang="en-US" dirty="0"/>
              <a:t>攝影</a:t>
            </a:r>
            <a:r>
              <a:rPr lang="en-US" dirty="0" err="1"/>
              <a:t>機以實現即時反應，從而獲得更好的場景</a:t>
            </a:r>
            <a:r>
              <a:rPr lang="zh-TW" altLang="en-US" dirty="0"/>
              <a:t>影像</a:t>
            </a:r>
            <a:r>
              <a:rPr lang="en-US" dirty="0" err="1"/>
              <a:t>覆蓋</a:t>
            </a:r>
            <a:r>
              <a:rPr lang="en-US" dirty="0"/>
              <a:t>。 </a:t>
            </a:r>
            <a:r>
              <a:rPr lang="en-US" dirty="0" err="1"/>
              <a:t>在VMS端處理的分析將對於適當的反應來說過於緩慢</a:t>
            </a:r>
            <a:r>
              <a:rPr lang="en-US" dirty="0"/>
              <a:t>。</a:t>
            </a:r>
          </a:p>
          <a:p>
            <a:endParaRPr lang="en-US" dirty="0"/>
          </a:p>
          <a:p>
            <a:pPr marL="285750" indent="-285750">
              <a:buFont typeface="Arial" panose="020B0604020202020204" pitchFamily="34" charset="0"/>
              <a:buChar char="•"/>
            </a:pPr>
            <a:r>
              <a:rPr lang="en-US" dirty="0" err="1"/>
              <a:t>由於AI功能內置於</a:t>
            </a:r>
            <a:r>
              <a:rPr lang="zh-TW" altLang="en-US" dirty="0"/>
              <a:t>攝影</a:t>
            </a:r>
            <a:r>
              <a:rPr lang="en-US" dirty="0" err="1"/>
              <a:t>機中，因此伺服器端不需要任何與分析相關的許可證</a:t>
            </a:r>
            <a:r>
              <a:rPr lang="en-US" dirty="0"/>
              <a:t>。 因此，在某些情況下，VMS的成本比伺服器端的AI解決方案低至10倍。</a:t>
            </a:r>
          </a:p>
        </p:txBody>
      </p:sp>
    </p:spTree>
    <p:extLst>
      <p:ext uri="{BB962C8B-B14F-4D97-AF65-F5344CB8AC3E}">
        <p14:creationId xmlns:p14="http://schemas.microsoft.com/office/powerpoint/2010/main" val="39712230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NVR和CMS功能</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2862322"/>
          </a:xfrm>
          <a:prstGeom prst="rect">
            <a:avLst/>
          </a:prstGeom>
          <a:noFill/>
        </p:spPr>
        <p:txBody>
          <a:bodyPr wrap="square" rtlCol="0">
            <a:spAutoFit/>
          </a:bodyPr>
          <a:lstStyle/>
          <a:p>
            <a:r>
              <a:rPr lang="en-US" dirty="0"/>
              <a:t>ACTi NVR 3 </a:t>
            </a:r>
            <a:r>
              <a:rPr lang="en-US" dirty="0" err="1"/>
              <a:t>Corporate（及CMS</a:t>
            </a:r>
            <a:r>
              <a:rPr lang="en-US" dirty="0"/>
              <a:t> 2）管理來自</a:t>
            </a:r>
            <a:r>
              <a:rPr lang="zh-TW" altLang="en-US" dirty="0"/>
              <a:t>攝影</a:t>
            </a:r>
            <a:r>
              <a:rPr lang="en-US" dirty="0" err="1"/>
              <a:t>機的分析事件如下</a:t>
            </a:r>
            <a:r>
              <a:rPr lang="en-US" dirty="0"/>
              <a:t>：</a:t>
            </a:r>
          </a:p>
          <a:p>
            <a:endParaRPr lang="en-US" dirty="0"/>
          </a:p>
          <a:p>
            <a:pPr marL="342900" indent="-342900">
              <a:buAutoNum type="arabicPeriod"/>
            </a:pPr>
            <a:r>
              <a:rPr lang="en-US" dirty="0" err="1"/>
              <a:t>設置分析規則和閾值</a:t>
            </a:r>
            <a:r>
              <a:rPr lang="en-US" dirty="0"/>
              <a:t> – </a:t>
            </a:r>
            <a:r>
              <a:rPr lang="en-US" dirty="0" err="1"/>
              <a:t>例如，群眾的大小、被視為徘徊的時間長度</a:t>
            </a:r>
            <a:r>
              <a:rPr lang="en-US" dirty="0"/>
              <a:t>。</a:t>
            </a:r>
          </a:p>
          <a:p>
            <a:pPr marL="342900" indent="-342900">
              <a:buAutoNum type="arabicPeriod"/>
            </a:pPr>
            <a:endParaRPr lang="en-US" dirty="0"/>
          </a:p>
          <a:p>
            <a:pPr marL="342900" indent="-342900">
              <a:buAutoNum type="arabicPeriod"/>
            </a:pPr>
            <a:r>
              <a:rPr lang="en-US" dirty="0" err="1"/>
              <a:t>接收來自所有</a:t>
            </a:r>
            <a:r>
              <a:rPr lang="zh-TW" altLang="en-US" dirty="0"/>
              <a:t>攝影</a:t>
            </a:r>
            <a:r>
              <a:rPr lang="en-US" dirty="0" err="1"/>
              <a:t>機的實時分析事件，並根據預定義的行動作出反應，例如發送電子郵件、在VMS螢幕上即時彈出</a:t>
            </a:r>
            <a:r>
              <a:rPr lang="zh-TW" altLang="en-US" dirty="0"/>
              <a:t>影像</a:t>
            </a:r>
            <a:r>
              <a:rPr lang="en-US" dirty="0" err="1"/>
              <a:t>通道等</a:t>
            </a:r>
            <a:r>
              <a:rPr lang="en-US" dirty="0"/>
              <a:t>。</a:t>
            </a:r>
          </a:p>
          <a:p>
            <a:pPr marL="342900" indent="-342900">
              <a:buAutoNum type="arabicPeriod"/>
            </a:pPr>
            <a:endParaRPr lang="en-US" dirty="0"/>
          </a:p>
          <a:p>
            <a:pPr marL="342900" indent="-342900">
              <a:buAutoNum type="arabicPeriod"/>
            </a:pPr>
            <a:r>
              <a:rPr lang="en-US" dirty="0" err="1"/>
              <a:t>自動將</a:t>
            </a:r>
            <a:r>
              <a:rPr lang="zh-TW" altLang="en-US" dirty="0"/>
              <a:t>影像</a:t>
            </a:r>
            <a:r>
              <a:rPr lang="en-US" dirty="0" err="1"/>
              <a:t>推送到巡邏保安的移動應用程序中</a:t>
            </a:r>
            <a:r>
              <a:rPr lang="en-US" dirty="0"/>
              <a:t>。</a:t>
            </a:r>
          </a:p>
          <a:p>
            <a:pPr marL="342900" indent="-342900">
              <a:buAutoNum type="arabicPeriod"/>
            </a:pPr>
            <a:endParaRPr lang="en-US" dirty="0"/>
          </a:p>
          <a:p>
            <a:pPr marL="342900" indent="-342900">
              <a:buAutoNum type="arabicPeriod"/>
            </a:pPr>
            <a:r>
              <a:rPr lang="en-US" dirty="0" err="1"/>
              <a:t>按特定過濾規則、書籤、縮略圖進行搜索</a:t>
            </a:r>
            <a:r>
              <a:rPr lang="en-US" dirty="0"/>
              <a:t>。</a:t>
            </a:r>
          </a:p>
        </p:txBody>
      </p:sp>
    </p:spTree>
    <p:extLst>
      <p:ext uri="{BB962C8B-B14F-4D97-AF65-F5344CB8AC3E}">
        <p14:creationId xmlns:p14="http://schemas.microsoft.com/office/powerpoint/2010/main" val="19925279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購買地點</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通過授權經銷商</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直接從 ACTi 公司購買</a:t>
            </a:r>
          </a:p>
          <a:p>
            <a:pPr>
              <a:lnSpc>
                <a:spcPct val="150000"/>
              </a:lnSpc>
            </a:pPr>
            <a:r>
              <a:rPr lang="en-US"/>
              <a:t>電子郵件：</a:t>
            </a:r>
            <a:r>
              <a:rPr lang="en-US">
                <a:hlinkClick r:id="rId5"/>
              </a:rPr>
              <a:t>sales@acti.com</a:t>
            </a:r>
            <a:endParaRPr lang="en-US"/>
          </a:p>
          <a:p>
            <a:pPr>
              <a:lnSpc>
                <a:spcPct val="150000"/>
              </a:lnSpc>
            </a:pPr>
            <a:r>
              <a:rPr lang="en-US"/>
              <a:t>電話（美國）： +1-866-410-2284（免費）</a:t>
            </a:r>
          </a:p>
          <a:p>
            <a:pPr>
              <a:lnSpc>
                <a:spcPct val="150000"/>
              </a:lnSpc>
            </a:pPr>
            <a:r>
              <a:rPr lang="en-US"/>
              <a:t>電話（非美國）：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支援與服務</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技術支援</a:t>
            </a:r>
          </a:p>
          <a:p>
            <a:pPr>
              <a:lnSpc>
                <a:spcPct val="150000"/>
              </a:lnSpc>
            </a:pPr>
            <a:r>
              <a:rPr lang="en-US"/>
              <a:t>- 在線客戶幫助臺 - https://www.acti.com/chd</a:t>
            </a:r>
          </a:p>
          <a:p>
            <a:pPr>
              <a:lnSpc>
                <a:spcPct val="150000"/>
              </a:lnSpc>
            </a:pPr>
            <a:r>
              <a:rPr lang="en-US"/>
              <a:t>- 電話支援</a:t>
            </a:r>
          </a:p>
          <a:p>
            <a:pPr>
              <a:lnSpc>
                <a:spcPct val="150000"/>
              </a:lnSpc>
            </a:pPr>
            <a:r>
              <a:rPr lang="en-US"/>
              <a:t>美國： +1-866-410-2284（免費）</a:t>
            </a:r>
          </a:p>
          <a:p>
            <a:pPr>
              <a:lnSpc>
                <a:spcPct val="150000"/>
              </a:lnSpc>
            </a:pPr>
            <a:r>
              <a:rPr lang="en-US"/>
              <a:t>其他地區： +886-2-2656-5200</a:t>
            </a:r>
          </a:p>
          <a:p>
            <a:pPr>
              <a:lnSpc>
                <a:spcPct val="150000"/>
              </a:lnSpc>
            </a:pPr>
            <a:r>
              <a:rPr lang="en-US" b="1"/>
              <a:t>RMA 服務</a:t>
            </a:r>
          </a:p>
          <a:p>
            <a:pPr>
              <a:lnSpc>
                <a:spcPct val="150000"/>
              </a:lnSpc>
            </a:pPr>
            <a:r>
              <a:rPr lang="en-US">
                <a:hlinkClick r:id="rId3"/>
              </a:rPr>
              <a:t>- 保固</a:t>
            </a:r>
            <a:endParaRPr lang="en-US"/>
          </a:p>
          <a:p>
            <a:pPr>
              <a:lnSpc>
                <a:spcPct val="150000"/>
              </a:lnSpc>
            </a:pPr>
            <a:r>
              <a:rPr lang="en-US">
                <a:hlinkClick r:id="rId4"/>
              </a:rPr>
              <a:t>- 維修服務</a:t>
            </a:r>
            <a:endParaRPr lang="en-US"/>
          </a:p>
          <a:p>
            <a:pPr>
              <a:lnSpc>
                <a:spcPct val="150000"/>
              </a:lnSpc>
            </a:pPr>
            <a:r>
              <a:rPr lang="en-US" b="1"/>
              <a:t>培訓</a:t>
            </a:r>
          </a:p>
          <a:p>
            <a:pPr>
              <a:lnSpc>
                <a:spcPct val="150000"/>
              </a:lnSpc>
            </a:pPr>
            <a:r>
              <a:rPr lang="en-US">
                <a:hlinkClick r:id="rId5"/>
              </a:rPr>
              <a:t>- 自我學習</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F6830114-0219-420B-B36C-F85BBFED20DB}">
  <ds:schemaRefs>
    <ds:schemaRef ds:uri="4d3a89d7-38cc-4995-998c-0b0b8fa3c8d8"/>
    <ds:schemaRef ds:uri="ac087e28-3f76-4647-895f-aa0c543fee8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79CDBA6B-0526-41A5-B6DF-5BD35C17D17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833</TotalTime>
  <Words>1893</Words>
  <Application>Microsoft Office PowerPoint</Application>
  <PresentationFormat>如螢幕大小 (4:3)</PresentationFormat>
  <Paragraphs>620</Paragraphs>
  <Slides>36</Slides>
  <Notes>32</Notes>
  <HiddenSlides>0</HiddenSlides>
  <MMClips>0</MMClips>
  <ScaleCrop>false</ScaleCrop>
  <HeadingPairs>
    <vt:vector size="6" baseType="variant">
      <vt:variant>
        <vt:lpstr>使用字型</vt:lpstr>
      </vt:variant>
      <vt:variant>
        <vt:i4>8</vt:i4>
      </vt:variant>
      <vt:variant>
        <vt:lpstr>佈景主題</vt:lpstr>
      </vt:variant>
      <vt:variant>
        <vt:i4>2</vt:i4>
      </vt:variant>
      <vt:variant>
        <vt:lpstr>投影片標題</vt:lpstr>
      </vt:variant>
      <vt:variant>
        <vt:i4>36</vt:i4>
      </vt:variant>
    </vt:vector>
  </HeadingPairs>
  <TitlesOfParts>
    <vt:vector size="46" baseType="lpstr">
      <vt:lpstr>Arial Unicode MS</vt:lpstr>
      <vt:lpstr>Google Sans</vt:lpstr>
      <vt:lpstr>新細明體</vt:lpstr>
      <vt:lpstr>新細明體</vt:lpstr>
      <vt:lpstr>Arial</vt:lpstr>
      <vt:lpstr>Calibri</vt:lpstr>
      <vt:lpstr>Open Sans</vt:lpstr>
      <vt:lpstr>Symbol</vt:lpstr>
      <vt:lpstr>自訂設計</vt:lpstr>
      <vt:lpstr>1_自訂設計</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Bella.Liu (劉家瑀)</cp:lastModifiedBy>
  <cp:revision>22</cp:revision>
  <dcterms:created xsi:type="dcterms:W3CDTF">2015-08-31T10:30:03Z</dcterms:created>
  <dcterms:modified xsi:type="dcterms:W3CDTF">2025-01-16T09:35:28Z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