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7" r:id="rId12"/>
    <p:sldId id="525" r:id="rId13"/>
    <p:sldId id="513" r:id="rId14"/>
    <p:sldId id="515" r:id="rId15"/>
    <p:sldId id="516" r:id="rId16"/>
    <p:sldId id="512" r:id="rId17"/>
    <p:sldId id="517" r:id="rId18"/>
    <p:sldId id="518" r:id="rId19"/>
    <p:sldId id="519" r:id="rId20"/>
    <p:sldId id="514"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4EE56-E4DD-6578-5901-3F0D1AB0A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AAEC-94F5-7B86-ACBD-D33499A9EB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E3286-3B72-147A-B91E-C162D5F87D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D1356-E526-067E-02C2-013EC2C6D44E}"/>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122407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21.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6.png"/><Relationship Id="rId4" Type="http://schemas.openxmlformats.org/officeDocument/2006/relationships/hyperlink" Target="https://www.acti.com/solutions/access-control-solution?sid=S20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18.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8.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25.png"/><Relationship Id="rId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Retail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3399" y="3868027"/>
            <a:ext cx="2532026"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386607" y="1807154"/>
            <a:ext cx="6383326"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offers end-to-end Retail security solutions, including loss prevention (shoplifting, vandalism), employee safety assurance and disputes investigation.</a:t>
            </a:r>
          </a:p>
        </p:txBody>
      </p:sp>
      <p:sp>
        <p:nvSpPr>
          <p:cNvPr id="10" name="TextBox 9">
            <a:extLst>
              <a:ext uri="{FF2B5EF4-FFF2-40B4-BE49-F238E27FC236}">
                <a16:creationId xmlns:a16="http://schemas.microsoft.com/office/drawing/2014/main" id="{60B4391B-8304-3719-A07B-BEE7D43097DE}"/>
              </a:ext>
            </a:extLst>
          </p:cNvPr>
          <p:cNvSpPr txBox="1"/>
          <p:nvPr/>
        </p:nvSpPr>
        <p:spPr>
          <a:xfrm>
            <a:off x="154499" y="3277621"/>
            <a:ext cx="8835001" cy="3539430"/>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The biggest challenge for the retailers is loss prevention. Millions of dollars are lost every year due to shoplifting. ACTi provides both human-assisted video monitoring solutions as well as AI-based fully automatic shoplifting prevention solutions.</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One of the easiest way to keep eye on potential shoplifting is to have the live video monitoring screens in the proximity of the employees. That way, the store personnel can keep eye on the blind spots of the store while also taking care of their other tasks. The compact video decoders (ECD-series) allow the live video streams to be displayed in an HDMI panel. When anything suspicious has been detected, it is possible to go to the VMS Workstation to playback the incident.</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It is also possible to let artificial intelligence assist with the monitoring. With the Missing Object algorithm inside the camera, it will alert immediately when any of the precious demo items has been removed from the shelf.</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74067" y="1875248"/>
            <a:ext cx="187863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74D4588E-D1FB-E773-EBC5-11E5DDA519FC}"/>
              </a:ext>
            </a:extLst>
          </p:cNvPr>
          <p:cNvPicPr>
            <a:picLocks noChangeAspect="1"/>
          </p:cNvPicPr>
          <p:nvPr/>
        </p:nvPicPr>
        <p:blipFill>
          <a:blip r:embed="rId3"/>
          <a:stretch>
            <a:fillRect/>
          </a:stretch>
        </p:blipFill>
        <p:spPr>
          <a:xfrm>
            <a:off x="1001579" y="1777301"/>
            <a:ext cx="7337630" cy="496476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5073223" y="6353771"/>
            <a:ext cx="1097958" cy="307777"/>
          </a:xfrm>
          <a:prstGeom prst="rect">
            <a:avLst/>
          </a:prstGeom>
          <a:solidFill>
            <a:schemeClr val="bg1"/>
          </a:solidFill>
        </p:spPr>
        <p:txBody>
          <a:bodyPr wrap="square" rtlCol="0">
            <a:spAutoFit/>
          </a:bodyPr>
          <a:lstStyle/>
          <a:p>
            <a:r>
              <a:rPr lang="en-US" sz="1400" dirty="0"/>
              <a:t>Surrounding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457049" y="5843812"/>
            <a:ext cx="907125" cy="307777"/>
          </a:xfrm>
          <a:prstGeom prst="rect">
            <a:avLst/>
          </a:prstGeom>
          <a:solidFill>
            <a:schemeClr val="bg1"/>
          </a:solidFill>
        </p:spPr>
        <p:txBody>
          <a:bodyPr wrap="square" rtlCol="0">
            <a:spAutoFit/>
          </a:bodyPr>
          <a:lstStyle/>
          <a:p>
            <a:r>
              <a:rPr lang="en-US" sz="1400" dirty="0"/>
              <a:t>Entrance</a:t>
            </a:r>
          </a:p>
        </p:txBody>
      </p:sp>
      <p:sp>
        <p:nvSpPr>
          <p:cNvPr id="8" name="TextBox 7">
            <a:extLst>
              <a:ext uri="{FF2B5EF4-FFF2-40B4-BE49-F238E27FC236}">
                <a16:creationId xmlns:a16="http://schemas.microsoft.com/office/drawing/2014/main" id="{30E6AB11-2524-373D-75DC-2028D58B0EC3}"/>
              </a:ext>
            </a:extLst>
          </p:cNvPr>
          <p:cNvSpPr txBox="1"/>
          <p:nvPr/>
        </p:nvSpPr>
        <p:spPr>
          <a:xfrm>
            <a:off x="5054813" y="2511393"/>
            <a:ext cx="783848" cy="307778"/>
          </a:xfrm>
          <a:prstGeom prst="rect">
            <a:avLst/>
          </a:prstGeom>
          <a:solidFill>
            <a:schemeClr val="bg1"/>
          </a:solidFill>
        </p:spPr>
        <p:txBody>
          <a:bodyPr wrap="square" rtlCol="0">
            <a:spAutoFit/>
          </a:bodyPr>
          <a:lstStyle/>
          <a:p>
            <a:r>
              <a:rPr lang="en-US" sz="1400" dirty="0"/>
              <a:t>Storage</a:t>
            </a:r>
          </a:p>
        </p:txBody>
      </p:sp>
      <p:sp>
        <p:nvSpPr>
          <p:cNvPr id="9" name="TextBox 8">
            <a:extLst>
              <a:ext uri="{FF2B5EF4-FFF2-40B4-BE49-F238E27FC236}">
                <a16:creationId xmlns:a16="http://schemas.microsoft.com/office/drawing/2014/main" id="{CA374F00-15B2-1032-3471-8A64CC1D1C2F}"/>
              </a:ext>
            </a:extLst>
          </p:cNvPr>
          <p:cNvSpPr txBox="1"/>
          <p:nvPr/>
        </p:nvSpPr>
        <p:spPr>
          <a:xfrm>
            <a:off x="3186624" y="4028977"/>
            <a:ext cx="1223808" cy="307777"/>
          </a:xfrm>
          <a:prstGeom prst="rect">
            <a:avLst/>
          </a:prstGeom>
          <a:solidFill>
            <a:schemeClr val="bg1"/>
          </a:solidFill>
        </p:spPr>
        <p:txBody>
          <a:bodyPr wrap="square" rtlCol="0">
            <a:spAutoFit/>
          </a:bodyPr>
          <a:lstStyle/>
          <a:p>
            <a:r>
              <a:rPr lang="en-US" sz="1400" dirty="0"/>
              <a:t>Cash Register</a:t>
            </a:r>
          </a:p>
        </p:txBody>
      </p:sp>
      <p:sp>
        <p:nvSpPr>
          <p:cNvPr id="6" name="TextBox 5">
            <a:extLst>
              <a:ext uri="{FF2B5EF4-FFF2-40B4-BE49-F238E27FC236}">
                <a16:creationId xmlns:a16="http://schemas.microsoft.com/office/drawing/2014/main" id="{640BA6C9-8CD3-C535-4538-9684E5E570A8}"/>
              </a:ext>
            </a:extLst>
          </p:cNvPr>
          <p:cNvSpPr txBox="1"/>
          <p:nvPr/>
        </p:nvSpPr>
        <p:spPr>
          <a:xfrm>
            <a:off x="6881211" y="3193568"/>
            <a:ext cx="783847" cy="307777"/>
          </a:xfrm>
          <a:prstGeom prst="rect">
            <a:avLst/>
          </a:prstGeom>
          <a:solidFill>
            <a:schemeClr val="bg1"/>
          </a:solidFill>
        </p:spPr>
        <p:txBody>
          <a:bodyPr wrap="square" rtlCol="0">
            <a:spAutoFit/>
          </a:bodyPr>
          <a:lstStyle/>
          <a:p>
            <a:r>
              <a:rPr lang="en-US" sz="1400" dirty="0"/>
              <a:t>ATM</a:t>
            </a:r>
          </a:p>
        </p:txBody>
      </p:sp>
      <p:sp>
        <p:nvSpPr>
          <p:cNvPr id="10" name="TextBox 9">
            <a:extLst>
              <a:ext uri="{FF2B5EF4-FFF2-40B4-BE49-F238E27FC236}">
                <a16:creationId xmlns:a16="http://schemas.microsoft.com/office/drawing/2014/main" id="{27FC1C1C-3B8F-287C-1669-78865E3EAF49}"/>
              </a:ext>
            </a:extLst>
          </p:cNvPr>
          <p:cNvSpPr txBox="1"/>
          <p:nvPr/>
        </p:nvSpPr>
        <p:spPr>
          <a:xfrm>
            <a:off x="5055005" y="4283143"/>
            <a:ext cx="1526360" cy="307777"/>
          </a:xfrm>
          <a:prstGeom prst="rect">
            <a:avLst/>
          </a:prstGeom>
          <a:solidFill>
            <a:schemeClr val="bg1"/>
          </a:solidFill>
        </p:spPr>
        <p:txBody>
          <a:bodyPr wrap="square" rtlCol="0">
            <a:spAutoFit/>
          </a:bodyPr>
          <a:lstStyle/>
          <a:p>
            <a:r>
              <a:rPr lang="en-US" sz="1400" dirty="0"/>
              <a:t>Merchandise Area</a:t>
            </a:r>
          </a:p>
        </p:txBody>
      </p:sp>
      <p:sp>
        <p:nvSpPr>
          <p:cNvPr id="11" name="TextBox 10">
            <a:extLst>
              <a:ext uri="{FF2B5EF4-FFF2-40B4-BE49-F238E27FC236}">
                <a16:creationId xmlns:a16="http://schemas.microsoft.com/office/drawing/2014/main" id="{CFB54B56-A9BD-3068-54B2-7257CCF898A9}"/>
              </a:ext>
            </a:extLst>
          </p:cNvPr>
          <p:cNvSpPr txBox="1"/>
          <p:nvPr/>
        </p:nvSpPr>
        <p:spPr>
          <a:xfrm>
            <a:off x="3447251" y="5367486"/>
            <a:ext cx="1008111" cy="307777"/>
          </a:xfrm>
          <a:prstGeom prst="rect">
            <a:avLst/>
          </a:prstGeom>
          <a:solidFill>
            <a:schemeClr val="bg1"/>
          </a:solidFill>
        </p:spPr>
        <p:txBody>
          <a:bodyPr wrap="square" rtlCol="0">
            <a:spAutoFit/>
          </a:bodyPr>
          <a:lstStyle/>
          <a:p>
            <a:r>
              <a:rPr lang="en-US" sz="1400" dirty="0"/>
              <a:t>EAS Gate</a:t>
            </a:r>
          </a:p>
        </p:txBody>
      </p:sp>
      <p:sp>
        <p:nvSpPr>
          <p:cNvPr id="14" name="TextBox 13">
            <a:extLst>
              <a:ext uri="{FF2B5EF4-FFF2-40B4-BE49-F238E27FC236}">
                <a16:creationId xmlns:a16="http://schemas.microsoft.com/office/drawing/2014/main" id="{019AE38D-C461-94F8-279A-6E8E7A36645C}"/>
              </a:ext>
            </a:extLst>
          </p:cNvPr>
          <p:cNvSpPr txBox="1"/>
          <p:nvPr/>
        </p:nvSpPr>
        <p:spPr>
          <a:xfrm>
            <a:off x="7273135" y="2819171"/>
            <a:ext cx="783847" cy="307777"/>
          </a:xfrm>
          <a:prstGeom prst="rect">
            <a:avLst/>
          </a:prstGeom>
          <a:solidFill>
            <a:schemeClr val="bg1"/>
          </a:solidFill>
        </p:spPr>
        <p:txBody>
          <a:bodyPr wrap="square" rtlCol="0">
            <a:spAutoFit/>
          </a:bodyPr>
          <a:lstStyle/>
          <a:p>
            <a:r>
              <a:rPr lang="en-US" sz="1400" dirty="0"/>
              <a:t>Office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1262406875"/>
              </p:ext>
            </p:extLst>
          </p:nvPr>
        </p:nvGraphicFramePr>
        <p:xfrm>
          <a:off x="83507" y="1680575"/>
          <a:ext cx="8939881" cy="4899510"/>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12843">
                  <a:extLst>
                    <a:ext uri="{9D8B030D-6E8A-4147-A177-3AD203B41FA5}">
                      <a16:colId xmlns:a16="http://schemas.microsoft.com/office/drawing/2014/main" val="3900648050"/>
                    </a:ext>
                  </a:extLst>
                </a:gridCol>
                <a:gridCol w="1128409">
                  <a:extLst>
                    <a:ext uri="{9D8B030D-6E8A-4147-A177-3AD203B41FA5}">
                      <a16:colId xmlns:a16="http://schemas.microsoft.com/office/drawing/2014/main" val="2122113404"/>
                    </a:ext>
                  </a:extLst>
                </a:gridCol>
                <a:gridCol w="632297">
                  <a:extLst>
                    <a:ext uri="{9D8B030D-6E8A-4147-A177-3AD203B41FA5}">
                      <a16:colId xmlns:a16="http://schemas.microsoft.com/office/drawing/2014/main" val="905671876"/>
                    </a:ext>
                  </a:extLst>
                </a:gridCol>
                <a:gridCol w="778213">
                  <a:extLst>
                    <a:ext uri="{9D8B030D-6E8A-4147-A177-3AD203B41FA5}">
                      <a16:colId xmlns:a16="http://schemas.microsoft.com/office/drawing/2014/main" val="3155535811"/>
                    </a:ext>
                  </a:extLst>
                </a:gridCol>
                <a:gridCol w="887336">
                  <a:extLst>
                    <a:ext uri="{9D8B030D-6E8A-4147-A177-3AD203B41FA5}">
                      <a16:colId xmlns:a16="http://schemas.microsoft.com/office/drawing/2014/main" val="2748578960"/>
                    </a:ext>
                  </a:extLst>
                </a:gridCol>
                <a:gridCol w="1004935">
                  <a:extLst>
                    <a:ext uri="{9D8B030D-6E8A-4147-A177-3AD203B41FA5}">
                      <a16:colId xmlns:a16="http://schemas.microsoft.com/office/drawing/2014/main" val="2393102404"/>
                    </a:ext>
                  </a:extLst>
                </a:gridCol>
                <a:gridCol w="9929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 / Gate</a:t>
                      </a:r>
                    </a:p>
                  </a:txBody>
                  <a:tcPr/>
                </a:tc>
                <a:tc>
                  <a:txBody>
                    <a:bodyPr/>
                    <a:lstStyle/>
                    <a:p>
                      <a:r>
                        <a:rPr lang="en-US" sz="1300" dirty="0">
                          <a:solidFill>
                            <a:schemeClr val="bg1"/>
                          </a:solidFill>
                        </a:rPr>
                        <a:t>EAS Gate</a:t>
                      </a:r>
                    </a:p>
                  </a:txBody>
                  <a:tcPr/>
                </a:tc>
                <a:tc>
                  <a:txBody>
                    <a:bodyPr/>
                    <a:lstStyle/>
                    <a:p>
                      <a:r>
                        <a:rPr lang="en-US" sz="1300" dirty="0">
                          <a:solidFill>
                            <a:schemeClr val="bg1"/>
                          </a:solidFill>
                        </a:rPr>
                        <a:t>Merchandise Area</a:t>
                      </a:r>
                    </a:p>
                  </a:txBody>
                  <a:tcPr/>
                </a:tc>
                <a:tc>
                  <a:txBody>
                    <a:bodyPr/>
                    <a:lstStyle/>
                    <a:p>
                      <a:r>
                        <a:rPr lang="en-US" sz="1300" dirty="0">
                          <a:solidFill>
                            <a:schemeClr val="bg1"/>
                          </a:solidFill>
                        </a:rPr>
                        <a:t>ATM</a:t>
                      </a:r>
                    </a:p>
                  </a:txBody>
                  <a:tcPr/>
                </a:tc>
                <a:tc>
                  <a:txBody>
                    <a:bodyPr/>
                    <a:lstStyle/>
                    <a:p>
                      <a:r>
                        <a:rPr lang="en-US" sz="1300" dirty="0">
                          <a:solidFill>
                            <a:schemeClr val="bg1"/>
                          </a:solidFill>
                        </a:rPr>
                        <a:t>Cash Register</a:t>
                      </a:r>
                    </a:p>
                  </a:txBody>
                  <a:tcPr/>
                </a:tc>
                <a:tc>
                  <a:txBody>
                    <a:bodyPr/>
                    <a:lstStyle/>
                    <a:p>
                      <a:r>
                        <a:rPr lang="en-US" sz="1300" dirty="0">
                          <a:solidFill>
                            <a:schemeClr val="bg1"/>
                          </a:solidFill>
                        </a:rPr>
                        <a:t>Office</a:t>
                      </a:r>
                    </a:p>
                  </a:txBody>
                  <a:tcPr/>
                </a:tc>
                <a:tc>
                  <a:txBody>
                    <a:bodyPr/>
                    <a:lstStyle/>
                    <a:p>
                      <a:r>
                        <a:rPr lang="en-US" sz="1200" dirty="0">
                          <a:solidFill>
                            <a:schemeClr val="bg1"/>
                          </a:solidFill>
                        </a:rPr>
                        <a:t>Storage</a:t>
                      </a:r>
                    </a:p>
                  </a:txBody>
                  <a:tcPr/>
                </a:tc>
                <a:tc>
                  <a:txBody>
                    <a:bodyPr/>
                    <a:lstStyle/>
                    <a:p>
                      <a:r>
                        <a:rPr lang="en-US" sz="12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Theft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Trespassing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Disputes Investigation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Digital Signage</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Unauthorized Access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Vehicle Access Control</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cstate="print">
            <a:extLst>
              <a:ext uri="{28A0092B-C50C-407E-A947-70E740481C1C}">
                <a14:useLocalDpi xmlns:a14="http://schemas.microsoft.com/office/drawing/2010/main" val="0"/>
              </a:ext>
            </a:extLst>
          </a:blip>
          <a:srcRect l="1521" r="1521"/>
          <a:stretch/>
        </p:blipFill>
        <p:spPr>
          <a:xfrm>
            <a:off x="350817" y="2198448"/>
            <a:ext cx="1473609" cy="1021407"/>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extLst>
              <a:ext uri="{28A0092B-C50C-407E-A947-70E740481C1C}">
                <a14:useLocalDpi xmlns:a14="http://schemas.microsoft.com/office/drawing/2010/main" val="0"/>
              </a:ext>
            </a:extLst>
          </a:blip>
          <a:srcRect l="662" r="662"/>
          <a:stretch/>
        </p:blipFill>
        <p:spPr>
          <a:xfrm>
            <a:off x="1954630" y="2107013"/>
            <a:ext cx="1605260" cy="112856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cstate="print">
            <a:extLst>
              <a:ext uri="{28A0092B-C50C-407E-A947-70E740481C1C}">
                <a14:useLocalDpi xmlns:a14="http://schemas.microsoft.com/office/drawing/2010/main" val="0"/>
              </a:ext>
            </a:extLst>
          </a:blip>
          <a:srcRect l="5904" r="5904"/>
          <a:stretch/>
        </p:blipFill>
        <p:spPr>
          <a:xfrm>
            <a:off x="5549349" y="2198448"/>
            <a:ext cx="1503204" cy="1021407"/>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extLst>
              <a:ext uri="{28A0092B-C50C-407E-A947-70E740481C1C}">
                <a14:useLocalDpi xmlns:a14="http://schemas.microsoft.com/office/drawing/2010/main" val="0"/>
              </a:ext>
            </a:extLst>
          </a:blip>
          <a:srcRect l="1772" r="1772"/>
          <a:stretch/>
        </p:blipFill>
        <p:spPr>
          <a:xfrm>
            <a:off x="7262209" y="2198447"/>
            <a:ext cx="1467331" cy="1021407"/>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Theft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possible shoplifting by the help of video surveillance or EAS gate alarm.</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Disputes Investigation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Resolve the disputes by using the video and audio playback of the incidents.</a:t>
            </a: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Digital Signage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Show predefined digital content on the public monitors with customized layout, based on predefined schedule or event rules.</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4" name="Picture 3">
            <a:extLst>
              <a:ext uri="{FF2B5EF4-FFF2-40B4-BE49-F238E27FC236}">
                <a16:creationId xmlns:a16="http://schemas.microsoft.com/office/drawing/2014/main" id="{C83F16A8-1553-A6A9-9F0B-1A7D8BA9F8DF}"/>
              </a:ext>
            </a:extLst>
          </p:cNvPr>
          <p:cNvPicPr>
            <a:picLocks noChangeAspect="1"/>
          </p:cNvPicPr>
          <p:nvPr/>
        </p:nvPicPr>
        <p:blipFill>
          <a:blip r:embed="rId8"/>
          <a:srcRect l="-1251" t="-183" r="-505" b="51738"/>
          <a:stretch/>
        </p:blipFill>
        <p:spPr>
          <a:xfrm>
            <a:off x="243810" y="2147809"/>
            <a:ext cx="1718610" cy="1191226"/>
          </a:xfrm>
          <a:prstGeom prst="rect">
            <a:avLst/>
          </a:prstGeom>
        </p:spPr>
      </p:pic>
      <p:sp>
        <p:nvSpPr>
          <p:cNvPr id="6" name="TextBox 5">
            <a:extLst>
              <a:ext uri="{FF2B5EF4-FFF2-40B4-BE49-F238E27FC236}">
                <a16:creationId xmlns:a16="http://schemas.microsoft.com/office/drawing/2014/main" id="{896B44FF-2A63-A945-CE0D-C70490D1723C}"/>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pic>
        <p:nvPicPr>
          <p:cNvPr id="7" name="Picture 6">
            <a:extLst>
              <a:ext uri="{FF2B5EF4-FFF2-40B4-BE49-F238E27FC236}">
                <a16:creationId xmlns:a16="http://schemas.microsoft.com/office/drawing/2014/main" id="{3EA441B1-A529-EFC1-2B77-DA3FB7243A34}"/>
              </a:ext>
            </a:extLst>
          </p:cNvPr>
          <p:cNvPicPr>
            <a:picLocks noChangeAspect="1"/>
          </p:cNvPicPr>
          <p:nvPr/>
        </p:nvPicPr>
        <p:blipFill>
          <a:blip r:embed="rId9"/>
          <a:srcRect l="143" t="-163" r="680" b="49522"/>
          <a:stretch/>
        </p:blipFill>
        <p:spPr>
          <a:xfrm>
            <a:off x="7334370" y="2147809"/>
            <a:ext cx="1605260" cy="1194486"/>
          </a:xfrm>
          <a:prstGeom prst="rect">
            <a:avLst/>
          </a:prstGeom>
        </p:spPr>
      </p:pic>
      <p:sp>
        <p:nvSpPr>
          <p:cNvPr id="8" name="TextBox 7">
            <a:extLst>
              <a:ext uri="{FF2B5EF4-FFF2-40B4-BE49-F238E27FC236}">
                <a16:creationId xmlns:a16="http://schemas.microsoft.com/office/drawing/2014/main" id="{DA4ED9A6-1B6D-A6E1-8956-8F8665E201AB}"/>
              </a:ext>
            </a:extLst>
          </p:cNvPr>
          <p:cNvSpPr txBox="1"/>
          <p:nvPr/>
        </p:nvSpPr>
        <p:spPr>
          <a:xfrm>
            <a:off x="7334708" y="3337593"/>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Theft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possible shoplifting by the help of video surveillance or EAS gate alarm.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830997"/>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EAS gate triggers an alarm, or the security personnel notices the potential theft using the live video from the surveillance cameras, the incident can be instantly played back to verify once more, and the thief can be stopped just in time.</a:t>
            </a: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81668" y="1706554"/>
            <a:ext cx="3265436" cy="2194513"/>
          </a:xfrm>
          <a:prstGeom prst="rect">
            <a:avLst/>
          </a:prstGeom>
        </p:spPr>
      </p:pic>
      <p:sp>
        <p:nvSpPr>
          <p:cNvPr id="3" name="Rectangle 2">
            <a:extLst>
              <a:ext uri="{FF2B5EF4-FFF2-40B4-BE49-F238E27FC236}">
                <a16:creationId xmlns:a16="http://schemas.microsoft.com/office/drawing/2014/main" id="{A85DD9C6-570D-6100-4ACD-727611AE5FE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0582E8-E189-892F-4804-2FBDC97F711D}"/>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74EBAAC-D073-DF54-4349-6E36ED94A00A}"/>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3B8CE55-900C-6597-9D49-0AD723740AD3}"/>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81100205-4AE8-1DC5-8A06-137C2E05BFA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C47BA953-E9B9-4357-2C2E-AFFF5ED19AB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835135B-5211-4C23-0633-C43E42677D9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0BFD765-7B9F-9275-3D42-A2A2EAE8840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5" name="Group 14">
            <a:extLst>
              <a:ext uri="{FF2B5EF4-FFF2-40B4-BE49-F238E27FC236}">
                <a16:creationId xmlns:a16="http://schemas.microsoft.com/office/drawing/2014/main" id="{4CCBEA0D-2FB5-D388-90D3-3E714F8E6F3E}"/>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A52B8953-2C6E-94B5-DD31-7514A1EC2F0F}"/>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0" name="TextBox 19">
              <a:extLst>
                <a:ext uri="{FF2B5EF4-FFF2-40B4-BE49-F238E27FC236}">
                  <a16:creationId xmlns:a16="http://schemas.microsoft.com/office/drawing/2014/main" id="{01E32BAB-5BAE-544D-930F-7564892F3CBD}"/>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1" name="Group 20">
            <a:extLst>
              <a:ext uri="{FF2B5EF4-FFF2-40B4-BE49-F238E27FC236}">
                <a16:creationId xmlns:a16="http://schemas.microsoft.com/office/drawing/2014/main" id="{FC796E17-971E-2CF5-9390-76C150CC0069}"/>
              </a:ext>
            </a:extLst>
          </p:cNvPr>
          <p:cNvGrpSpPr/>
          <p:nvPr/>
        </p:nvGrpSpPr>
        <p:grpSpPr>
          <a:xfrm>
            <a:off x="5500838" y="6030580"/>
            <a:ext cx="1694229" cy="642229"/>
            <a:chOff x="5500838" y="6030580"/>
            <a:chExt cx="1694229" cy="642229"/>
          </a:xfrm>
        </p:grpSpPr>
        <p:pic>
          <p:nvPicPr>
            <p:cNvPr id="22" name="Picture 21">
              <a:extLst>
                <a:ext uri="{FF2B5EF4-FFF2-40B4-BE49-F238E27FC236}">
                  <a16:creationId xmlns:a16="http://schemas.microsoft.com/office/drawing/2014/main" id="{89FDF170-D1B3-6A27-FF8D-E619E5477BF1}"/>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3" name="TextBox 22">
              <a:extLst>
                <a:ext uri="{FF2B5EF4-FFF2-40B4-BE49-F238E27FC236}">
                  <a16:creationId xmlns:a16="http://schemas.microsoft.com/office/drawing/2014/main" id="{EA4B742D-2EEA-08E6-68A7-B622C15856F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4" name="Group 23">
            <a:extLst>
              <a:ext uri="{FF2B5EF4-FFF2-40B4-BE49-F238E27FC236}">
                <a16:creationId xmlns:a16="http://schemas.microsoft.com/office/drawing/2014/main" id="{DDABF8CE-400D-D321-1028-B6FE6B3E00F0}"/>
              </a:ext>
            </a:extLst>
          </p:cNvPr>
          <p:cNvGrpSpPr/>
          <p:nvPr/>
        </p:nvGrpSpPr>
        <p:grpSpPr>
          <a:xfrm>
            <a:off x="7260522" y="6019647"/>
            <a:ext cx="1541830" cy="657225"/>
            <a:chOff x="7260522" y="6019647"/>
            <a:chExt cx="1541830" cy="657225"/>
          </a:xfrm>
        </p:grpSpPr>
        <p:pic>
          <p:nvPicPr>
            <p:cNvPr id="25" name="Picture 24">
              <a:extLst>
                <a:ext uri="{FF2B5EF4-FFF2-40B4-BE49-F238E27FC236}">
                  <a16:creationId xmlns:a16="http://schemas.microsoft.com/office/drawing/2014/main" id="{390EB0E2-EB34-93DC-D022-D189258F05B7}"/>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6" name="TextBox 25">
              <a:extLst>
                <a:ext uri="{FF2B5EF4-FFF2-40B4-BE49-F238E27FC236}">
                  <a16:creationId xmlns:a16="http://schemas.microsoft.com/office/drawing/2014/main" id="{913815E6-16AF-F5EC-4438-D6FA0D5284C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2683411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E7963-7664-729F-67FB-7C7CB1C7B2D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D693D8C2-B1C9-B34C-FCF6-A277586CEBF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2" name="TextBox 1">
            <a:extLst>
              <a:ext uri="{FF2B5EF4-FFF2-40B4-BE49-F238E27FC236}">
                <a16:creationId xmlns:a16="http://schemas.microsoft.com/office/drawing/2014/main" id="{862E3CB2-8EDD-03F3-2439-AD89978E9BD6}"/>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16" name="TextBox 15">
            <a:extLst>
              <a:ext uri="{FF2B5EF4-FFF2-40B4-BE49-F238E27FC236}">
                <a16:creationId xmlns:a16="http://schemas.microsoft.com/office/drawing/2014/main" id="{A06BD8BC-20B0-1290-644B-F7924253A4FF}"/>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17" name="TextBox 16">
            <a:extLst>
              <a:ext uri="{FF2B5EF4-FFF2-40B4-BE49-F238E27FC236}">
                <a16:creationId xmlns:a16="http://schemas.microsoft.com/office/drawing/2014/main" id="{1C73969A-FB6A-2B13-5B43-4BAA91DF11A4}"/>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An entry to the premises of the retail during closed hours is always considered trespassing. In some cases the trespassing also occurs during the open hours, by the blacklisted people. </a:t>
            </a:r>
          </a:p>
        </p:txBody>
      </p:sp>
      <p:sp>
        <p:nvSpPr>
          <p:cNvPr id="27" name="TextBox 26">
            <a:extLst>
              <a:ext uri="{FF2B5EF4-FFF2-40B4-BE49-F238E27FC236}">
                <a16:creationId xmlns:a16="http://schemas.microsoft.com/office/drawing/2014/main" id="{F16DC3E4-1A9A-47FE-4638-4DDD61E276AA}"/>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8" name="Picture 2">
            <a:extLst>
              <a:ext uri="{FF2B5EF4-FFF2-40B4-BE49-F238E27FC236}">
                <a16:creationId xmlns:a16="http://schemas.microsoft.com/office/drawing/2014/main" id="{F3FAEE20-EB5D-A340-27F7-013398D82E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ABB311D3-823D-F684-32BD-35D5EB40C3A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C9D4B3EF-8424-F41B-3AC7-8AF7FB9C823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1" name="Group 30">
            <a:extLst>
              <a:ext uri="{FF2B5EF4-FFF2-40B4-BE49-F238E27FC236}">
                <a16:creationId xmlns:a16="http://schemas.microsoft.com/office/drawing/2014/main" id="{4C90C01F-F73B-7915-7DA9-92B0E7318BAC}"/>
              </a:ext>
            </a:extLst>
          </p:cNvPr>
          <p:cNvGrpSpPr/>
          <p:nvPr/>
        </p:nvGrpSpPr>
        <p:grpSpPr>
          <a:xfrm>
            <a:off x="228988" y="6093296"/>
            <a:ext cx="1901340" cy="581025"/>
            <a:chOff x="228988" y="6093296"/>
            <a:chExt cx="1901340" cy="581025"/>
          </a:xfrm>
        </p:grpSpPr>
        <p:pic>
          <p:nvPicPr>
            <p:cNvPr id="32" name="Picture 31">
              <a:extLst>
                <a:ext uri="{FF2B5EF4-FFF2-40B4-BE49-F238E27FC236}">
                  <a16:creationId xmlns:a16="http://schemas.microsoft.com/office/drawing/2014/main" id="{0339024A-5369-AB34-5C5D-5E593FACD766}"/>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3" name="TextBox 32">
              <a:hlinkClick r:id="rId6"/>
              <a:extLst>
                <a:ext uri="{FF2B5EF4-FFF2-40B4-BE49-F238E27FC236}">
                  <a16:creationId xmlns:a16="http://schemas.microsoft.com/office/drawing/2014/main" id="{CF012A19-157A-A650-0398-A8245FD9AA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4" name="Group 33">
            <a:extLst>
              <a:ext uri="{FF2B5EF4-FFF2-40B4-BE49-F238E27FC236}">
                <a16:creationId xmlns:a16="http://schemas.microsoft.com/office/drawing/2014/main" id="{A76BCC01-14E0-74F2-4538-BD36F59738D4}"/>
              </a:ext>
            </a:extLst>
          </p:cNvPr>
          <p:cNvGrpSpPr/>
          <p:nvPr/>
        </p:nvGrpSpPr>
        <p:grpSpPr>
          <a:xfrm>
            <a:off x="2162445" y="6055196"/>
            <a:ext cx="1704857" cy="625400"/>
            <a:chOff x="2162445" y="6055196"/>
            <a:chExt cx="1704857" cy="625400"/>
          </a:xfrm>
        </p:grpSpPr>
        <p:pic>
          <p:nvPicPr>
            <p:cNvPr id="35" name="Picture 34">
              <a:extLst>
                <a:ext uri="{FF2B5EF4-FFF2-40B4-BE49-F238E27FC236}">
                  <a16:creationId xmlns:a16="http://schemas.microsoft.com/office/drawing/2014/main" id="{E8167B73-CDFA-3B36-310D-F0B37CD0DE7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36" name="TextBox 35">
              <a:extLst>
                <a:ext uri="{FF2B5EF4-FFF2-40B4-BE49-F238E27FC236}">
                  <a16:creationId xmlns:a16="http://schemas.microsoft.com/office/drawing/2014/main" id="{2153F25C-0984-B690-998B-3B159914EA5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37" name="Group 36">
            <a:extLst>
              <a:ext uri="{FF2B5EF4-FFF2-40B4-BE49-F238E27FC236}">
                <a16:creationId xmlns:a16="http://schemas.microsoft.com/office/drawing/2014/main" id="{676C20A0-DA01-BED1-81D3-05E444590E5A}"/>
              </a:ext>
            </a:extLst>
          </p:cNvPr>
          <p:cNvGrpSpPr/>
          <p:nvPr/>
        </p:nvGrpSpPr>
        <p:grpSpPr>
          <a:xfrm>
            <a:off x="3884029" y="6102821"/>
            <a:ext cx="1606065" cy="573257"/>
            <a:chOff x="3884029" y="6102821"/>
            <a:chExt cx="1606065" cy="573257"/>
          </a:xfrm>
        </p:grpSpPr>
        <p:pic>
          <p:nvPicPr>
            <p:cNvPr id="38" name="Picture 37">
              <a:extLst>
                <a:ext uri="{FF2B5EF4-FFF2-40B4-BE49-F238E27FC236}">
                  <a16:creationId xmlns:a16="http://schemas.microsoft.com/office/drawing/2014/main" id="{369054E5-6E56-AA2D-9562-607DB770891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39" name="TextBox 38">
              <a:extLst>
                <a:ext uri="{FF2B5EF4-FFF2-40B4-BE49-F238E27FC236}">
                  <a16:creationId xmlns:a16="http://schemas.microsoft.com/office/drawing/2014/main" id="{8978E5A6-5915-9E18-6F1C-D0B85A4333B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0" name="Group 39">
            <a:extLst>
              <a:ext uri="{FF2B5EF4-FFF2-40B4-BE49-F238E27FC236}">
                <a16:creationId xmlns:a16="http://schemas.microsoft.com/office/drawing/2014/main" id="{1390E752-2428-32D0-5047-A0F8EFEE0301}"/>
              </a:ext>
            </a:extLst>
          </p:cNvPr>
          <p:cNvGrpSpPr/>
          <p:nvPr/>
        </p:nvGrpSpPr>
        <p:grpSpPr>
          <a:xfrm>
            <a:off x="5500838" y="6030580"/>
            <a:ext cx="1694229" cy="642229"/>
            <a:chOff x="5500838" y="6030580"/>
            <a:chExt cx="1694229" cy="642229"/>
          </a:xfrm>
        </p:grpSpPr>
        <p:pic>
          <p:nvPicPr>
            <p:cNvPr id="41" name="Picture 40">
              <a:extLst>
                <a:ext uri="{FF2B5EF4-FFF2-40B4-BE49-F238E27FC236}">
                  <a16:creationId xmlns:a16="http://schemas.microsoft.com/office/drawing/2014/main" id="{72DF900F-D2F8-06EA-C37C-F3AA03E2175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2" name="TextBox 41">
              <a:extLst>
                <a:ext uri="{FF2B5EF4-FFF2-40B4-BE49-F238E27FC236}">
                  <a16:creationId xmlns:a16="http://schemas.microsoft.com/office/drawing/2014/main" id="{63516E3A-AB43-A80E-712C-4E72E6940CA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3" name="Group 42">
            <a:extLst>
              <a:ext uri="{FF2B5EF4-FFF2-40B4-BE49-F238E27FC236}">
                <a16:creationId xmlns:a16="http://schemas.microsoft.com/office/drawing/2014/main" id="{04646228-9345-EAF1-9E65-3A4733361987}"/>
              </a:ext>
            </a:extLst>
          </p:cNvPr>
          <p:cNvGrpSpPr/>
          <p:nvPr/>
        </p:nvGrpSpPr>
        <p:grpSpPr>
          <a:xfrm>
            <a:off x="7260522" y="6019647"/>
            <a:ext cx="1541830" cy="657225"/>
            <a:chOff x="7260522" y="6019647"/>
            <a:chExt cx="1541830" cy="657225"/>
          </a:xfrm>
        </p:grpSpPr>
        <p:pic>
          <p:nvPicPr>
            <p:cNvPr id="44" name="Picture 43">
              <a:extLst>
                <a:ext uri="{FF2B5EF4-FFF2-40B4-BE49-F238E27FC236}">
                  <a16:creationId xmlns:a16="http://schemas.microsoft.com/office/drawing/2014/main" id="{87DDE42C-60A3-50A8-3536-800C3D04D58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5" name="TextBox 44">
              <a:extLst>
                <a:ext uri="{FF2B5EF4-FFF2-40B4-BE49-F238E27FC236}">
                  <a16:creationId xmlns:a16="http://schemas.microsoft.com/office/drawing/2014/main" id="{9F589E14-9E44-AD71-FF5B-3928F9EC708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418932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Disputes Investigation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Resolve the disputes by using the video and audio playback of the incidents.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8784976"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Sometimes there may be arguments between the employees and the customers, especially at the cash register. The disputes could be over the prices, the payment, product returns or other reasons.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8784976"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audio supported surveillance cameras.</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51839" y="1763797"/>
            <a:ext cx="3120044"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Digital Signage</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1323439"/>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 provides end-to-end solution for effective and real-time communication. Digital signage is able to display various contents such as pre-recorded video, live video streams, images, text and web pages with customized layout.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digital signage can be used as:</a:t>
            </a:r>
          </a:p>
          <a:p>
            <a:pPr marL="342900" indent="-342900" algn="l">
              <a:buAutoNum type="arabicPeriod"/>
            </a:pPr>
            <a:r>
              <a:rPr lang="en-US" sz="1600" dirty="0">
                <a:solidFill>
                  <a:schemeClr val="tx1">
                    <a:lumMod val="50000"/>
                    <a:lumOff val="50000"/>
                  </a:schemeClr>
                </a:solidFill>
                <a:latin typeface="Open Sans" panose="020B0606030504020204" pitchFamily="34" charset="0"/>
              </a:rPr>
              <a:t>General Advertising</a:t>
            </a:r>
          </a:p>
          <a:p>
            <a:pPr marL="342900" indent="-342900" algn="l">
              <a:buAutoNum type="arabicPeriod"/>
            </a:pPr>
            <a:r>
              <a:rPr lang="en-US" sz="1600" dirty="0">
                <a:solidFill>
                  <a:schemeClr val="tx1">
                    <a:lumMod val="50000"/>
                    <a:lumOff val="50000"/>
                  </a:schemeClr>
                </a:solidFill>
                <a:latin typeface="Open Sans" panose="020B0606030504020204" pitchFamily="34" charset="0"/>
              </a:rPr>
              <a:t>Notifications, Reminders, Instructions</a:t>
            </a:r>
          </a:p>
          <a:p>
            <a:pPr marL="342900" indent="-342900" algn="l">
              <a:buAutoNum type="arabicPeriod"/>
            </a:pPr>
            <a:r>
              <a:rPr lang="en-US" sz="1600" dirty="0">
                <a:solidFill>
                  <a:schemeClr val="tx1">
                    <a:lumMod val="50000"/>
                    <a:lumOff val="50000"/>
                  </a:schemeClr>
                </a:solidFill>
                <a:latin typeface="Open Sans" panose="020B0606030504020204" pitchFamily="34" charset="0"/>
              </a:rPr>
              <a:t>Surveillance Monitoring, Theft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For General Advertising, Notifications, Reminders, Instructions, the </a:t>
            </a:r>
            <a:r>
              <a:rPr lang="en-US" sz="1600" b="1" dirty="0">
                <a:solidFill>
                  <a:schemeClr val="tx1">
                    <a:lumMod val="50000"/>
                    <a:lumOff val="50000"/>
                  </a:schemeClr>
                </a:solidFill>
                <a:latin typeface="Open Sans" panose="020B0606030504020204" pitchFamily="34" charset="0"/>
              </a:rPr>
              <a:t>cloud-based digital signage </a:t>
            </a:r>
            <a:r>
              <a:rPr lang="en-US" sz="1600" dirty="0">
                <a:solidFill>
                  <a:schemeClr val="tx1">
                    <a:lumMod val="50000"/>
                    <a:lumOff val="50000"/>
                  </a:schemeClr>
                </a:solidFill>
                <a:latin typeface="Open Sans" panose="020B0606030504020204" pitchFamily="34" charset="0"/>
              </a:rPr>
              <a:t>is used. For Theft Prevention, the </a:t>
            </a:r>
            <a:r>
              <a:rPr lang="en-US" sz="1600" b="1" dirty="0">
                <a:solidFill>
                  <a:schemeClr val="tx1">
                    <a:lumMod val="50000"/>
                    <a:lumOff val="50000"/>
                  </a:schemeClr>
                </a:solidFill>
                <a:latin typeface="Open Sans" panose="020B0606030504020204" pitchFamily="34" charset="0"/>
              </a:rPr>
              <a:t>ECD-series decoders </a:t>
            </a:r>
            <a:r>
              <a:rPr lang="en-US" sz="1600" dirty="0">
                <a:solidFill>
                  <a:schemeClr val="tx1">
                    <a:lumMod val="50000"/>
                    <a:lumOff val="50000"/>
                  </a:schemeClr>
                </a:solidFill>
                <a:latin typeface="Open Sans" panose="020B0606030504020204" pitchFamily="34" charset="0"/>
              </a:rPr>
              <a:t>are used along with ACTi’s VMS solution.</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312233" y="1712043"/>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Cloud-based Digital Signage Solution</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Read</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3679887"/>
              </p:ext>
            </p:extLst>
          </p:nvPr>
        </p:nvGraphicFramePr>
        <p:xfrm>
          <a:off x="83507" y="1680575"/>
          <a:ext cx="8939881" cy="37617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42026">
                  <a:extLst>
                    <a:ext uri="{9D8B030D-6E8A-4147-A177-3AD203B41FA5}">
                      <a16:colId xmlns:a16="http://schemas.microsoft.com/office/drawing/2014/main" val="3900648050"/>
                    </a:ext>
                  </a:extLst>
                </a:gridCol>
                <a:gridCol w="1089498">
                  <a:extLst>
                    <a:ext uri="{9D8B030D-6E8A-4147-A177-3AD203B41FA5}">
                      <a16:colId xmlns:a16="http://schemas.microsoft.com/office/drawing/2014/main" val="2122113404"/>
                    </a:ext>
                  </a:extLst>
                </a:gridCol>
                <a:gridCol w="690664">
                  <a:extLst>
                    <a:ext uri="{9D8B030D-6E8A-4147-A177-3AD203B41FA5}">
                      <a16:colId xmlns:a16="http://schemas.microsoft.com/office/drawing/2014/main" val="905671876"/>
                    </a:ext>
                  </a:extLst>
                </a:gridCol>
                <a:gridCol w="894944">
                  <a:extLst>
                    <a:ext uri="{9D8B030D-6E8A-4147-A177-3AD203B41FA5}">
                      <a16:colId xmlns:a16="http://schemas.microsoft.com/office/drawing/2014/main" val="3155535811"/>
                    </a:ext>
                  </a:extLst>
                </a:gridCol>
                <a:gridCol w="836579">
                  <a:extLst>
                    <a:ext uri="{9D8B030D-6E8A-4147-A177-3AD203B41FA5}">
                      <a16:colId xmlns:a16="http://schemas.microsoft.com/office/drawing/2014/main" val="2748578960"/>
                    </a:ext>
                  </a:extLst>
                </a:gridCol>
                <a:gridCol w="854108">
                  <a:extLst>
                    <a:ext uri="{9D8B030D-6E8A-4147-A177-3AD203B41FA5}">
                      <a16:colId xmlns:a16="http://schemas.microsoft.com/office/drawing/2014/main" val="2393102404"/>
                    </a:ext>
                  </a:extLst>
                </a:gridCol>
                <a:gridCol w="1029178">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 / Gate</a:t>
                      </a:r>
                    </a:p>
                  </a:txBody>
                  <a:tcPr/>
                </a:tc>
                <a:tc>
                  <a:txBody>
                    <a:bodyPr/>
                    <a:lstStyle/>
                    <a:p>
                      <a:r>
                        <a:rPr lang="en-US" sz="1300" dirty="0">
                          <a:solidFill>
                            <a:schemeClr val="bg1"/>
                          </a:solidFill>
                        </a:rPr>
                        <a:t>EAS Gate</a:t>
                      </a:r>
                    </a:p>
                  </a:txBody>
                  <a:tcPr/>
                </a:tc>
                <a:tc>
                  <a:txBody>
                    <a:bodyPr/>
                    <a:lstStyle/>
                    <a:p>
                      <a:r>
                        <a:rPr lang="en-US" sz="1300" dirty="0">
                          <a:solidFill>
                            <a:schemeClr val="bg1"/>
                          </a:solidFill>
                        </a:rPr>
                        <a:t>Merchandise Area</a:t>
                      </a:r>
                    </a:p>
                  </a:txBody>
                  <a:tcPr/>
                </a:tc>
                <a:tc>
                  <a:txBody>
                    <a:bodyPr/>
                    <a:lstStyle/>
                    <a:p>
                      <a:r>
                        <a:rPr lang="en-US" sz="1300" dirty="0">
                          <a:solidFill>
                            <a:schemeClr val="bg1"/>
                          </a:solidFill>
                        </a:rPr>
                        <a:t>ATM</a:t>
                      </a:r>
                    </a:p>
                  </a:txBody>
                  <a:tcPr/>
                </a:tc>
                <a:tc>
                  <a:txBody>
                    <a:bodyPr/>
                    <a:lstStyle/>
                    <a:p>
                      <a:r>
                        <a:rPr lang="en-US" sz="1300" dirty="0">
                          <a:solidFill>
                            <a:schemeClr val="bg1"/>
                          </a:solidFill>
                        </a:rPr>
                        <a:t>Cash Register</a:t>
                      </a:r>
                    </a:p>
                  </a:txBody>
                  <a:tcPr/>
                </a:tc>
                <a:tc>
                  <a:txBody>
                    <a:bodyPr/>
                    <a:lstStyle/>
                    <a:p>
                      <a:r>
                        <a:rPr lang="en-US" sz="1300" dirty="0">
                          <a:solidFill>
                            <a:schemeClr val="bg1"/>
                          </a:solidFill>
                        </a:rPr>
                        <a:t>Office</a:t>
                      </a:r>
                    </a:p>
                  </a:txBody>
                  <a:tcPr/>
                </a:tc>
                <a:tc>
                  <a:txBody>
                    <a:bodyPr/>
                    <a:lstStyle/>
                    <a:p>
                      <a:r>
                        <a:rPr lang="en-US" sz="1200" dirty="0">
                          <a:solidFill>
                            <a:schemeClr val="bg1"/>
                          </a:solidFill>
                        </a:rPr>
                        <a:t>Storage</a:t>
                      </a:r>
                    </a:p>
                  </a:txBody>
                  <a:tcPr/>
                </a:tc>
                <a:tc>
                  <a:txBody>
                    <a:bodyPr/>
                    <a:lstStyle/>
                    <a:p>
                      <a:r>
                        <a:rPr lang="en-US" sz="12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4"/>
                        </a:rPr>
                        <a:t>R1- R7- series readers/controllers</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hlinkClick r:id="rId5"/>
                        </a:rPr>
                        <a:t>ECD-Series</a:t>
                      </a:r>
                      <a:r>
                        <a:rPr lang="en-US" sz="1300" dirty="0">
                          <a:solidFill>
                            <a:schemeClr val="tx1">
                              <a:lumMod val="76000"/>
                              <a:lumOff val="24000"/>
                            </a:schemeClr>
                          </a:solidFill>
                        </a:rPr>
                        <a:t> Decoders</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6"/>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7"/>
                        </a:rPr>
                        <a:t>91x, 7xx, 8xx series</a:t>
                      </a:r>
                      <a:r>
                        <a:rPr lang="en-US" sz="1300" dirty="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8"/>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338819307"/>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573637496"/>
              </p:ext>
            </p:extLst>
          </p:nvPr>
        </p:nvGraphicFramePr>
        <p:xfrm>
          <a:off x="463752" y="2078928"/>
          <a:ext cx="8028398" cy="316960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4"/>
                        </a:rPr>
                        <a:t>R1- R7- series readers/controllers</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r>
                        <a:rPr lang="en-US" sz="1300" dirty="0">
                          <a:solidFill>
                            <a:schemeClr val="tx1">
                              <a:lumMod val="76000"/>
                              <a:lumOff val="24000"/>
                            </a:schemeClr>
                          </a:solidFill>
                          <a:hlinkClick r:id="rId5"/>
                        </a:rPr>
                        <a:t>ECD-Series</a:t>
                      </a:r>
                      <a:r>
                        <a:rPr lang="en-US" sz="1300" dirty="0">
                          <a:solidFill>
                            <a:schemeClr val="tx1">
                              <a:lumMod val="76000"/>
                              <a:lumOff val="24000"/>
                            </a:schemeClr>
                          </a:solidFill>
                        </a:rPr>
                        <a:t> Decoders</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6"/>
                        </a:rPr>
                        <a:t>3xx, 4xx series</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7"/>
                        </a:rPr>
                        <a:t>91x, 7xx, 8xx series</a:t>
                      </a:r>
                      <a:r>
                        <a:rPr lang="en-US" sz="1300" dirty="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8"/>
                        </a:rPr>
                        <a:t>95x/96x/97x Series</a:t>
                      </a:r>
                      <a:r>
                        <a:rPr lang="en-US" sz="1300" dirty="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bl>
          </a:graphicData>
        </a:graphic>
      </p:graphicFrame>
      <p:sp>
        <p:nvSpPr>
          <p:cNvPr id="3" name="TextBox 2">
            <a:extLst>
              <a:ext uri="{FF2B5EF4-FFF2-40B4-BE49-F238E27FC236}">
                <a16:creationId xmlns:a16="http://schemas.microsoft.com/office/drawing/2014/main" id="{F84666A5-469E-0DB0-BF2F-F7A7A3B905C4}"/>
              </a:ext>
            </a:extLst>
          </p:cNvPr>
          <p:cNvSpPr txBox="1"/>
          <p:nvPr/>
        </p:nvSpPr>
        <p:spPr>
          <a:xfrm>
            <a:off x="463752" y="5350213"/>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Retail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917</TotalTime>
  <Words>2555</Words>
  <Application>Microsoft Office PowerPoint</Application>
  <PresentationFormat>On-screen Show (4:3)</PresentationFormat>
  <Paragraphs>479</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17</cp:revision>
  <dcterms:created xsi:type="dcterms:W3CDTF">2015-08-31T10:30:03Z</dcterms:created>
  <dcterms:modified xsi:type="dcterms:W3CDTF">2025-01-03T03:09:17Z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