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469" r:id="rId15"/>
    <p:sldId id="477" r:id="rId16"/>
    <p:sldId id="478" r:id="rId17"/>
    <p:sldId id="479" r:id="rId18"/>
    <p:sldId id="480" r:id="rId19"/>
    <p:sldId id="498" r:id="rId20"/>
    <p:sldId id="49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902" y="43"/>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2025/2/27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2025/2/27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slide" Target="slide27.xm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6.png"/><Relationship Id="rId4" Type="http://schemas.openxmlformats.org/officeDocument/2006/relationships/image" Target="../media/image11.pn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6.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image" Target="../media/image29.pn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slide" Target="slide21.xml"/><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30.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32.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s/thermal-cameras" TargetMode="External"/><Relationship Id="rId7" Type="http://schemas.openxmlformats.org/officeDocument/2006/relationships/hyperlink" Target="https://www.acti.com/product/Q963"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accesscontrolmatrix" TargetMode="External"/><Relationship Id="rId5" Type="http://schemas.openxmlformats.org/officeDocument/2006/relationships/hyperlink" Target="https://www.acti.com/product/A426" TargetMode="External"/><Relationship Id="rId10" Type="http://schemas.openxmlformats.org/officeDocument/2006/relationships/hyperlink" Target="https://www.acti.com/productmatrix/share/10466" TargetMode="External"/><Relationship Id="rId4" Type="http://schemas.openxmlformats.org/officeDocument/2006/relationships/hyperlink" Target="https://www.acti.com/product/Q950"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5.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hyperlink" Target="https://www.acti.com/product/A426" TargetMode="External"/><Relationship Id="rId7" Type="http://schemas.openxmlformats.org/officeDocument/2006/relationships/hyperlink" Target="https://www.acti.com/product/Q84" TargetMode="External"/><Relationship Id="rId12" Type="http://schemas.openxmlformats.org/officeDocument/2006/relationships/image" Target="../media/image40.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9.png"/><Relationship Id="rId5" Type="http://schemas.openxmlformats.org/officeDocument/2006/relationships/hyperlink" Target="https://www.acti.com/product/A952" TargetMode="External"/><Relationship Id="rId10" Type="http://schemas.openxmlformats.org/officeDocument/2006/relationships/image" Target="../media/image38.png"/><Relationship Id="rId4" Type="http://schemas.openxmlformats.org/officeDocument/2006/relationships/hyperlink" Target="https://www.acti.com/product/8426" TargetMode="External"/><Relationship Id="rId9"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4.png"/><Relationship Id="rId4" Type="http://schemas.openxmlformats.org/officeDocument/2006/relationships/image" Target="../media/image43.png"/></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39.png"/><Relationship Id="rId7"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軍事監控解決方案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1438" y="3876138"/>
            <a:ext cx="3016884" cy="1727166"/>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80219"/>
            <a:ext cx="6120680" cy="584775"/>
          </a:xfrm>
          <a:prstGeom prst="rect">
            <a:avLst/>
          </a:prstGeom>
          <a:noFill/>
        </p:spPr>
        <p:txBody>
          <a:bodyPr wrap="square">
            <a:spAutoFit/>
          </a:bodyPr>
          <a:lstStyle/>
          <a:p>
            <a:r>
              <a:rPr lang="en-US" sz="1600" dirty="0">
                <a:solidFill>
                  <a:srgbClr val="535353"/>
                </a:solidFill>
                <a:latin typeface="Open Sans" panose="020B0606030504020204" pitchFamily="34" charset="0"/>
              </a:rPr>
              <a:t>ACTi 的堅固型 NDAA </a:t>
            </a:r>
            <a:r>
              <a:rPr lang="en-US" sz="1600" dirty="0" err="1">
                <a:solidFill>
                  <a:srgbClr val="535353"/>
                </a:solidFill>
                <a:latin typeface="Open Sans" panose="020B0606030504020204" pitchFamily="34" charset="0"/>
              </a:rPr>
              <a:t>合規</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監控解決方案有助於保障軍事基地及人員的安全，並提供任何事件的安全證據</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18726" y="3406162"/>
            <a:ext cx="8708542" cy="2062103"/>
          </a:xfrm>
          <a:prstGeom prst="rect">
            <a:avLst/>
          </a:prstGeom>
          <a:noFill/>
        </p:spPr>
        <p:txBody>
          <a:bodyPr wrap="square">
            <a:spAutoFit/>
          </a:bodyPr>
          <a:lstStyle/>
          <a:p>
            <a:r>
              <a:rPr lang="en-US" sz="1600" dirty="0">
                <a:solidFill>
                  <a:srgbClr val="535353"/>
                </a:solidFill>
                <a:latin typeface="Open Sans" panose="020B0606030504020204" pitchFamily="34" charset="0"/>
              </a:rPr>
              <a:t>與安全管理相關的挑戰，例如擅闖、間諜活動、暴力及其他犯罪行為，可能會對軍事部隊造成嚴重損害。 完整且先進的監控系統可以檢測未經授權的活動，並加強軍事基地的安全。</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 的端到端軍事監控解決方案包括 IP </a:t>
            </a:r>
            <a:r>
              <a:rPr lang="en-US" sz="1600" dirty="0" err="1">
                <a:solidFill>
                  <a:srgbClr val="535353"/>
                </a:solidFill>
                <a:latin typeface="Open Sans" panose="020B0606030504020204" pitchFamily="34" charset="0"/>
              </a:rPr>
              <a:t>攝像頭</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管理系統、移動監控</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分析、訪問控制、警報系統、故障監控等多種功能</a:t>
            </a:r>
            <a:r>
              <a:rPr lang="en-US" sz="1600" dirty="0">
                <a:solidFill>
                  <a:srgbClr val="535353"/>
                </a:solidFill>
                <a:latin typeface="Open Sans" panose="020B0606030504020204" pitchFamily="34" charset="0"/>
              </a:rPr>
              <a:t>。</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深度學習 AI 攝像頭協助持續監控任何可疑活動，包括人員檢測和車輛檢測。</a:t>
            </a:r>
          </a:p>
          <a:p>
            <a:r>
              <a:rPr lang="en-US" sz="1600" dirty="0">
                <a:solidFill>
                  <a:srgbClr val="535353"/>
                </a:solidFill>
                <a:latin typeface="Open Sans" panose="020B0606030504020204" pitchFamily="34" charset="0"/>
              </a:rPr>
              <a:t>監控系統可以擴展到無限數量的通道，並由控制中心的 TV 牆進行管理。</a:t>
            </a:r>
            <a:endParaRPr lang="en-US" sz="1600" dirty="0">
              <a:solidFill>
                <a:srgbClr val="535353"/>
              </a:solidFill>
              <a:effectLst/>
              <a:latin typeface="Open Sans" panose="020B0606030504020204" pitchFamily="34" charset="0"/>
            </a:endParaRPr>
          </a:p>
        </p:txBody>
      </p:sp>
      <p:pic>
        <p:nvPicPr>
          <p:cNvPr id="1026" name="Picture 2">
            <a:extLst>
              <a:ext uri="{FF2B5EF4-FFF2-40B4-BE49-F238E27FC236}">
                <a16:creationId xmlns:a16="http://schemas.microsoft.com/office/drawing/2014/main" id="{AAB417D3-8A8A-2509-5835-8A18020F2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465228" y="2034866"/>
            <a:ext cx="2147907" cy="122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E68F55-399E-B902-F828-2AFC6B374453}"/>
              </a:ext>
            </a:extLst>
          </p:cNvPr>
          <p:cNvPicPr>
            <a:picLocks noChangeAspect="1"/>
          </p:cNvPicPr>
          <p:nvPr/>
        </p:nvPicPr>
        <p:blipFill>
          <a:blip r:embed="rId3"/>
          <a:stretch>
            <a:fillRect/>
          </a:stretch>
        </p:blipFill>
        <p:spPr>
          <a:xfrm>
            <a:off x="237520" y="1801335"/>
            <a:ext cx="8668960" cy="4858428"/>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軍事：地圖</a:t>
            </a:r>
          </a:p>
        </p:txBody>
      </p:sp>
      <p:sp>
        <p:nvSpPr>
          <p:cNvPr id="16" name="TextBox 15">
            <a:extLst>
              <a:ext uri="{FF2B5EF4-FFF2-40B4-BE49-F238E27FC236}">
                <a16:creationId xmlns:a16="http://schemas.microsoft.com/office/drawing/2014/main" id="{458E1A64-B217-E2B6-09D4-DE910F0DB6DE}"/>
              </a:ext>
            </a:extLst>
          </p:cNvPr>
          <p:cNvSpPr txBox="1"/>
          <p:nvPr/>
        </p:nvSpPr>
        <p:spPr>
          <a:xfrm>
            <a:off x="1426514" y="2703920"/>
            <a:ext cx="736583" cy="307777"/>
          </a:xfrm>
          <a:prstGeom prst="rect">
            <a:avLst/>
          </a:prstGeom>
          <a:solidFill>
            <a:schemeClr val="bg1"/>
          </a:solidFill>
        </p:spPr>
        <p:txBody>
          <a:bodyPr wrap="square" rtlCol="0">
            <a:spAutoFit/>
          </a:bodyPr>
          <a:lstStyle/>
          <a:p>
            <a:r>
              <a:rPr lang="en-US" sz="1400" dirty="0"/>
              <a:t>瞭望塔</a:t>
            </a:r>
          </a:p>
        </p:txBody>
      </p:sp>
      <p:sp>
        <p:nvSpPr>
          <p:cNvPr id="17" name="TextBox 16">
            <a:extLst>
              <a:ext uri="{FF2B5EF4-FFF2-40B4-BE49-F238E27FC236}">
                <a16:creationId xmlns:a16="http://schemas.microsoft.com/office/drawing/2014/main" id="{C4C7C13B-B360-52A6-7E51-4B41408DD60C}"/>
              </a:ext>
            </a:extLst>
          </p:cNvPr>
          <p:cNvSpPr txBox="1"/>
          <p:nvPr/>
        </p:nvSpPr>
        <p:spPr>
          <a:xfrm>
            <a:off x="3176587" y="6019135"/>
            <a:ext cx="560853" cy="314722"/>
          </a:xfrm>
          <a:prstGeom prst="rect">
            <a:avLst/>
          </a:prstGeom>
          <a:solidFill>
            <a:schemeClr val="bg1"/>
          </a:solidFill>
        </p:spPr>
        <p:txBody>
          <a:bodyPr wrap="square" rtlCol="0">
            <a:spAutoFit/>
          </a:bodyPr>
          <a:lstStyle/>
          <a:p>
            <a:r>
              <a:rPr lang="en-US" sz="1400" dirty="0"/>
              <a:t>周圍</a:t>
            </a:r>
          </a:p>
        </p:txBody>
      </p:sp>
      <p:sp>
        <p:nvSpPr>
          <p:cNvPr id="21" name="TextBox 20">
            <a:extLst>
              <a:ext uri="{FF2B5EF4-FFF2-40B4-BE49-F238E27FC236}">
                <a16:creationId xmlns:a16="http://schemas.microsoft.com/office/drawing/2014/main" id="{7A8DB00F-FA4D-EA66-8D42-3097ADA890D4}"/>
              </a:ext>
            </a:extLst>
          </p:cNvPr>
          <p:cNvSpPr txBox="1"/>
          <p:nvPr/>
        </p:nvSpPr>
        <p:spPr>
          <a:xfrm>
            <a:off x="4078123" y="4316170"/>
            <a:ext cx="905090" cy="304800"/>
          </a:xfrm>
          <a:prstGeom prst="rect">
            <a:avLst/>
          </a:prstGeom>
          <a:solidFill>
            <a:schemeClr val="bg1"/>
          </a:solidFill>
        </p:spPr>
        <p:txBody>
          <a:bodyPr wrap="square" rtlCol="0">
            <a:spAutoFit/>
          </a:bodyPr>
          <a:lstStyle/>
          <a:p>
            <a:r>
              <a:rPr lang="en-US" sz="1400" dirty="0"/>
              <a:t>停車場</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113124" y="3671446"/>
            <a:ext cx="1307341" cy="304800"/>
          </a:xfrm>
          <a:prstGeom prst="rect">
            <a:avLst/>
          </a:prstGeom>
          <a:solidFill>
            <a:schemeClr val="bg1"/>
          </a:solidFill>
        </p:spPr>
        <p:txBody>
          <a:bodyPr wrap="square" rtlCol="0">
            <a:spAutoFit/>
          </a:bodyPr>
          <a:lstStyle/>
          <a:p>
            <a:r>
              <a:rPr lang="en-US" sz="1400" dirty="0"/>
              <a:t>停機坪與跑道</a:t>
            </a:r>
          </a:p>
        </p:txBody>
      </p:sp>
      <p:sp>
        <p:nvSpPr>
          <p:cNvPr id="7" name="TextBox 6">
            <a:extLst>
              <a:ext uri="{FF2B5EF4-FFF2-40B4-BE49-F238E27FC236}">
                <a16:creationId xmlns:a16="http://schemas.microsoft.com/office/drawing/2014/main" id="{6024A30D-933D-874D-3350-1C279B6AA7E7}"/>
              </a:ext>
            </a:extLst>
          </p:cNvPr>
          <p:cNvSpPr txBox="1"/>
          <p:nvPr/>
        </p:nvSpPr>
        <p:spPr>
          <a:xfrm>
            <a:off x="2311656" y="3055891"/>
            <a:ext cx="567395" cy="304801"/>
          </a:xfrm>
          <a:prstGeom prst="rect">
            <a:avLst/>
          </a:prstGeom>
          <a:solidFill>
            <a:schemeClr val="bg1"/>
          </a:solidFill>
        </p:spPr>
        <p:txBody>
          <a:bodyPr wrap="square" rtlCol="0">
            <a:spAutoFit/>
          </a:bodyPr>
          <a:lstStyle/>
          <a:p>
            <a:r>
              <a:rPr lang="en-US" sz="1400" dirty="0"/>
              <a:t>軍營</a:t>
            </a:r>
          </a:p>
        </p:txBody>
      </p:sp>
      <p:sp>
        <p:nvSpPr>
          <p:cNvPr id="8" name="TextBox 7">
            <a:extLst>
              <a:ext uri="{FF2B5EF4-FFF2-40B4-BE49-F238E27FC236}">
                <a16:creationId xmlns:a16="http://schemas.microsoft.com/office/drawing/2014/main" id="{B412F287-7A9C-F44C-AF15-A3A8BCA321B8}"/>
              </a:ext>
            </a:extLst>
          </p:cNvPr>
          <p:cNvSpPr txBox="1"/>
          <p:nvPr/>
        </p:nvSpPr>
        <p:spPr>
          <a:xfrm>
            <a:off x="8035830" y="3361728"/>
            <a:ext cx="567395" cy="304800"/>
          </a:xfrm>
          <a:prstGeom prst="rect">
            <a:avLst/>
          </a:prstGeom>
          <a:solidFill>
            <a:schemeClr val="bg1"/>
          </a:solidFill>
        </p:spPr>
        <p:txBody>
          <a:bodyPr wrap="square" rtlCol="0">
            <a:spAutoFit/>
          </a:bodyPr>
          <a:lstStyle/>
          <a:p>
            <a:r>
              <a:rPr lang="en-US" sz="1400" dirty="0"/>
              <a:t>機庫</a:t>
            </a:r>
          </a:p>
        </p:txBody>
      </p:sp>
      <p:grpSp>
        <p:nvGrpSpPr>
          <p:cNvPr id="10" name="Group 9">
            <a:extLst>
              <a:ext uri="{FF2B5EF4-FFF2-40B4-BE49-F238E27FC236}">
                <a16:creationId xmlns:a16="http://schemas.microsoft.com/office/drawing/2014/main" id="{1B870C61-8DBE-39C1-48A9-688BDB0848E9}"/>
              </a:ext>
            </a:extLst>
          </p:cNvPr>
          <p:cNvGrpSpPr/>
          <p:nvPr/>
        </p:nvGrpSpPr>
        <p:grpSpPr>
          <a:xfrm>
            <a:off x="3743657" y="4316170"/>
            <a:ext cx="389106" cy="398834"/>
            <a:chOff x="4737370" y="287435"/>
            <a:chExt cx="389106" cy="398834"/>
          </a:xfrm>
        </p:grpSpPr>
        <p:sp>
          <p:nvSpPr>
            <p:cNvPr id="9" name="Oval 8">
              <a:extLst>
                <a:ext uri="{FF2B5EF4-FFF2-40B4-BE49-F238E27FC236}">
                  <a16:creationId xmlns:a16="http://schemas.microsoft.com/office/drawing/2014/main" id="{9E3CBCBA-33E4-0632-8A38-71E6D5A48AFD}"/>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0DBC7BA-BB63-617B-1A86-D9340935FE71}"/>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11" name="TextBox 10">
            <a:extLst>
              <a:ext uri="{FF2B5EF4-FFF2-40B4-BE49-F238E27FC236}">
                <a16:creationId xmlns:a16="http://schemas.microsoft.com/office/drawing/2014/main" id="{430A2201-EE9F-DBDA-42C2-FFD5498545D8}"/>
              </a:ext>
            </a:extLst>
          </p:cNvPr>
          <p:cNvSpPr txBox="1"/>
          <p:nvPr/>
        </p:nvSpPr>
        <p:spPr>
          <a:xfrm>
            <a:off x="1426514" y="6333857"/>
            <a:ext cx="560853" cy="307777"/>
          </a:xfrm>
          <a:prstGeom prst="rect">
            <a:avLst/>
          </a:prstGeom>
          <a:solidFill>
            <a:schemeClr val="bg1"/>
          </a:solidFill>
        </p:spPr>
        <p:txBody>
          <a:bodyPr wrap="square" rtlCol="0">
            <a:spAutoFit/>
          </a:bodyPr>
          <a:lstStyle/>
          <a:p>
            <a:r>
              <a:rPr lang="en-US" sz="1400" dirty="0"/>
              <a:t>大門</a:t>
            </a:r>
          </a:p>
        </p:txBody>
      </p:sp>
      <p:grpSp>
        <p:nvGrpSpPr>
          <p:cNvPr id="23" name="Group 22">
            <a:extLst>
              <a:ext uri="{FF2B5EF4-FFF2-40B4-BE49-F238E27FC236}">
                <a16:creationId xmlns:a16="http://schemas.microsoft.com/office/drawing/2014/main" id="{411CFB42-5715-4771-EE94-B4FACE50C4D5}"/>
              </a:ext>
            </a:extLst>
          </p:cNvPr>
          <p:cNvGrpSpPr/>
          <p:nvPr/>
        </p:nvGrpSpPr>
        <p:grpSpPr>
          <a:xfrm>
            <a:off x="4724018" y="3671445"/>
            <a:ext cx="389106" cy="398834"/>
            <a:chOff x="4737370" y="287435"/>
            <a:chExt cx="389106" cy="398834"/>
          </a:xfrm>
        </p:grpSpPr>
        <p:sp>
          <p:nvSpPr>
            <p:cNvPr id="24" name="Oval 23">
              <a:extLst>
                <a:ext uri="{FF2B5EF4-FFF2-40B4-BE49-F238E27FC236}">
                  <a16:creationId xmlns:a16="http://schemas.microsoft.com/office/drawing/2014/main" id="{7A6E7D2C-7A95-40E3-8D1C-C3DE1AE023AB}"/>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F9011794-0AAB-82A4-3D40-2F44C6350797}"/>
                </a:ext>
              </a:extLst>
            </p:cNvPr>
            <p:cNvPicPr>
              <a:picLocks noChangeAspect="1"/>
            </p:cNvPicPr>
            <p:nvPr/>
          </p:nvPicPr>
          <p:blipFill>
            <a:blip r:embed="rId4"/>
            <a:stretch>
              <a:fillRect/>
            </a:stretch>
          </p:blipFill>
          <p:spPr>
            <a:xfrm>
              <a:off x="4809752" y="346638"/>
              <a:ext cx="238125" cy="304800"/>
            </a:xfrm>
            <a:prstGeom prst="rect">
              <a:avLst/>
            </a:prstGeom>
          </p:spPr>
        </p:pic>
      </p:grpSp>
      <p:grpSp>
        <p:nvGrpSpPr>
          <p:cNvPr id="5" name="Group 4">
            <a:extLst>
              <a:ext uri="{FF2B5EF4-FFF2-40B4-BE49-F238E27FC236}">
                <a16:creationId xmlns:a16="http://schemas.microsoft.com/office/drawing/2014/main" id="{D5593CA2-615B-5D54-E001-42D45D207E22}"/>
              </a:ext>
            </a:extLst>
          </p:cNvPr>
          <p:cNvGrpSpPr/>
          <p:nvPr/>
        </p:nvGrpSpPr>
        <p:grpSpPr>
          <a:xfrm>
            <a:off x="3665058" y="5406430"/>
            <a:ext cx="389106" cy="398834"/>
            <a:chOff x="4737370" y="287435"/>
            <a:chExt cx="389106" cy="398834"/>
          </a:xfrm>
        </p:grpSpPr>
        <p:sp>
          <p:nvSpPr>
            <p:cNvPr id="19" name="Oval 18">
              <a:extLst>
                <a:ext uri="{FF2B5EF4-FFF2-40B4-BE49-F238E27FC236}">
                  <a16:creationId xmlns:a16="http://schemas.microsoft.com/office/drawing/2014/main" id="{2408CC11-E347-7FAC-6A6B-94523DA26642}"/>
                </a:ext>
              </a:extLst>
            </p:cNvPr>
            <p:cNvSpPr/>
            <p:nvPr/>
          </p:nvSpPr>
          <p:spPr>
            <a:xfrm>
              <a:off x="4737370" y="287435"/>
              <a:ext cx="389106" cy="398834"/>
            </a:xfrm>
            <a:prstGeom prst="ellipse">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DCC728CE-D751-75EB-0274-22AF5173271B}"/>
                </a:ext>
              </a:extLst>
            </p:cNvPr>
            <p:cNvPicPr>
              <a:picLocks noChangeAspect="1"/>
            </p:cNvPicPr>
            <p:nvPr/>
          </p:nvPicPr>
          <p:blipFill>
            <a:blip r:embed="rId4"/>
            <a:stretch>
              <a:fillRect/>
            </a:stretch>
          </p:blipFill>
          <p:spPr>
            <a:xfrm>
              <a:off x="4809752" y="346638"/>
              <a:ext cx="238125" cy="304800"/>
            </a:xfrm>
            <a:prstGeom prst="rect">
              <a:avLst/>
            </a:prstGeom>
          </p:spPr>
        </p:pic>
      </p:grpSp>
      <p:sp>
        <p:nvSpPr>
          <p:cNvPr id="26" name="TextBox 25">
            <a:extLst>
              <a:ext uri="{FF2B5EF4-FFF2-40B4-BE49-F238E27FC236}">
                <a16:creationId xmlns:a16="http://schemas.microsoft.com/office/drawing/2014/main" id="{2F5FD152-721C-687B-D007-01AEBD502A85}"/>
              </a:ext>
            </a:extLst>
          </p:cNvPr>
          <p:cNvSpPr txBox="1"/>
          <p:nvPr/>
        </p:nvSpPr>
        <p:spPr>
          <a:xfrm>
            <a:off x="3955233" y="5439664"/>
            <a:ext cx="616767" cy="304800"/>
          </a:xfrm>
          <a:prstGeom prst="rect">
            <a:avLst/>
          </a:prstGeom>
          <a:solidFill>
            <a:schemeClr val="bg1"/>
          </a:solidFill>
        </p:spPr>
        <p:txBody>
          <a:bodyPr wrap="square" rtlCol="0">
            <a:spAutoFit/>
          </a:bodyPr>
          <a:lstStyle/>
          <a:p>
            <a:r>
              <a:rPr lang="en-US" sz="1400" dirty="0"/>
              <a:t>入口</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163890870"/>
              </p:ext>
            </p:extLst>
          </p:nvPr>
        </p:nvGraphicFramePr>
        <p:xfrm>
          <a:off x="83507" y="1680575"/>
          <a:ext cx="8939881" cy="478877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982494">
                  <a:extLst>
                    <a:ext uri="{9D8B030D-6E8A-4147-A177-3AD203B41FA5}">
                      <a16:colId xmlns:a16="http://schemas.microsoft.com/office/drawing/2014/main" val="2122113404"/>
                    </a:ext>
                  </a:extLst>
                </a:gridCol>
                <a:gridCol w="778213">
                  <a:extLst>
                    <a:ext uri="{9D8B030D-6E8A-4147-A177-3AD203B41FA5}">
                      <a16:colId xmlns:a16="http://schemas.microsoft.com/office/drawing/2014/main" val="905671876"/>
                    </a:ext>
                  </a:extLst>
                </a:gridCol>
                <a:gridCol w="688362">
                  <a:extLst>
                    <a:ext uri="{9D8B030D-6E8A-4147-A177-3AD203B41FA5}">
                      <a16:colId xmlns:a16="http://schemas.microsoft.com/office/drawing/2014/main" val="3155535811"/>
                    </a:ext>
                  </a:extLst>
                </a:gridCol>
                <a:gridCol w="875071">
                  <a:extLst>
                    <a:ext uri="{9D8B030D-6E8A-4147-A177-3AD203B41FA5}">
                      <a16:colId xmlns:a16="http://schemas.microsoft.com/office/drawing/2014/main" val="2748578960"/>
                    </a:ext>
                  </a:extLst>
                </a:gridCol>
                <a:gridCol w="1131128">
                  <a:extLst>
                    <a:ext uri="{9D8B030D-6E8A-4147-A177-3AD203B41FA5}">
                      <a16:colId xmlns:a16="http://schemas.microsoft.com/office/drawing/2014/main" val="2393102404"/>
                    </a:ext>
                  </a:extLst>
                </a:gridCol>
                <a:gridCol w="832699">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瞭望塔</a:t>
                      </a:r>
                    </a:p>
                  </a:txBody>
                  <a:tcPr/>
                </a:tc>
                <a:tc>
                  <a:txBody>
                    <a:bodyPr/>
                    <a:lstStyle/>
                    <a:p>
                      <a:r>
                        <a:rPr lang="en-US" sz="1300" dirty="0">
                          <a:solidFill>
                            <a:schemeClr val="bg1"/>
                          </a:solidFill>
                        </a:rPr>
                        <a:t>軍營</a:t>
                      </a:r>
                    </a:p>
                  </a:txBody>
                  <a:tcPr/>
                </a:tc>
                <a:tc>
                  <a:txBody>
                    <a:bodyPr/>
                    <a:lstStyle/>
                    <a:p>
                      <a:r>
                        <a:rPr lang="en-US" sz="1300" dirty="0">
                          <a:solidFill>
                            <a:schemeClr val="bg1"/>
                          </a:solidFill>
                        </a:rPr>
                        <a:t>機庫</a:t>
                      </a:r>
                    </a:p>
                  </a:txBody>
                  <a:tcPr/>
                </a:tc>
                <a:tc>
                  <a:txBody>
                    <a:bodyPr/>
                    <a:lstStyle/>
                    <a:p>
                      <a:r>
                        <a:rPr lang="en-US" sz="1300" dirty="0">
                          <a:solidFill>
                            <a:schemeClr val="bg1"/>
                          </a:solidFill>
                        </a:rPr>
                        <a:t>停機坪與跑道</a:t>
                      </a:r>
                    </a:p>
                  </a:txBody>
                  <a:tcPr/>
                </a:tc>
                <a:tc>
                  <a:txBody>
                    <a:bodyPr/>
                    <a:lstStyle/>
                    <a:p>
                      <a:r>
                        <a:rPr lang="en-US" sz="1300" dirty="0">
                          <a:solidFill>
                            <a:schemeClr val="bg1"/>
                          </a:solidFill>
                        </a:rPr>
                        <a:t>周圍</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未經授權的訪問檢測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尾隨檢測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車輛進入控制</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對講服務</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擅自闖入檢測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設備狀態監控</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pic>
        <p:nvPicPr>
          <p:cNvPr id="2" name="Picture 1">
            <a:extLst>
              <a:ext uri="{FF2B5EF4-FFF2-40B4-BE49-F238E27FC236}">
                <a16:creationId xmlns:a16="http://schemas.microsoft.com/office/drawing/2014/main" id="{9F65C977-C1DF-0CE2-70BB-5BF26ECD270C}"/>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4" name="Picture 3">
            <a:extLst>
              <a:ext uri="{FF2B5EF4-FFF2-40B4-BE49-F238E27FC236}">
                <a16:creationId xmlns:a16="http://schemas.microsoft.com/office/drawing/2014/main" id="{7456A92D-D8DE-3C1B-D15F-36C3A7C4767A}"/>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3BF50929-8C3A-372F-9341-A72343B15023}"/>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6A2AECF3-8623-1A28-5C4F-8EE1C3DD1BC6}"/>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4010D458-9835-D999-9D0B-46EE0163ED03}"/>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EAF6E15-83BA-418B-6FB3-F593443165BA}"/>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未經授權的訪問檢測</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分析檢測入侵嘗試並通知安全人員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E27B2404-376D-1A4B-71E8-C6D3B06DB454}"/>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尾隨檢測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通過比較檢測到的人數與呈現的訪問憑證數量來檢測限制區域入口的尾隨行為。</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05F2913-1E58-4DBA-26DC-F959C40A2E42}"/>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通道之間無縫切換來追蹤嫌疑人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532BFE05-DEF7-B474-9DE7-FBD36A6EBC6A}"/>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進入控制可以方便地使用自動車牌識別（ALPR）技術進行。</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6981BBB0-4948-B5E5-F948-C70D3DAE288A}"/>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對講服務</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通過本地語音通信系統與其他人互動。</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pic>
        <p:nvPicPr>
          <p:cNvPr id="2" name="Picture 1">
            <a:hlinkClick r:id="rId3" action="ppaction://hlinksldjump"/>
            <a:extLst>
              <a:ext uri="{FF2B5EF4-FFF2-40B4-BE49-F238E27FC236}">
                <a16:creationId xmlns:a16="http://schemas.microsoft.com/office/drawing/2014/main" id="{BFC52C04-111F-3B39-4E2D-F1315066C6F4}"/>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C241AD13-E494-21FB-0912-221B8F097272}"/>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extLst>
              <a:ext uri="{FF2B5EF4-FFF2-40B4-BE49-F238E27FC236}">
                <a16:creationId xmlns:a16="http://schemas.microsoft.com/office/drawing/2014/main" id="{6D152099-2AB1-DA03-DF92-3C849513D640}"/>
              </a:ext>
            </a:extLst>
          </p:cNvPr>
          <p:cNvPicPr>
            <a:picLocks noChangeAspect="1"/>
          </p:cNvPicPr>
          <p:nvPr/>
        </p:nvPicPr>
        <p:blipFill>
          <a:blip r:embed="rId6"/>
          <a:stretch>
            <a:fillRect/>
          </a:stretch>
        </p:blipFill>
        <p:spPr>
          <a:xfrm>
            <a:off x="2010026" y="3363600"/>
            <a:ext cx="1786270" cy="1518723"/>
          </a:xfrm>
          <a:prstGeom prst="rect">
            <a:avLst/>
          </a:prstGeom>
        </p:spPr>
      </p:pic>
      <p:sp>
        <p:nvSpPr>
          <p:cNvPr id="12" name="TextBox 11">
            <a:extLst>
              <a:ext uri="{FF2B5EF4-FFF2-40B4-BE49-F238E27FC236}">
                <a16:creationId xmlns:a16="http://schemas.microsoft.com/office/drawing/2014/main" id="{1251492C-B6A5-8033-CA02-7253049860E6}"/>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sp>
        <p:nvSpPr>
          <p:cNvPr id="13" name="TextBox 12">
            <a:extLst>
              <a:ext uri="{FF2B5EF4-FFF2-40B4-BE49-F238E27FC236}">
                <a16:creationId xmlns:a16="http://schemas.microsoft.com/office/drawing/2014/main" id="{F82CC43F-CBEE-53E7-555B-79635B338821}"/>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7BADD04-61B1-CF3B-2791-B1844A511678}"/>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隨時隨地監控</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在走動的過程中，使用移動設備監控監控攝像頭的視圖，以便立即對事件做出反應</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52A2D9C3-842B-C300-9BEC-F66BE340C4A8}"/>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確保人員的安全，使用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7DC96944-06E1-202F-3F5B-3226CF662677}"/>
              </a:ext>
            </a:extLst>
          </p:cNvPr>
          <p:cNvSpPr txBox="1"/>
          <p:nvPr/>
        </p:nvSpPr>
        <p:spPr>
          <a:xfrm>
            <a:off x="7253355" y="3288748"/>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設備狀態監控</a:t>
            </a:r>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監控設備的健康狀況或溫度，以便及時採取行動。</a:t>
            </a:r>
          </a:p>
        </p:txBody>
      </p:sp>
      <p:pic>
        <p:nvPicPr>
          <p:cNvPr id="3" name="Picture 2">
            <a:hlinkClick r:id="rId7" action="ppaction://hlinksldjump"/>
            <a:extLst>
              <a:ext uri="{FF2B5EF4-FFF2-40B4-BE49-F238E27FC236}">
                <a16:creationId xmlns:a16="http://schemas.microsoft.com/office/drawing/2014/main" id="{98177A80-A40F-EFFF-8479-225770ACDC25}"/>
              </a:ext>
            </a:extLst>
          </p:cNvPr>
          <p:cNvPicPr>
            <a:picLocks noChangeAspect="1"/>
          </p:cNvPicPr>
          <p:nvPr/>
        </p:nvPicPr>
        <p:blipFill>
          <a:blip r:embed="rId8"/>
          <a:srcRect r="3128" b="47569"/>
          <a:stretch/>
        </p:blipFill>
        <p:spPr>
          <a:xfrm>
            <a:off x="235486" y="2136266"/>
            <a:ext cx="1656867" cy="1145858"/>
          </a:xfrm>
          <a:prstGeom prst="rect">
            <a:avLst/>
          </a:prstGeom>
        </p:spPr>
      </p:pic>
      <p:sp>
        <p:nvSpPr>
          <p:cNvPr id="5" name="AutoShape 2" descr="A realistic scene of a suspicious item left at a container terminal. The setting is a busy cargo area with numerous stacked shipping containers in various colors. The suspicious item is a small, unmarked black duffle bag placed conspicuously in a central, visible location. The background features workers and machinery in motion, indicating a typical day's hustle and bustle at the terminal.">
            <a:extLst>
              <a:ext uri="{FF2B5EF4-FFF2-40B4-BE49-F238E27FC236}">
                <a16:creationId xmlns:a16="http://schemas.microsoft.com/office/drawing/2014/main" id="{BC8AFE7C-E85E-A807-19B3-62F8F55131F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C6AD926A-5B4A-D2C7-63E1-17498B852EC0}"/>
              </a:ext>
            </a:extLst>
          </p:cNvPr>
          <p:cNvPicPr>
            <a:picLocks noChangeAspect="1"/>
          </p:cNvPicPr>
          <p:nvPr/>
        </p:nvPicPr>
        <p:blipFill>
          <a:blip r:embed="rId9" cstate="print">
            <a:extLst>
              <a:ext uri="{28A0092B-C50C-407E-A947-70E740481C1C}">
                <a14:useLocalDpi xmlns:a14="http://schemas.microsoft.com/office/drawing/2010/main" val="0"/>
              </a:ext>
            </a:extLst>
          </a:blip>
          <a:srcRect t="2401" b="2401"/>
          <a:stretch/>
        </p:blipFill>
        <p:spPr>
          <a:xfrm>
            <a:off x="2051850" y="2207013"/>
            <a:ext cx="1609754" cy="1063515"/>
          </a:xfrm>
          <a:prstGeom prst="rect">
            <a:avLst/>
          </a:prstGeom>
        </p:spPr>
      </p:pic>
      <p:pic>
        <p:nvPicPr>
          <p:cNvPr id="1026" name="Picture 2">
            <a:extLst>
              <a:ext uri="{FF2B5EF4-FFF2-40B4-BE49-F238E27FC236}">
                <a16:creationId xmlns:a16="http://schemas.microsoft.com/office/drawing/2014/main" id="{C0CA89DF-5B90-E6B1-7E6A-20637BD8D11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84058" y="2207013"/>
            <a:ext cx="1630723" cy="1063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未經授權的訪問檢測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分析檢測入侵嘗試並通知安全人員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如果沒有監控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，很難確定進入日誌中顯示的身份是否與進入的人相符。 與監控系統集成的訪問控制可以顯著防止因未經授權訪問而導致的危機和損失。</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人臉</a:t>
            </a:r>
            <a:r>
              <a:rPr lang="en-US" sz="1600" b="1" dirty="0">
                <a:solidFill>
                  <a:srgbClr val="535353"/>
                </a:solidFill>
                <a:latin typeface="Open Sans" panose="020B0606030504020204" pitchFamily="34" charset="0"/>
              </a:rPr>
              <a:t>識別</a:t>
            </a:r>
            <a:r>
              <a:rPr lang="en-US" sz="1600" b="0" i="0" dirty="0">
                <a:solidFill>
                  <a:srgbClr val="535353"/>
                </a:solidFill>
                <a:effectLst/>
                <a:latin typeface="Open Sans" panose="020B0606030504020204" pitchFamily="34" charset="0"/>
              </a:rPr>
              <a:t>分析在ACTi的門禁系統中。</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通過比較檢測到的人數與呈現的訪問憑證數量來檢測限制區域入口的尾隨行為。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每當刷卡時，系統將計算實際進入的次數。 當不匹配時，系統將發出警報。 這可以防止尾隨和搭便車。</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這是基於人數統計分析和RFID技術。閱讀更多。</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即時嫌疑人追蹤</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通道之間無縫切換來追蹤嫌疑人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管理系統介面追蹤嫌疑人，使用一鍵切換視圖的便利功能，打開嫌疑人移動方向的下一個區域視圖。此方法適用於即時視圖和回放</a:t>
            </a:r>
            <a:r>
              <a:rPr lang="en-US" sz="1600" dirty="0">
                <a:solidFill>
                  <a:schemeClr val="tx1">
                    <a:lumMod val="50000"/>
                    <a:lumOff val="50000"/>
                  </a:schemeClr>
                </a:solidFill>
                <a:latin typeface="Open Sans" panose="020B0606030504020204" pitchFamily="34" charset="0"/>
              </a:rPr>
              <a:t>。 透過此方法，可以立即得知嫌疑人的去向，並迅速派遣警員處理情況。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這基於ACTi的</a:t>
            </a:r>
            <a:r>
              <a:rPr lang="en-US" sz="1600" b="1" i="0" dirty="0">
                <a:solidFill>
                  <a:srgbClr val="535353"/>
                </a:solidFill>
                <a:effectLst/>
                <a:latin typeface="Open Sans" panose="020B0606030504020204" pitchFamily="34" charset="0"/>
              </a:rPr>
              <a:t>NVR 3和CMS 2</a:t>
            </a:r>
            <a:r>
              <a:rPr lang="en-US" sz="1600" b="0" i="0" dirty="0">
                <a:solidFill>
                  <a:srgbClr val="535353"/>
                </a:solidFill>
                <a:effectLst/>
                <a:latin typeface="Open Sans" panose="020B0606030504020204" pitchFamily="34" charset="0"/>
              </a:rPr>
              <a:t>的獨特</a:t>
            </a:r>
            <a:r>
              <a:rPr lang="en-US" sz="1600" b="1" i="0" dirty="0">
                <a:solidFill>
                  <a:srgbClr val="535353"/>
                </a:solidFill>
                <a:effectLst/>
                <a:latin typeface="Open Sans" panose="020B0606030504020204" pitchFamily="34" charset="0"/>
              </a:rPr>
              <a:t>視覺追蹤</a:t>
            </a:r>
            <a:r>
              <a:rPr lang="en-US" sz="1600" b="0" i="0" dirty="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車輛進入控制</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進入控制可以方便地使用自動車牌識別（ALPR）技術進行。</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除了最高安全設施外，大多數地點都可以受益於自動門控制，而不需要門衛隨時在場。 只有白名單上的車輛可以進入場地。 此外，可以設置黑名單，當黑名單上的車輛出現時，立即提醒保安人員。</a:t>
            </a:r>
          </a:p>
          <a:p>
            <a:pPr algn="l"/>
            <a:r>
              <a:rPr lang="en-US" sz="1600" b="0" i="0" dirty="0">
                <a:solidFill>
                  <a:srgbClr val="535353"/>
                </a:solidFill>
                <a:effectLst/>
                <a:latin typeface="Open Sans" panose="020B0606030504020204" pitchFamily="34" charset="0"/>
              </a:rPr>
              <a:t>這基於ACTi攝像頭內部的</a:t>
            </a:r>
            <a:r>
              <a:rPr lang="en-US" sz="1600" b="1" i="0" dirty="0">
                <a:solidFill>
                  <a:srgbClr val="535353"/>
                </a:solidFill>
                <a:effectLst/>
                <a:latin typeface="Open Sans" panose="020B0606030504020204" pitchFamily="34" charset="0"/>
              </a:rPr>
              <a:t>自動車牌識別</a:t>
            </a:r>
            <a:r>
              <a:rPr lang="en-US" sz="1600" b="0" i="0" dirty="0">
                <a:solidFill>
                  <a:srgbClr val="535353"/>
                </a:solidFill>
                <a:effectLst/>
                <a:latin typeface="Open Sans" panose="020B0606030504020204" pitchFamily="34" charset="0"/>
              </a:rPr>
              <a:t>分析。</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對講服務</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通過本地語音通信系統與其他人互動。</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在軍事基地的各個位置，如大門和入口、裝卸區、停車場等，將設置作為對講機的語音接入點。 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b="0" i="0" dirty="0">
                <a:solidFill>
                  <a:srgbClr val="535353"/>
                </a:solidFill>
                <a:effectLst/>
                <a:latin typeface="Open Sans" panose="020B0606030504020204" pitchFamily="34" charset="0"/>
              </a:rPr>
              <a:t>以及對講設備如</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當一個人未經許可進入他人的土地或財產時，這被視為擅自闖入，並且是非法的。有些地方幾乎總是對陌生人限制進入，例如整個軍事工廠的區域。 還有一些地方在白天對任何人開放，但因安全原因在夜間關閉。 在夜間進入這些區域將被視為擅自闖入。</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分析在ACTi攝像頭內部。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未被看管的物品，如包、箱子、行李或可疑設備被視為風險物品，應迅速處理。 這些物品有時可能會被意外遺忘在那裡。 很少情況下，這些物品也可能構成惡意威脅。 他們可能會偽裝炸藥或其他危險物質。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222204" y="1727908"/>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可疑物品檢測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222204" y="2275959"/>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chemeClr val="tx1">
                    <a:lumMod val="50000"/>
                    <a:lumOff val="50000"/>
                  </a:schemeClr>
                </a:solidFill>
                <a:effectLst/>
                <a:latin typeface="Open Sans" panose="020B0606030504020204" pitchFamily="34" charset="0"/>
              </a:rPr>
              <a:t>這是基於</a:t>
            </a:r>
            <a:r>
              <a:rPr lang="en-US" sz="1600" b="1" dirty="0">
                <a:solidFill>
                  <a:schemeClr val="tx1">
                    <a:lumMod val="50000"/>
                    <a:lumOff val="50000"/>
                  </a:schemeClr>
                </a:solidFill>
                <a:latin typeface="Open Sans" panose="020B0606030504020204" pitchFamily="34" charset="0"/>
              </a:rPr>
              <a:t>未監控物體</a:t>
            </a:r>
            <a:r>
              <a:rPr lang="en-US" sz="1600" b="1" i="0" dirty="0">
                <a:solidFill>
                  <a:schemeClr val="tx1">
                    <a:lumMod val="50000"/>
                    <a:lumOff val="50000"/>
                  </a:schemeClr>
                </a:solidFill>
                <a:effectLst/>
                <a:latin typeface="Open Sans" panose="020B0606030504020204" pitchFamily="34" charset="0"/>
              </a:rPr>
              <a:t>檢測</a:t>
            </a:r>
            <a:r>
              <a:rPr lang="en-US" sz="1600" b="0" i="0" dirty="0">
                <a:solidFill>
                  <a:schemeClr val="tx1">
                    <a:lumMod val="50000"/>
                    <a:lumOff val="50000"/>
                  </a:schemeClr>
                </a:solidFill>
                <a:effectLst/>
                <a:latin typeface="Open Sans" panose="020B0606030504020204" pitchFamily="34" charset="0"/>
              </a:rPr>
              <a:t>分析，內置於ACTi攝像機中。</a:t>
            </a:r>
            <a:r>
              <a:rPr lang="en-US" sz="1600" b="0" i="0" dirty="0">
                <a:solidFill>
                  <a:schemeClr val="tx2">
                    <a:lumMod val="60000"/>
                    <a:lumOff val="40000"/>
                  </a:schemeClr>
                </a:solidFill>
                <a:effectLst/>
                <a:latin typeface="Open Sans" panose="020B0606030504020204" pitchFamily="34" charset="0"/>
                <a:hlinkClick r:id="rId11" action="ppaction://hlinksldjump"/>
              </a:rPr>
              <a:t>閱讀更多</a:t>
            </a:r>
            <a:r>
              <a:rPr lang="en-US" sz="1600" b="0" i="0" dirty="0">
                <a:solidFill>
                  <a:srgbClr val="535353"/>
                </a:solidFill>
                <a:effectLst/>
                <a:latin typeface="Open Sans" panose="020B0606030504020204" pitchFamily="34" charset="0"/>
              </a:rPr>
              <a:t>。</a:t>
            </a:r>
          </a:p>
        </p:txBody>
      </p:sp>
      <p:pic>
        <p:nvPicPr>
          <p:cNvPr id="2" name="Picture 1">
            <a:extLst>
              <a:ext uri="{FF2B5EF4-FFF2-40B4-BE49-F238E27FC236}">
                <a16:creationId xmlns:a16="http://schemas.microsoft.com/office/drawing/2014/main" id="{60641D62-29F2-BE15-3FB0-7317D00D9644}"/>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398176" y="1760364"/>
            <a:ext cx="2586078" cy="1794710"/>
          </a:xfrm>
          <a:prstGeom prst="rect">
            <a:avLst/>
          </a:prstGeom>
        </p:spPr>
      </p:pic>
    </p:spTree>
    <p:extLst>
      <p:ext uri="{BB962C8B-B14F-4D97-AF65-F5344CB8AC3E}">
        <p14:creationId xmlns:p14="http://schemas.microsoft.com/office/powerpoint/2010/main" val="3379247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通用移動應用程序，旨在遠程訪問NVR、CMS或攝像機以進行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播放和管理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功能：實時查看和播放、按事件搜索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錄像、PTZ控制、Google地圖、啟用數字輸出、從攝像機的記憶卡播放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隨時隨地監控</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在場地內走動時，使用移動設備監控監控攝像機的視圖，以便即時回應事件。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ACTi移動客戶端，</a:t>
            </a:r>
            <a:r>
              <a:rPr lang="en-US" sz="1600" b="0" i="0" dirty="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ACTi提供監控解決方案，以確保安全，並進行全景和細節監控。 通過在商店的中心或角落安裝具有寬視角的攝像機，可以完美覆蓋整個區域。 同時，進入場地的人臉可以由隱蔽安裝在入口高度條上的隱蔽攝像機捕捉。</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對於大型項目，ACTi 電視牆能夠在不同的顯示器上同時顯示多個視圖。 獲得完整的概覽以改善情境意識和操作效率。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確保人員的安全，使用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軍事：應用</a:t>
            </a:r>
          </a:p>
        </p:txBody>
      </p:sp>
      <p:sp>
        <p:nvSpPr>
          <p:cNvPr id="14" name="TextBox 12">
            <a:extLst>
              <a:ext uri="{FF2B5EF4-FFF2-40B4-BE49-F238E27FC236}">
                <a16:creationId xmlns:a16="http://schemas.microsoft.com/office/drawing/2014/main" id="{20ED597C-FC3B-5D45-BC71-559832266FEC}"/>
              </a:ext>
            </a:extLst>
          </p:cNvPr>
          <p:cNvSpPr txBox="1"/>
          <p:nvPr/>
        </p:nvSpPr>
        <p:spPr>
          <a:xfrm>
            <a:off x="179512" y="3988185"/>
            <a:ext cx="9007772" cy="830997"/>
          </a:xfrm>
          <a:prstGeom prst="rect">
            <a:avLst/>
          </a:prstGeom>
          <a:noFill/>
        </p:spPr>
        <p:txBody>
          <a:bodyPr wrap="square" lIns="91440" tIns="45720" rIns="91440" bIns="45720" anchor="t">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有兩種方式可以接收被監控設備的健康信息 - 要麼通過使用光學或熱成像攝影機觀察其外觀，要麼通過IP網絡接收健康狀態數據。</a:t>
            </a:r>
          </a:p>
        </p:txBody>
      </p:sp>
      <p:sp>
        <p:nvSpPr>
          <p:cNvPr id="15" name="TextBox 7">
            <a:extLst>
              <a:ext uri="{FF2B5EF4-FFF2-40B4-BE49-F238E27FC236}">
                <a16:creationId xmlns:a16="http://schemas.microsoft.com/office/drawing/2014/main" id="{FBBAB776-4F65-079E-6335-1B359F1C2EF2}"/>
              </a:ext>
            </a:extLst>
          </p:cNvPr>
          <p:cNvSpPr txBox="1"/>
          <p:nvPr/>
        </p:nvSpPr>
        <p:spPr>
          <a:xfrm>
            <a:off x="3796136" y="1753129"/>
            <a:ext cx="5055528" cy="1015663"/>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b="1" i="0" dirty="0">
                <a:solidFill>
                  <a:schemeClr val="tx1">
                    <a:lumMod val="50000"/>
                    <a:lumOff val="50000"/>
                  </a:schemeClr>
                </a:solidFill>
                <a:effectLst/>
                <a:latin typeface="Open Sans" panose="020B0606030504020204" pitchFamily="34" charset="0"/>
              </a:rPr>
              <a:t>設備狀態監控</a:t>
            </a:r>
          </a:p>
          <a:p>
            <a:br>
              <a:rPr lang="en-US" b="0" i="0" dirty="0">
                <a:solidFill>
                  <a:srgbClr val="FFFFFF"/>
                </a:solidFill>
                <a:effectLst/>
                <a:latin typeface="Open Sans" panose="020B0606030504020204" pitchFamily="34" charset="0"/>
              </a:rPr>
            </a:br>
            <a:endParaRPr lang="en-US" dirty="0"/>
          </a:p>
        </p:txBody>
      </p:sp>
      <p:sp>
        <p:nvSpPr>
          <p:cNvPr id="16" name="TextBox 11">
            <a:extLst>
              <a:ext uri="{FF2B5EF4-FFF2-40B4-BE49-F238E27FC236}">
                <a16:creationId xmlns:a16="http://schemas.microsoft.com/office/drawing/2014/main" id="{F53F4863-0DA7-2D22-AB2C-86A6EB62A94E}"/>
              </a:ext>
            </a:extLst>
          </p:cNvPr>
          <p:cNvSpPr txBox="1"/>
          <p:nvPr/>
        </p:nvSpPr>
        <p:spPr>
          <a:xfrm>
            <a:off x="3811006" y="2345163"/>
            <a:ext cx="4755929" cy="584775"/>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b="0" i="0" dirty="0">
                <a:solidFill>
                  <a:schemeClr val="tx1">
                    <a:lumMod val="50000"/>
                    <a:lumOff val="50000"/>
                  </a:schemeClr>
                </a:solidFill>
                <a:effectLst/>
                <a:latin typeface="Open Sans" panose="020B0606030504020204" pitchFamily="34" charset="0"/>
              </a:rPr>
              <a:t>監控設備的健康狀況或溫度，以便及時採取行動。</a:t>
            </a:r>
          </a:p>
        </p:txBody>
      </p:sp>
      <p:sp>
        <p:nvSpPr>
          <p:cNvPr id="17" name="TextBox 1">
            <a:extLst>
              <a:ext uri="{FF2B5EF4-FFF2-40B4-BE49-F238E27FC236}">
                <a16:creationId xmlns:a16="http://schemas.microsoft.com/office/drawing/2014/main" id="{7FDBAC82-1375-FEDA-303C-F3357C49D712}"/>
              </a:ext>
            </a:extLst>
          </p:cNvPr>
          <p:cNvSpPr txBox="1"/>
          <p:nvPr/>
        </p:nvSpPr>
        <p:spPr>
          <a:xfrm>
            <a:off x="179512" y="5069653"/>
            <a:ext cx="9007772" cy="338554"/>
          </a:xfrm>
          <a:prstGeom prst="rect">
            <a:avLst/>
          </a:prstGeom>
          <a:noFill/>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1600" dirty="0">
                <a:solidFill>
                  <a:srgbClr val="535353"/>
                </a:solidFill>
                <a:latin typeface="Open Sans" panose="020B0606030504020204" pitchFamily="34" charset="0"/>
              </a:rPr>
              <a:t>這是基於網絡模組進行狀態數據傳輸或熱成像攝影機。</a:t>
            </a:r>
            <a:endParaRPr lang="en-US" sz="1600" b="0" i="0" dirty="0">
              <a:solidFill>
                <a:srgbClr val="535353"/>
              </a:solidFill>
              <a:effectLst/>
              <a:latin typeface="Open Sans" panose="020B0606030504020204" pitchFamily="34" charset="0"/>
            </a:endParaRPr>
          </a:p>
        </p:txBody>
      </p:sp>
      <p:sp>
        <p:nvSpPr>
          <p:cNvPr id="19" name="Rectangle 18">
            <a:extLst>
              <a:ext uri="{FF2B5EF4-FFF2-40B4-BE49-F238E27FC236}">
                <a16:creationId xmlns:a16="http://schemas.microsoft.com/office/drawing/2014/main" id="{00BD1F0F-142A-CF54-1169-44D4C831C5EA}"/>
              </a:ext>
            </a:extLst>
          </p:cNvPr>
          <p:cNvSpPr/>
          <p:nvPr/>
        </p:nvSpPr>
        <p:spPr>
          <a:xfrm>
            <a:off x="0" y="565442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zh-TW"/>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TextBox 4">
            <a:extLst>
              <a:ext uri="{FF2B5EF4-FFF2-40B4-BE49-F238E27FC236}">
                <a16:creationId xmlns:a16="http://schemas.microsoft.com/office/drawing/2014/main" id="{F428937F-5F51-4FF7-64AE-5932D17C5455}"/>
              </a:ext>
            </a:extLst>
          </p:cNvPr>
          <p:cNvSpPr txBox="1"/>
          <p:nvPr/>
        </p:nvSpPr>
        <p:spPr>
          <a:xfrm>
            <a:off x="0" y="5654428"/>
            <a:ext cx="2987824" cy="369332"/>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1">
                <a:solidFill>
                  <a:schemeClr val="accent3">
                    <a:lumMod val="50000"/>
                  </a:schemeClr>
                </a:solidFill>
              </a:rPr>
              <a:t>解決方案</a:t>
            </a:r>
          </a:p>
        </p:txBody>
      </p:sp>
      <p:grpSp>
        <p:nvGrpSpPr>
          <p:cNvPr id="21" name="Group 20">
            <a:extLst>
              <a:ext uri="{FF2B5EF4-FFF2-40B4-BE49-F238E27FC236}">
                <a16:creationId xmlns:a16="http://schemas.microsoft.com/office/drawing/2014/main" id="{6E977E42-739C-BE60-D0EA-97F20890BECC}"/>
              </a:ext>
            </a:extLst>
          </p:cNvPr>
          <p:cNvGrpSpPr/>
          <p:nvPr/>
        </p:nvGrpSpPr>
        <p:grpSpPr>
          <a:xfrm>
            <a:off x="228988" y="6086476"/>
            <a:ext cx="1901340" cy="581025"/>
            <a:chOff x="228988" y="6093296"/>
            <a:chExt cx="1901340" cy="581025"/>
          </a:xfrm>
        </p:grpSpPr>
        <p:pic>
          <p:nvPicPr>
            <p:cNvPr id="32" name="Picture 31">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33"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rPr>
                <a:t>閱讀</a:t>
              </a:r>
            </a:p>
          </p:txBody>
        </p:sp>
      </p:grpSp>
      <p:grpSp>
        <p:nvGrpSpPr>
          <p:cNvPr id="22" name="Group 21">
            <a:extLst>
              <a:ext uri="{FF2B5EF4-FFF2-40B4-BE49-F238E27FC236}">
                <a16:creationId xmlns:a16="http://schemas.microsoft.com/office/drawing/2014/main" id="{396291E7-5AE5-F000-C18F-7EB6230E745D}"/>
              </a:ext>
            </a:extLst>
          </p:cNvPr>
          <p:cNvGrpSpPr/>
          <p:nvPr/>
        </p:nvGrpSpPr>
        <p:grpSpPr>
          <a:xfrm>
            <a:off x="2162445" y="6048376"/>
            <a:ext cx="1704857" cy="625400"/>
            <a:chOff x="2162445" y="6055196"/>
            <a:chExt cx="1704857" cy="625400"/>
          </a:xfrm>
        </p:grpSpPr>
        <p:pic>
          <p:nvPicPr>
            <p:cNvPr id="30" name="Picture 29">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31"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6"/>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B012F25D-9854-FA3B-71BF-A247D48FDAE6}"/>
              </a:ext>
            </a:extLst>
          </p:cNvPr>
          <p:cNvGrpSpPr/>
          <p:nvPr/>
        </p:nvGrpSpPr>
        <p:grpSpPr>
          <a:xfrm>
            <a:off x="3884029" y="6096001"/>
            <a:ext cx="1606065" cy="573257"/>
            <a:chOff x="3884029" y="6102821"/>
            <a:chExt cx="1606065" cy="573257"/>
          </a:xfrm>
        </p:grpSpPr>
        <p:pic>
          <p:nvPicPr>
            <p:cNvPr id="28" name="Picture 27">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9"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8"/>
                </a:rPr>
                <a:t>閱讀</a:t>
              </a:r>
              <a:endParaRPr lang="en-US" sz="1200" i="1">
                <a:solidFill>
                  <a:srgbClr val="0000FF"/>
                </a:solidFill>
              </a:endParaRPr>
            </a:p>
          </p:txBody>
        </p:sp>
      </p:grpSp>
      <p:grpSp>
        <p:nvGrpSpPr>
          <p:cNvPr id="24" name="Group 23">
            <a:extLst>
              <a:ext uri="{FF2B5EF4-FFF2-40B4-BE49-F238E27FC236}">
                <a16:creationId xmlns:a16="http://schemas.microsoft.com/office/drawing/2014/main" id="{B6670035-84BF-BC84-EBF2-A7F6E5692F41}"/>
              </a:ext>
            </a:extLst>
          </p:cNvPr>
          <p:cNvGrpSpPr/>
          <p:nvPr/>
        </p:nvGrpSpPr>
        <p:grpSpPr>
          <a:xfrm>
            <a:off x="5500838" y="602376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i="1">
                  <a:solidFill>
                    <a:srgbClr val="0000FF"/>
                  </a:solidFill>
                  <a:hlinkClick r:id="rId10"/>
                </a:rPr>
                <a:t>閱讀</a:t>
              </a:r>
              <a:endParaRPr lang="en-US" sz="1200" i="1">
                <a:solidFill>
                  <a:srgbClr val="0000FF"/>
                </a:solidFill>
              </a:endParaRPr>
            </a:p>
          </p:txBody>
        </p:sp>
      </p:grpSp>
      <p:pic>
        <p:nvPicPr>
          <p:cNvPr id="25" name="Picture 24">
            <a:extLst>
              <a:ext uri="{FF2B5EF4-FFF2-40B4-BE49-F238E27FC236}">
                <a16:creationId xmlns:a16="http://schemas.microsoft.com/office/drawing/2014/main" id="{F16F1D7E-7C0C-D854-B48D-0AAFC8B59C3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7445" y="1718892"/>
            <a:ext cx="3438794" cy="2235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1105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推薦產品與位置</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3877582008"/>
              </p:ext>
            </p:extLst>
          </p:nvPr>
        </p:nvGraphicFramePr>
        <p:xfrm>
          <a:off x="83507" y="1680575"/>
          <a:ext cx="8939881" cy="434086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846306">
                  <a:extLst>
                    <a:ext uri="{9D8B030D-6E8A-4147-A177-3AD203B41FA5}">
                      <a16:colId xmlns:a16="http://schemas.microsoft.com/office/drawing/2014/main" val="2748578960"/>
                    </a:ext>
                  </a:extLst>
                </a:gridCol>
                <a:gridCol w="1050587">
                  <a:extLst>
                    <a:ext uri="{9D8B030D-6E8A-4147-A177-3AD203B41FA5}">
                      <a16:colId xmlns:a16="http://schemas.microsoft.com/office/drawing/2014/main" val="2393102404"/>
                    </a:ext>
                  </a:extLst>
                </a:gridCol>
                <a:gridCol w="745150">
                  <a:extLst>
                    <a:ext uri="{9D8B030D-6E8A-4147-A177-3AD203B41FA5}">
                      <a16:colId xmlns:a16="http://schemas.microsoft.com/office/drawing/2014/main" val="3567203134"/>
                    </a:ext>
                  </a:extLst>
                </a:gridCol>
              </a:tblGrid>
              <a:tr h="450769">
                <a:tc>
                  <a:txBody>
                    <a:bodyPr/>
                    <a:lstStyle/>
                    <a:p>
                      <a:endParaRPr lang="en-US" sz="1300" dirty="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瞭望塔</a:t>
                      </a:r>
                    </a:p>
                  </a:txBody>
                  <a:tcPr/>
                </a:tc>
                <a:tc>
                  <a:txBody>
                    <a:bodyPr/>
                    <a:lstStyle/>
                    <a:p>
                      <a:r>
                        <a:rPr lang="en-US" sz="1300" dirty="0">
                          <a:solidFill>
                            <a:schemeClr val="bg1"/>
                          </a:solidFill>
                        </a:rPr>
                        <a:t>軍營</a:t>
                      </a:r>
                    </a:p>
                  </a:txBody>
                  <a:tcPr/>
                </a:tc>
                <a:tc>
                  <a:txBody>
                    <a:bodyPr/>
                    <a:lstStyle/>
                    <a:p>
                      <a:r>
                        <a:rPr lang="en-US" sz="1300" dirty="0">
                          <a:solidFill>
                            <a:schemeClr val="bg1"/>
                          </a:solidFill>
                        </a:rPr>
                        <a:t>機庫</a:t>
                      </a:r>
                    </a:p>
                  </a:txBody>
                  <a:tcPr/>
                </a:tc>
                <a:tc>
                  <a:txBody>
                    <a:bodyPr/>
                    <a:lstStyle/>
                    <a:p>
                      <a:r>
                        <a:rPr lang="en-US" sz="1300" dirty="0">
                          <a:solidFill>
                            <a:schemeClr val="bg1"/>
                          </a:solidFill>
                        </a:rPr>
                        <a:t>停機坪與跑道</a:t>
                      </a:r>
                    </a:p>
                  </a:txBody>
                  <a:tcPr/>
                </a:tc>
                <a:tc>
                  <a:txBody>
                    <a:bodyPr/>
                    <a:lstStyle/>
                    <a:p>
                      <a:r>
                        <a:rPr lang="en-US" sz="1300" dirty="0">
                          <a:solidFill>
                            <a:schemeClr val="bg1"/>
                          </a:solidFill>
                        </a:rPr>
                        <a:t>周圍</a:t>
                      </a:r>
                    </a:p>
                  </a:txBody>
                  <a:tcPr/>
                </a:tc>
                <a:tc>
                  <a:txBody>
                    <a:bodyPr/>
                    <a:lstStyle/>
                    <a:p>
                      <a:r>
                        <a:rPr lang="en-US" sz="13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(A系列, VMGB系列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自動車牌識別子彈型攝影機(</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6"/>
                        </a:rPr>
                        <a:t>R1-R7系列讀取器/控制器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一般監控子彈型攝影機(</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一般監控圓頂型攝影機(</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監控PTZ攝影機(</a:t>
                      </a:r>
                      <a:r>
                        <a:rPr lang="en-US" sz="1300" dirty="0">
                          <a:solidFill>
                            <a:schemeClr val="tx1">
                              <a:lumMod val="76000"/>
                              <a:lumOff val="24000"/>
                            </a:schemeClr>
                          </a:solidFill>
                          <a:hlinkClick r:id="rId10"/>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634547989"/>
              </p:ext>
            </p:extLst>
          </p:nvPr>
        </p:nvGraphicFramePr>
        <p:xfrm>
          <a:off x="463752" y="2078928"/>
          <a:ext cx="8028398" cy="4022883"/>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000" dirty="0">
                          <a:solidFill>
                            <a:schemeClr val="bg1"/>
                          </a:solidFill>
                        </a:rPr>
                        <a:t>Windows </a:t>
                      </a:r>
                      <a:r>
                        <a:rPr lang="en-US" sz="1000" dirty="0" err="1">
                          <a:solidFill>
                            <a:schemeClr val="bg1"/>
                          </a:solidFill>
                        </a:rPr>
                        <a:t>網絡</a:t>
                      </a:r>
                      <a:r>
                        <a:rPr lang="zh-TW" altLang="en-US" sz="1000" dirty="0">
                          <a:solidFill>
                            <a:schemeClr val="bg1"/>
                          </a:solidFill>
                        </a:rPr>
                        <a:t>影像</a:t>
                      </a:r>
                      <a:r>
                        <a:rPr lang="en-US" sz="1000" dirty="0" err="1">
                          <a:solidFill>
                            <a:schemeClr val="bg1"/>
                          </a:solidFill>
                        </a:rPr>
                        <a:t>錄像機</a:t>
                      </a:r>
                      <a:r>
                        <a:rPr lang="en-US" sz="1000" dirty="0">
                          <a:solidFill>
                            <a:schemeClr val="bg1"/>
                          </a:solidFill>
                        </a:rPr>
                        <a:t> (NVR 3)</a:t>
                      </a:r>
                    </a:p>
                  </a:txBody>
                  <a:tcPr/>
                </a:tc>
                <a:tc>
                  <a:txBody>
                    <a:bodyPr/>
                    <a:lstStyle/>
                    <a:p>
                      <a:r>
                        <a:rPr lang="en-US" sz="1300" dirty="0">
                          <a:solidFill>
                            <a:schemeClr val="bg1"/>
                          </a:solidFill>
                        </a:rPr>
                        <a:t>訪問控制智能伺服器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a:t>
                      </a:r>
                      <a:r>
                        <a:rPr lang="en-US" sz="1300" dirty="0">
                          <a:solidFill>
                            <a:schemeClr val="tx1">
                              <a:lumMod val="76000"/>
                              <a:lumOff val="24000"/>
                            </a:schemeClr>
                          </a:solidFill>
                          <a:hlinkClick r:id="rId3"/>
                        </a:rPr>
                        <a:t>(A系列, VMGB系列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4"/>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自動車牌識別子彈型攝影機(</a:t>
                      </a:r>
                      <a:r>
                        <a:rPr lang="en-US" sz="1300" dirty="0">
                          <a:solidFill>
                            <a:schemeClr val="tx1">
                              <a:lumMod val="76000"/>
                              <a:lumOff val="24000"/>
                            </a:schemeClr>
                          </a:solidFill>
                          <a:hlinkClick r:id="rId5"/>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6"/>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防止尾隨的計數器(</a:t>
                      </a:r>
                      <a:r>
                        <a:rPr lang="en-US" sz="1300" dirty="0">
                          <a:solidFill>
                            <a:schemeClr val="tx1">
                              <a:lumMod val="76000"/>
                              <a:lumOff val="24000"/>
                            </a:schemeClr>
                          </a:solidFill>
                          <a:hlinkClick r:id="rId7"/>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一般監控子彈型攝影機(</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一般監控圓頂型攝影機(</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監控PTZ攝影機(</a:t>
                      </a:r>
                      <a:r>
                        <a:rPr lang="en-US" sz="1300" dirty="0">
                          <a:solidFill>
                            <a:schemeClr val="tx1">
                              <a:lumMod val="76000"/>
                              <a:lumOff val="24000"/>
                            </a:schemeClr>
                          </a:solidFill>
                          <a:hlinkClick r:id="rId10"/>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透過 NVR 介面可用的 PTZ 控制。</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a:t>
            </a:r>
            <a:r>
              <a:rPr lang="en-US" dirty="0" err="1"/>
              <a:t>網絡</a:t>
            </a:r>
            <a:r>
              <a:rPr lang="zh-TW" altLang="en-US" dirty="0"/>
              <a:t>影像</a:t>
            </a:r>
            <a:r>
              <a:rPr lang="en-US" dirty="0" err="1"/>
              <a:t>錄像機</a:t>
            </a:r>
            <a:r>
              <a:rPr lang="en-US" dirty="0"/>
              <a:t>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最大通道數</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免費包含 ACTi 攝影機通道</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免費包含第三方攝影機通道</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100" dirty="0"/>
                        <a:t>中央管理系統支援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273647">
                <a:tc>
                  <a:txBody>
                    <a:bodyPr/>
                    <a:lstStyle/>
                    <a:p>
                      <a:r>
                        <a:rPr lang="en-US" sz="1400" dirty="0"/>
                        <a:t>POS、訪問控制、網絡 IO 支援</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273647">
                <a:tc>
                  <a:txBody>
                    <a:bodyPr/>
                    <a:lstStyle/>
                    <a:p>
                      <a:r>
                        <a:rPr lang="en-US" sz="1000" dirty="0" err="1"/>
                        <a:t>電子地圖</a:t>
                      </a:r>
                      <a:endParaRPr lang="en-US" sz="1400" dirty="0"/>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273647">
                <a:tc>
                  <a:txBody>
                    <a:bodyPr/>
                    <a:lstStyle/>
                    <a:p>
                      <a:r>
                        <a:rPr lang="en-US" sz="1400" dirty="0"/>
                        <a:t>谷歌地圖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273647">
                <a:tc>
                  <a:txBody>
                    <a:bodyPr/>
                    <a:lstStyle/>
                    <a:p>
                      <a:r>
                        <a:rPr lang="en-US" sz="1400" dirty="0"/>
                        <a:t>顯示器內嵌網站</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273647">
                <a:tc>
                  <a:txBody>
                    <a:bodyPr/>
                    <a:lstStyle/>
                    <a:p>
                      <a:r>
                        <a:rPr lang="en-US" sz="1400" dirty="0"/>
                        <a:t>PTZ 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273647">
                <a:tc>
                  <a:txBody>
                    <a:bodyPr/>
                    <a:lstStyle/>
                    <a:p>
                      <a:r>
                        <a:rPr lang="en-US" sz="1400" dirty="0"/>
                        <a:t>冗餘支持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273647">
                <a:tc>
                  <a:txBody>
                    <a:bodyPr/>
                    <a:lstStyle/>
                    <a:p>
                      <a:r>
                        <a:rPr lang="en-US" sz="1400" dirty="0"/>
                        <a:t>工作站、網頁客戶端、移動客戶端</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273647">
                <a:tc>
                  <a:txBody>
                    <a:bodyPr/>
                    <a:lstStyle/>
                    <a:p>
                      <a:r>
                        <a:rPr lang="en-US" sz="1400" dirty="0"/>
                        <a:t>顯示佈局 (最大網格大小)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是最著名的 ACTi 產品之一 – </a:t>
            </a:r>
            <a:r>
              <a:rPr lang="en-US" sz="1600" dirty="0" err="1"/>
              <a:t>它是一個專業且優雅的網絡</a:t>
            </a:r>
            <a:r>
              <a:rPr lang="zh-TW" altLang="en-US" sz="1600" dirty="0"/>
              <a:t>影像</a:t>
            </a:r>
            <a:r>
              <a:rPr lang="en-US" sz="1600" dirty="0" err="1"/>
              <a:t>錄像平臺，擁有廣泛的功能和極其可靠的性能，提供兩個版本（</a:t>
            </a:r>
            <a:r>
              <a:rPr lang="en-US" sz="1600" dirty="0" err="1">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訪問控制智能伺服器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訪問控制智能伺服器 (ACSS) 是一款易於使用的訪問控制軟體，用於管理 </a:t>
            </a:r>
            <a:r>
              <a:rPr lang="en-US" sz="1400" b="1" dirty="0"/>
              <a:t>員工和訪客的門禁 </a:t>
            </a:r>
            <a:r>
              <a:rPr lang="en-US" sz="1400" dirty="0"/>
              <a:t>以及管理 </a:t>
            </a:r>
            <a:r>
              <a:rPr lang="en-US" sz="1400" b="1" dirty="0"/>
              <a:t>員工考勤</a:t>
            </a:r>
            <a:r>
              <a:rPr lang="en-US" sz="1400" dirty="0"/>
              <a:t>。（</a:t>
            </a:r>
            <a:r>
              <a:rPr lang="en-US" sz="1400" dirty="0">
                <a:hlinkClick r:id="rId4"/>
              </a:rPr>
              <a:t>瞭解更多</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訪問控制管理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門、閘、鎖、面部識別*、卡片、ALPR*、尾隨*檢測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臨時訪問的訪客登記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臨時場地管理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食品訂購管理</a:t>
                      </a:r>
                    </a:p>
                    <a:p>
                      <a:r>
                        <a:rPr kumimoji="0" lang="en-US" sz="1100" b="0" i="0" u="none" strike="noStrike" kern="1200" cap="none" normalizeH="0" baseline="0" dirty="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預訂您公司內可用的會議室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追蹤客戶何時到達約會</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1230123685"/>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dirty="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dirty="0">
                        <a:solidFill>
                          <a:schemeClr val="bg1">
                            <a:lumMod val="95000"/>
                          </a:schemeClr>
                        </a:solidFill>
                      </a:endParaRPr>
                    </a:p>
                  </a:txBody>
                  <a:tcPr anchor="ctr"/>
                </a:tc>
                <a:tc>
                  <a:txBody>
                    <a:bodyPr/>
                    <a:lstStyle/>
                    <a:p>
                      <a:pPr algn="ctr"/>
                      <a:r>
                        <a:rPr lang="en-US" sz="1400" b="1" kern="1200" dirty="0">
                          <a:solidFill>
                            <a:schemeClr val="bg1">
                              <a:lumMod val="95000"/>
                            </a:schemeClr>
                          </a:solidFill>
                          <a:latin typeface="+mn-lt"/>
                          <a:ea typeface="+mn-ea"/>
                          <a:cs typeface="+mn-cs"/>
                          <a:hlinkClick r:id="rId7">
                            <a:extLst>
                              <a:ext uri="{A12FA001-AC4F-418D-AE19-62706E023703}">
                                <ahyp:hlinkClr xmlns:ahyp="http://schemas.microsoft.com/office/drawing/2018/hyperlinkcolor" val="tx"/>
                              </a:ext>
                            </a:extLst>
                          </a:hlinkClick>
                        </a:rPr>
                        <a:t>Q84</a:t>
                      </a:r>
                      <a:endParaRPr lang="en-US" sz="1400" b="1" kern="1200" dirty="0">
                        <a:solidFill>
                          <a:schemeClr val="bg1">
                            <a:lumMod val="95000"/>
                          </a:schemeClr>
                        </a:solidFill>
                        <a:latin typeface="+mn-lt"/>
                        <a:ea typeface="+mn-ea"/>
                        <a:cs typeface="+mn-cs"/>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dirty="0"/>
                        <a:t>車輛計數、車輛越線檢測、車輛進入區域檢測、車輛錯誤方向檢測、車輛逗留檢測、車輛追蹤、停車檢測、車牌檢測、自動車牌識別</a:t>
                      </a:r>
                      <a:endParaRPr lang="en-US" sz="1400" b="1" dirty="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pic>
        <p:nvPicPr>
          <p:cNvPr id="1026" name="Picture 2">
            <a:extLst>
              <a:ext uri="{FF2B5EF4-FFF2-40B4-BE49-F238E27FC236}">
                <a16:creationId xmlns:a16="http://schemas.microsoft.com/office/drawing/2014/main" id="{9117F759-A502-3626-B9FF-DDAD7CB06F76}"/>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305783" y="3593442"/>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軍事設施</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支架安裝配接盒，支援 3.25" 到 7.0" 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變焦子彈型攝影機，具備日夜功能、自適應紅外線、極端寬動態範圍、SLLS、4.4倍變焦鏡頭、</a:t>
            </a:r>
            <a:r>
              <a:rPr lang="en-US" sz="1600" b="1"/>
              <a:t>深度學習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自動車牌識別攝像頭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AI攝像頭可以同時識別多條車道上的多個車牌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307777"/>
            </a:xfrm>
            <a:prstGeom prst="rect">
              <a:avLst/>
            </a:prstGeom>
            <a:noFill/>
          </p:spPr>
          <p:txBody>
            <a:bodyPr wrap="square" rtlCol="0">
              <a:spAutoFit/>
            </a:bodyPr>
            <a:lstStyle/>
            <a:p>
              <a:r>
                <a:rPr lang="en-US" sz="1400" b="1" dirty="0" err="1"/>
                <a:t>自動車牌識別攝像頭</a:t>
              </a:r>
              <a:r>
                <a:rPr lang="en-US" sz="1400" b="1" dirty="0"/>
                <a:t> + </a:t>
              </a:r>
              <a:r>
                <a:rPr lang="en-US" sz="1400" b="1" dirty="0" err="1"/>
                <a:t>網絡</a:t>
              </a:r>
              <a:r>
                <a:rPr lang="zh-TW" altLang="en-US" sz="1400" b="1" dirty="0"/>
                <a:t>影像</a:t>
              </a:r>
              <a:r>
                <a:rPr lang="en-US" sz="1400" b="1" dirty="0" err="1"/>
                <a:t>錄像機</a:t>
              </a:r>
              <a:r>
                <a:rPr lang="en-US" sz="1400" b="1" dirty="0"/>
                <a:t>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a:t>
              </a:r>
              <a:r>
                <a:rPr lang="en-US" dirty="0" err="1">
                  <a:solidFill>
                    <a:schemeClr val="tx1"/>
                  </a:solidFill>
                </a:rPr>
                <a:t>網絡</a:t>
              </a:r>
              <a:r>
                <a:rPr lang="zh-TW" altLang="en-US" dirty="0">
                  <a:solidFill>
                    <a:schemeClr val="tx1"/>
                  </a:solidFill>
                </a:rPr>
                <a:t>影像</a:t>
              </a:r>
              <a:r>
                <a:rPr lang="en-US" dirty="0" err="1">
                  <a:solidFill>
                    <a:schemeClr val="tx1"/>
                  </a:solidFill>
                </a:rPr>
                <a:t>錄像機</a:t>
              </a:r>
              <a:r>
                <a:rPr lang="en-US" dirty="0">
                  <a:solidFill>
                    <a:schemeClr val="tx1"/>
                  </a:solidFill>
                </a:rPr>
                <a:t> 3 </a:t>
              </a:r>
              <a:r>
                <a:rPr lang="en-US" dirty="0" err="1">
                  <a:solidFill>
                    <a:schemeClr val="tx1"/>
                  </a:solidFill>
                </a:rPr>
                <a:t>支持深度學習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當檢測到黑名單車輛時，網絡</a:t>
              </a:r>
              <a:r>
                <a:rPr lang="zh-TW" altLang="en-US" dirty="0">
                  <a:solidFill>
                    <a:schemeClr val="tx1"/>
                  </a:solidFill>
                </a:rPr>
                <a:t>影像</a:t>
              </a:r>
              <a:r>
                <a:rPr lang="en-US" dirty="0" err="1">
                  <a:solidFill>
                    <a:schemeClr val="tx1"/>
                  </a:solidFill>
                </a:rPr>
                <a:t>錄像機將顯示即時警報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攝像頭</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1169551"/>
          </a:xfrm>
          <a:prstGeom prst="rect">
            <a:avLst/>
          </a:prstGeom>
          <a:noFill/>
        </p:spPr>
        <p:txBody>
          <a:bodyPr wrap="square" rtlCol="0">
            <a:spAutoFit/>
          </a:bodyPr>
          <a:lstStyle/>
          <a:p>
            <a:r>
              <a:rPr lang="en-US" sz="1000" b="1" dirty="0" err="1"/>
              <a:t>網絡</a:t>
            </a:r>
            <a:r>
              <a:rPr lang="zh-TW" altLang="en-US" sz="1000" b="1" dirty="0"/>
              <a:t>影像</a:t>
            </a:r>
            <a:r>
              <a:rPr lang="en-US" sz="1000" b="1" dirty="0" err="1"/>
              <a:t>錄像機伺服器</a:t>
            </a:r>
            <a:endParaRPr lang="en-US" sz="1000" b="1" dirty="0"/>
          </a:p>
          <a:p>
            <a:endParaRPr lang="en-US" sz="1400" b="1" dirty="0"/>
          </a:p>
          <a:p>
            <a:r>
              <a:rPr lang="en-US" sz="1200" b="1" dirty="0"/>
              <a:t>(ACTi </a:t>
            </a:r>
            <a:r>
              <a:rPr lang="en-US" sz="1200" b="1" dirty="0" err="1"/>
              <a:t>網絡</a:t>
            </a:r>
            <a:r>
              <a:rPr lang="zh-TW" altLang="en-US" sz="1200" b="1" dirty="0"/>
              <a:t>影像</a:t>
            </a:r>
            <a:r>
              <a:rPr lang="en-US" sz="1200" b="1" dirty="0" err="1"/>
              <a:t>錄像機</a:t>
            </a:r>
            <a:r>
              <a:rPr lang="en-US" sz="1200" b="1" dirty="0"/>
              <a:t> 3 </a:t>
            </a:r>
            <a:r>
              <a:rPr lang="en-US" sz="1200" b="1" dirty="0" err="1"/>
              <a:t>企業版</a:t>
            </a:r>
            <a:r>
              <a:rPr lang="en-US" sz="1200" b="1" dirty="0"/>
              <a:t>)</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400110"/>
          </a:xfrm>
          <a:prstGeom prst="rect">
            <a:avLst/>
          </a:prstGeom>
          <a:noFill/>
        </p:spPr>
        <p:txBody>
          <a:bodyPr wrap="square" rtlCol="0">
            <a:spAutoFit/>
          </a:bodyPr>
          <a:lstStyle/>
          <a:p>
            <a:r>
              <a:rPr lang="en-US" sz="1000" b="1" dirty="0" err="1"/>
              <a:t>網絡</a:t>
            </a:r>
            <a:r>
              <a:rPr lang="zh-TW" altLang="en-US" sz="1000" b="1" dirty="0"/>
              <a:t>影像</a:t>
            </a:r>
            <a:r>
              <a:rPr lang="en-US" sz="1000" b="1" dirty="0" err="1"/>
              <a:t>錄像機客戶端</a:t>
            </a:r>
            <a:endParaRPr lang="en-US" sz="1000" b="1" dirty="0"/>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與基於伺服器的人工智慧供應商相比，ACTi 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zh-TW" altLang="en-US" dirty="0"/>
              <a:t>影像</a:t>
            </a:r>
            <a:r>
              <a:rPr lang="en-US" dirty="0" err="1"/>
              <a:t>管理系統伺服器管理，僅需使用普通的伺服器硬體配置</a:t>
            </a:r>
            <a:r>
              <a:rPr lang="en-US" dirty="0"/>
              <a:t>。 </a:t>
            </a:r>
            <a:r>
              <a:rPr lang="en-US" dirty="0" err="1"/>
              <a:t>基於伺服器的人工智慧解決方案通道數量有限，且需要非常昂貴的硬體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a:t>
            </a:r>
            <a:r>
              <a:rPr lang="zh-TW" altLang="en-US" dirty="0"/>
              <a:t>影像</a:t>
            </a:r>
            <a:r>
              <a:rPr lang="en-US" dirty="0" err="1"/>
              <a:t>管理系統不必承擔運行可能消耗伺服器資源至極限的分析時</a:t>
            </a:r>
            <a:r>
              <a:rPr lang="en-US" dirty="0"/>
              <a:t>，</a:t>
            </a:r>
            <a:r>
              <a:rPr lang="zh-TW" altLang="en-US" dirty="0"/>
              <a:t>影像</a:t>
            </a:r>
            <a:r>
              <a:rPr lang="en-US" dirty="0" err="1"/>
              <a:t>錄製功能的安全性會更高</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對事件的反應更快</a:t>
            </a:r>
            <a:r>
              <a:rPr lang="en-US" dirty="0"/>
              <a:t>——</a:t>
            </a:r>
            <a:r>
              <a:rPr lang="en-US" dirty="0" err="1"/>
              <a:t>人工智慧攝像頭可以控制附近的其他PTZ攝像頭以實現即時反應，從而獲得更好的場景</a:t>
            </a:r>
            <a:r>
              <a:rPr lang="zh-TW" altLang="en-US" dirty="0"/>
              <a:t>影像</a:t>
            </a:r>
            <a:r>
              <a:rPr lang="en-US" dirty="0" err="1"/>
              <a:t>覆蓋</a:t>
            </a:r>
            <a:r>
              <a:rPr lang="en-US" dirty="0"/>
              <a:t>。 在</a:t>
            </a:r>
            <a:r>
              <a:rPr lang="zh-TW" altLang="en-US" dirty="0"/>
              <a:t>影像</a:t>
            </a:r>
            <a:r>
              <a:rPr lang="en-US" dirty="0" err="1"/>
              <a:t>管理系統端處理的分析將過於緩慢，無法進行適當的反應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由於人工智慧功能內建於攝像頭，因此伺服器端不需要任何與分析相關的許可證</a:t>
            </a:r>
            <a:r>
              <a:rPr lang="en-US" dirty="0"/>
              <a:t>。 </a:t>
            </a:r>
            <a:r>
              <a:rPr lang="en-US" dirty="0" err="1"/>
              <a:t>因此，在某些情況下</a:t>
            </a:r>
            <a:r>
              <a:rPr lang="en-US" dirty="0"/>
              <a:t>，</a:t>
            </a:r>
            <a:r>
              <a:rPr lang="zh-TW" altLang="en-US" dirty="0"/>
              <a:t>影像</a:t>
            </a:r>
            <a:r>
              <a:rPr lang="en-US" dirty="0"/>
              <a:t>管理系統的成本比伺服器端的人工智慧解決方案低至10倍。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err="1"/>
              <a:t>網絡</a:t>
            </a:r>
            <a:r>
              <a:rPr lang="zh-TW" altLang="en-US" dirty="0"/>
              <a:t>影像</a:t>
            </a:r>
            <a:r>
              <a:rPr lang="en-US" dirty="0" err="1"/>
              <a:t>錄像機和中央管理系統功能</a:t>
            </a:r>
            <a:endParaRPr lang="en-US" dirty="0"/>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a:t>
            </a:r>
            <a:r>
              <a:rPr lang="en-US" dirty="0"/>
              <a:t> CMS 2）管理來自攝像頭的分析事件如下：</a:t>
            </a:r>
          </a:p>
          <a:p>
            <a:endParaRPr lang="en-US" dirty="0"/>
          </a:p>
          <a:p>
            <a:pPr marL="342900" indent="-342900">
              <a:buAutoNum type="arabicPeriod"/>
            </a:pPr>
            <a:r>
              <a:rPr lang="en-US" dirty="0" err="1"/>
              <a:t>設置分析規則和閾值</a:t>
            </a:r>
            <a:r>
              <a:rPr lang="en-US" dirty="0"/>
              <a:t> - </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從所有攝像頭接收實時分析事件，並根據預定義的行動做出回應，例如發送電子郵件、在VMS螢幕上即時彈出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推送到巡邏保安的移動應用程序中</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美國：+1-866-410-2284（免費）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8023</TotalTime>
  <Words>1274</Words>
  <Application>Microsoft Office PowerPoint</Application>
  <PresentationFormat>如螢幕大小 (4:3)</PresentationFormat>
  <Paragraphs>514</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26</cp:revision>
  <dcterms:created xsi:type="dcterms:W3CDTF">2015-08-31T10:30:03Z</dcterms:created>
  <dcterms:modified xsi:type="dcterms:W3CDTF">2025-02-27T06:46:44Z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