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27"/>
  </p:notesMasterIdLst>
  <p:sldIdLst>
    <p:sldId id="279" r:id="rId3"/>
    <p:sldId id="413" r:id="rId4"/>
    <p:sldId id="424" r:id="rId5"/>
    <p:sldId id="425" r:id="rId6"/>
    <p:sldId id="426" r:id="rId7"/>
    <p:sldId id="427" r:id="rId8"/>
    <p:sldId id="423" r:id="rId9"/>
    <p:sldId id="417" r:id="rId10"/>
    <p:sldId id="422" r:id="rId11"/>
    <p:sldId id="415" r:id="rId12"/>
    <p:sldId id="431" r:id="rId13"/>
    <p:sldId id="414" r:id="rId14"/>
    <p:sldId id="433" r:id="rId15"/>
    <p:sldId id="434" r:id="rId16"/>
    <p:sldId id="432" r:id="rId17"/>
    <p:sldId id="428" r:id="rId18"/>
    <p:sldId id="429" r:id="rId19"/>
    <p:sldId id="430" r:id="rId20"/>
    <p:sldId id="416" r:id="rId21"/>
    <p:sldId id="418" r:id="rId22"/>
    <p:sldId id="420" r:id="rId23"/>
    <p:sldId id="419" r:id="rId24"/>
    <p:sldId id="388" r:id="rId25"/>
    <p:sldId id="387" r:id="rId26"/>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FFE5"/>
    <a:srgbClr val="00B050"/>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35" autoAdjust="0"/>
    <p:restoredTop sz="90717" autoAdjust="0"/>
  </p:normalViewPr>
  <p:slideViewPr>
    <p:cSldViewPr>
      <p:cViewPr varScale="1">
        <p:scale>
          <a:sx n="76" d="100"/>
          <a:sy n="76" d="100"/>
        </p:scale>
        <p:origin x="1627"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2024/6/4</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3001410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23281267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9814880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26669037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26425355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33513609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27345147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15708173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9418774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14136972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7432014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26458356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34076555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42321611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40510741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29952723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23</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2024/6/4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2024/6/4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2024/6/4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2024/6/4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2024/6/4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2024/6/4</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2024/6/4</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2024/6/4</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2024/6/4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2024/6/4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2024/6/4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2024/6/4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2024/6/4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2024/6/4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2024/6/4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2024/6/4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2024/6/4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2024/6/4</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2024/6/4</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2024/6/4</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2024/6/4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2024/6/4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2024/6/4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2024/6/4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2024/6/4</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2024/6/4</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8.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8.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8.xm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8" Type="http://schemas.openxmlformats.org/officeDocument/2006/relationships/hyperlink" Target="http://acss.acti.com/" TargetMode="External"/><Relationship Id="rId3" Type="http://schemas.openxmlformats.org/officeDocument/2006/relationships/image" Target="../media/image3.png"/><Relationship Id="rId7" Type="http://schemas.openxmlformats.org/officeDocument/2006/relationships/image" Target="../media/image22.png"/><Relationship Id="rId2" Type="http://schemas.openxmlformats.org/officeDocument/2006/relationships/notesSlide" Target="../notesSlides/notesSlide18.xml"/><Relationship Id="rId1" Type="http://schemas.openxmlformats.org/officeDocument/2006/relationships/slideLayout" Target="../slideLayouts/slideLayout8.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23.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19.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3" Type="http://schemas.openxmlformats.org/officeDocument/2006/relationships/hyperlink" Target="https://www.acti.com/chd" TargetMode="External"/><Relationship Id="rId2" Type="http://schemas.openxmlformats.org/officeDocument/2006/relationships/notesSlide" Target="../notesSlides/notesSlide20.xml"/><Relationship Id="rId1" Type="http://schemas.openxmlformats.org/officeDocument/2006/relationships/slideLayout" Target="../slideLayouts/slideLayout8.xml"/><Relationship Id="rId6" Type="http://schemas.openxmlformats.org/officeDocument/2006/relationships/hyperlink" Target="https://www.acti.com/learning/courses" TargetMode="External"/><Relationship Id="rId5" Type="http://schemas.openxmlformats.org/officeDocument/2006/relationships/hyperlink" Target="https://www.acti.com/cloud/repair_service" TargetMode="External"/><Relationship Id="rId4" Type="http://schemas.openxmlformats.org/officeDocument/2006/relationships/hyperlink" Target="https://www2.acti.com/support/warranty/Warranty_Policy.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755576" y="2132856"/>
            <a:ext cx="7164288" cy="1934773"/>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5400" b="1" dirty="0">
                <a:solidFill>
                  <a:schemeClr val="tx1">
                    <a:lumMod val="50000"/>
                    <a:lumOff val="50000"/>
                  </a:schemeClr>
                </a:solidFill>
                <a:ea typeface="新細明體" pitchFamily="18" charset="-120"/>
              </a:rPr>
              <a:t>Access Control </a:t>
            </a:r>
          </a:p>
          <a:p>
            <a:pPr algn="l"/>
            <a:r>
              <a:rPr lang="en-US" sz="5400" b="1" dirty="0">
                <a:solidFill>
                  <a:schemeClr val="tx1">
                    <a:lumMod val="50000"/>
                    <a:lumOff val="50000"/>
                  </a:schemeClr>
                </a:solidFill>
                <a:ea typeface="新細明體" pitchFamily="18" charset="-120"/>
              </a:rPr>
              <a:t>Smart Server</a:t>
            </a:r>
          </a:p>
          <a:p>
            <a:pPr algn="l">
              <a:lnSpc>
                <a:spcPct val="150000"/>
              </a:lnSpc>
            </a:pPr>
            <a:r>
              <a:rPr lang="en-US" sz="3200" dirty="0">
                <a:solidFill>
                  <a:schemeClr val="tx1">
                    <a:lumMod val="50000"/>
                    <a:lumOff val="50000"/>
                  </a:schemeClr>
                </a:solidFill>
                <a:ea typeface="新細明體" pitchFamily="18" charset="-120"/>
              </a:rPr>
              <a:t>Introduction</a:t>
            </a:r>
          </a:p>
        </p:txBody>
      </p:sp>
      <p:pic>
        <p:nvPicPr>
          <p:cNvPr id="5" name="Picture 4">
            <a:extLst>
              <a:ext uri="{FF2B5EF4-FFF2-40B4-BE49-F238E27FC236}">
                <a16:creationId xmlns:a16="http://schemas.microsoft.com/office/drawing/2014/main" id="{5310DC8B-DB26-9042-99E9-487F86EC0995}"/>
              </a:ext>
            </a:extLst>
          </p:cNvPr>
          <p:cNvPicPr>
            <a:picLocks noChangeAspect="1"/>
          </p:cNvPicPr>
          <p:nvPr/>
        </p:nvPicPr>
        <p:blipFill>
          <a:blip r:embed="rId3"/>
          <a:stretch>
            <a:fillRect/>
          </a:stretch>
        </p:blipFill>
        <p:spPr>
          <a:xfrm>
            <a:off x="873889" y="4437112"/>
            <a:ext cx="3707904" cy="175095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Access Control Smart Server Introduction</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539553" y="3212976"/>
            <a:ext cx="4536504" cy="2142238"/>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83568" y="2060848"/>
            <a:ext cx="7771612" cy="830997"/>
          </a:xfrm>
          <a:prstGeom prst="rect">
            <a:avLst/>
          </a:prstGeom>
          <a:noFill/>
        </p:spPr>
        <p:txBody>
          <a:bodyPr wrap="square" rtlCol="0">
            <a:spAutoFit/>
          </a:bodyPr>
          <a:lstStyle/>
          <a:p>
            <a:r>
              <a:rPr lang="en-US" sz="1600" dirty="0"/>
              <a:t>Access Control Smart Server (ACSS) is an easy-to-use access control software for managing </a:t>
            </a:r>
            <a:r>
              <a:rPr lang="en-US" sz="1600" b="1" dirty="0"/>
              <a:t>employees and visitors access </a:t>
            </a:r>
            <a:r>
              <a:rPr lang="en-US" sz="1600" dirty="0"/>
              <a:t>through the doors and gates as well as managing </a:t>
            </a:r>
            <a:r>
              <a:rPr lang="en-US" sz="1600" b="1" dirty="0"/>
              <a:t>employee attendance</a:t>
            </a:r>
            <a:r>
              <a:rPr lang="en-US" sz="1600" dirty="0"/>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4"/>
          <a:stretch>
            <a:fillRect/>
          </a:stretch>
        </p:blipFill>
        <p:spPr>
          <a:xfrm>
            <a:off x="5324678" y="3231328"/>
            <a:ext cx="3207762" cy="307799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1892519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ECE83A7-9780-E3D5-8CC5-DD3AB1FEF893}"/>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Core Functions of ACSS</a:t>
            </a:r>
          </a:p>
        </p:txBody>
      </p:sp>
      <p:graphicFrame>
        <p:nvGraphicFramePr>
          <p:cNvPr id="6" name="Table 5">
            <a:extLst>
              <a:ext uri="{FF2B5EF4-FFF2-40B4-BE49-F238E27FC236}">
                <a16:creationId xmlns:a16="http://schemas.microsoft.com/office/drawing/2014/main" id="{11F53823-6B3B-FF0E-ACD5-0F6BE28F8D5A}"/>
              </a:ext>
            </a:extLst>
          </p:cNvPr>
          <p:cNvGraphicFramePr>
            <a:graphicFrameLocks noGrp="1"/>
          </p:cNvGraphicFramePr>
          <p:nvPr>
            <p:extLst>
              <p:ext uri="{D42A27DB-BD31-4B8C-83A1-F6EECF244321}">
                <p14:modId xmlns:p14="http://schemas.microsoft.com/office/powerpoint/2010/main" val="1713669292"/>
              </p:ext>
            </p:extLst>
          </p:nvPr>
        </p:nvGraphicFramePr>
        <p:xfrm>
          <a:off x="251520" y="1641943"/>
          <a:ext cx="8712968" cy="4779168"/>
        </p:xfrm>
        <a:graphic>
          <a:graphicData uri="http://schemas.openxmlformats.org/drawingml/2006/table">
            <a:tbl>
              <a:tblPr firstRow="1" bandRow="1">
                <a:tableStyleId>{5C22544A-7EE6-4342-B048-85BDC9FD1C3A}</a:tableStyleId>
              </a:tblPr>
              <a:tblGrid>
                <a:gridCol w="4173437">
                  <a:extLst>
                    <a:ext uri="{9D8B030D-6E8A-4147-A177-3AD203B41FA5}">
                      <a16:colId xmlns:a16="http://schemas.microsoft.com/office/drawing/2014/main" val="1016638752"/>
                    </a:ext>
                  </a:extLst>
                </a:gridCol>
                <a:gridCol w="1464364">
                  <a:extLst>
                    <a:ext uri="{9D8B030D-6E8A-4147-A177-3AD203B41FA5}">
                      <a16:colId xmlns:a16="http://schemas.microsoft.com/office/drawing/2014/main" val="1139903534"/>
                    </a:ext>
                  </a:extLst>
                </a:gridCol>
                <a:gridCol w="1098273">
                  <a:extLst>
                    <a:ext uri="{9D8B030D-6E8A-4147-A177-3AD203B41FA5}">
                      <a16:colId xmlns:a16="http://schemas.microsoft.com/office/drawing/2014/main" val="47135319"/>
                    </a:ext>
                  </a:extLst>
                </a:gridCol>
                <a:gridCol w="951837">
                  <a:extLst>
                    <a:ext uri="{9D8B030D-6E8A-4147-A177-3AD203B41FA5}">
                      <a16:colId xmlns:a16="http://schemas.microsoft.com/office/drawing/2014/main" val="2660697658"/>
                    </a:ext>
                  </a:extLst>
                </a:gridCol>
                <a:gridCol w="1025057">
                  <a:extLst>
                    <a:ext uri="{9D8B030D-6E8A-4147-A177-3AD203B41FA5}">
                      <a16:colId xmlns:a16="http://schemas.microsoft.com/office/drawing/2014/main" val="2166295982"/>
                    </a:ext>
                  </a:extLst>
                </a:gridCol>
              </a:tblGrid>
              <a:tr h="578088">
                <a:tc>
                  <a:txBody>
                    <a:bodyPr/>
                    <a:lstStyle/>
                    <a:p>
                      <a:r>
                        <a:rPr lang="en-US" dirty="0"/>
                        <a:t>Core Function</a:t>
                      </a:r>
                    </a:p>
                  </a:txBody>
                  <a:tcPr anchor="ctr"/>
                </a:tc>
                <a:tc>
                  <a:txBody>
                    <a:bodyPr/>
                    <a:lstStyle/>
                    <a:p>
                      <a:r>
                        <a:rPr lang="en-US" sz="1600" dirty="0"/>
                        <a:t>Business focus</a:t>
                      </a:r>
                    </a:p>
                  </a:txBody>
                  <a:tcPr anchor="ctr"/>
                </a:tc>
                <a:tc>
                  <a:txBody>
                    <a:bodyPr/>
                    <a:lstStyle/>
                    <a:p>
                      <a:r>
                        <a:rPr lang="en-US" sz="1600" dirty="0"/>
                        <a:t>Employee</a:t>
                      </a:r>
                    </a:p>
                  </a:txBody>
                  <a:tcPr anchor="ctr"/>
                </a:tc>
                <a:tc>
                  <a:txBody>
                    <a:bodyPr/>
                    <a:lstStyle/>
                    <a:p>
                      <a:r>
                        <a:rPr lang="en-US" sz="1600" dirty="0"/>
                        <a:t>Visitor</a:t>
                      </a:r>
                    </a:p>
                  </a:txBody>
                  <a:tcPr anchor="ctr"/>
                </a:tc>
                <a:tc>
                  <a:txBody>
                    <a:bodyPr/>
                    <a:lstStyle/>
                    <a:p>
                      <a:r>
                        <a:rPr lang="en-US" sz="1600" dirty="0"/>
                        <a:t>Customer</a:t>
                      </a:r>
                    </a:p>
                  </a:txBody>
                  <a:tcPr anchor="ctr"/>
                </a:tc>
                <a:extLst>
                  <a:ext uri="{0D108BD9-81ED-4DB2-BD59-A6C34878D82A}">
                    <a16:rowId xmlns:a16="http://schemas.microsoft.com/office/drawing/2014/main" val="203159643"/>
                  </a:ext>
                </a:extLst>
              </a:tr>
              <a:tr h="692768">
                <a:tc>
                  <a:txBody>
                    <a:bodyPr/>
                    <a:lstStyle/>
                    <a:p>
                      <a:r>
                        <a:rPr lang="en-US" sz="1800" b="1" dirty="0"/>
                        <a:t>Access Control Management</a:t>
                      </a:r>
                    </a:p>
                    <a:p>
                      <a:r>
                        <a:rPr kumimoji="0" lang="en-US" altLang="en-US" sz="1200" b="0" i="0" u="none" strike="noStrike" cap="none" normalizeH="0" baseline="0" dirty="0">
                          <a:ln>
                            <a:noFill/>
                          </a:ln>
                          <a:solidFill>
                            <a:srgbClr val="202124"/>
                          </a:solidFill>
                          <a:effectLst/>
                          <a:latin typeface="Arial Unicode MS"/>
                          <a:ea typeface="inherit"/>
                        </a:rPr>
                        <a:t>Doors, gates, locks, identification of face*, card, ALPR*, tailgating* detection</a:t>
                      </a:r>
                      <a:endParaRPr lang="en-US" sz="1200" dirty="0"/>
                    </a:p>
                  </a:txBody>
                  <a:tcPr anchor="ctr"/>
                </a:tc>
                <a:tc>
                  <a:txBody>
                    <a:bodyPr/>
                    <a:lstStyle/>
                    <a:p>
                      <a:r>
                        <a:rPr lang="en-US" sz="1600" dirty="0"/>
                        <a:t>Core Business</a:t>
                      </a:r>
                    </a:p>
                  </a:txBody>
                  <a:tcPr anchor="ctr"/>
                </a:tc>
                <a:tc>
                  <a:txBody>
                    <a:bodyPr/>
                    <a:lstStyle/>
                    <a:p>
                      <a:pPr algn="ctr"/>
                      <a:r>
                        <a:rPr lang="en-US" sz="1600" dirty="0"/>
                        <a:t>Y</a:t>
                      </a:r>
                    </a:p>
                  </a:txBody>
                  <a:tcPr anchor="ctr"/>
                </a:tc>
                <a:tc>
                  <a:txBody>
                    <a:bodyPr/>
                    <a:lstStyle/>
                    <a:p>
                      <a:pPr algn="ctr"/>
                      <a:endParaRPr lang="en-US" sz="1600"/>
                    </a:p>
                  </a:txBody>
                  <a:tcPr anchor="ctr"/>
                </a:tc>
                <a:tc>
                  <a:txBody>
                    <a:bodyPr/>
                    <a:lstStyle/>
                    <a:p>
                      <a:pPr algn="ctr"/>
                      <a:endParaRPr lang="en-US" sz="1600"/>
                    </a:p>
                  </a:txBody>
                  <a:tcPr anchor="ctr"/>
                </a:tc>
                <a:extLst>
                  <a:ext uri="{0D108BD9-81ED-4DB2-BD59-A6C34878D82A}">
                    <a16:rowId xmlns:a16="http://schemas.microsoft.com/office/drawing/2014/main" val="3939989351"/>
                  </a:ext>
                </a:extLst>
              </a:tr>
              <a:tr h="578088">
                <a:tc>
                  <a:txBody>
                    <a:bodyPr/>
                    <a:lstStyle/>
                    <a:p>
                      <a:r>
                        <a:rPr lang="en-US" b="1" dirty="0"/>
                        <a:t>Attendance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kern="1200" cap="none" normalizeH="0" baseline="0" dirty="0">
                          <a:ln>
                            <a:noFill/>
                          </a:ln>
                          <a:solidFill>
                            <a:srgbClr val="202124"/>
                          </a:solidFill>
                          <a:effectLst/>
                          <a:latin typeface="Arial Unicode MS"/>
                          <a:ea typeface="inherit"/>
                          <a:cs typeface="+mn-cs"/>
                        </a:rPr>
                        <a:t>Work shifts, clock-in, clock-out, late, absent</a:t>
                      </a:r>
                    </a:p>
                  </a:txBody>
                  <a:tcPr anchor="ctr"/>
                </a:tc>
                <a:tc>
                  <a:txBody>
                    <a:bodyPr/>
                    <a:lstStyle/>
                    <a:p>
                      <a:r>
                        <a:rPr lang="en-US" sz="1600" dirty="0"/>
                        <a:t>Core Business</a:t>
                      </a:r>
                    </a:p>
                  </a:txBody>
                  <a:tcPr anchor="ctr"/>
                </a:tc>
                <a:tc>
                  <a:txBody>
                    <a:bodyPr/>
                    <a:lstStyle/>
                    <a:p>
                      <a:pPr algn="ctr"/>
                      <a:r>
                        <a:rPr lang="en-US" sz="1600" dirty="0"/>
                        <a:t>Y</a:t>
                      </a:r>
                    </a:p>
                  </a:txBody>
                  <a:tcPr anchor="ctr"/>
                </a:tc>
                <a:tc>
                  <a:txBody>
                    <a:bodyPr/>
                    <a:lstStyle/>
                    <a:p>
                      <a:pPr algn="ctr"/>
                      <a:endParaRPr lang="en-US" sz="1600"/>
                    </a:p>
                  </a:txBody>
                  <a:tcPr anchor="ctr"/>
                </a:tc>
                <a:tc>
                  <a:txBody>
                    <a:bodyPr/>
                    <a:lstStyle/>
                    <a:p>
                      <a:pPr algn="ctr"/>
                      <a:endParaRPr lang="en-US" sz="1600" dirty="0"/>
                    </a:p>
                  </a:txBody>
                  <a:tcPr anchor="ctr"/>
                </a:tc>
                <a:extLst>
                  <a:ext uri="{0D108BD9-81ED-4DB2-BD59-A6C34878D82A}">
                    <a16:rowId xmlns:a16="http://schemas.microsoft.com/office/drawing/2014/main" val="1970765207"/>
                  </a:ext>
                </a:extLst>
              </a:tr>
              <a:tr h="578088">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800" b="1" kern="1200" dirty="0">
                          <a:solidFill>
                            <a:schemeClr val="dk1"/>
                          </a:solidFill>
                          <a:latin typeface="+mn-lt"/>
                          <a:ea typeface="+mn-ea"/>
                          <a:cs typeface="+mn-cs"/>
                        </a:rPr>
                        <a:t>Visitor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kern="1200" cap="none" normalizeH="0" baseline="0" dirty="0">
                          <a:ln>
                            <a:noFill/>
                          </a:ln>
                          <a:solidFill>
                            <a:srgbClr val="202124"/>
                          </a:solidFill>
                          <a:effectLst/>
                          <a:latin typeface="Arial Unicode MS"/>
                          <a:ea typeface="+mn-ea"/>
                          <a:cs typeface="+mn-cs"/>
                        </a:rPr>
                        <a:t>Visitor enrollment for temporary access</a:t>
                      </a:r>
                    </a:p>
                  </a:txBody>
                  <a:tcPr anchor="ctr"/>
                </a:tc>
                <a:tc>
                  <a:txBody>
                    <a:bodyPr/>
                    <a:lstStyle/>
                    <a:p>
                      <a:r>
                        <a:rPr lang="en-US" sz="1600" dirty="0"/>
                        <a:t>New Focus</a:t>
                      </a:r>
                    </a:p>
                  </a:txBody>
                  <a:tcPr anchor="ctr"/>
                </a:tc>
                <a:tc>
                  <a:txBody>
                    <a:bodyPr/>
                    <a:lstStyle/>
                    <a:p>
                      <a:pPr algn="ctr"/>
                      <a:endParaRPr lang="en-US" sz="1600" dirty="0"/>
                    </a:p>
                  </a:txBody>
                  <a:tcPr anchor="ctr"/>
                </a:tc>
                <a:tc>
                  <a:txBody>
                    <a:bodyPr/>
                    <a:lstStyle/>
                    <a:p>
                      <a:pPr algn="ctr"/>
                      <a:r>
                        <a:rPr lang="en-US" sz="1600" dirty="0"/>
                        <a:t>Y</a:t>
                      </a:r>
                    </a:p>
                  </a:txBody>
                  <a:tcPr anchor="ctr"/>
                </a:tc>
                <a:tc>
                  <a:txBody>
                    <a:bodyPr/>
                    <a:lstStyle/>
                    <a:p>
                      <a:pPr algn="ctr"/>
                      <a:endParaRPr lang="en-US" sz="1600"/>
                    </a:p>
                  </a:txBody>
                  <a:tcPr anchor="ctr"/>
                </a:tc>
                <a:extLst>
                  <a:ext uri="{0D108BD9-81ED-4DB2-BD59-A6C34878D82A}">
                    <a16:rowId xmlns:a16="http://schemas.microsoft.com/office/drawing/2014/main" val="2044149563"/>
                  </a:ext>
                </a:extLst>
              </a:tr>
              <a:tr h="578088">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800" b="1" kern="1200" dirty="0">
                          <a:solidFill>
                            <a:schemeClr val="dk1"/>
                          </a:solidFill>
                          <a:latin typeface="+mn-lt"/>
                          <a:ea typeface="+mn-ea"/>
                          <a:cs typeface="+mn-cs"/>
                        </a:rPr>
                        <a:t>Construction site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kern="1200" cap="none" normalizeH="0" baseline="0" dirty="0">
                          <a:ln>
                            <a:noFill/>
                          </a:ln>
                          <a:solidFill>
                            <a:srgbClr val="202124"/>
                          </a:solidFill>
                          <a:effectLst/>
                          <a:latin typeface="Arial Unicode MS"/>
                          <a:ea typeface="+mn-ea"/>
                          <a:cs typeface="+mn-cs"/>
                        </a:rPr>
                        <a:t>Temporary sites management</a:t>
                      </a:r>
                      <a:endParaRPr kumimoji="0" lang="en-US" sz="1200" b="0" i="0" u="none" strike="noStrike" kern="1200" cap="none" normalizeH="0" baseline="0" dirty="0">
                        <a:ln>
                          <a:noFill/>
                        </a:ln>
                        <a:solidFill>
                          <a:srgbClr val="202124"/>
                        </a:solidFill>
                        <a:effectLst/>
                        <a:latin typeface="Arial Unicode MS"/>
                        <a:ea typeface="+mn-ea"/>
                        <a:cs typeface="+mn-cs"/>
                      </a:endParaRPr>
                    </a:p>
                  </a:txBody>
                  <a:tcPr anchor="ctr"/>
                </a:tc>
                <a:tc>
                  <a:txBody>
                    <a:bodyPr/>
                    <a:lstStyle/>
                    <a:p>
                      <a:r>
                        <a:rPr lang="en-US" sz="1600" dirty="0"/>
                        <a:t>New Focus</a:t>
                      </a:r>
                    </a:p>
                  </a:txBody>
                  <a:tcPr anchor="ctr"/>
                </a:tc>
                <a:tc>
                  <a:txBody>
                    <a:bodyPr/>
                    <a:lstStyle/>
                    <a:p>
                      <a:pPr algn="ctr"/>
                      <a:r>
                        <a:rPr lang="en-US" sz="1600" dirty="0"/>
                        <a:t>Y</a:t>
                      </a:r>
                    </a:p>
                  </a:txBody>
                  <a:tcPr anchor="ctr"/>
                </a:tc>
                <a:tc>
                  <a:txBody>
                    <a:bodyPr/>
                    <a:lstStyle/>
                    <a:p>
                      <a:pPr algn="ctr"/>
                      <a:endParaRPr lang="en-US" sz="1600" dirty="0"/>
                    </a:p>
                  </a:txBody>
                  <a:tcPr anchor="ctr"/>
                </a:tc>
                <a:tc>
                  <a:txBody>
                    <a:bodyPr/>
                    <a:lstStyle/>
                    <a:p>
                      <a:pPr algn="ctr"/>
                      <a:endParaRPr lang="en-US" sz="1600" dirty="0"/>
                    </a:p>
                  </a:txBody>
                  <a:tcPr anchor="ctr"/>
                </a:tc>
                <a:extLst>
                  <a:ext uri="{0D108BD9-81ED-4DB2-BD59-A6C34878D82A}">
                    <a16:rowId xmlns:a16="http://schemas.microsoft.com/office/drawing/2014/main" val="1180353898"/>
                  </a:ext>
                </a:extLst>
              </a:tr>
              <a:tr h="57808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800" b="1" kern="1200" dirty="0">
                          <a:solidFill>
                            <a:schemeClr val="dk1"/>
                          </a:solidFill>
                          <a:latin typeface="+mn-lt"/>
                          <a:ea typeface="+mn-ea"/>
                          <a:cs typeface="+mn-cs"/>
                        </a:rPr>
                        <a:t>Food ordering management</a:t>
                      </a:r>
                    </a:p>
                    <a:p>
                      <a:r>
                        <a:rPr kumimoji="0" lang="en-US" sz="1200" b="0" i="0" u="none" strike="noStrike" kern="1200" cap="none" normalizeH="0" baseline="0" dirty="0">
                          <a:ln>
                            <a:noFill/>
                          </a:ln>
                          <a:solidFill>
                            <a:srgbClr val="202124"/>
                          </a:solidFill>
                          <a:effectLst/>
                          <a:latin typeface="Arial Unicode MS"/>
                          <a:ea typeface="+mn-ea"/>
                          <a:cs typeface="+mn-cs"/>
                        </a:rPr>
                        <a:t>Conveniently manage the employee services</a:t>
                      </a:r>
                    </a:p>
                  </a:txBody>
                  <a:tcPr anchor="ctr"/>
                </a:tc>
                <a:tc>
                  <a:txBody>
                    <a:bodyPr/>
                    <a:lstStyle/>
                    <a:p>
                      <a:r>
                        <a:rPr lang="en-US" sz="1600" dirty="0"/>
                        <a:t>Project-based</a:t>
                      </a:r>
                    </a:p>
                    <a:p>
                      <a:r>
                        <a:rPr lang="en-US" sz="1600" dirty="0"/>
                        <a:t>(popular)</a:t>
                      </a:r>
                    </a:p>
                  </a:txBody>
                  <a:tcPr anchor="ctr"/>
                </a:tc>
                <a:tc>
                  <a:txBody>
                    <a:bodyPr/>
                    <a:lstStyle/>
                    <a:p>
                      <a:pPr algn="ctr"/>
                      <a:r>
                        <a:rPr lang="en-US" sz="1600" dirty="0"/>
                        <a:t>Y</a:t>
                      </a:r>
                    </a:p>
                  </a:txBody>
                  <a:tcPr anchor="ctr"/>
                </a:tc>
                <a:tc>
                  <a:txBody>
                    <a:bodyPr/>
                    <a:lstStyle/>
                    <a:p>
                      <a:pPr algn="ctr"/>
                      <a:endParaRPr lang="en-US" sz="1600" dirty="0"/>
                    </a:p>
                  </a:txBody>
                  <a:tcPr anchor="ctr"/>
                </a:tc>
                <a:tc>
                  <a:txBody>
                    <a:bodyPr/>
                    <a:lstStyle/>
                    <a:p>
                      <a:pPr algn="ctr"/>
                      <a:endParaRPr lang="en-US" sz="1600" dirty="0"/>
                    </a:p>
                  </a:txBody>
                  <a:tcPr anchor="ctr"/>
                </a:tc>
                <a:extLst>
                  <a:ext uri="{0D108BD9-81ED-4DB2-BD59-A6C34878D82A}">
                    <a16:rowId xmlns:a16="http://schemas.microsoft.com/office/drawing/2014/main" val="44301908"/>
                  </a:ext>
                </a:extLst>
              </a:tr>
              <a:tr h="578088">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800" b="1" kern="1200" dirty="0">
                          <a:solidFill>
                            <a:schemeClr val="dk1"/>
                          </a:solidFill>
                          <a:latin typeface="+mn-lt"/>
                          <a:ea typeface="+mn-ea"/>
                          <a:cs typeface="+mn-cs"/>
                        </a:rPr>
                        <a:t>Conference room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kern="1200" cap="none" normalizeH="0" baseline="0" dirty="0">
                          <a:ln>
                            <a:noFill/>
                          </a:ln>
                          <a:solidFill>
                            <a:srgbClr val="202124"/>
                          </a:solidFill>
                          <a:effectLst/>
                          <a:latin typeface="Arial Unicode MS"/>
                          <a:ea typeface="+mn-ea"/>
                          <a:cs typeface="+mn-cs"/>
                        </a:rPr>
                        <a:t>Book the available meeting rooms in your company</a:t>
                      </a:r>
                    </a:p>
                  </a:txBody>
                  <a:tcPr anchor="ctr"/>
                </a:tc>
                <a:tc>
                  <a:txBody>
                    <a:bodyPr/>
                    <a:lstStyle/>
                    <a:p>
                      <a:r>
                        <a:rPr lang="en-US" sz="1600" dirty="0"/>
                        <a:t>Occasionally</a:t>
                      </a:r>
                    </a:p>
                  </a:txBody>
                  <a:tcPr anchor="ctr"/>
                </a:tc>
                <a:tc>
                  <a:txBody>
                    <a:bodyPr/>
                    <a:lstStyle/>
                    <a:p>
                      <a:pPr algn="ctr"/>
                      <a:r>
                        <a:rPr lang="en-US" sz="1600" dirty="0"/>
                        <a:t>Y</a:t>
                      </a:r>
                    </a:p>
                  </a:txBody>
                  <a:tcPr anchor="ctr"/>
                </a:tc>
                <a:tc>
                  <a:txBody>
                    <a:bodyPr/>
                    <a:lstStyle/>
                    <a:p>
                      <a:pPr algn="ctr"/>
                      <a:endParaRPr lang="en-US" sz="1600"/>
                    </a:p>
                  </a:txBody>
                  <a:tcPr anchor="ctr"/>
                </a:tc>
                <a:tc>
                  <a:txBody>
                    <a:bodyPr/>
                    <a:lstStyle/>
                    <a:p>
                      <a:pPr algn="ctr"/>
                      <a:endParaRPr lang="en-US" sz="1600" dirty="0"/>
                    </a:p>
                  </a:txBody>
                  <a:tcPr anchor="ctr"/>
                </a:tc>
                <a:extLst>
                  <a:ext uri="{0D108BD9-81ED-4DB2-BD59-A6C34878D82A}">
                    <a16:rowId xmlns:a16="http://schemas.microsoft.com/office/drawing/2014/main" val="3169982855"/>
                  </a:ext>
                </a:extLst>
              </a:tr>
              <a:tr h="57808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800" b="1" kern="1200" dirty="0">
                          <a:solidFill>
                            <a:schemeClr val="dk1"/>
                          </a:solidFill>
                          <a:latin typeface="+mn-lt"/>
                          <a:ea typeface="+mn-ea"/>
                          <a:cs typeface="+mn-cs"/>
                        </a:rPr>
                        <a:t>Customer arrival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normalizeH="0" baseline="0" dirty="0">
                          <a:ln>
                            <a:noFill/>
                          </a:ln>
                          <a:solidFill>
                            <a:srgbClr val="202124"/>
                          </a:solidFill>
                          <a:effectLst/>
                          <a:latin typeface="Arial Unicode MS"/>
                          <a:ea typeface="+mn-ea"/>
                          <a:cs typeface="+mn-cs"/>
                        </a:rPr>
                        <a:t>Track when the customers arrive to the appointments</a:t>
                      </a:r>
                    </a:p>
                  </a:txBody>
                  <a:tcPr anchor="ctr"/>
                </a:tc>
                <a:tc>
                  <a:txBody>
                    <a:bodyPr/>
                    <a:lstStyle/>
                    <a:p>
                      <a:r>
                        <a:rPr lang="en-US" sz="1600" dirty="0"/>
                        <a:t>Occasionally</a:t>
                      </a:r>
                    </a:p>
                  </a:txBody>
                  <a:tcPr anchor="ctr"/>
                </a:tc>
                <a:tc>
                  <a:txBody>
                    <a:bodyPr/>
                    <a:lstStyle/>
                    <a:p>
                      <a:pPr algn="ctr"/>
                      <a:r>
                        <a:rPr lang="en-US" sz="1600" dirty="0"/>
                        <a:t>Y</a:t>
                      </a:r>
                    </a:p>
                  </a:txBody>
                  <a:tcPr anchor="ctr"/>
                </a:tc>
                <a:tc>
                  <a:txBody>
                    <a:bodyPr/>
                    <a:lstStyle/>
                    <a:p>
                      <a:pPr algn="ctr"/>
                      <a:endParaRPr lang="en-US" sz="1600" dirty="0"/>
                    </a:p>
                  </a:txBody>
                  <a:tcPr anchor="ctr"/>
                </a:tc>
                <a:tc>
                  <a:txBody>
                    <a:bodyPr/>
                    <a:lstStyle/>
                    <a:p>
                      <a:pPr algn="ctr"/>
                      <a:r>
                        <a:rPr lang="en-US" sz="1600" dirty="0"/>
                        <a:t>Y</a:t>
                      </a:r>
                    </a:p>
                  </a:txBody>
                  <a:tcPr anchor="ctr"/>
                </a:tc>
                <a:extLst>
                  <a:ext uri="{0D108BD9-81ED-4DB2-BD59-A6C34878D82A}">
                    <a16:rowId xmlns:a16="http://schemas.microsoft.com/office/drawing/2014/main" val="3124940493"/>
                  </a:ext>
                </a:extLst>
              </a:tr>
            </a:tbl>
          </a:graphicData>
        </a:graphic>
      </p:graphicFrame>
      <p:sp>
        <p:nvSpPr>
          <p:cNvPr id="2" name="TextBox 1">
            <a:extLst>
              <a:ext uri="{FF2B5EF4-FFF2-40B4-BE49-F238E27FC236}">
                <a16:creationId xmlns:a16="http://schemas.microsoft.com/office/drawing/2014/main" id="{7FAB7005-C7F8-DE00-3E2E-D88E7D17C5DE}"/>
              </a:ext>
            </a:extLst>
          </p:cNvPr>
          <p:cNvSpPr txBox="1"/>
          <p:nvPr/>
        </p:nvSpPr>
        <p:spPr>
          <a:xfrm>
            <a:off x="251520" y="6525344"/>
            <a:ext cx="2520280" cy="276999"/>
          </a:xfrm>
          <a:prstGeom prst="rect">
            <a:avLst/>
          </a:prstGeom>
          <a:noFill/>
        </p:spPr>
        <p:txBody>
          <a:bodyPr wrap="square" rtlCol="0">
            <a:spAutoFit/>
          </a:bodyPr>
          <a:lstStyle/>
          <a:p>
            <a:r>
              <a:rPr lang="en-US" sz="1200" dirty="0"/>
              <a:t>* Not available in the US/CA.</a:t>
            </a:r>
          </a:p>
        </p:txBody>
      </p:sp>
    </p:spTree>
    <p:extLst>
      <p:ext uri="{BB962C8B-B14F-4D97-AF65-F5344CB8AC3E}">
        <p14:creationId xmlns:p14="http://schemas.microsoft.com/office/powerpoint/2010/main" val="39031636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ECE83A7-9780-E3D5-8CC5-DD3AB1FEF893}"/>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Functions vs End User Agenda</a:t>
            </a:r>
          </a:p>
        </p:txBody>
      </p:sp>
      <p:graphicFrame>
        <p:nvGraphicFramePr>
          <p:cNvPr id="6" name="Table 5">
            <a:extLst>
              <a:ext uri="{FF2B5EF4-FFF2-40B4-BE49-F238E27FC236}">
                <a16:creationId xmlns:a16="http://schemas.microsoft.com/office/drawing/2014/main" id="{11F53823-6B3B-FF0E-ACD5-0F6BE28F8D5A}"/>
              </a:ext>
            </a:extLst>
          </p:cNvPr>
          <p:cNvGraphicFramePr>
            <a:graphicFrameLocks noGrp="1"/>
          </p:cNvGraphicFramePr>
          <p:nvPr>
            <p:extLst>
              <p:ext uri="{D42A27DB-BD31-4B8C-83A1-F6EECF244321}">
                <p14:modId xmlns:p14="http://schemas.microsoft.com/office/powerpoint/2010/main" val="3955288840"/>
              </p:ext>
            </p:extLst>
          </p:nvPr>
        </p:nvGraphicFramePr>
        <p:xfrm>
          <a:off x="251520" y="1641943"/>
          <a:ext cx="8712968" cy="4839617"/>
        </p:xfrm>
        <a:graphic>
          <a:graphicData uri="http://schemas.openxmlformats.org/drawingml/2006/table">
            <a:tbl>
              <a:tblPr firstRow="1" bandRow="1">
                <a:tableStyleId>{5C22544A-7EE6-4342-B048-85BDC9FD1C3A}</a:tableStyleId>
              </a:tblPr>
              <a:tblGrid>
                <a:gridCol w="4173437">
                  <a:extLst>
                    <a:ext uri="{9D8B030D-6E8A-4147-A177-3AD203B41FA5}">
                      <a16:colId xmlns:a16="http://schemas.microsoft.com/office/drawing/2014/main" val="1016638752"/>
                    </a:ext>
                  </a:extLst>
                </a:gridCol>
                <a:gridCol w="1227163">
                  <a:extLst>
                    <a:ext uri="{9D8B030D-6E8A-4147-A177-3AD203B41FA5}">
                      <a16:colId xmlns:a16="http://schemas.microsoft.com/office/drawing/2014/main" val="1139903534"/>
                    </a:ext>
                  </a:extLst>
                </a:gridCol>
                <a:gridCol w="1080120">
                  <a:extLst>
                    <a:ext uri="{9D8B030D-6E8A-4147-A177-3AD203B41FA5}">
                      <a16:colId xmlns:a16="http://schemas.microsoft.com/office/drawing/2014/main" val="47135319"/>
                    </a:ext>
                  </a:extLst>
                </a:gridCol>
                <a:gridCol w="1080120">
                  <a:extLst>
                    <a:ext uri="{9D8B030D-6E8A-4147-A177-3AD203B41FA5}">
                      <a16:colId xmlns:a16="http://schemas.microsoft.com/office/drawing/2014/main" val="2660697658"/>
                    </a:ext>
                  </a:extLst>
                </a:gridCol>
                <a:gridCol w="1152128">
                  <a:extLst>
                    <a:ext uri="{9D8B030D-6E8A-4147-A177-3AD203B41FA5}">
                      <a16:colId xmlns:a16="http://schemas.microsoft.com/office/drawing/2014/main" val="2166295982"/>
                    </a:ext>
                  </a:extLst>
                </a:gridCol>
              </a:tblGrid>
              <a:tr h="586871">
                <a:tc>
                  <a:txBody>
                    <a:bodyPr/>
                    <a:lstStyle/>
                    <a:p>
                      <a:r>
                        <a:rPr lang="en-US" dirty="0"/>
                        <a:t>Core Function</a:t>
                      </a:r>
                    </a:p>
                  </a:txBody>
                  <a:tcPr anchor="ctr"/>
                </a:tc>
                <a:tc>
                  <a:txBody>
                    <a:bodyPr/>
                    <a:lstStyle/>
                    <a:p>
                      <a:r>
                        <a:rPr lang="en-US" sz="1600" dirty="0"/>
                        <a:t>Save Cost</a:t>
                      </a:r>
                    </a:p>
                  </a:txBody>
                  <a:tcPr anchor="ctr"/>
                </a:tc>
                <a:tc>
                  <a:txBody>
                    <a:bodyPr/>
                    <a:lstStyle/>
                    <a:p>
                      <a:r>
                        <a:rPr lang="en-US" sz="1600" dirty="0"/>
                        <a:t>Gain</a:t>
                      </a:r>
                    </a:p>
                  </a:txBody>
                  <a:tcPr anchor="ctr"/>
                </a:tc>
                <a:tc>
                  <a:txBody>
                    <a:bodyPr/>
                    <a:lstStyle/>
                    <a:p>
                      <a:r>
                        <a:rPr lang="en-US" sz="1600" dirty="0"/>
                        <a:t>Reduce Risk</a:t>
                      </a:r>
                    </a:p>
                  </a:txBody>
                  <a:tcPr anchor="ctr"/>
                </a:tc>
                <a:tc>
                  <a:txBody>
                    <a:bodyPr/>
                    <a:lstStyle/>
                    <a:p>
                      <a:r>
                        <a:rPr lang="en-US" sz="1600" dirty="0"/>
                        <a:t>Effortless Learning</a:t>
                      </a:r>
                    </a:p>
                  </a:txBody>
                  <a:tcPr anchor="ctr"/>
                </a:tc>
                <a:extLst>
                  <a:ext uri="{0D108BD9-81ED-4DB2-BD59-A6C34878D82A}">
                    <a16:rowId xmlns:a16="http://schemas.microsoft.com/office/drawing/2014/main" val="203159643"/>
                  </a:ext>
                </a:extLst>
              </a:tr>
              <a:tr h="703294">
                <a:tc>
                  <a:txBody>
                    <a:bodyPr/>
                    <a:lstStyle/>
                    <a:p>
                      <a:r>
                        <a:rPr lang="en-US" sz="1800" b="1" dirty="0"/>
                        <a:t>Access Control Management</a:t>
                      </a:r>
                    </a:p>
                    <a:p>
                      <a:r>
                        <a:rPr kumimoji="0" lang="en-US" altLang="en-US" sz="1200" b="0" i="0" u="none" strike="noStrike" cap="none" normalizeH="0" baseline="0" dirty="0">
                          <a:ln>
                            <a:noFill/>
                          </a:ln>
                          <a:solidFill>
                            <a:srgbClr val="202124"/>
                          </a:solidFill>
                          <a:effectLst/>
                          <a:latin typeface="Arial Unicode MS"/>
                          <a:ea typeface="inherit"/>
                        </a:rPr>
                        <a:t>Doors, gates, locks, identification of face*, card, ALPR*, tailgating* detection</a:t>
                      </a:r>
                      <a:endParaRPr lang="en-US" sz="1200" dirty="0"/>
                    </a:p>
                  </a:txBody>
                  <a:tcPr anchor="ctr"/>
                </a:tc>
                <a:tc>
                  <a:txBody>
                    <a:bodyPr/>
                    <a:lstStyle/>
                    <a:p>
                      <a:pPr algn="ctr"/>
                      <a:r>
                        <a:rPr lang="en-US" sz="1600" dirty="0"/>
                        <a:t>Y</a:t>
                      </a:r>
                    </a:p>
                  </a:txBody>
                  <a:tcPr anchor="ctr"/>
                </a:tc>
                <a:tc>
                  <a:txBody>
                    <a:bodyPr/>
                    <a:lstStyle/>
                    <a:p>
                      <a:pPr algn="ctr"/>
                      <a:endParaRPr lang="en-US" sz="1600" dirty="0"/>
                    </a:p>
                  </a:txBody>
                  <a:tcPr anchor="ctr"/>
                </a:tc>
                <a:tc>
                  <a:txBody>
                    <a:bodyPr/>
                    <a:lstStyle/>
                    <a:p>
                      <a:pPr algn="ctr"/>
                      <a:r>
                        <a:rPr lang="en-US" sz="1600" dirty="0"/>
                        <a:t>Y</a:t>
                      </a:r>
                    </a:p>
                  </a:txBody>
                  <a:tcPr anchor="ctr"/>
                </a:tc>
                <a:tc>
                  <a:txBody>
                    <a:bodyPr/>
                    <a:lstStyle/>
                    <a:p>
                      <a:pPr algn="ctr"/>
                      <a:r>
                        <a:rPr lang="en-US" sz="1600" dirty="0"/>
                        <a:t>Y</a:t>
                      </a:r>
                    </a:p>
                  </a:txBody>
                  <a:tcPr anchor="ctr"/>
                </a:tc>
                <a:extLst>
                  <a:ext uri="{0D108BD9-81ED-4DB2-BD59-A6C34878D82A}">
                    <a16:rowId xmlns:a16="http://schemas.microsoft.com/office/drawing/2014/main" val="3939989351"/>
                  </a:ext>
                </a:extLst>
              </a:tr>
              <a:tr h="586871">
                <a:tc>
                  <a:txBody>
                    <a:bodyPr/>
                    <a:lstStyle/>
                    <a:p>
                      <a:r>
                        <a:rPr lang="en-US" b="1" dirty="0"/>
                        <a:t>Attendance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kern="1200" cap="none" normalizeH="0" baseline="0" dirty="0">
                          <a:ln>
                            <a:noFill/>
                          </a:ln>
                          <a:solidFill>
                            <a:srgbClr val="202124"/>
                          </a:solidFill>
                          <a:effectLst/>
                          <a:latin typeface="Arial Unicode MS"/>
                          <a:ea typeface="inherit"/>
                          <a:cs typeface="+mn-cs"/>
                        </a:rPr>
                        <a:t>Work shifts, clock-in, clock-out, late, absent</a:t>
                      </a:r>
                    </a:p>
                  </a:txBody>
                  <a:tcPr anchor="ctr"/>
                </a:tc>
                <a:tc>
                  <a:txBody>
                    <a:bodyPr/>
                    <a:lstStyle/>
                    <a:p>
                      <a:pPr algn="ctr"/>
                      <a:r>
                        <a:rPr lang="en-US" sz="1600" dirty="0"/>
                        <a:t>Y</a:t>
                      </a:r>
                    </a:p>
                  </a:txBody>
                  <a:tcPr anchor="ctr"/>
                </a:tc>
                <a:tc>
                  <a:txBody>
                    <a:bodyPr/>
                    <a:lstStyle/>
                    <a:p>
                      <a:pPr algn="ctr"/>
                      <a:endParaRPr lang="en-US" sz="1600" dirty="0"/>
                    </a:p>
                  </a:txBody>
                  <a:tcPr anchor="ctr"/>
                </a:tc>
                <a:tc>
                  <a:txBody>
                    <a:bodyPr/>
                    <a:lstStyle/>
                    <a:p>
                      <a:pPr algn="ctr"/>
                      <a:endParaRPr lang="en-US" sz="1600" dirty="0"/>
                    </a:p>
                  </a:txBody>
                  <a:tcPr anchor="ctr"/>
                </a:tc>
                <a:tc>
                  <a:txBody>
                    <a:bodyPr/>
                    <a:lstStyle/>
                    <a:p>
                      <a:pPr algn="ctr"/>
                      <a:r>
                        <a:rPr lang="en-US" sz="1600" dirty="0"/>
                        <a:t>Y</a:t>
                      </a:r>
                    </a:p>
                  </a:txBody>
                  <a:tcPr anchor="ctr"/>
                </a:tc>
                <a:extLst>
                  <a:ext uri="{0D108BD9-81ED-4DB2-BD59-A6C34878D82A}">
                    <a16:rowId xmlns:a16="http://schemas.microsoft.com/office/drawing/2014/main" val="1970765207"/>
                  </a:ext>
                </a:extLst>
              </a:tr>
              <a:tr h="586871">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800" b="1" kern="1200" dirty="0">
                          <a:solidFill>
                            <a:schemeClr val="dk1"/>
                          </a:solidFill>
                          <a:latin typeface="+mn-lt"/>
                          <a:ea typeface="+mn-ea"/>
                          <a:cs typeface="+mn-cs"/>
                        </a:rPr>
                        <a:t>Visitor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kern="1200" cap="none" normalizeH="0" baseline="0" dirty="0">
                          <a:ln>
                            <a:noFill/>
                          </a:ln>
                          <a:solidFill>
                            <a:srgbClr val="202124"/>
                          </a:solidFill>
                          <a:effectLst/>
                          <a:latin typeface="Arial Unicode MS"/>
                          <a:ea typeface="+mn-ea"/>
                          <a:cs typeface="+mn-cs"/>
                        </a:rPr>
                        <a:t>Visitor enrollment for temporary access</a:t>
                      </a:r>
                    </a:p>
                  </a:txBody>
                  <a:tcPr anchor="ctr"/>
                </a:tc>
                <a:tc>
                  <a:txBody>
                    <a:bodyPr/>
                    <a:lstStyle/>
                    <a:p>
                      <a:pPr algn="ctr"/>
                      <a:r>
                        <a:rPr lang="en-US" sz="1600" dirty="0"/>
                        <a:t>Y</a:t>
                      </a:r>
                    </a:p>
                  </a:txBody>
                  <a:tcPr anchor="ctr"/>
                </a:tc>
                <a:tc>
                  <a:txBody>
                    <a:bodyPr/>
                    <a:lstStyle/>
                    <a:p>
                      <a:pPr algn="ctr"/>
                      <a:endParaRPr lang="en-US" sz="1600" dirty="0"/>
                    </a:p>
                  </a:txBody>
                  <a:tcPr anchor="ctr"/>
                </a:tc>
                <a:tc>
                  <a:txBody>
                    <a:bodyPr/>
                    <a:lstStyle/>
                    <a:p>
                      <a:pPr algn="ctr"/>
                      <a:endParaRPr lang="en-US" sz="1600" dirty="0"/>
                    </a:p>
                  </a:txBody>
                  <a:tcPr anchor="ctr"/>
                </a:tc>
                <a:tc>
                  <a:txBody>
                    <a:bodyPr/>
                    <a:lstStyle/>
                    <a:p>
                      <a:pPr algn="ctr"/>
                      <a:r>
                        <a:rPr lang="en-US" sz="1600" dirty="0"/>
                        <a:t>Y</a:t>
                      </a:r>
                    </a:p>
                  </a:txBody>
                  <a:tcPr anchor="ctr"/>
                </a:tc>
                <a:extLst>
                  <a:ext uri="{0D108BD9-81ED-4DB2-BD59-A6C34878D82A}">
                    <a16:rowId xmlns:a16="http://schemas.microsoft.com/office/drawing/2014/main" val="2044149563"/>
                  </a:ext>
                </a:extLst>
              </a:tr>
              <a:tr h="586871">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800" b="1" kern="1200" dirty="0">
                          <a:solidFill>
                            <a:schemeClr val="dk1"/>
                          </a:solidFill>
                          <a:latin typeface="+mn-lt"/>
                          <a:ea typeface="+mn-ea"/>
                          <a:cs typeface="+mn-cs"/>
                        </a:rPr>
                        <a:t>Construction site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kern="1200" cap="none" normalizeH="0" baseline="0" dirty="0">
                          <a:ln>
                            <a:noFill/>
                          </a:ln>
                          <a:solidFill>
                            <a:srgbClr val="202124"/>
                          </a:solidFill>
                          <a:effectLst/>
                          <a:latin typeface="Arial Unicode MS"/>
                          <a:ea typeface="+mn-ea"/>
                          <a:cs typeface="+mn-cs"/>
                        </a:rPr>
                        <a:t>Temporary sites management</a:t>
                      </a:r>
                      <a:endParaRPr kumimoji="0" lang="en-US" sz="1200" b="0" i="0" u="none" strike="noStrike" kern="1200" cap="none" normalizeH="0" baseline="0" dirty="0">
                        <a:ln>
                          <a:noFill/>
                        </a:ln>
                        <a:solidFill>
                          <a:srgbClr val="202124"/>
                        </a:solidFill>
                        <a:effectLst/>
                        <a:latin typeface="Arial Unicode MS"/>
                        <a:ea typeface="+mn-ea"/>
                        <a:cs typeface="+mn-cs"/>
                      </a:endParaRPr>
                    </a:p>
                  </a:txBody>
                  <a:tcPr anchor="ctr"/>
                </a:tc>
                <a:tc>
                  <a:txBody>
                    <a:bodyPr/>
                    <a:lstStyle/>
                    <a:p>
                      <a:pPr algn="ctr"/>
                      <a:r>
                        <a:rPr lang="en-US" sz="1600" dirty="0"/>
                        <a:t>Y</a:t>
                      </a:r>
                    </a:p>
                  </a:txBody>
                  <a:tcPr anchor="ctr"/>
                </a:tc>
                <a:tc>
                  <a:txBody>
                    <a:bodyPr/>
                    <a:lstStyle/>
                    <a:p>
                      <a:pPr algn="ctr"/>
                      <a:endParaRPr lang="en-US" sz="1600" dirty="0"/>
                    </a:p>
                  </a:txBody>
                  <a:tcPr anchor="ctr"/>
                </a:tc>
                <a:tc>
                  <a:txBody>
                    <a:bodyPr/>
                    <a:lstStyle/>
                    <a:p>
                      <a:pPr algn="ctr"/>
                      <a:r>
                        <a:rPr lang="en-US" sz="1600" dirty="0"/>
                        <a:t>Y</a:t>
                      </a:r>
                    </a:p>
                  </a:txBody>
                  <a:tcPr anchor="ctr"/>
                </a:tc>
                <a:tc>
                  <a:txBody>
                    <a:bodyPr/>
                    <a:lstStyle/>
                    <a:p>
                      <a:pPr algn="ctr"/>
                      <a:r>
                        <a:rPr lang="en-US" sz="1600" dirty="0"/>
                        <a:t>Y</a:t>
                      </a:r>
                    </a:p>
                  </a:txBody>
                  <a:tcPr anchor="ctr"/>
                </a:tc>
                <a:extLst>
                  <a:ext uri="{0D108BD9-81ED-4DB2-BD59-A6C34878D82A}">
                    <a16:rowId xmlns:a16="http://schemas.microsoft.com/office/drawing/2014/main" val="1180353898"/>
                  </a:ext>
                </a:extLst>
              </a:tr>
              <a:tr h="58687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800" b="1" kern="1200" dirty="0">
                          <a:solidFill>
                            <a:schemeClr val="dk1"/>
                          </a:solidFill>
                          <a:latin typeface="+mn-lt"/>
                          <a:ea typeface="+mn-ea"/>
                          <a:cs typeface="+mn-cs"/>
                        </a:rPr>
                        <a:t>Food ordering management</a:t>
                      </a:r>
                    </a:p>
                    <a:p>
                      <a:r>
                        <a:rPr kumimoji="0" lang="en-US" sz="1200" b="0" i="0" u="none" strike="noStrike" kern="1200" cap="none" normalizeH="0" baseline="0" dirty="0">
                          <a:ln>
                            <a:noFill/>
                          </a:ln>
                          <a:solidFill>
                            <a:srgbClr val="202124"/>
                          </a:solidFill>
                          <a:effectLst/>
                          <a:latin typeface="Arial Unicode MS"/>
                          <a:ea typeface="+mn-ea"/>
                          <a:cs typeface="+mn-cs"/>
                        </a:rPr>
                        <a:t>Conveniently manage the employee services</a:t>
                      </a:r>
                    </a:p>
                  </a:txBody>
                  <a:tcPr anchor="ctr"/>
                </a:tc>
                <a:tc>
                  <a:txBody>
                    <a:bodyPr/>
                    <a:lstStyle/>
                    <a:p>
                      <a:pPr algn="ctr"/>
                      <a:r>
                        <a:rPr lang="en-US" sz="1600" dirty="0"/>
                        <a:t>Y</a:t>
                      </a:r>
                    </a:p>
                  </a:txBody>
                  <a:tcPr anchor="ctr"/>
                </a:tc>
                <a:tc>
                  <a:txBody>
                    <a:bodyPr/>
                    <a:lstStyle/>
                    <a:p>
                      <a:pPr algn="ctr"/>
                      <a:r>
                        <a:rPr lang="en-US" sz="1600" dirty="0"/>
                        <a:t>Y</a:t>
                      </a:r>
                    </a:p>
                  </a:txBody>
                  <a:tcPr anchor="ctr"/>
                </a:tc>
                <a:tc>
                  <a:txBody>
                    <a:bodyPr/>
                    <a:lstStyle/>
                    <a:p>
                      <a:pPr algn="ctr"/>
                      <a:endParaRPr lang="en-US" sz="1600" dirty="0"/>
                    </a:p>
                  </a:txBody>
                  <a:tcPr anchor="ctr"/>
                </a:tc>
                <a:tc>
                  <a:txBody>
                    <a:bodyPr/>
                    <a:lstStyle/>
                    <a:p>
                      <a:pPr algn="ctr"/>
                      <a:r>
                        <a:rPr lang="en-US" sz="1600" dirty="0"/>
                        <a:t>Y</a:t>
                      </a:r>
                    </a:p>
                  </a:txBody>
                  <a:tcPr anchor="ctr"/>
                </a:tc>
                <a:extLst>
                  <a:ext uri="{0D108BD9-81ED-4DB2-BD59-A6C34878D82A}">
                    <a16:rowId xmlns:a16="http://schemas.microsoft.com/office/drawing/2014/main" val="44301908"/>
                  </a:ext>
                </a:extLst>
              </a:tr>
              <a:tr h="586871">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800" b="1" kern="1200" dirty="0">
                          <a:solidFill>
                            <a:schemeClr val="dk1"/>
                          </a:solidFill>
                          <a:latin typeface="+mn-lt"/>
                          <a:ea typeface="+mn-ea"/>
                          <a:cs typeface="+mn-cs"/>
                        </a:rPr>
                        <a:t>Conference room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kern="1200" cap="none" normalizeH="0" baseline="0" dirty="0">
                          <a:ln>
                            <a:noFill/>
                          </a:ln>
                          <a:solidFill>
                            <a:srgbClr val="202124"/>
                          </a:solidFill>
                          <a:effectLst/>
                          <a:latin typeface="Arial Unicode MS"/>
                          <a:ea typeface="+mn-ea"/>
                          <a:cs typeface="+mn-cs"/>
                        </a:rPr>
                        <a:t>Book the available meeting rooms in your company</a:t>
                      </a:r>
                    </a:p>
                  </a:txBody>
                  <a:tcPr anchor="ctr"/>
                </a:tc>
                <a:tc>
                  <a:txBody>
                    <a:bodyPr/>
                    <a:lstStyle/>
                    <a:p>
                      <a:pPr algn="ctr"/>
                      <a:r>
                        <a:rPr lang="en-US" sz="1600" dirty="0"/>
                        <a:t>Y</a:t>
                      </a:r>
                    </a:p>
                  </a:txBody>
                  <a:tcPr anchor="ctr"/>
                </a:tc>
                <a:tc>
                  <a:txBody>
                    <a:bodyPr/>
                    <a:lstStyle/>
                    <a:p>
                      <a:pPr algn="ctr"/>
                      <a:r>
                        <a:rPr lang="en-US" sz="1600" dirty="0"/>
                        <a:t>Y</a:t>
                      </a:r>
                    </a:p>
                  </a:txBody>
                  <a:tcPr anchor="ctr"/>
                </a:tc>
                <a:tc>
                  <a:txBody>
                    <a:bodyPr/>
                    <a:lstStyle/>
                    <a:p>
                      <a:pPr algn="ctr"/>
                      <a:endParaRPr lang="en-US" sz="1600" dirty="0"/>
                    </a:p>
                  </a:txBody>
                  <a:tcPr anchor="ctr"/>
                </a:tc>
                <a:tc>
                  <a:txBody>
                    <a:bodyPr/>
                    <a:lstStyle/>
                    <a:p>
                      <a:pPr algn="ctr"/>
                      <a:r>
                        <a:rPr lang="en-US" sz="1600" dirty="0"/>
                        <a:t>Y</a:t>
                      </a:r>
                    </a:p>
                  </a:txBody>
                  <a:tcPr anchor="ctr"/>
                </a:tc>
                <a:extLst>
                  <a:ext uri="{0D108BD9-81ED-4DB2-BD59-A6C34878D82A}">
                    <a16:rowId xmlns:a16="http://schemas.microsoft.com/office/drawing/2014/main" val="3169982855"/>
                  </a:ext>
                </a:extLst>
              </a:tr>
              <a:tr h="58687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800" b="1" kern="1200" dirty="0">
                          <a:solidFill>
                            <a:schemeClr val="dk1"/>
                          </a:solidFill>
                          <a:latin typeface="+mn-lt"/>
                          <a:ea typeface="+mn-ea"/>
                          <a:cs typeface="+mn-cs"/>
                        </a:rPr>
                        <a:t>Customer arrival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normalizeH="0" baseline="0" dirty="0">
                          <a:ln>
                            <a:noFill/>
                          </a:ln>
                          <a:solidFill>
                            <a:srgbClr val="202124"/>
                          </a:solidFill>
                          <a:effectLst/>
                          <a:latin typeface="Arial Unicode MS"/>
                          <a:ea typeface="+mn-ea"/>
                          <a:cs typeface="+mn-cs"/>
                        </a:rPr>
                        <a:t>Track when the customers arrive to the appointments</a:t>
                      </a:r>
                    </a:p>
                  </a:txBody>
                  <a:tcPr anchor="ctr"/>
                </a:tc>
                <a:tc>
                  <a:txBody>
                    <a:bodyPr/>
                    <a:lstStyle/>
                    <a:p>
                      <a:pPr algn="ctr"/>
                      <a:endParaRPr lang="en-US" sz="1600" dirty="0"/>
                    </a:p>
                  </a:txBody>
                  <a:tcPr anchor="ctr"/>
                </a:tc>
                <a:tc>
                  <a:txBody>
                    <a:bodyPr/>
                    <a:lstStyle/>
                    <a:p>
                      <a:pPr algn="ctr"/>
                      <a:r>
                        <a:rPr lang="en-US" sz="1600" dirty="0"/>
                        <a:t>Y</a:t>
                      </a:r>
                    </a:p>
                  </a:txBody>
                  <a:tcPr anchor="ctr"/>
                </a:tc>
                <a:tc>
                  <a:txBody>
                    <a:bodyPr/>
                    <a:lstStyle/>
                    <a:p>
                      <a:pPr algn="ctr"/>
                      <a:endParaRPr lang="en-US" sz="1600" dirty="0"/>
                    </a:p>
                  </a:txBody>
                  <a:tcPr anchor="ctr"/>
                </a:tc>
                <a:tc>
                  <a:txBody>
                    <a:bodyPr/>
                    <a:lstStyle/>
                    <a:p>
                      <a:pPr algn="ctr"/>
                      <a:r>
                        <a:rPr lang="en-US" sz="1600" dirty="0"/>
                        <a:t>Y</a:t>
                      </a:r>
                    </a:p>
                  </a:txBody>
                  <a:tcPr anchor="ctr"/>
                </a:tc>
                <a:extLst>
                  <a:ext uri="{0D108BD9-81ED-4DB2-BD59-A6C34878D82A}">
                    <a16:rowId xmlns:a16="http://schemas.microsoft.com/office/drawing/2014/main" val="3124940493"/>
                  </a:ext>
                </a:extLst>
              </a:tr>
            </a:tbl>
          </a:graphicData>
        </a:graphic>
      </p:graphicFrame>
      <p:sp>
        <p:nvSpPr>
          <p:cNvPr id="2" name="TextBox 1">
            <a:extLst>
              <a:ext uri="{FF2B5EF4-FFF2-40B4-BE49-F238E27FC236}">
                <a16:creationId xmlns:a16="http://schemas.microsoft.com/office/drawing/2014/main" id="{C950A56A-63BF-BAAE-7E79-AE221EBB36AE}"/>
              </a:ext>
            </a:extLst>
          </p:cNvPr>
          <p:cNvSpPr txBox="1"/>
          <p:nvPr/>
        </p:nvSpPr>
        <p:spPr>
          <a:xfrm>
            <a:off x="251520" y="6525344"/>
            <a:ext cx="2520280" cy="276999"/>
          </a:xfrm>
          <a:prstGeom prst="rect">
            <a:avLst/>
          </a:prstGeom>
          <a:noFill/>
        </p:spPr>
        <p:txBody>
          <a:bodyPr wrap="square" rtlCol="0">
            <a:spAutoFit/>
          </a:bodyPr>
          <a:lstStyle/>
          <a:p>
            <a:r>
              <a:rPr lang="en-US" sz="1200" dirty="0"/>
              <a:t>* Not available in the US/CA.</a:t>
            </a:r>
          </a:p>
        </p:txBody>
      </p:sp>
    </p:spTree>
    <p:extLst>
      <p:ext uri="{BB962C8B-B14F-4D97-AF65-F5344CB8AC3E}">
        <p14:creationId xmlns:p14="http://schemas.microsoft.com/office/powerpoint/2010/main" val="42519775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ECE83A7-9780-E3D5-8CC5-DD3AB1FEF893}"/>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Functions vs System Integrator’s Agenda</a:t>
            </a:r>
          </a:p>
        </p:txBody>
      </p:sp>
      <p:graphicFrame>
        <p:nvGraphicFramePr>
          <p:cNvPr id="6" name="Table 5">
            <a:extLst>
              <a:ext uri="{FF2B5EF4-FFF2-40B4-BE49-F238E27FC236}">
                <a16:creationId xmlns:a16="http://schemas.microsoft.com/office/drawing/2014/main" id="{11F53823-6B3B-FF0E-ACD5-0F6BE28F8D5A}"/>
              </a:ext>
            </a:extLst>
          </p:cNvPr>
          <p:cNvGraphicFramePr>
            <a:graphicFrameLocks noGrp="1"/>
          </p:cNvGraphicFramePr>
          <p:nvPr>
            <p:extLst>
              <p:ext uri="{D42A27DB-BD31-4B8C-83A1-F6EECF244321}">
                <p14:modId xmlns:p14="http://schemas.microsoft.com/office/powerpoint/2010/main" val="691367595"/>
              </p:ext>
            </p:extLst>
          </p:nvPr>
        </p:nvGraphicFramePr>
        <p:xfrm>
          <a:off x="251520" y="1641943"/>
          <a:ext cx="8712968" cy="4779168"/>
        </p:xfrm>
        <a:graphic>
          <a:graphicData uri="http://schemas.openxmlformats.org/drawingml/2006/table">
            <a:tbl>
              <a:tblPr firstRow="1" bandRow="1">
                <a:tableStyleId>{5C22544A-7EE6-4342-B048-85BDC9FD1C3A}</a:tableStyleId>
              </a:tblPr>
              <a:tblGrid>
                <a:gridCol w="4173437">
                  <a:extLst>
                    <a:ext uri="{9D8B030D-6E8A-4147-A177-3AD203B41FA5}">
                      <a16:colId xmlns:a16="http://schemas.microsoft.com/office/drawing/2014/main" val="1016638752"/>
                    </a:ext>
                  </a:extLst>
                </a:gridCol>
                <a:gridCol w="1227163">
                  <a:extLst>
                    <a:ext uri="{9D8B030D-6E8A-4147-A177-3AD203B41FA5}">
                      <a16:colId xmlns:a16="http://schemas.microsoft.com/office/drawing/2014/main" val="1139903534"/>
                    </a:ext>
                  </a:extLst>
                </a:gridCol>
                <a:gridCol w="1080120">
                  <a:extLst>
                    <a:ext uri="{9D8B030D-6E8A-4147-A177-3AD203B41FA5}">
                      <a16:colId xmlns:a16="http://schemas.microsoft.com/office/drawing/2014/main" val="47135319"/>
                    </a:ext>
                  </a:extLst>
                </a:gridCol>
                <a:gridCol w="1080120">
                  <a:extLst>
                    <a:ext uri="{9D8B030D-6E8A-4147-A177-3AD203B41FA5}">
                      <a16:colId xmlns:a16="http://schemas.microsoft.com/office/drawing/2014/main" val="2660697658"/>
                    </a:ext>
                  </a:extLst>
                </a:gridCol>
                <a:gridCol w="1152128">
                  <a:extLst>
                    <a:ext uri="{9D8B030D-6E8A-4147-A177-3AD203B41FA5}">
                      <a16:colId xmlns:a16="http://schemas.microsoft.com/office/drawing/2014/main" val="2166295982"/>
                    </a:ext>
                  </a:extLst>
                </a:gridCol>
              </a:tblGrid>
              <a:tr h="578088">
                <a:tc>
                  <a:txBody>
                    <a:bodyPr/>
                    <a:lstStyle/>
                    <a:p>
                      <a:r>
                        <a:rPr lang="en-US" dirty="0"/>
                        <a:t>Core Function</a:t>
                      </a:r>
                    </a:p>
                  </a:txBody>
                  <a:tcPr anchor="ctr"/>
                </a:tc>
                <a:tc>
                  <a:txBody>
                    <a:bodyPr/>
                    <a:lstStyle/>
                    <a:p>
                      <a:r>
                        <a:rPr lang="en-US" sz="1600" dirty="0"/>
                        <a:t>Win More</a:t>
                      </a:r>
                    </a:p>
                  </a:txBody>
                  <a:tcPr anchor="ctr"/>
                </a:tc>
                <a:tc>
                  <a:txBody>
                    <a:bodyPr/>
                    <a:lstStyle/>
                    <a:p>
                      <a:r>
                        <a:rPr lang="en-US" sz="1600" dirty="0"/>
                        <a:t>Better Margin</a:t>
                      </a:r>
                    </a:p>
                  </a:txBody>
                  <a:tcPr anchor="ctr"/>
                </a:tc>
                <a:tc>
                  <a:txBody>
                    <a:bodyPr/>
                    <a:lstStyle/>
                    <a:p>
                      <a:r>
                        <a:rPr lang="en-US" sz="1600" dirty="0"/>
                        <a:t>Reduce Risk</a:t>
                      </a:r>
                    </a:p>
                  </a:txBody>
                  <a:tcPr anchor="ctr"/>
                </a:tc>
                <a:tc>
                  <a:txBody>
                    <a:bodyPr/>
                    <a:lstStyle/>
                    <a:p>
                      <a:r>
                        <a:rPr lang="en-US" sz="1600" dirty="0"/>
                        <a:t>Effortless Learning</a:t>
                      </a:r>
                    </a:p>
                  </a:txBody>
                  <a:tcPr anchor="ctr"/>
                </a:tc>
                <a:extLst>
                  <a:ext uri="{0D108BD9-81ED-4DB2-BD59-A6C34878D82A}">
                    <a16:rowId xmlns:a16="http://schemas.microsoft.com/office/drawing/2014/main" val="203159643"/>
                  </a:ext>
                </a:extLst>
              </a:tr>
              <a:tr h="692768">
                <a:tc>
                  <a:txBody>
                    <a:bodyPr/>
                    <a:lstStyle/>
                    <a:p>
                      <a:r>
                        <a:rPr lang="en-US" sz="1800" b="1" dirty="0"/>
                        <a:t>Access Control Management</a:t>
                      </a:r>
                    </a:p>
                    <a:p>
                      <a:r>
                        <a:rPr kumimoji="0" lang="en-US" altLang="en-US" sz="1200" b="0" i="0" u="none" strike="noStrike" cap="none" normalizeH="0" baseline="0" dirty="0">
                          <a:ln>
                            <a:noFill/>
                          </a:ln>
                          <a:solidFill>
                            <a:srgbClr val="202124"/>
                          </a:solidFill>
                          <a:effectLst/>
                          <a:latin typeface="Arial Unicode MS"/>
                          <a:ea typeface="inherit"/>
                        </a:rPr>
                        <a:t>Doors, gates, locks, identification of face*, card, ALPR*, tailgating* detection</a:t>
                      </a:r>
                      <a:endParaRPr lang="en-US" sz="1200" dirty="0"/>
                    </a:p>
                  </a:txBody>
                  <a:tcPr anchor="ctr"/>
                </a:tc>
                <a:tc>
                  <a:txBody>
                    <a:bodyPr/>
                    <a:lstStyle/>
                    <a:p>
                      <a:pPr algn="ctr"/>
                      <a:r>
                        <a:rPr lang="en-US" sz="1600" dirty="0"/>
                        <a:t>Y</a:t>
                      </a:r>
                    </a:p>
                  </a:txBody>
                  <a:tcPr anchor="ctr"/>
                </a:tc>
                <a:tc>
                  <a:txBody>
                    <a:bodyPr/>
                    <a:lstStyle/>
                    <a:p>
                      <a:pPr algn="ctr"/>
                      <a:r>
                        <a:rPr lang="en-US" sz="1600" dirty="0"/>
                        <a:t>Y</a:t>
                      </a:r>
                    </a:p>
                  </a:txBody>
                  <a:tcPr anchor="ctr"/>
                </a:tc>
                <a:tc>
                  <a:txBody>
                    <a:bodyPr/>
                    <a:lstStyle/>
                    <a:p>
                      <a:pPr algn="ctr"/>
                      <a:endParaRPr lang="en-US" sz="1600" dirty="0"/>
                    </a:p>
                  </a:txBody>
                  <a:tcPr anchor="ctr"/>
                </a:tc>
                <a:tc>
                  <a:txBody>
                    <a:bodyPr/>
                    <a:lstStyle/>
                    <a:p>
                      <a:pPr algn="ctr"/>
                      <a:r>
                        <a:rPr lang="en-US" sz="1600" dirty="0"/>
                        <a:t>Y</a:t>
                      </a:r>
                    </a:p>
                  </a:txBody>
                  <a:tcPr anchor="ctr"/>
                </a:tc>
                <a:extLst>
                  <a:ext uri="{0D108BD9-81ED-4DB2-BD59-A6C34878D82A}">
                    <a16:rowId xmlns:a16="http://schemas.microsoft.com/office/drawing/2014/main" val="3939989351"/>
                  </a:ext>
                </a:extLst>
              </a:tr>
              <a:tr h="578088">
                <a:tc>
                  <a:txBody>
                    <a:bodyPr/>
                    <a:lstStyle/>
                    <a:p>
                      <a:r>
                        <a:rPr lang="en-US" b="1" dirty="0"/>
                        <a:t>Attendance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kern="1200" cap="none" normalizeH="0" baseline="0" dirty="0">
                          <a:ln>
                            <a:noFill/>
                          </a:ln>
                          <a:solidFill>
                            <a:srgbClr val="202124"/>
                          </a:solidFill>
                          <a:effectLst/>
                          <a:latin typeface="Arial Unicode MS"/>
                          <a:ea typeface="inherit"/>
                          <a:cs typeface="+mn-cs"/>
                        </a:rPr>
                        <a:t>Work shifts, clock-in, clock-out, late, absent</a:t>
                      </a:r>
                    </a:p>
                  </a:txBody>
                  <a:tcPr anchor="ctr"/>
                </a:tc>
                <a:tc>
                  <a:txBody>
                    <a:bodyPr/>
                    <a:lstStyle/>
                    <a:p>
                      <a:pPr algn="ctr"/>
                      <a:r>
                        <a:rPr lang="en-US" sz="1600" dirty="0"/>
                        <a:t>Y</a:t>
                      </a:r>
                    </a:p>
                  </a:txBody>
                  <a:tcPr anchor="ctr"/>
                </a:tc>
                <a:tc>
                  <a:txBody>
                    <a:bodyPr/>
                    <a:lstStyle/>
                    <a:p>
                      <a:pPr algn="ctr"/>
                      <a:endParaRPr lang="en-US" sz="1600" dirty="0"/>
                    </a:p>
                  </a:txBody>
                  <a:tcPr anchor="ctr"/>
                </a:tc>
                <a:tc>
                  <a:txBody>
                    <a:bodyPr/>
                    <a:lstStyle/>
                    <a:p>
                      <a:pPr algn="ctr"/>
                      <a:endParaRPr lang="en-US" sz="1600" dirty="0"/>
                    </a:p>
                  </a:txBody>
                  <a:tcPr anchor="ctr"/>
                </a:tc>
                <a:tc>
                  <a:txBody>
                    <a:bodyPr/>
                    <a:lstStyle/>
                    <a:p>
                      <a:pPr algn="ctr"/>
                      <a:r>
                        <a:rPr lang="en-US" sz="1600" dirty="0"/>
                        <a:t>Y</a:t>
                      </a:r>
                    </a:p>
                  </a:txBody>
                  <a:tcPr anchor="ctr"/>
                </a:tc>
                <a:extLst>
                  <a:ext uri="{0D108BD9-81ED-4DB2-BD59-A6C34878D82A}">
                    <a16:rowId xmlns:a16="http://schemas.microsoft.com/office/drawing/2014/main" val="1970765207"/>
                  </a:ext>
                </a:extLst>
              </a:tr>
              <a:tr h="578088">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800" b="1" kern="1200" dirty="0">
                          <a:solidFill>
                            <a:schemeClr val="dk1"/>
                          </a:solidFill>
                          <a:latin typeface="+mn-lt"/>
                          <a:ea typeface="+mn-ea"/>
                          <a:cs typeface="+mn-cs"/>
                        </a:rPr>
                        <a:t>Visitor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kern="1200" cap="none" normalizeH="0" baseline="0" dirty="0">
                          <a:ln>
                            <a:noFill/>
                          </a:ln>
                          <a:solidFill>
                            <a:srgbClr val="202124"/>
                          </a:solidFill>
                          <a:effectLst/>
                          <a:latin typeface="Arial Unicode MS"/>
                          <a:ea typeface="+mn-ea"/>
                          <a:cs typeface="+mn-cs"/>
                        </a:rPr>
                        <a:t>Visitor enrollment for temporary access</a:t>
                      </a:r>
                    </a:p>
                  </a:txBody>
                  <a:tcPr anchor="ctr"/>
                </a:tc>
                <a:tc>
                  <a:txBody>
                    <a:bodyPr/>
                    <a:lstStyle/>
                    <a:p>
                      <a:pPr algn="ctr"/>
                      <a:r>
                        <a:rPr lang="en-US" sz="1600" dirty="0"/>
                        <a:t>Y</a:t>
                      </a:r>
                    </a:p>
                  </a:txBody>
                  <a:tcPr anchor="ctr"/>
                </a:tc>
                <a:tc>
                  <a:txBody>
                    <a:bodyPr/>
                    <a:lstStyle/>
                    <a:p>
                      <a:pPr algn="ctr"/>
                      <a:r>
                        <a:rPr lang="en-US" sz="1600" dirty="0"/>
                        <a:t>Y</a:t>
                      </a:r>
                    </a:p>
                  </a:txBody>
                  <a:tcPr anchor="ctr"/>
                </a:tc>
                <a:tc>
                  <a:txBody>
                    <a:bodyPr/>
                    <a:lstStyle/>
                    <a:p>
                      <a:pPr algn="ctr"/>
                      <a:endParaRPr lang="en-US" sz="1600" dirty="0"/>
                    </a:p>
                  </a:txBody>
                  <a:tcPr anchor="ctr"/>
                </a:tc>
                <a:tc>
                  <a:txBody>
                    <a:bodyPr/>
                    <a:lstStyle/>
                    <a:p>
                      <a:pPr algn="ctr"/>
                      <a:r>
                        <a:rPr lang="en-US" sz="1600" dirty="0"/>
                        <a:t>Y</a:t>
                      </a:r>
                    </a:p>
                  </a:txBody>
                  <a:tcPr anchor="ctr"/>
                </a:tc>
                <a:extLst>
                  <a:ext uri="{0D108BD9-81ED-4DB2-BD59-A6C34878D82A}">
                    <a16:rowId xmlns:a16="http://schemas.microsoft.com/office/drawing/2014/main" val="2044149563"/>
                  </a:ext>
                </a:extLst>
              </a:tr>
              <a:tr h="578088">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800" b="1" kern="1200" dirty="0">
                          <a:solidFill>
                            <a:schemeClr val="dk1"/>
                          </a:solidFill>
                          <a:latin typeface="+mn-lt"/>
                          <a:ea typeface="+mn-ea"/>
                          <a:cs typeface="+mn-cs"/>
                        </a:rPr>
                        <a:t>Construction site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kern="1200" cap="none" normalizeH="0" baseline="0" dirty="0">
                          <a:ln>
                            <a:noFill/>
                          </a:ln>
                          <a:solidFill>
                            <a:srgbClr val="202124"/>
                          </a:solidFill>
                          <a:effectLst/>
                          <a:latin typeface="Arial Unicode MS"/>
                          <a:ea typeface="+mn-ea"/>
                          <a:cs typeface="+mn-cs"/>
                        </a:rPr>
                        <a:t>Temporary sites management</a:t>
                      </a:r>
                      <a:endParaRPr kumimoji="0" lang="en-US" sz="1200" b="0" i="0" u="none" strike="noStrike" kern="1200" cap="none" normalizeH="0" baseline="0" dirty="0">
                        <a:ln>
                          <a:noFill/>
                        </a:ln>
                        <a:solidFill>
                          <a:srgbClr val="202124"/>
                        </a:solidFill>
                        <a:effectLst/>
                        <a:latin typeface="Arial Unicode MS"/>
                        <a:ea typeface="+mn-ea"/>
                        <a:cs typeface="+mn-cs"/>
                      </a:endParaRPr>
                    </a:p>
                  </a:txBody>
                  <a:tcPr anchor="ctr"/>
                </a:tc>
                <a:tc>
                  <a:txBody>
                    <a:bodyPr/>
                    <a:lstStyle/>
                    <a:p>
                      <a:pPr algn="ctr"/>
                      <a:r>
                        <a:rPr lang="en-US" sz="1600" dirty="0"/>
                        <a:t>Y</a:t>
                      </a:r>
                    </a:p>
                  </a:txBody>
                  <a:tcPr anchor="ctr"/>
                </a:tc>
                <a:tc>
                  <a:txBody>
                    <a:bodyPr/>
                    <a:lstStyle/>
                    <a:p>
                      <a:pPr algn="ctr"/>
                      <a:r>
                        <a:rPr lang="en-US" sz="1600" dirty="0"/>
                        <a:t>Y</a:t>
                      </a:r>
                    </a:p>
                  </a:txBody>
                  <a:tcPr anchor="ctr"/>
                </a:tc>
                <a:tc>
                  <a:txBody>
                    <a:bodyPr/>
                    <a:lstStyle/>
                    <a:p>
                      <a:pPr algn="ctr"/>
                      <a:endParaRPr lang="en-US" sz="1600" dirty="0"/>
                    </a:p>
                  </a:txBody>
                  <a:tcPr anchor="ctr"/>
                </a:tc>
                <a:tc>
                  <a:txBody>
                    <a:bodyPr/>
                    <a:lstStyle/>
                    <a:p>
                      <a:pPr algn="ctr"/>
                      <a:r>
                        <a:rPr lang="en-US" sz="1600" dirty="0"/>
                        <a:t>Y</a:t>
                      </a:r>
                    </a:p>
                  </a:txBody>
                  <a:tcPr anchor="ctr"/>
                </a:tc>
                <a:extLst>
                  <a:ext uri="{0D108BD9-81ED-4DB2-BD59-A6C34878D82A}">
                    <a16:rowId xmlns:a16="http://schemas.microsoft.com/office/drawing/2014/main" val="1180353898"/>
                  </a:ext>
                </a:extLst>
              </a:tr>
              <a:tr h="57808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800" b="1" kern="1200" dirty="0">
                          <a:solidFill>
                            <a:schemeClr val="dk1"/>
                          </a:solidFill>
                          <a:latin typeface="+mn-lt"/>
                          <a:ea typeface="+mn-ea"/>
                          <a:cs typeface="+mn-cs"/>
                        </a:rPr>
                        <a:t>Food ordering management</a:t>
                      </a:r>
                    </a:p>
                    <a:p>
                      <a:r>
                        <a:rPr kumimoji="0" lang="en-US" sz="1200" b="0" i="0" u="none" strike="noStrike" kern="1200" cap="none" normalizeH="0" baseline="0" dirty="0">
                          <a:ln>
                            <a:noFill/>
                          </a:ln>
                          <a:solidFill>
                            <a:srgbClr val="202124"/>
                          </a:solidFill>
                          <a:effectLst/>
                          <a:latin typeface="Arial Unicode MS"/>
                          <a:ea typeface="+mn-ea"/>
                          <a:cs typeface="+mn-cs"/>
                        </a:rPr>
                        <a:t>Conveniently manage the employee services</a:t>
                      </a:r>
                    </a:p>
                  </a:txBody>
                  <a:tcPr anchor="ctr"/>
                </a:tc>
                <a:tc>
                  <a:txBody>
                    <a:bodyPr/>
                    <a:lstStyle/>
                    <a:p>
                      <a:pPr algn="ctr"/>
                      <a:r>
                        <a:rPr lang="en-US" sz="1600" dirty="0"/>
                        <a:t>Y</a:t>
                      </a:r>
                    </a:p>
                  </a:txBody>
                  <a:tcPr anchor="ctr"/>
                </a:tc>
                <a:tc>
                  <a:txBody>
                    <a:bodyPr/>
                    <a:lstStyle/>
                    <a:p>
                      <a:pPr algn="ctr"/>
                      <a:endParaRPr lang="en-US" sz="1600" dirty="0"/>
                    </a:p>
                  </a:txBody>
                  <a:tcPr anchor="ctr"/>
                </a:tc>
                <a:tc>
                  <a:txBody>
                    <a:bodyPr/>
                    <a:lstStyle/>
                    <a:p>
                      <a:pPr algn="ctr"/>
                      <a:endParaRPr lang="en-US" sz="1600" dirty="0"/>
                    </a:p>
                  </a:txBody>
                  <a:tcPr anchor="ctr"/>
                </a:tc>
                <a:tc>
                  <a:txBody>
                    <a:bodyPr/>
                    <a:lstStyle/>
                    <a:p>
                      <a:pPr algn="ctr"/>
                      <a:r>
                        <a:rPr lang="en-US" sz="1600" dirty="0"/>
                        <a:t>Y</a:t>
                      </a:r>
                    </a:p>
                  </a:txBody>
                  <a:tcPr anchor="ctr"/>
                </a:tc>
                <a:extLst>
                  <a:ext uri="{0D108BD9-81ED-4DB2-BD59-A6C34878D82A}">
                    <a16:rowId xmlns:a16="http://schemas.microsoft.com/office/drawing/2014/main" val="44301908"/>
                  </a:ext>
                </a:extLst>
              </a:tr>
              <a:tr h="578088">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800" b="1" kern="1200" dirty="0">
                          <a:solidFill>
                            <a:schemeClr val="dk1"/>
                          </a:solidFill>
                          <a:latin typeface="+mn-lt"/>
                          <a:ea typeface="+mn-ea"/>
                          <a:cs typeface="+mn-cs"/>
                        </a:rPr>
                        <a:t>Conference room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kern="1200" cap="none" normalizeH="0" baseline="0" dirty="0">
                          <a:ln>
                            <a:noFill/>
                          </a:ln>
                          <a:solidFill>
                            <a:srgbClr val="202124"/>
                          </a:solidFill>
                          <a:effectLst/>
                          <a:latin typeface="Arial Unicode MS"/>
                          <a:ea typeface="+mn-ea"/>
                          <a:cs typeface="+mn-cs"/>
                        </a:rPr>
                        <a:t>Book the available meeting rooms in your company</a:t>
                      </a:r>
                    </a:p>
                  </a:txBody>
                  <a:tcPr anchor="ctr"/>
                </a:tc>
                <a:tc>
                  <a:txBody>
                    <a:bodyPr/>
                    <a:lstStyle/>
                    <a:p>
                      <a:pPr algn="ctr"/>
                      <a:r>
                        <a:rPr lang="en-US" sz="1600" dirty="0"/>
                        <a:t>Y</a:t>
                      </a:r>
                    </a:p>
                  </a:txBody>
                  <a:tcPr anchor="ctr"/>
                </a:tc>
                <a:tc>
                  <a:txBody>
                    <a:bodyPr/>
                    <a:lstStyle/>
                    <a:p>
                      <a:pPr algn="ctr"/>
                      <a:endParaRPr lang="en-US" sz="1600" dirty="0"/>
                    </a:p>
                  </a:txBody>
                  <a:tcPr anchor="ctr"/>
                </a:tc>
                <a:tc>
                  <a:txBody>
                    <a:bodyPr/>
                    <a:lstStyle/>
                    <a:p>
                      <a:pPr algn="ctr"/>
                      <a:endParaRPr lang="en-US" sz="1600" dirty="0"/>
                    </a:p>
                  </a:txBody>
                  <a:tcPr anchor="ctr"/>
                </a:tc>
                <a:tc>
                  <a:txBody>
                    <a:bodyPr/>
                    <a:lstStyle/>
                    <a:p>
                      <a:pPr algn="ctr"/>
                      <a:r>
                        <a:rPr lang="en-US" sz="1600" dirty="0"/>
                        <a:t>Y</a:t>
                      </a:r>
                    </a:p>
                  </a:txBody>
                  <a:tcPr anchor="ctr"/>
                </a:tc>
                <a:extLst>
                  <a:ext uri="{0D108BD9-81ED-4DB2-BD59-A6C34878D82A}">
                    <a16:rowId xmlns:a16="http://schemas.microsoft.com/office/drawing/2014/main" val="3169982855"/>
                  </a:ext>
                </a:extLst>
              </a:tr>
              <a:tr h="57808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800" b="1" kern="1200" dirty="0">
                          <a:solidFill>
                            <a:schemeClr val="dk1"/>
                          </a:solidFill>
                          <a:latin typeface="+mn-lt"/>
                          <a:ea typeface="+mn-ea"/>
                          <a:cs typeface="+mn-cs"/>
                        </a:rPr>
                        <a:t>Customer arrival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normalizeH="0" baseline="0" dirty="0">
                          <a:ln>
                            <a:noFill/>
                          </a:ln>
                          <a:solidFill>
                            <a:srgbClr val="202124"/>
                          </a:solidFill>
                          <a:effectLst/>
                          <a:latin typeface="Arial Unicode MS"/>
                          <a:ea typeface="+mn-ea"/>
                          <a:cs typeface="+mn-cs"/>
                        </a:rPr>
                        <a:t>Track when the customers arrive to the appointments</a:t>
                      </a:r>
                    </a:p>
                  </a:txBody>
                  <a:tcPr anchor="ctr"/>
                </a:tc>
                <a:tc>
                  <a:txBody>
                    <a:bodyPr/>
                    <a:lstStyle/>
                    <a:p>
                      <a:pPr algn="ctr"/>
                      <a:r>
                        <a:rPr lang="en-US" sz="1600" dirty="0"/>
                        <a:t>Y</a:t>
                      </a:r>
                    </a:p>
                  </a:txBody>
                  <a:tcPr anchor="ctr"/>
                </a:tc>
                <a:tc>
                  <a:txBody>
                    <a:bodyPr/>
                    <a:lstStyle/>
                    <a:p>
                      <a:pPr algn="ctr"/>
                      <a:endParaRPr lang="en-US" sz="1600" dirty="0"/>
                    </a:p>
                  </a:txBody>
                  <a:tcPr anchor="ctr"/>
                </a:tc>
                <a:tc>
                  <a:txBody>
                    <a:bodyPr/>
                    <a:lstStyle/>
                    <a:p>
                      <a:pPr algn="ctr"/>
                      <a:endParaRPr lang="en-US" sz="1600" dirty="0"/>
                    </a:p>
                  </a:txBody>
                  <a:tcPr anchor="ctr"/>
                </a:tc>
                <a:tc>
                  <a:txBody>
                    <a:bodyPr/>
                    <a:lstStyle/>
                    <a:p>
                      <a:pPr algn="ctr"/>
                      <a:r>
                        <a:rPr lang="en-US" sz="1600" dirty="0"/>
                        <a:t>Y</a:t>
                      </a:r>
                    </a:p>
                  </a:txBody>
                  <a:tcPr anchor="ctr"/>
                </a:tc>
                <a:extLst>
                  <a:ext uri="{0D108BD9-81ED-4DB2-BD59-A6C34878D82A}">
                    <a16:rowId xmlns:a16="http://schemas.microsoft.com/office/drawing/2014/main" val="3124940493"/>
                  </a:ext>
                </a:extLst>
              </a:tr>
            </a:tbl>
          </a:graphicData>
        </a:graphic>
      </p:graphicFrame>
      <p:sp>
        <p:nvSpPr>
          <p:cNvPr id="2" name="TextBox 1">
            <a:extLst>
              <a:ext uri="{FF2B5EF4-FFF2-40B4-BE49-F238E27FC236}">
                <a16:creationId xmlns:a16="http://schemas.microsoft.com/office/drawing/2014/main" id="{2767DBD8-DAAA-E25E-C6B7-5F22D6277F79}"/>
              </a:ext>
            </a:extLst>
          </p:cNvPr>
          <p:cNvSpPr txBox="1"/>
          <p:nvPr/>
        </p:nvSpPr>
        <p:spPr>
          <a:xfrm>
            <a:off x="251520" y="6525344"/>
            <a:ext cx="2520280" cy="276999"/>
          </a:xfrm>
          <a:prstGeom prst="rect">
            <a:avLst/>
          </a:prstGeom>
          <a:noFill/>
        </p:spPr>
        <p:txBody>
          <a:bodyPr wrap="square" rtlCol="0">
            <a:spAutoFit/>
          </a:bodyPr>
          <a:lstStyle/>
          <a:p>
            <a:r>
              <a:rPr lang="en-US" sz="1200" dirty="0"/>
              <a:t>* Not available in the US/CA.</a:t>
            </a:r>
          </a:p>
        </p:txBody>
      </p:sp>
    </p:spTree>
    <p:extLst>
      <p:ext uri="{BB962C8B-B14F-4D97-AF65-F5344CB8AC3E}">
        <p14:creationId xmlns:p14="http://schemas.microsoft.com/office/powerpoint/2010/main" val="38004656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ECE83A7-9780-E3D5-8CC5-DD3AB1FEF893}"/>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End User Applications vs ACSS Functions</a:t>
            </a:r>
          </a:p>
        </p:txBody>
      </p:sp>
      <p:graphicFrame>
        <p:nvGraphicFramePr>
          <p:cNvPr id="6" name="Table 5">
            <a:extLst>
              <a:ext uri="{FF2B5EF4-FFF2-40B4-BE49-F238E27FC236}">
                <a16:creationId xmlns:a16="http://schemas.microsoft.com/office/drawing/2014/main" id="{11F53823-6B3B-FF0E-ACD5-0F6BE28F8D5A}"/>
              </a:ext>
            </a:extLst>
          </p:cNvPr>
          <p:cNvGraphicFramePr>
            <a:graphicFrameLocks noGrp="1"/>
          </p:cNvGraphicFramePr>
          <p:nvPr>
            <p:extLst>
              <p:ext uri="{D42A27DB-BD31-4B8C-83A1-F6EECF244321}">
                <p14:modId xmlns:p14="http://schemas.microsoft.com/office/powerpoint/2010/main" val="283886428"/>
              </p:ext>
            </p:extLst>
          </p:nvPr>
        </p:nvGraphicFramePr>
        <p:xfrm>
          <a:off x="359532" y="1772816"/>
          <a:ext cx="8424936" cy="4638735"/>
        </p:xfrm>
        <a:graphic>
          <a:graphicData uri="http://schemas.openxmlformats.org/drawingml/2006/table">
            <a:tbl>
              <a:tblPr firstRow="1" bandRow="1">
                <a:tableStyleId>{7DF18680-E054-41AD-8BC1-D1AEF772440D}</a:tableStyleId>
              </a:tblPr>
              <a:tblGrid>
                <a:gridCol w="2520280">
                  <a:extLst>
                    <a:ext uri="{9D8B030D-6E8A-4147-A177-3AD203B41FA5}">
                      <a16:colId xmlns:a16="http://schemas.microsoft.com/office/drawing/2014/main" val="1016638752"/>
                    </a:ext>
                  </a:extLst>
                </a:gridCol>
                <a:gridCol w="5904656">
                  <a:extLst>
                    <a:ext uri="{9D8B030D-6E8A-4147-A177-3AD203B41FA5}">
                      <a16:colId xmlns:a16="http://schemas.microsoft.com/office/drawing/2014/main" val="1139903534"/>
                    </a:ext>
                  </a:extLst>
                </a:gridCol>
              </a:tblGrid>
              <a:tr h="610425">
                <a:tc>
                  <a:txBody>
                    <a:bodyPr/>
                    <a:lstStyle/>
                    <a:p>
                      <a:r>
                        <a:rPr lang="en-US" dirty="0"/>
                        <a:t>End User Applications</a:t>
                      </a:r>
                    </a:p>
                  </a:txBody>
                  <a:tcPr anchor="ctr"/>
                </a:tc>
                <a:tc>
                  <a:txBody>
                    <a:bodyPr/>
                    <a:lstStyle/>
                    <a:p>
                      <a:r>
                        <a:rPr lang="en-US" sz="1600" dirty="0"/>
                        <a:t>ACSS Functions</a:t>
                      </a:r>
                    </a:p>
                  </a:txBody>
                  <a:tcPr anchor="ctr"/>
                </a:tc>
                <a:extLst>
                  <a:ext uri="{0D108BD9-81ED-4DB2-BD59-A6C34878D82A}">
                    <a16:rowId xmlns:a16="http://schemas.microsoft.com/office/drawing/2014/main" val="203159643"/>
                  </a:ext>
                </a:extLst>
              </a:tr>
              <a:tr h="610425">
                <a:tc>
                  <a:txBody>
                    <a:bodyPr/>
                    <a:lstStyle/>
                    <a:p>
                      <a:r>
                        <a:rPr lang="en-US" sz="1800" b="1" dirty="0"/>
                        <a:t>Identification</a:t>
                      </a:r>
                      <a:endParaRPr lang="en-US" sz="1200" dirty="0"/>
                    </a:p>
                  </a:txBody>
                  <a:tcPr anchor="ctr"/>
                </a:tc>
                <a:tc>
                  <a:txBody>
                    <a:bodyPr/>
                    <a:lstStyle/>
                    <a:p>
                      <a:pPr algn="l"/>
                      <a:r>
                        <a:rPr lang="en-US" sz="1600" dirty="0"/>
                        <a:t>ACSS provides various methods of identification, such as face* recognition, fingerprint* recognition, RFID based identification.</a:t>
                      </a:r>
                    </a:p>
                  </a:txBody>
                  <a:tcPr anchor="ctr"/>
                </a:tc>
                <a:extLst>
                  <a:ext uri="{0D108BD9-81ED-4DB2-BD59-A6C34878D82A}">
                    <a16:rowId xmlns:a16="http://schemas.microsoft.com/office/drawing/2014/main" val="3939989351"/>
                  </a:ext>
                </a:extLst>
              </a:tr>
              <a:tr h="610425">
                <a:tc>
                  <a:txBody>
                    <a:bodyPr/>
                    <a:lstStyle/>
                    <a:p>
                      <a:r>
                        <a:rPr lang="en-US" b="1" dirty="0"/>
                        <a:t>Monitor Dashboard</a:t>
                      </a:r>
                      <a:endParaRPr kumimoji="0" lang="en-US" altLang="en-US" sz="1200" b="0" i="0" u="none" strike="noStrike" kern="1200" cap="none" normalizeH="0" baseline="0" dirty="0">
                        <a:ln>
                          <a:noFill/>
                        </a:ln>
                        <a:solidFill>
                          <a:srgbClr val="202124"/>
                        </a:solidFill>
                        <a:effectLst/>
                        <a:latin typeface="Arial Unicode MS"/>
                        <a:ea typeface="inherit"/>
                        <a:cs typeface="+mn-cs"/>
                      </a:endParaRPr>
                    </a:p>
                  </a:txBody>
                  <a:tcPr anchor="ctr"/>
                </a:tc>
                <a:tc>
                  <a:txBody>
                    <a:bodyPr/>
                    <a:lstStyle/>
                    <a:p>
                      <a:pPr algn="l"/>
                      <a:r>
                        <a:rPr lang="en-US" sz="1600" dirty="0"/>
                        <a:t>The convenient dashboard gives the overview of all the recent and live activities. The denied and approved access notes are colored.</a:t>
                      </a:r>
                    </a:p>
                  </a:txBody>
                  <a:tcPr anchor="ctr"/>
                </a:tc>
                <a:extLst>
                  <a:ext uri="{0D108BD9-81ED-4DB2-BD59-A6C34878D82A}">
                    <a16:rowId xmlns:a16="http://schemas.microsoft.com/office/drawing/2014/main" val="1970765207"/>
                  </a:ext>
                </a:extLst>
              </a:tr>
              <a:tr h="610425">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800" b="1" kern="1200" dirty="0">
                          <a:solidFill>
                            <a:schemeClr val="dk1"/>
                          </a:solidFill>
                        </a:rPr>
                        <a:t>Detect Events</a:t>
                      </a:r>
                      <a:endParaRPr kumimoji="0" lang="en-US" altLang="en-US" sz="1200" b="0" i="0" u="none" strike="noStrike" kern="1200" cap="none" normalizeH="0" baseline="0" dirty="0">
                        <a:ln>
                          <a:noFill/>
                        </a:ln>
                        <a:solidFill>
                          <a:srgbClr val="202124"/>
                        </a:solidFill>
                        <a:effectLst/>
                        <a:latin typeface="Arial Unicode MS"/>
                        <a:ea typeface="+mn-ea"/>
                        <a:cs typeface="+mn-cs"/>
                      </a:endParaRPr>
                    </a:p>
                  </a:txBody>
                  <a:tcPr anchor="ctr"/>
                </a:tc>
                <a:tc>
                  <a:txBody>
                    <a:bodyPr/>
                    <a:lstStyle/>
                    <a:p>
                      <a:pPr algn="l"/>
                      <a:r>
                        <a:rPr lang="en-US" sz="1600" dirty="0"/>
                        <a:t>The violations, such as using an invalid card, unregistered or blacklisted face, will result with the triggered event.</a:t>
                      </a:r>
                    </a:p>
                  </a:txBody>
                  <a:tcPr anchor="ctr"/>
                </a:tc>
                <a:extLst>
                  <a:ext uri="{0D108BD9-81ED-4DB2-BD59-A6C34878D82A}">
                    <a16:rowId xmlns:a16="http://schemas.microsoft.com/office/drawing/2014/main" val="2044149563"/>
                  </a:ext>
                </a:extLst>
              </a:tr>
              <a:tr h="610425">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800" b="1" kern="1200" dirty="0">
                          <a:solidFill>
                            <a:schemeClr val="dk1"/>
                          </a:solidFill>
                        </a:rPr>
                        <a:t>Respond to Alarms</a:t>
                      </a:r>
                      <a:endParaRPr kumimoji="0" lang="en-US" sz="1200" b="0" i="0" u="none" strike="noStrike" kern="1200" cap="none" normalizeH="0" baseline="0" dirty="0">
                        <a:ln>
                          <a:noFill/>
                        </a:ln>
                        <a:solidFill>
                          <a:srgbClr val="202124"/>
                        </a:solidFill>
                        <a:effectLst/>
                        <a:latin typeface="Arial Unicode MS"/>
                        <a:ea typeface="+mn-ea"/>
                        <a:cs typeface="+mn-cs"/>
                      </a:endParaRPr>
                    </a:p>
                  </a:txBody>
                  <a:tcPr anchor="ctr"/>
                </a:tc>
                <a:tc>
                  <a:txBody>
                    <a:bodyPr/>
                    <a:lstStyle/>
                    <a:p>
                      <a:pPr algn="l"/>
                      <a:r>
                        <a:rPr lang="en-US" sz="1600" dirty="0"/>
                        <a:t>There are various ways to respond to alarms, such as verifying the video from the security cameras, notifying the team by e-mail.</a:t>
                      </a:r>
                    </a:p>
                  </a:txBody>
                  <a:tcPr anchor="ctr"/>
                </a:tc>
                <a:extLst>
                  <a:ext uri="{0D108BD9-81ED-4DB2-BD59-A6C34878D82A}">
                    <a16:rowId xmlns:a16="http://schemas.microsoft.com/office/drawing/2014/main" val="1180353898"/>
                  </a:ext>
                </a:extLst>
              </a:tr>
              <a:tr h="61042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800" b="1" kern="1200" dirty="0">
                          <a:solidFill>
                            <a:schemeClr val="dk1"/>
                          </a:solidFill>
                        </a:rPr>
                        <a:t>Investigate Incidents</a:t>
                      </a:r>
                      <a:endParaRPr kumimoji="0" lang="en-US" sz="1200" b="0" i="0" u="none" strike="noStrike" kern="1200" cap="none" normalizeH="0" baseline="0" dirty="0">
                        <a:ln>
                          <a:noFill/>
                        </a:ln>
                        <a:solidFill>
                          <a:srgbClr val="202124"/>
                        </a:solidFill>
                        <a:effectLst/>
                        <a:latin typeface="Arial Unicode MS"/>
                        <a:ea typeface="+mn-ea"/>
                        <a:cs typeface="+mn-cs"/>
                      </a:endParaRPr>
                    </a:p>
                  </a:txBody>
                  <a:tcPr anchor="ctr"/>
                </a:tc>
                <a:tc>
                  <a:txBody>
                    <a:bodyPr/>
                    <a:lstStyle/>
                    <a:p>
                      <a:pPr algn="l"/>
                      <a:r>
                        <a:rPr lang="en-US" sz="1600" dirty="0"/>
                        <a:t>Each incident is like a service ticket, it can be used to track the incident during later investigation.</a:t>
                      </a:r>
                    </a:p>
                  </a:txBody>
                  <a:tcPr anchor="ctr"/>
                </a:tc>
                <a:extLst>
                  <a:ext uri="{0D108BD9-81ED-4DB2-BD59-A6C34878D82A}">
                    <a16:rowId xmlns:a16="http://schemas.microsoft.com/office/drawing/2014/main" val="44301908"/>
                  </a:ext>
                </a:extLst>
              </a:tr>
              <a:tr h="610425">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800" b="1" kern="1200" dirty="0">
                          <a:solidFill>
                            <a:schemeClr val="dk1"/>
                          </a:solidFill>
                        </a:rPr>
                        <a:t>Manage Evidence</a:t>
                      </a:r>
                      <a:endParaRPr kumimoji="0" lang="en-US" altLang="en-US" sz="1200" b="0" i="0" u="none" strike="noStrike" kern="1200" cap="none" normalizeH="0" baseline="0" dirty="0">
                        <a:ln>
                          <a:noFill/>
                        </a:ln>
                        <a:solidFill>
                          <a:srgbClr val="202124"/>
                        </a:solidFill>
                        <a:effectLst/>
                        <a:latin typeface="Arial Unicode MS"/>
                        <a:ea typeface="+mn-ea"/>
                        <a:cs typeface="+mn-cs"/>
                      </a:endParaRPr>
                    </a:p>
                  </a:txBody>
                  <a:tcPr anchor="ctr"/>
                </a:tc>
                <a:tc>
                  <a:txBody>
                    <a:bodyPr/>
                    <a:lstStyle/>
                    <a:p>
                      <a:pPr algn="l"/>
                      <a:r>
                        <a:rPr lang="en-US" sz="1600" dirty="0"/>
                        <a:t>All the important evidence, such as abnormal access attempt, can be backed up. The video from the VMS can also be backed up.</a:t>
                      </a:r>
                    </a:p>
                  </a:txBody>
                  <a:tcPr anchor="ctr"/>
                </a:tc>
                <a:extLst>
                  <a:ext uri="{0D108BD9-81ED-4DB2-BD59-A6C34878D82A}">
                    <a16:rowId xmlns:a16="http://schemas.microsoft.com/office/drawing/2014/main" val="316998285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800" b="1" kern="1200" dirty="0">
                          <a:solidFill>
                            <a:schemeClr val="dk1"/>
                          </a:solidFill>
                        </a:rPr>
                        <a:t>Link to Management</a:t>
                      </a:r>
                      <a:endParaRPr kumimoji="0" lang="en-US" altLang="en-US" sz="1200" b="0" i="0" u="none" strike="noStrike" kern="1200" cap="none" normalizeH="0" baseline="0" dirty="0">
                        <a:ln>
                          <a:noFill/>
                        </a:ln>
                        <a:solidFill>
                          <a:srgbClr val="202124"/>
                        </a:solidFill>
                        <a:effectLst/>
                        <a:latin typeface="Arial Unicode MS"/>
                        <a:ea typeface="+mn-ea"/>
                        <a:cs typeface="+mn-cs"/>
                      </a:endParaRPr>
                    </a:p>
                  </a:txBody>
                  <a:tcPr anchor="ctr"/>
                </a:tc>
                <a:tc>
                  <a:txBody>
                    <a:bodyPr/>
                    <a:lstStyle/>
                    <a:p>
                      <a:pPr algn="l"/>
                      <a:r>
                        <a:rPr lang="en-US" sz="1600" dirty="0"/>
                        <a:t>Easy ways to report the incidents to the management team.</a:t>
                      </a:r>
                    </a:p>
                  </a:txBody>
                  <a:tcPr anchor="ctr"/>
                </a:tc>
                <a:extLst>
                  <a:ext uri="{0D108BD9-81ED-4DB2-BD59-A6C34878D82A}">
                    <a16:rowId xmlns:a16="http://schemas.microsoft.com/office/drawing/2014/main" val="3124940493"/>
                  </a:ext>
                </a:extLst>
              </a:tr>
            </a:tbl>
          </a:graphicData>
        </a:graphic>
      </p:graphicFrame>
      <p:sp>
        <p:nvSpPr>
          <p:cNvPr id="2" name="TextBox 1">
            <a:extLst>
              <a:ext uri="{FF2B5EF4-FFF2-40B4-BE49-F238E27FC236}">
                <a16:creationId xmlns:a16="http://schemas.microsoft.com/office/drawing/2014/main" id="{C578F324-FA7F-ECEB-3556-57F23CC536BF}"/>
              </a:ext>
            </a:extLst>
          </p:cNvPr>
          <p:cNvSpPr txBox="1"/>
          <p:nvPr/>
        </p:nvSpPr>
        <p:spPr>
          <a:xfrm>
            <a:off x="251520" y="6525344"/>
            <a:ext cx="2520280" cy="276999"/>
          </a:xfrm>
          <a:prstGeom prst="rect">
            <a:avLst/>
          </a:prstGeom>
          <a:noFill/>
        </p:spPr>
        <p:txBody>
          <a:bodyPr wrap="square" rtlCol="0">
            <a:spAutoFit/>
          </a:bodyPr>
          <a:lstStyle/>
          <a:p>
            <a:r>
              <a:rPr lang="en-US" sz="1200" dirty="0"/>
              <a:t>* Not available in the US/CA.</a:t>
            </a:r>
          </a:p>
        </p:txBody>
      </p:sp>
    </p:spTree>
    <p:extLst>
      <p:ext uri="{BB962C8B-B14F-4D97-AF65-F5344CB8AC3E}">
        <p14:creationId xmlns:p14="http://schemas.microsoft.com/office/powerpoint/2010/main" val="27588932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Access Control Smart Server Introduction</a:t>
            </a:r>
          </a:p>
        </p:txBody>
      </p:sp>
      <p:pic>
        <p:nvPicPr>
          <p:cNvPr id="1029" name="Picture 5">
            <a:extLst>
              <a:ext uri="{FF2B5EF4-FFF2-40B4-BE49-F238E27FC236}">
                <a16:creationId xmlns:a16="http://schemas.microsoft.com/office/drawing/2014/main" id="{1081D5E9-3E1B-153F-5586-EE7F0F1150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1700808"/>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4ADFD179-0E55-5ADC-5920-017D31B32A04}"/>
              </a:ext>
            </a:extLst>
          </p:cNvPr>
          <p:cNvSpPr txBox="1"/>
          <p:nvPr/>
        </p:nvSpPr>
        <p:spPr>
          <a:xfrm>
            <a:off x="3419872" y="1916832"/>
            <a:ext cx="5400600" cy="4524315"/>
          </a:xfrm>
          <a:prstGeom prst="rect">
            <a:avLst/>
          </a:prstGeom>
          <a:noFill/>
        </p:spPr>
        <p:txBody>
          <a:bodyPr wrap="square" rtlCol="0">
            <a:spAutoFit/>
          </a:bodyPr>
          <a:lstStyle/>
          <a:p>
            <a:pPr marL="285750" indent="-285750">
              <a:buFont typeface="Arial" panose="020B0604020202020204" pitchFamily="34" charset="0"/>
              <a:buChar char="•"/>
            </a:pPr>
            <a:r>
              <a:rPr lang="en-US" sz="1600" dirty="0"/>
              <a:t>ACTi offers standalone version of Access Control Smart Server (model ACS-100)</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Most access control solution manufacturers only offer the software-based server, which requires the management of an additional computer, which is IT overhead and a security risk.</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ACTi door stations do the identification process within the door unit without requiring any server-side computing resources. It also eliminates the risk of unstable access control process due to server overload or network failures, which may happen to the other vendors’ software that uses server-side identification.</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ACTi offers full solution: software and all the devices. This way the customer does not need to worry about having multiple systems from different vendors.</a:t>
            </a:r>
          </a:p>
        </p:txBody>
      </p:sp>
    </p:spTree>
    <p:extLst>
      <p:ext uri="{BB962C8B-B14F-4D97-AF65-F5344CB8AC3E}">
        <p14:creationId xmlns:p14="http://schemas.microsoft.com/office/powerpoint/2010/main" val="12541902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System Architecture</a:t>
            </a:r>
          </a:p>
        </p:txBody>
      </p:sp>
      <p:sp>
        <p:nvSpPr>
          <p:cNvPr id="2" name="TextBox 1">
            <a:extLst>
              <a:ext uri="{FF2B5EF4-FFF2-40B4-BE49-F238E27FC236}">
                <a16:creationId xmlns:a16="http://schemas.microsoft.com/office/drawing/2014/main" id="{F5A750A1-977C-B53B-A8B4-A05BED20EDCB}"/>
              </a:ext>
            </a:extLst>
          </p:cNvPr>
          <p:cNvSpPr txBox="1"/>
          <p:nvPr/>
        </p:nvSpPr>
        <p:spPr>
          <a:xfrm>
            <a:off x="5148064" y="6590740"/>
            <a:ext cx="3125476" cy="276999"/>
          </a:xfrm>
          <a:prstGeom prst="rect">
            <a:avLst/>
          </a:prstGeom>
          <a:noFill/>
        </p:spPr>
        <p:txBody>
          <a:bodyPr wrap="square" rtlCol="0">
            <a:spAutoFit/>
          </a:bodyPr>
          <a:lstStyle/>
          <a:p>
            <a:r>
              <a:rPr lang="en-US" sz="1200" dirty="0"/>
              <a:t>* R7x Series not available in the US/CA.</a:t>
            </a:r>
          </a:p>
        </p:txBody>
      </p:sp>
      <p:grpSp>
        <p:nvGrpSpPr>
          <p:cNvPr id="5" name="Group 4">
            <a:extLst>
              <a:ext uri="{FF2B5EF4-FFF2-40B4-BE49-F238E27FC236}">
                <a16:creationId xmlns:a16="http://schemas.microsoft.com/office/drawing/2014/main" id="{0CED582C-0D3C-06F5-7641-251AEDB85510}"/>
              </a:ext>
            </a:extLst>
          </p:cNvPr>
          <p:cNvGrpSpPr/>
          <p:nvPr/>
        </p:nvGrpSpPr>
        <p:grpSpPr>
          <a:xfrm>
            <a:off x="6364" y="1556792"/>
            <a:ext cx="9144000" cy="5301208"/>
            <a:chOff x="6364" y="1556792"/>
            <a:chExt cx="9144000" cy="5301208"/>
          </a:xfrm>
        </p:grpSpPr>
        <p:pic>
          <p:nvPicPr>
            <p:cNvPr id="4" name="Picture 3" descr="A screenshot of a computer&#10;&#10;Description automatically generated">
              <a:extLst>
                <a:ext uri="{FF2B5EF4-FFF2-40B4-BE49-F238E27FC236}">
                  <a16:creationId xmlns:a16="http://schemas.microsoft.com/office/drawing/2014/main" id="{988D4273-6105-8764-0697-E992B3CBFD7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64" y="1556792"/>
              <a:ext cx="9144000" cy="5301208"/>
            </a:xfrm>
            <a:prstGeom prst="rect">
              <a:avLst/>
            </a:prstGeom>
          </p:spPr>
        </p:pic>
        <p:sp>
          <p:nvSpPr>
            <p:cNvPr id="3" name="TextBox 2">
              <a:extLst>
                <a:ext uri="{FF2B5EF4-FFF2-40B4-BE49-F238E27FC236}">
                  <a16:creationId xmlns:a16="http://schemas.microsoft.com/office/drawing/2014/main" id="{26AB2028-3B7F-8EDF-82BF-57A73E3371C1}"/>
                </a:ext>
              </a:extLst>
            </p:cNvPr>
            <p:cNvSpPr txBox="1"/>
            <p:nvPr/>
          </p:nvSpPr>
          <p:spPr>
            <a:xfrm>
              <a:off x="5508104" y="1700808"/>
              <a:ext cx="3528392" cy="369332"/>
            </a:xfrm>
            <a:prstGeom prst="rect">
              <a:avLst/>
            </a:prstGeom>
            <a:solidFill>
              <a:schemeClr val="bg1">
                <a:lumMod val="85000"/>
              </a:schemeClr>
            </a:solidFill>
          </p:spPr>
          <p:txBody>
            <a:bodyPr wrap="square" rtlCol="0">
              <a:spAutoFit/>
            </a:bodyPr>
            <a:lstStyle/>
            <a:p>
              <a:r>
                <a:rPr lang="en-US" dirty="0"/>
                <a:t>Access Control Smart Server (ACSS)</a:t>
              </a:r>
            </a:p>
          </p:txBody>
        </p:sp>
      </p:grpSp>
    </p:spTree>
    <p:extLst>
      <p:ext uri="{BB962C8B-B14F-4D97-AF65-F5344CB8AC3E}">
        <p14:creationId xmlns:p14="http://schemas.microsoft.com/office/powerpoint/2010/main" val="36848746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01D5AEEA-5AF5-BF68-2B22-058F3A7D0755}"/>
              </a:ext>
            </a:extLst>
          </p:cNvPr>
          <p:cNvSpPr/>
          <p:nvPr/>
        </p:nvSpPr>
        <p:spPr>
          <a:xfrm>
            <a:off x="179512" y="1700808"/>
            <a:ext cx="8856984" cy="1368152"/>
          </a:xfrm>
          <a:prstGeom prst="roundRect">
            <a:avLst>
              <a:gd name="adj" fmla="val 9165"/>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System Flow</a:t>
            </a:r>
          </a:p>
        </p:txBody>
      </p:sp>
      <p:sp>
        <p:nvSpPr>
          <p:cNvPr id="2" name="Rectangle 1">
            <a:extLst>
              <a:ext uri="{FF2B5EF4-FFF2-40B4-BE49-F238E27FC236}">
                <a16:creationId xmlns:a16="http://schemas.microsoft.com/office/drawing/2014/main" id="{9D652115-94FD-5863-1FC9-0BD3F01A64FC}"/>
              </a:ext>
            </a:extLst>
          </p:cNvPr>
          <p:cNvSpPr/>
          <p:nvPr/>
        </p:nvSpPr>
        <p:spPr>
          <a:xfrm>
            <a:off x="395536" y="2019222"/>
            <a:ext cx="2736304" cy="689698"/>
          </a:xfrm>
          <a:prstGeom prst="rect">
            <a:avLst/>
          </a:prstGeom>
          <a:solidFill>
            <a:schemeClr val="accent6">
              <a:lumMod val="75000"/>
            </a:schemeClr>
          </a:solidFill>
          <a:ln>
            <a:solidFill>
              <a:schemeClr val="accent6">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ACSS Server</a:t>
            </a:r>
          </a:p>
          <a:p>
            <a:pPr algn="ctr"/>
            <a:r>
              <a:rPr lang="en-US" dirty="0"/>
              <a:t>(Access Control Server)</a:t>
            </a:r>
          </a:p>
        </p:txBody>
      </p:sp>
      <p:sp>
        <p:nvSpPr>
          <p:cNvPr id="4" name="Rectangle 3">
            <a:extLst>
              <a:ext uri="{FF2B5EF4-FFF2-40B4-BE49-F238E27FC236}">
                <a16:creationId xmlns:a16="http://schemas.microsoft.com/office/drawing/2014/main" id="{77B169F0-E936-B51E-546B-5AF6A660F9AC}"/>
              </a:ext>
            </a:extLst>
          </p:cNvPr>
          <p:cNvSpPr/>
          <p:nvPr/>
        </p:nvSpPr>
        <p:spPr>
          <a:xfrm>
            <a:off x="3923930" y="2029730"/>
            <a:ext cx="1800200" cy="689698"/>
          </a:xfrm>
          <a:prstGeom prst="rect">
            <a:avLst/>
          </a:prstGeom>
          <a:solidFill>
            <a:schemeClr val="bg1">
              <a:lumMod val="75000"/>
            </a:schemeClr>
          </a:solid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Data Switch</a:t>
            </a:r>
          </a:p>
        </p:txBody>
      </p:sp>
      <p:sp>
        <p:nvSpPr>
          <p:cNvPr id="5" name="Rectangle 4">
            <a:extLst>
              <a:ext uri="{FF2B5EF4-FFF2-40B4-BE49-F238E27FC236}">
                <a16:creationId xmlns:a16="http://schemas.microsoft.com/office/drawing/2014/main" id="{09EA9F33-EA1E-5DF6-3B58-B15244658731}"/>
              </a:ext>
            </a:extLst>
          </p:cNvPr>
          <p:cNvSpPr/>
          <p:nvPr/>
        </p:nvSpPr>
        <p:spPr>
          <a:xfrm>
            <a:off x="6300192" y="2060849"/>
            <a:ext cx="2520280" cy="648071"/>
          </a:xfrm>
          <a:prstGeom prst="rect">
            <a:avLst/>
          </a:prstGeom>
          <a:solidFill>
            <a:schemeClr val="accent5">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Access Control Device</a:t>
            </a:r>
          </a:p>
          <a:p>
            <a:pPr algn="ctr"/>
            <a:r>
              <a:rPr lang="en-US" dirty="0"/>
              <a:t>(Card, Face Reader)</a:t>
            </a:r>
          </a:p>
        </p:txBody>
      </p:sp>
      <p:sp>
        <p:nvSpPr>
          <p:cNvPr id="6" name="Rectangle 5">
            <a:extLst>
              <a:ext uri="{FF2B5EF4-FFF2-40B4-BE49-F238E27FC236}">
                <a16:creationId xmlns:a16="http://schemas.microsoft.com/office/drawing/2014/main" id="{12E84B3E-726A-C7DD-4390-E24C09CA491D}"/>
              </a:ext>
            </a:extLst>
          </p:cNvPr>
          <p:cNvSpPr/>
          <p:nvPr/>
        </p:nvSpPr>
        <p:spPr>
          <a:xfrm>
            <a:off x="2376266" y="3353572"/>
            <a:ext cx="4788022" cy="401792"/>
          </a:xfrm>
          <a:prstGeom prst="rect">
            <a:avLst/>
          </a:prstGeom>
          <a:solidFill>
            <a:schemeClr val="accent6">
              <a:lumMod val="75000"/>
            </a:schemeClr>
          </a:solidFill>
          <a:ln>
            <a:solidFill>
              <a:schemeClr val="accent6">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dirty="0"/>
              <a:t>  1. Create User Profile (card number, face photo)</a:t>
            </a:r>
          </a:p>
        </p:txBody>
      </p:sp>
      <p:sp>
        <p:nvSpPr>
          <p:cNvPr id="7" name="Rectangle 6">
            <a:extLst>
              <a:ext uri="{FF2B5EF4-FFF2-40B4-BE49-F238E27FC236}">
                <a16:creationId xmlns:a16="http://schemas.microsoft.com/office/drawing/2014/main" id="{525936E7-6DC3-1133-910F-81D244F39C42}"/>
              </a:ext>
            </a:extLst>
          </p:cNvPr>
          <p:cNvSpPr/>
          <p:nvPr/>
        </p:nvSpPr>
        <p:spPr>
          <a:xfrm>
            <a:off x="2363154" y="3885488"/>
            <a:ext cx="4788022" cy="401792"/>
          </a:xfrm>
          <a:prstGeom prst="rect">
            <a:avLst/>
          </a:prstGeom>
          <a:solidFill>
            <a:schemeClr val="accent6">
              <a:lumMod val="75000"/>
            </a:schemeClr>
          </a:solidFill>
          <a:ln>
            <a:solidFill>
              <a:schemeClr val="accent6">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dirty="0"/>
              <a:t>  2. Send User Profile into Devices (Whitelist)</a:t>
            </a:r>
          </a:p>
        </p:txBody>
      </p:sp>
      <p:sp>
        <p:nvSpPr>
          <p:cNvPr id="8" name="Rectangle 7">
            <a:extLst>
              <a:ext uri="{FF2B5EF4-FFF2-40B4-BE49-F238E27FC236}">
                <a16:creationId xmlns:a16="http://schemas.microsoft.com/office/drawing/2014/main" id="{8F55AF61-3B1E-BF23-E719-BAF9F0140AEE}"/>
              </a:ext>
            </a:extLst>
          </p:cNvPr>
          <p:cNvSpPr/>
          <p:nvPr/>
        </p:nvSpPr>
        <p:spPr>
          <a:xfrm>
            <a:off x="2356234" y="4396524"/>
            <a:ext cx="4788022" cy="401792"/>
          </a:xfrm>
          <a:prstGeom prst="rect">
            <a:avLst/>
          </a:prstGeom>
          <a:solidFill>
            <a:schemeClr val="accent5">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dirty="0"/>
              <a:t>  3. Device controls the door directly</a:t>
            </a:r>
          </a:p>
        </p:txBody>
      </p:sp>
      <p:sp>
        <p:nvSpPr>
          <p:cNvPr id="9" name="Rectangle 8">
            <a:extLst>
              <a:ext uri="{FF2B5EF4-FFF2-40B4-BE49-F238E27FC236}">
                <a16:creationId xmlns:a16="http://schemas.microsoft.com/office/drawing/2014/main" id="{00279B8D-28BD-CE08-1D5A-69C7886AB741}"/>
              </a:ext>
            </a:extLst>
          </p:cNvPr>
          <p:cNvSpPr/>
          <p:nvPr/>
        </p:nvSpPr>
        <p:spPr>
          <a:xfrm>
            <a:off x="2376266" y="4918000"/>
            <a:ext cx="4788022" cy="401792"/>
          </a:xfrm>
          <a:prstGeom prst="rect">
            <a:avLst/>
          </a:prstGeom>
          <a:solidFill>
            <a:schemeClr val="accent5">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dirty="0"/>
              <a:t>  4. Access log is stored in the device</a:t>
            </a:r>
          </a:p>
        </p:txBody>
      </p:sp>
      <p:sp>
        <p:nvSpPr>
          <p:cNvPr id="10" name="Rectangle 9">
            <a:extLst>
              <a:ext uri="{FF2B5EF4-FFF2-40B4-BE49-F238E27FC236}">
                <a16:creationId xmlns:a16="http://schemas.microsoft.com/office/drawing/2014/main" id="{E4301F1F-FE40-7D6C-AF4D-698D4080CC30}"/>
              </a:ext>
            </a:extLst>
          </p:cNvPr>
          <p:cNvSpPr/>
          <p:nvPr/>
        </p:nvSpPr>
        <p:spPr>
          <a:xfrm>
            <a:off x="2363050" y="5439476"/>
            <a:ext cx="4788022" cy="401792"/>
          </a:xfrm>
          <a:prstGeom prst="rect">
            <a:avLst/>
          </a:prstGeom>
          <a:solidFill>
            <a:schemeClr val="accent6">
              <a:lumMod val="75000"/>
            </a:schemeClr>
          </a:solidFill>
          <a:ln>
            <a:solidFill>
              <a:schemeClr val="accent6">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dirty="0"/>
              <a:t>  5. The server fetches the access log</a:t>
            </a:r>
          </a:p>
        </p:txBody>
      </p:sp>
      <p:sp>
        <p:nvSpPr>
          <p:cNvPr id="11" name="Rectangle 10">
            <a:extLst>
              <a:ext uri="{FF2B5EF4-FFF2-40B4-BE49-F238E27FC236}">
                <a16:creationId xmlns:a16="http://schemas.microsoft.com/office/drawing/2014/main" id="{765D9BD4-F45E-0E16-AECD-7530661C4055}"/>
              </a:ext>
            </a:extLst>
          </p:cNvPr>
          <p:cNvSpPr/>
          <p:nvPr/>
        </p:nvSpPr>
        <p:spPr>
          <a:xfrm>
            <a:off x="2356234" y="5979536"/>
            <a:ext cx="4788022" cy="401792"/>
          </a:xfrm>
          <a:prstGeom prst="rect">
            <a:avLst/>
          </a:prstGeom>
          <a:solidFill>
            <a:schemeClr val="accent6">
              <a:lumMod val="75000"/>
            </a:schemeClr>
          </a:solidFill>
          <a:ln>
            <a:solidFill>
              <a:schemeClr val="accent6">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dirty="0"/>
              <a:t>  6. The server creates the report</a:t>
            </a:r>
          </a:p>
        </p:txBody>
      </p:sp>
      <p:cxnSp>
        <p:nvCxnSpPr>
          <p:cNvPr id="14" name="Straight Arrow Connector 13">
            <a:extLst>
              <a:ext uri="{FF2B5EF4-FFF2-40B4-BE49-F238E27FC236}">
                <a16:creationId xmlns:a16="http://schemas.microsoft.com/office/drawing/2014/main" id="{616E2287-3913-3275-11C0-93245DF50507}"/>
              </a:ext>
            </a:extLst>
          </p:cNvPr>
          <p:cNvCxnSpPr>
            <a:cxnSpLocks/>
            <a:stCxn id="2" idx="3"/>
            <a:endCxn id="4" idx="1"/>
          </p:cNvCxnSpPr>
          <p:nvPr/>
        </p:nvCxnSpPr>
        <p:spPr>
          <a:xfrm>
            <a:off x="3131840" y="2364071"/>
            <a:ext cx="792090" cy="10508"/>
          </a:xfrm>
          <a:prstGeom prst="straightConnector1">
            <a:avLst/>
          </a:prstGeom>
          <a:ln w="5715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1E1CD224-A12B-3A4F-18D3-E1916EBC9F1D}"/>
              </a:ext>
            </a:extLst>
          </p:cNvPr>
          <p:cNvCxnSpPr>
            <a:cxnSpLocks/>
            <a:stCxn id="4" idx="3"/>
            <a:endCxn id="5" idx="1"/>
          </p:cNvCxnSpPr>
          <p:nvPr/>
        </p:nvCxnSpPr>
        <p:spPr>
          <a:xfrm>
            <a:off x="5724130" y="2374579"/>
            <a:ext cx="576062" cy="10306"/>
          </a:xfrm>
          <a:prstGeom prst="straightConnector1">
            <a:avLst/>
          </a:prstGeom>
          <a:ln w="5715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922908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Integrated Products</a:t>
            </a:r>
          </a:p>
        </p:txBody>
      </p:sp>
      <p:sp>
        <p:nvSpPr>
          <p:cNvPr id="11" name="TextBox 10">
            <a:extLst>
              <a:ext uri="{FF2B5EF4-FFF2-40B4-BE49-F238E27FC236}">
                <a16:creationId xmlns:a16="http://schemas.microsoft.com/office/drawing/2014/main" id="{1E8AC56A-747C-9F28-6B52-AD1AD91B1783}"/>
              </a:ext>
            </a:extLst>
          </p:cNvPr>
          <p:cNvSpPr txBox="1"/>
          <p:nvPr/>
        </p:nvSpPr>
        <p:spPr>
          <a:xfrm>
            <a:off x="539552" y="1628800"/>
            <a:ext cx="7771612" cy="338554"/>
          </a:xfrm>
          <a:prstGeom prst="rect">
            <a:avLst/>
          </a:prstGeom>
          <a:noFill/>
        </p:spPr>
        <p:txBody>
          <a:bodyPr wrap="square" rtlCol="0">
            <a:spAutoFit/>
          </a:bodyPr>
          <a:lstStyle/>
          <a:p>
            <a:r>
              <a:rPr lang="en-US" sz="1600" dirty="0"/>
              <a:t>The most frequently used products supported by ACSS server:</a:t>
            </a:r>
          </a:p>
        </p:txBody>
      </p:sp>
      <p:pic>
        <p:nvPicPr>
          <p:cNvPr id="2" name="Picture 2" descr="一張含有 設計 的圖片&#10;&#10;自動產生的描述">
            <a:extLst>
              <a:ext uri="{FF2B5EF4-FFF2-40B4-BE49-F238E27FC236}">
                <a16:creationId xmlns:a16="http://schemas.microsoft.com/office/drawing/2014/main" id="{B695D10A-9310-289A-7BEA-8748317FA1D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027788" y="2303869"/>
            <a:ext cx="1505780" cy="150578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一張含有 電子裝置, 小工具, 行動電話, 電子產品 的圖片&#10;&#10;自動產生的描述">
            <a:extLst>
              <a:ext uri="{FF2B5EF4-FFF2-40B4-BE49-F238E27FC236}">
                <a16:creationId xmlns:a16="http://schemas.microsoft.com/office/drawing/2014/main" id="{4636CBE0-AB54-884E-0F2F-117E58FFBB65}"/>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4901462" y="2239490"/>
            <a:ext cx="1505780" cy="150578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一張含有 電子產品, 計算機, 室內, 電話 的圖片&#10;&#10;自動產生的描述">
            <a:extLst>
              <a:ext uri="{FF2B5EF4-FFF2-40B4-BE49-F238E27FC236}">
                <a16:creationId xmlns:a16="http://schemas.microsoft.com/office/drawing/2014/main" id="{A045C23D-C24C-09F5-A5C3-239373230E6D}"/>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827584" y="2319285"/>
            <a:ext cx="1505780" cy="1505780"/>
          </a:xfrm>
          <a:prstGeom prst="rect">
            <a:avLst/>
          </a:prstGeom>
          <a:noFill/>
          <a:extLst>
            <a:ext uri="{909E8E84-426E-40DD-AFC4-6F175D3DCCD1}">
              <a14:hiddenFill xmlns:a14="http://schemas.microsoft.com/office/drawing/2010/main">
                <a:solidFill>
                  <a:srgbClr val="FFFFFF"/>
                </a:solidFill>
              </a14:hiddenFill>
            </a:ext>
          </a:extLst>
        </p:spPr>
      </p:pic>
      <p:sp>
        <p:nvSpPr>
          <p:cNvPr id="6" name="文字方塊 10">
            <a:extLst>
              <a:ext uri="{FF2B5EF4-FFF2-40B4-BE49-F238E27FC236}">
                <a16:creationId xmlns:a16="http://schemas.microsoft.com/office/drawing/2014/main" id="{4A056AAA-0798-610D-314E-45C8CD642678}"/>
              </a:ext>
            </a:extLst>
          </p:cNvPr>
          <p:cNvSpPr txBox="1"/>
          <p:nvPr/>
        </p:nvSpPr>
        <p:spPr>
          <a:xfrm>
            <a:off x="758770" y="3823756"/>
            <a:ext cx="1584176" cy="2431435"/>
          </a:xfrm>
          <a:prstGeom prst="rect">
            <a:avLst/>
          </a:prstGeom>
          <a:noFill/>
        </p:spPr>
        <p:txBody>
          <a:bodyPr wrap="square" rtlCol="0">
            <a:spAutoFit/>
          </a:bodyPr>
          <a:lstStyle/>
          <a:p>
            <a:pPr algn="ctr"/>
            <a:r>
              <a:rPr lang="en-US" altLang="zh-TW" sz="1400" b="1" dirty="0">
                <a:solidFill>
                  <a:schemeClr val="accent1">
                    <a:lumMod val="75000"/>
                  </a:schemeClr>
                </a:solidFill>
                <a:latin typeface="Arial" panose="020B0604020202020204" pitchFamily="34" charset="0"/>
                <a:ea typeface="微軟正黑體" panose="020B0604030504040204" pitchFamily="34" charset="-120"/>
                <a:cs typeface="Arial" panose="020B0604020202020204" pitchFamily="34" charset="0"/>
              </a:rPr>
              <a:t>R11C-30</a:t>
            </a:r>
          </a:p>
          <a:p>
            <a:pPr algn="ctr"/>
            <a:r>
              <a:rPr lang="en-US" altLang="zh-TW" sz="1400" dirty="0">
                <a:solidFill>
                  <a:schemeClr val="accent1">
                    <a:lumMod val="75000"/>
                  </a:schemeClr>
                </a:solidFill>
                <a:latin typeface="Arial" panose="020B0604020202020204" pitchFamily="34" charset="0"/>
                <a:ea typeface="微軟正黑體" panose="020B0604030504040204" pitchFamily="34" charset="-120"/>
                <a:cs typeface="Arial" panose="020B0604020202020204" pitchFamily="34" charset="0"/>
              </a:rPr>
              <a:t>RFID</a:t>
            </a:r>
            <a:br>
              <a:rPr lang="en-US" altLang="zh-TW" sz="1400" dirty="0">
                <a:solidFill>
                  <a:schemeClr val="accent1">
                    <a:lumMod val="75000"/>
                  </a:schemeClr>
                </a:solidFill>
                <a:latin typeface="Arial" panose="020B0604020202020204" pitchFamily="34" charset="0"/>
                <a:ea typeface="微軟正黑體" panose="020B0604030504040204" pitchFamily="34" charset="-120"/>
                <a:cs typeface="Arial" panose="020B0604020202020204" pitchFamily="34" charset="0"/>
              </a:rPr>
            </a:br>
            <a:r>
              <a:rPr lang="en-US" altLang="zh-TW" sz="1400" dirty="0">
                <a:solidFill>
                  <a:schemeClr val="accent1">
                    <a:lumMod val="75000"/>
                  </a:schemeClr>
                </a:solidFill>
                <a:latin typeface="Arial" panose="020B0604020202020204" pitchFamily="34" charset="0"/>
                <a:ea typeface="微軟正黑體" panose="020B0604030504040204" pitchFamily="34" charset="-120"/>
                <a:cs typeface="Arial" panose="020B0604020202020204" pitchFamily="34" charset="0"/>
              </a:rPr>
              <a:t>Card Reader</a:t>
            </a:r>
          </a:p>
          <a:p>
            <a:pPr algn="ctr"/>
            <a:endParaRPr lang="en-US" altLang="zh-TW" sz="1400" dirty="0">
              <a:latin typeface="Arial" panose="020B0604020202020204" pitchFamily="34" charset="0"/>
              <a:ea typeface="微軟正黑體" panose="020B0604030504040204" pitchFamily="34" charset="-120"/>
              <a:cs typeface="Arial" panose="020B0604020202020204" pitchFamily="34" charset="0"/>
            </a:endParaRPr>
          </a:p>
          <a:p>
            <a:pPr algn="ctr"/>
            <a:r>
              <a:rPr lang="en-US" altLang="zh-TW" sz="1200" dirty="0">
                <a:latin typeface="Arial" panose="020B0604020202020204" pitchFamily="34" charset="0"/>
                <a:ea typeface="微軟正黑體" panose="020B0604030504040204" pitchFamily="34" charset="-120"/>
                <a:cs typeface="Arial" panose="020B0604020202020204" pitchFamily="34" charset="0"/>
              </a:rPr>
              <a:t>Card DB: 16000</a:t>
            </a:r>
          </a:p>
          <a:p>
            <a:pPr algn="ctr"/>
            <a:r>
              <a:rPr lang="en-US" altLang="zh-TW" sz="1200" dirty="0">
                <a:latin typeface="Arial" panose="020B0604020202020204" pitchFamily="34" charset="0"/>
                <a:ea typeface="微軟正黑體" panose="020B0604030504040204" pitchFamily="34" charset="-120"/>
                <a:cs typeface="Arial" panose="020B0604020202020204" pitchFamily="34" charset="0"/>
              </a:rPr>
              <a:t>Elevators up to 64 floors</a:t>
            </a:r>
          </a:p>
          <a:p>
            <a:pPr algn="ctr"/>
            <a:endParaRPr lang="en-US" altLang="zh-TW" sz="1200" dirty="0">
              <a:latin typeface="Arial" panose="020B0604020202020204" pitchFamily="34" charset="0"/>
              <a:ea typeface="微軟正黑體" panose="020B0604030504040204" pitchFamily="34" charset="-120"/>
              <a:cs typeface="Arial" panose="020B0604020202020204" pitchFamily="34" charset="0"/>
            </a:endParaRPr>
          </a:p>
          <a:p>
            <a:pPr algn="ctr"/>
            <a:r>
              <a:rPr lang="en-US" altLang="zh-TW" sz="1200" dirty="0">
                <a:latin typeface="Arial" panose="020B0604020202020204" pitchFamily="34" charset="0"/>
                <a:ea typeface="微軟正黑體" panose="020B0604030504040204" pitchFamily="34" charset="-120"/>
                <a:cs typeface="Arial" panose="020B0604020202020204" pitchFamily="34" charset="0"/>
              </a:rPr>
              <a:t>Supported cards: </a:t>
            </a:r>
            <a:r>
              <a:rPr lang="en-US" altLang="zh-TW" sz="1200" dirty="0" err="1">
                <a:latin typeface="Arial" panose="020B0604020202020204" pitchFamily="34" charset="0"/>
                <a:ea typeface="微軟正黑體" panose="020B0604030504040204" pitchFamily="34" charset="-120"/>
                <a:cs typeface="Arial" panose="020B0604020202020204" pitchFamily="34" charset="0"/>
              </a:rPr>
              <a:t>Mifare</a:t>
            </a:r>
            <a:r>
              <a:rPr lang="en-US" altLang="zh-TW" sz="1200" dirty="0">
                <a:latin typeface="Arial" panose="020B0604020202020204" pitchFamily="34" charset="0"/>
                <a:ea typeface="微軟正黑體" panose="020B0604030504040204" pitchFamily="34" charset="-120"/>
                <a:cs typeface="Arial" panose="020B0604020202020204" pitchFamily="34" charset="0"/>
              </a:rPr>
              <a:t> (including Easy Card)</a:t>
            </a:r>
          </a:p>
          <a:p>
            <a:pPr algn="ctr"/>
            <a:r>
              <a:rPr lang="en-US" altLang="zh-TW" sz="1200" dirty="0">
                <a:latin typeface="Arial" panose="020B0604020202020204" pitchFamily="34" charset="0"/>
                <a:ea typeface="微軟正黑體" panose="020B0604030504040204" pitchFamily="34" charset="-120"/>
                <a:cs typeface="Arial" panose="020B0604020202020204" pitchFamily="34" charset="0"/>
              </a:rPr>
              <a:t>EM</a:t>
            </a:r>
            <a:endParaRPr lang="zh-TW" altLang="en-US" sz="1200" dirty="0">
              <a:latin typeface="Arial" panose="020B0604020202020204" pitchFamily="34" charset="0"/>
              <a:ea typeface="微軟正黑體" panose="020B0604030504040204" pitchFamily="34" charset="-120"/>
              <a:cs typeface="Arial" panose="020B0604020202020204" pitchFamily="34" charset="0"/>
            </a:endParaRPr>
          </a:p>
        </p:txBody>
      </p:sp>
      <p:sp>
        <p:nvSpPr>
          <p:cNvPr id="7" name="文字方塊 11">
            <a:extLst>
              <a:ext uri="{FF2B5EF4-FFF2-40B4-BE49-F238E27FC236}">
                <a16:creationId xmlns:a16="http://schemas.microsoft.com/office/drawing/2014/main" id="{145D8B3E-1780-2370-C159-659FE47B603E}"/>
              </a:ext>
            </a:extLst>
          </p:cNvPr>
          <p:cNvSpPr txBox="1"/>
          <p:nvPr/>
        </p:nvSpPr>
        <p:spPr>
          <a:xfrm>
            <a:off x="2711057" y="3823756"/>
            <a:ext cx="1860943" cy="2246769"/>
          </a:xfrm>
          <a:prstGeom prst="rect">
            <a:avLst/>
          </a:prstGeom>
          <a:noFill/>
        </p:spPr>
        <p:txBody>
          <a:bodyPr wrap="square" rtlCol="0">
            <a:spAutoFit/>
          </a:bodyPr>
          <a:lstStyle/>
          <a:p>
            <a:pPr algn="ctr"/>
            <a:r>
              <a:rPr lang="en-US" altLang="zh-TW" sz="1400" b="1" dirty="0">
                <a:solidFill>
                  <a:schemeClr val="accent1">
                    <a:lumMod val="75000"/>
                  </a:schemeClr>
                </a:solidFill>
                <a:latin typeface="Arial" panose="020B0604020202020204" pitchFamily="34" charset="0"/>
                <a:ea typeface="微軟正黑體" panose="020B0604030504040204" pitchFamily="34" charset="-120"/>
                <a:cs typeface="Arial" panose="020B0604020202020204" pitchFamily="34" charset="0"/>
              </a:rPr>
              <a:t>R71CF-313*</a:t>
            </a:r>
            <a:br>
              <a:rPr lang="en-US" altLang="zh-TW" sz="1400" dirty="0">
                <a:solidFill>
                  <a:schemeClr val="accent1">
                    <a:lumMod val="75000"/>
                  </a:schemeClr>
                </a:solidFill>
                <a:latin typeface="Arial" panose="020B0604020202020204" pitchFamily="34" charset="0"/>
                <a:ea typeface="微軟正黑體" panose="020B0604030504040204" pitchFamily="34" charset="-120"/>
                <a:cs typeface="Arial" panose="020B0604020202020204" pitchFamily="34" charset="0"/>
              </a:rPr>
            </a:br>
            <a:r>
              <a:rPr lang="en-US" altLang="zh-TW" sz="1400" dirty="0">
                <a:solidFill>
                  <a:schemeClr val="accent1">
                    <a:lumMod val="75000"/>
                  </a:schemeClr>
                </a:solidFill>
                <a:latin typeface="Arial" panose="020B0604020202020204" pitchFamily="34" charset="0"/>
                <a:ea typeface="微軟正黑體" panose="020B0604030504040204" pitchFamily="34" charset="-120"/>
                <a:cs typeface="Arial" panose="020B0604020202020204" pitchFamily="34" charset="0"/>
              </a:rPr>
              <a:t>Face Recognition Door Station</a:t>
            </a:r>
          </a:p>
          <a:p>
            <a:pPr algn="ctr"/>
            <a:endParaRPr lang="en-US" altLang="zh-TW" sz="1400" dirty="0">
              <a:latin typeface="Arial" panose="020B0604020202020204" pitchFamily="34" charset="0"/>
              <a:ea typeface="微軟正黑體" panose="020B0604030504040204" pitchFamily="34" charset="-120"/>
              <a:cs typeface="Arial" panose="020B0604020202020204" pitchFamily="34" charset="0"/>
            </a:endParaRPr>
          </a:p>
          <a:p>
            <a:pPr algn="ctr"/>
            <a:r>
              <a:rPr lang="en-US" altLang="zh-TW" sz="1200" dirty="0">
                <a:latin typeface="Arial" panose="020B0604020202020204" pitchFamily="34" charset="0"/>
                <a:ea typeface="微軟正黑體" panose="020B0604030504040204" pitchFamily="34" charset="-120"/>
                <a:cs typeface="Arial" panose="020B0604020202020204" pitchFamily="34" charset="0"/>
              </a:rPr>
              <a:t>Face DB: 1500</a:t>
            </a:r>
          </a:p>
          <a:p>
            <a:pPr algn="ctr"/>
            <a:r>
              <a:rPr lang="en-US" altLang="zh-TW" sz="1200" dirty="0">
                <a:latin typeface="Arial" panose="020B0604020202020204" pitchFamily="34" charset="0"/>
                <a:ea typeface="微軟正黑體" panose="020B0604030504040204" pitchFamily="34" charset="-120"/>
                <a:cs typeface="Arial" panose="020B0604020202020204" pitchFamily="34" charset="0"/>
              </a:rPr>
              <a:t>Photo based profiles</a:t>
            </a:r>
          </a:p>
          <a:p>
            <a:pPr algn="ctr"/>
            <a:r>
              <a:rPr lang="en-US" altLang="zh-TW" sz="1200" dirty="0">
                <a:latin typeface="Arial" panose="020B0604020202020204" pitchFamily="34" charset="0"/>
                <a:ea typeface="微軟正黑體" panose="020B0604030504040204" pitchFamily="34" charset="-120"/>
                <a:cs typeface="Arial" panose="020B0604020202020204" pitchFamily="34" charset="0"/>
              </a:rPr>
              <a:t>Recognition distance 0.3m-1.5m</a:t>
            </a:r>
          </a:p>
          <a:p>
            <a:pPr algn="ctr"/>
            <a:endParaRPr lang="en-US" altLang="zh-TW" sz="1200" dirty="0">
              <a:latin typeface="Arial" panose="020B0604020202020204" pitchFamily="34" charset="0"/>
              <a:ea typeface="微軟正黑體" panose="020B0604030504040204" pitchFamily="34" charset="-120"/>
              <a:cs typeface="Arial" panose="020B0604020202020204" pitchFamily="34" charset="0"/>
            </a:endParaRPr>
          </a:p>
          <a:p>
            <a:pPr algn="ctr"/>
            <a:r>
              <a:rPr lang="en-US" altLang="zh-TW" sz="1200" dirty="0">
                <a:latin typeface="Arial" panose="020B0604020202020204" pitchFamily="34" charset="0"/>
                <a:ea typeface="微軟正黑體" panose="020B0604030504040204" pitchFamily="34" charset="-120"/>
                <a:cs typeface="Arial" panose="020B0604020202020204" pitchFamily="34" charset="0"/>
              </a:rPr>
              <a:t>Supported cards: </a:t>
            </a:r>
          </a:p>
          <a:p>
            <a:pPr algn="ctr"/>
            <a:r>
              <a:rPr lang="en-US" altLang="zh-TW" sz="1200" dirty="0">
                <a:latin typeface="Arial" panose="020B0604020202020204" pitchFamily="34" charset="0"/>
                <a:ea typeface="微軟正黑體" panose="020B0604030504040204" pitchFamily="34" charset="-120"/>
                <a:cs typeface="Arial" panose="020B0604020202020204" pitchFamily="34" charset="0"/>
              </a:rPr>
              <a:t>EM (125kHz)</a:t>
            </a:r>
            <a:endParaRPr lang="zh-TW" altLang="en-US" sz="1400" dirty="0">
              <a:latin typeface="Arial" panose="020B0604020202020204" pitchFamily="34" charset="0"/>
              <a:ea typeface="微軟正黑體" panose="020B0604030504040204" pitchFamily="34" charset="-120"/>
              <a:cs typeface="Arial" panose="020B0604020202020204" pitchFamily="34" charset="0"/>
            </a:endParaRPr>
          </a:p>
        </p:txBody>
      </p:sp>
      <p:sp>
        <p:nvSpPr>
          <p:cNvPr id="8" name="文字方塊 12">
            <a:extLst>
              <a:ext uri="{FF2B5EF4-FFF2-40B4-BE49-F238E27FC236}">
                <a16:creationId xmlns:a16="http://schemas.microsoft.com/office/drawing/2014/main" id="{9F298E01-882D-2FB9-0638-9192DEDD0FC2}"/>
              </a:ext>
            </a:extLst>
          </p:cNvPr>
          <p:cNvSpPr txBox="1"/>
          <p:nvPr/>
        </p:nvSpPr>
        <p:spPr>
          <a:xfrm>
            <a:off x="4855680" y="3823756"/>
            <a:ext cx="1728192" cy="2646878"/>
          </a:xfrm>
          <a:prstGeom prst="rect">
            <a:avLst/>
          </a:prstGeom>
          <a:noFill/>
        </p:spPr>
        <p:txBody>
          <a:bodyPr wrap="square" rtlCol="0">
            <a:spAutoFit/>
          </a:bodyPr>
          <a:lstStyle/>
          <a:p>
            <a:pPr algn="ctr"/>
            <a:r>
              <a:rPr lang="en-US" altLang="zh-TW" sz="1400" b="1" dirty="0">
                <a:solidFill>
                  <a:schemeClr val="accent1">
                    <a:lumMod val="75000"/>
                  </a:schemeClr>
                </a:solidFill>
                <a:latin typeface="Arial" panose="020B0604020202020204" pitchFamily="34" charset="0"/>
                <a:ea typeface="微軟正黑體" panose="020B0604030504040204" pitchFamily="34" charset="-120"/>
                <a:cs typeface="Arial" panose="020B0604020202020204" pitchFamily="34" charset="0"/>
              </a:rPr>
              <a:t>R72FT-31*</a:t>
            </a:r>
            <a:br>
              <a:rPr lang="en-US" altLang="zh-TW" sz="1400" b="1" dirty="0">
                <a:solidFill>
                  <a:schemeClr val="accent1">
                    <a:lumMod val="75000"/>
                  </a:schemeClr>
                </a:solidFill>
                <a:latin typeface="Arial" panose="020B0604020202020204" pitchFamily="34" charset="0"/>
                <a:ea typeface="微軟正黑體" panose="020B0604030504040204" pitchFamily="34" charset="-120"/>
                <a:cs typeface="Arial" panose="020B0604020202020204" pitchFamily="34" charset="0"/>
              </a:rPr>
            </a:br>
            <a:r>
              <a:rPr lang="en-US" altLang="zh-TW" sz="1400" dirty="0">
                <a:solidFill>
                  <a:schemeClr val="accent1">
                    <a:lumMod val="75000"/>
                  </a:schemeClr>
                </a:solidFill>
                <a:latin typeface="Arial" panose="020B0604020202020204" pitchFamily="34" charset="0"/>
                <a:ea typeface="微軟正黑體" panose="020B0604030504040204" pitchFamily="34" charset="-120"/>
                <a:cs typeface="Arial" panose="020B0604020202020204" pitchFamily="34" charset="0"/>
              </a:rPr>
              <a:t>Face Recognition &amp; Fever Detection Door Station</a:t>
            </a:r>
          </a:p>
          <a:p>
            <a:pPr algn="ctr"/>
            <a:endParaRPr lang="en-US" altLang="zh-TW" sz="1400" dirty="0">
              <a:latin typeface="Arial" panose="020B0604020202020204" pitchFamily="34" charset="0"/>
              <a:ea typeface="微軟正黑體" panose="020B0604030504040204" pitchFamily="34" charset="-120"/>
              <a:cs typeface="Arial" panose="020B0604020202020204" pitchFamily="34" charset="0"/>
            </a:endParaRPr>
          </a:p>
          <a:p>
            <a:pPr algn="ctr"/>
            <a:r>
              <a:rPr lang="en-US" altLang="zh-TW" sz="1200" dirty="0">
                <a:latin typeface="Arial" panose="020B0604020202020204" pitchFamily="34" charset="0"/>
                <a:ea typeface="微軟正黑體" panose="020B0604030504040204" pitchFamily="34" charset="-120"/>
                <a:cs typeface="Arial" panose="020B0604020202020204" pitchFamily="34" charset="0"/>
              </a:rPr>
              <a:t>Face DB: 6000</a:t>
            </a:r>
          </a:p>
          <a:p>
            <a:pPr algn="ctr"/>
            <a:r>
              <a:rPr lang="en-US" altLang="zh-TW" sz="1200" dirty="0">
                <a:latin typeface="Arial" panose="020B0604020202020204" pitchFamily="34" charset="0"/>
                <a:ea typeface="微軟正黑體" panose="020B0604030504040204" pitchFamily="34" charset="-120"/>
                <a:cs typeface="Arial" panose="020B0604020202020204" pitchFamily="34" charset="0"/>
              </a:rPr>
              <a:t>Photo based profiles</a:t>
            </a:r>
          </a:p>
          <a:p>
            <a:pPr algn="ctr"/>
            <a:r>
              <a:rPr lang="en-US" altLang="zh-TW" sz="1200" dirty="0">
                <a:latin typeface="Arial" panose="020B0604020202020204" pitchFamily="34" charset="0"/>
                <a:ea typeface="微軟正黑體" panose="020B0604030504040204" pitchFamily="34" charset="-120"/>
                <a:cs typeface="Arial" panose="020B0604020202020204" pitchFamily="34" charset="0"/>
              </a:rPr>
              <a:t>Recognition distance 0.5m-3m</a:t>
            </a:r>
          </a:p>
          <a:p>
            <a:pPr algn="ctr"/>
            <a:endParaRPr lang="en-US" altLang="zh-TW" sz="1200" dirty="0">
              <a:latin typeface="Arial" panose="020B0604020202020204" pitchFamily="34" charset="0"/>
              <a:ea typeface="微軟正黑體" panose="020B0604030504040204" pitchFamily="34" charset="-120"/>
              <a:cs typeface="Arial" panose="020B0604020202020204" pitchFamily="34" charset="0"/>
            </a:endParaRPr>
          </a:p>
          <a:p>
            <a:pPr algn="ctr"/>
            <a:r>
              <a:rPr lang="en-US" altLang="zh-TW" sz="1200" dirty="0">
                <a:latin typeface="Arial" panose="020B0604020202020204" pitchFamily="34" charset="0"/>
                <a:ea typeface="微軟正黑體" panose="020B0604030504040204" pitchFamily="34" charset="-120"/>
                <a:cs typeface="Arial" panose="020B0604020202020204" pitchFamily="34" charset="0"/>
              </a:rPr>
              <a:t>Supported cards: </a:t>
            </a:r>
          </a:p>
          <a:p>
            <a:pPr algn="ctr"/>
            <a:r>
              <a:rPr lang="en-US" altLang="zh-TW" sz="1200" dirty="0" err="1">
                <a:latin typeface="Arial" panose="020B0604020202020204" pitchFamily="34" charset="0"/>
                <a:ea typeface="微軟正黑體" panose="020B0604030504040204" pitchFamily="34" charset="-120"/>
                <a:cs typeface="Arial" panose="020B0604020202020204" pitchFamily="34" charset="0"/>
              </a:rPr>
              <a:t>Mifare</a:t>
            </a:r>
            <a:r>
              <a:rPr lang="en-US" altLang="zh-TW" sz="1200" dirty="0">
                <a:latin typeface="Arial" panose="020B0604020202020204" pitchFamily="34" charset="0"/>
                <a:ea typeface="微軟正黑體" panose="020B0604030504040204" pitchFamily="34" charset="-120"/>
                <a:cs typeface="Arial" panose="020B0604020202020204" pitchFamily="34" charset="0"/>
              </a:rPr>
              <a:t> (including Easy Card)</a:t>
            </a:r>
          </a:p>
        </p:txBody>
      </p:sp>
      <p:sp>
        <p:nvSpPr>
          <p:cNvPr id="9" name="文字方塊 13">
            <a:extLst>
              <a:ext uri="{FF2B5EF4-FFF2-40B4-BE49-F238E27FC236}">
                <a16:creationId xmlns:a16="http://schemas.microsoft.com/office/drawing/2014/main" id="{1B7433C1-DE8D-8171-9C40-86C7CA7BFB28}"/>
              </a:ext>
            </a:extLst>
          </p:cNvPr>
          <p:cNvSpPr txBox="1"/>
          <p:nvPr/>
        </p:nvSpPr>
        <p:spPr>
          <a:xfrm>
            <a:off x="7079851" y="3809649"/>
            <a:ext cx="1563277" cy="2585323"/>
          </a:xfrm>
          <a:prstGeom prst="rect">
            <a:avLst/>
          </a:prstGeom>
          <a:noFill/>
        </p:spPr>
        <p:txBody>
          <a:bodyPr wrap="square" rtlCol="0">
            <a:spAutoFit/>
          </a:bodyPr>
          <a:lstStyle/>
          <a:p>
            <a:pPr algn="ctr"/>
            <a:r>
              <a:rPr lang="en-US" altLang="zh-TW" sz="1400" b="1" dirty="0">
                <a:solidFill>
                  <a:schemeClr val="accent1">
                    <a:lumMod val="75000"/>
                  </a:schemeClr>
                </a:solidFill>
                <a:latin typeface="Arial" panose="020B0604020202020204" pitchFamily="34" charset="0"/>
                <a:ea typeface="微軟正黑體" panose="020B0604030504040204" pitchFamily="34" charset="-120"/>
                <a:cs typeface="Arial" panose="020B0604020202020204" pitchFamily="34" charset="0"/>
              </a:rPr>
              <a:t>VMGB-410*</a:t>
            </a:r>
            <a:br>
              <a:rPr lang="en-US" altLang="zh-TW" sz="1400" b="1" dirty="0">
                <a:solidFill>
                  <a:schemeClr val="accent1">
                    <a:lumMod val="75000"/>
                  </a:schemeClr>
                </a:solidFill>
                <a:latin typeface="Arial" panose="020B0604020202020204" pitchFamily="34" charset="0"/>
                <a:ea typeface="微軟正黑體" panose="020B0604030504040204" pitchFamily="34" charset="-120"/>
                <a:cs typeface="Arial" panose="020B0604020202020204" pitchFamily="34" charset="0"/>
              </a:rPr>
            </a:br>
            <a:r>
              <a:rPr lang="en-US" altLang="zh-TW" sz="1400" dirty="0">
                <a:solidFill>
                  <a:schemeClr val="accent1">
                    <a:lumMod val="75000"/>
                  </a:schemeClr>
                </a:solidFill>
                <a:latin typeface="Arial" panose="020B0604020202020204" pitchFamily="34" charset="0"/>
                <a:ea typeface="微軟正黑體" panose="020B0604030504040204" pitchFamily="34" charset="-120"/>
                <a:cs typeface="Arial" panose="020B0604020202020204" pitchFamily="34" charset="0"/>
              </a:rPr>
              <a:t>ALPR Camera</a:t>
            </a:r>
          </a:p>
          <a:p>
            <a:pPr algn="ctr"/>
            <a:endParaRPr lang="en-US" altLang="zh-TW" sz="1400" dirty="0">
              <a:latin typeface="Arial" panose="020B0604020202020204" pitchFamily="34" charset="0"/>
              <a:ea typeface="微軟正黑體" panose="020B0604030504040204" pitchFamily="34" charset="-120"/>
              <a:cs typeface="Arial" panose="020B0604020202020204" pitchFamily="34" charset="0"/>
            </a:endParaRPr>
          </a:p>
          <a:p>
            <a:pPr algn="ctr"/>
            <a:r>
              <a:rPr lang="en-US" altLang="zh-TW" sz="1200" dirty="0">
                <a:latin typeface="Arial" panose="020B0604020202020204" pitchFamily="34" charset="0"/>
                <a:ea typeface="微軟正黑體" panose="020B0604030504040204" pitchFamily="34" charset="-120"/>
                <a:cs typeface="Arial" panose="020B0604020202020204" pitchFamily="34" charset="0"/>
              </a:rPr>
              <a:t>Deep learning based ALPR</a:t>
            </a:r>
          </a:p>
          <a:p>
            <a:pPr algn="ctr"/>
            <a:endParaRPr lang="en-US" altLang="zh-TW" sz="1200" dirty="0">
              <a:latin typeface="Arial" panose="020B0604020202020204" pitchFamily="34" charset="0"/>
              <a:ea typeface="微軟正黑體" panose="020B0604030504040204" pitchFamily="34" charset="-120"/>
              <a:cs typeface="Arial" panose="020B0604020202020204" pitchFamily="34" charset="0"/>
            </a:endParaRPr>
          </a:p>
          <a:p>
            <a:pPr algn="ctr"/>
            <a:r>
              <a:rPr lang="en-US" altLang="zh-TW" sz="1200" dirty="0">
                <a:latin typeface="Arial" panose="020B0604020202020204" pitchFamily="34" charset="0"/>
                <a:ea typeface="微軟正黑體" panose="020B0604030504040204" pitchFamily="34" charset="-120"/>
                <a:cs typeface="Arial" panose="020B0604020202020204" pitchFamily="34" charset="0"/>
              </a:rPr>
              <a:t>Speed &lt;60km/h</a:t>
            </a:r>
          </a:p>
          <a:p>
            <a:pPr algn="ctr"/>
            <a:endParaRPr lang="en-US" altLang="zh-TW" sz="1200" dirty="0">
              <a:latin typeface="Arial" panose="020B0604020202020204" pitchFamily="34" charset="0"/>
              <a:ea typeface="微軟正黑體" panose="020B0604030504040204" pitchFamily="34" charset="-120"/>
              <a:cs typeface="Arial" panose="020B0604020202020204" pitchFamily="34" charset="0"/>
            </a:endParaRPr>
          </a:p>
          <a:p>
            <a:pPr algn="ctr"/>
            <a:r>
              <a:rPr lang="en-US" altLang="zh-TW" sz="1200" dirty="0">
                <a:latin typeface="Arial" panose="020B0604020202020204" pitchFamily="34" charset="0"/>
                <a:ea typeface="微軟正黑體" panose="020B0604030504040204" pitchFamily="34" charset="-120"/>
                <a:cs typeface="Arial" panose="020B0604020202020204" pitchFamily="34" charset="0"/>
              </a:rPr>
              <a:t>Identification: 4.5m-30m</a:t>
            </a:r>
          </a:p>
          <a:p>
            <a:pPr algn="ctr"/>
            <a:endParaRPr lang="en-US" altLang="zh-TW" sz="1200" dirty="0">
              <a:latin typeface="Arial" panose="020B0604020202020204" pitchFamily="34" charset="0"/>
              <a:ea typeface="微軟正黑體" panose="020B0604030504040204" pitchFamily="34" charset="-120"/>
              <a:cs typeface="Arial" panose="020B0604020202020204" pitchFamily="34" charset="0"/>
            </a:endParaRPr>
          </a:p>
          <a:p>
            <a:pPr algn="ctr"/>
            <a:r>
              <a:rPr lang="en-US" altLang="zh-TW" sz="1200" dirty="0">
                <a:latin typeface="Arial" panose="020B0604020202020204" pitchFamily="34" charset="0"/>
                <a:ea typeface="微軟正黑體" panose="020B0604030504040204" pitchFamily="34" charset="-120"/>
                <a:cs typeface="Arial" panose="020B0604020202020204" pitchFamily="34" charset="0"/>
              </a:rPr>
              <a:t>ALPR supported countries: Taiwan</a:t>
            </a:r>
            <a:endParaRPr lang="zh-TW" altLang="en-US" sz="1200" dirty="0">
              <a:latin typeface="Arial" panose="020B0604020202020204" pitchFamily="34" charset="0"/>
              <a:ea typeface="微軟正黑體" panose="020B0604030504040204" pitchFamily="34" charset="-120"/>
              <a:cs typeface="Arial" panose="020B0604020202020204" pitchFamily="34" charset="0"/>
            </a:endParaRPr>
          </a:p>
        </p:txBody>
      </p:sp>
      <p:sp>
        <p:nvSpPr>
          <p:cNvPr id="10" name="Rectangle 9">
            <a:extLst>
              <a:ext uri="{FF2B5EF4-FFF2-40B4-BE49-F238E27FC236}">
                <a16:creationId xmlns:a16="http://schemas.microsoft.com/office/drawing/2014/main" id="{B9C27255-DC57-42FC-E790-A2F481073CD4}"/>
              </a:ext>
            </a:extLst>
          </p:cNvPr>
          <p:cNvSpPr/>
          <p:nvPr/>
        </p:nvSpPr>
        <p:spPr>
          <a:xfrm>
            <a:off x="689956" y="2113567"/>
            <a:ext cx="1721804" cy="4326290"/>
          </a:xfrm>
          <a:prstGeom prst="rect">
            <a:avLst/>
          </a:prstGeom>
          <a:noFill/>
          <a:ln>
            <a:solidFill>
              <a:schemeClr val="bg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0BA205E-9859-2DD6-DF44-AA30818BC389}"/>
              </a:ext>
            </a:extLst>
          </p:cNvPr>
          <p:cNvSpPr/>
          <p:nvPr/>
        </p:nvSpPr>
        <p:spPr>
          <a:xfrm>
            <a:off x="2780626" y="2113567"/>
            <a:ext cx="1721804" cy="4326290"/>
          </a:xfrm>
          <a:prstGeom prst="rect">
            <a:avLst/>
          </a:prstGeom>
          <a:noFill/>
          <a:ln>
            <a:solidFill>
              <a:schemeClr val="bg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04F51715-E744-5499-19BA-8487DFD2CBB7}"/>
              </a:ext>
            </a:extLst>
          </p:cNvPr>
          <p:cNvSpPr/>
          <p:nvPr/>
        </p:nvSpPr>
        <p:spPr>
          <a:xfrm>
            <a:off x="4899574" y="2113567"/>
            <a:ext cx="1721804" cy="4326290"/>
          </a:xfrm>
          <a:prstGeom prst="rect">
            <a:avLst/>
          </a:prstGeom>
          <a:noFill/>
          <a:ln>
            <a:solidFill>
              <a:schemeClr val="bg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5E89CCCA-9C5C-382E-73BC-096CBC896261}"/>
              </a:ext>
            </a:extLst>
          </p:cNvPr>
          <p:cNvSpPr/>
          <p:nvPr/>
        </p:nvSpPr>
        <p:spPr>
          <a:xfrm>
            <a:off x="7000588" y="2113567"/>
            <a:ext cx="1721804" cy="4326290"/>
          </a:xfrm>
          <a:prstGeom prst="rect">
            <a:avLst/>
          </a:prstGeom>
          <a:noFill/>
          <a:ln>
            <a:solidFill>
              <a:schemeClr val="bg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a:extLst>
              <a:ext uri="{FF2B5EF4-FFF2-40B4-BE49-F238E27FC236}">
                <a16:creationId xmlns:a16="http://schemas.microsoft.com/office/drawing/2014/main" id="{2FDBEA36-A052-F556-5915-B9E877C0965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58417" y="2240924"/>
            <a:ext cx="1505780" cy="150578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505C2B9-947B-C21A-2933-C84CA5ED221F}"/>
              </a:ext>
            </a:extLst>
          </p:cNvPr>
          <p:cNvSpPr txBox="1"/>
          <p:nvPr/>
        </p:nvSpPr>
        <p:spPr>
          <a:xfrm>
            <a:off x="251520" y="6525344"/>
            <a:ext cx="2520280" cy="276999"/>
          </a:xfrm>
          <a:prstGeom prst="rect">
            <a:avLst/>
          </a:prstGeom>
          <a:noFill/>
        </p:spPr>
        <p:txBody>
          <a:bodyPr wrap="square" rtlCol="0">
            <a:spAutoFit/>
          </a:bodyPr>
          <a:lstStyle/>
          <a:p>
            <a:r>
              <a:rPr lang="en-US" sz="1200" dirty="0"/>
              <a:t>* Not available in the US/CA.</a:t>
            </a:r>
          </a:p>
        </p:txBody>
      </p:sp>
    </p:spTree>
    <p:extLst>
      <p:ext uri="{BB962C8B-B14F-4D97-AF65-F5344CB8AC3E}">
        <p14:creationId xmlns:p14="http://schemas.microsoft.com/office/powerpoint/2010/main" val="12803595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1475656" y="3429000"/>
            <a:ext cx="6192688"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Autofit/>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sz="4000" dirty="0"/>
              <a:t>FEATURES</a:t>
            </a:r>
          </a:p>
        </p:txBody>
      </p:sp>
    </p:spTree>
    <p:extLst>
      <p:ext uri="{BB962C8B-B14F-4D97-AF65-F5344CB8AC3E}">
        <p14:creationId xmlns:p14="http://schemas.microsoft.com/office/powerpoint/2010/main" val="1368380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Video Verification for Access Control</a:t>
            </a:r>
          </a:p>
        </p:txBody>
      </p:sp>
      <p:sp>
        <p:nvSpPr>
          <p:cNvPr id="2" name="TextBox 1">
            <a:extLst>
              <a:ext uri="{FF2B5EF4-FFF2-40B4-BE49-F238E27FC236}">
                <a16:creationId xmlns:a16="http://schemas.microsoft.com/office/drawing/2014/main" id="{6C38B8FF-7F0B-D37C-210F-735B11455AB3}"/>
              </a:ext>
            </a:extLst>
          </p:cNvPr>
          <p:cNvSpPr txBox="1"/>
          <p:nvPr/>
        </p:nvSpPr>
        <p:spPr>
          <a:xfrm>
            <a:off x="395536" y="1628800"/>
            <a:ext cx="7488832" cy="369332"/>
          </a:xfrm>
          <a:prstGeom prst="rect">
            <a:avLst/>
          </a:prstGeom>
          <a:noFill/>
        </p:spPr>
        <p:txBody>
          <a:bodyPr wrap="square" rtlCol="0">
            <a:spAutoFit/>
          </a:bodyPr>
          <a:lstStyle/>
          <a:p>
            <a:r>
              <a:rPr lang="en-US" dirty="0"/>
              <a:t>You can bind up to 4 surveillance camera video streams with access points.</a:t>
            </a:r>
          </a:p>
        </p:txBody>
      </p:sp>
      <p:pic>
        <p:nvPicPr>
          <p:cNvPr id="5" name="Picture 4">
            <a:extLst>
              <a:ext uri="{FF2B5EF4-FFF2-40B4-BE49-F238E27FC236}">
                <a16:creationId xmlns:a16="http://schemas.microsoft.com/office/drawing/2014/main" id="{18E1FEC6-2B88-5E3C-6ACD-AA672C2D0BC0}"/>
              </a:ext>
            </a:extLst>
          </p:cNvPr>
          <p:cNvPicPr>
            <a:picLocks noChangeAspect="1"/>
          </p:cNvPicPr>
          <p:nvPr/>
        </p:nvPicPr>
        <p:blipFill>
          <a:blip r:embed="rId3"/>
          <a:stretch>
            <a:fillRect/>
          </a:stretch>
        </p:blipFill>
        <p:spPr>
          <a:xfrm>
            <a:off x="1187624" y="2276872"/>
            <a:ext cx="6535433" cy="3859424"/>
          </a:xfrm>
          <a:prstGeom prst="rect">
            <a:avLst/>
          </a:prstGeom>
        </p:spPr>
      </p:pic>
    </p:spTree>
    <p:extLst>
      <p:ext uri="{BB962C8B-B14F-4D97-AF65-F5344CB8AC3E}">
        <p14:creationId xmlns:p14="http://schemas.microsoft.com/office/powerpoint/2010/main" val="28940198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E-Map</a:t>
            </a:r>
          </a:p>
        </p:txBody>
      </p:sp>
      <p:sp>
        <p:nvSpPr>
          <p:cNvPr id="2" name="TextBox 1">
            <a:extLst>
              <a:ext uri="{FF2B5EF4-FFF2-40B4-BE49-F238E27FC236}">
                <a16:creationId xmlns:a16="http://schemas.microsoft.com/office/drawing/2014/main" id="{6C38B8FF-7F0B-D37C-210F-735B11455AB3}"/>
              </a:ext>
            </a:extLst>
          </p:cNvPr>
          <p:cNvSpPr txBox="1"/>
          <p:nvPr/>
        </p:nvSpPr>
        <p:spPr>
          <a:xfrm>
            <a:off x="432379" y="4149080"/>
            <a:ext cx="1827983" cy="1477328"/>
          </a:xfrm>
          <a:prstGeom prst="rect">
            <a:avLst/>
          </a:prstGeom>
          <a:noFill/>
        </p:spPr>
        <p:txBody>
          <a:bodyPr wrap="square" rtlCol="0">
            <a:spAutoFit/>
          </a:bodyPr>
          <a:lstStyle/>
          <a:p>
            <a:r>
              <a:rPr lang="en-US" dirty="0"/>
              <a:t>Intuitive navigation for investigating incidents immediately.</a:t>
            </a:r>
          </a:p>
        </p:txBody>
      </p:sp>
      <p:pic>
        <p:nvPicPr>
          <p:cNvPr id="4" name="Picture 3">
            <a:extLst>
              <a:ext uri="{FF2B5EF4-FFF2-40B4-BE49-F238E27FC236}">
                <a16:creationId xmlns:a16="http://schemas.microsoft.com/office/drawing/2014/main" id="{F5C4167F-BE60-61AB-F080-E6D56896E57A}"/>
              </a:ext>
            </a:extLst>
          </p:cNvPr>
          <p:cNvPicPr>
            <a:picLocks noChangeAspect="1"/>
          </p:cNvPicPr>
          <p:nvPr/>
        </p:nvPicPr>
        <p:blipFill>
          <a:blip r:embed="rId3"/>
          <a:stretch>
            <a:fillRect/>
          </a:stretch>
        </p:blipFill>
        <p:spPr>
          <a:xfrm>
            <a:off x="2411760" y="1796606"/>
            <a:ext cx="6276975" cy="4933950"/>
          </a:xfrm>
          <a:prstGeom prst="rect">
            <a:avLst/>
          </a:prstGeom>
        </p:spPr>
      </p:pic>
    </p:spTree>
    <p:extLst>
      <p:ext uri="{BB962C8B-B14F-4D97-AF65-F5344CB8AC3E}">
        <p14:creationId xmlns:p14="http://schemas.microsoft.com/office/powerpoint/2010/main" val="15289421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E-Map</a:t>
            </a:r>
          </a:p>
        </p:txBody>
      </p:sp>
      <p:sp>
        <p:nvSpPr>
          <p:cNvPr id="2" name="TextBox 1">
            <a:extLst>
              <a:ext uri="{FF2B5EF4-FFF2-40B4-BE49-F238E27FC236}">
                <a16:creationId xmlns:a16="http://schemas.microsoft.com/office/drawing/2014/main" id="{6C38B8FF-7F0B-D37C-210F-735B11455AB3}"/>
              </a:ext>
            </a:extLst>
          </p:cNvPr>
          <p:cNvSpPr txBox="1"/>
          <p:nvPr/>
        </p:nvSpPr>
        <p:spPr>
          <a:xfrm>
            <a:off x="285124" y="3429000"/>
            <a:ext cx="1827983" cy="1754326"/>
          </a:xfrm>
          <a:prstGeom prst="rect">
            <a:avLst/>
          </a:prstGeom>
          <a:noFill/>
        </p:spPr>
        <p:txBody>
          <a:bodyPr wrap="square" rtlCol="0">
            <a:spAutoFit/>
          </a:bodyPr>
          <a:lstStyle/>
          <a:p>
            <a:r>
              <a:rPr lang="en-US" dirty="0"/>
              <a:t>Easy to open doors by the situational awareness and by verifying the video first.</a:t>
            </a:r>
          </a:p>
        </p:txBody>
      </p:sp>
      <p:pic>
        <p:nvPicPr>
          <p:cNvPr id="5" name="Picture 4">
            <a:extLst>
              <a:ext uri="{FF2B5EF4-FFF2-40B4-BE49-F238E27FC236}">
                <a16:creationId xmlns:a16="http://schemas.microsoft.com/office/drawing/2014/main" id="{8E7FAF48-33A3-A140-7A7B-5AEAB77231B3}"/>
              </a:ext>
            </a:extLst>
          </p:cNvPr>
          <p:cNvPicPr>
            <a:picLocks noChangeAspect="1"/>
          </p:cNvPicPr>
          <p:nvPr/>
        </p:nvPicPr>
        <p:blipFill>
          <a:blip r:embed="rId3"/>
          <a:stretch>
            <a:fillRect/>
          </a:stretch>
        </p:blipFill>
        <p:spPr>
          <a:xfrm>
            <a:off x="2243308" y="1772816"/>
            <a:ext cx="6629400" cy="4914900"/>
          </a:xfrm>
          <a:prstGeom prst="rect">
            <a:avLst/>
          </a:prstGeom>
        </p:spPr>
      </p:pic>
    </p:spTree>
    <p:extLst>
      <p:ext uri="{BB962C8B-B14F-4D97-AF65-F5344CB8AC3E}">
        <p14:creationId xmlns:p14="http://schemas.microsoft.com/office/powerpoint/2010/main" val="6532626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Attendance Management</a:t>
            </a:r>
          </a:p>
        </p:txBody>
      </p:sp>
      <p:pic>
        <p:nvPicPr>
          <p:cNvPr id="6" name="Picture 5">
            <a:extLst>
              <a:ext uri="{FF2B5EF4-FFF2-40B4-BE49-F238E27FC236}">
                <a16:creationId xmlns:a16="http://schemas.microsoft.com/office/drawing/2014/main" id="{CC468389-AA52-63A6-3419-601872CCF20A}"/>
              </a:ext>
            </a:extLst>
          </p:cNvPr>
          <p:cNvPicPr>
            <a:picLocks noChangeAspect="1"/>
          </p:cNvPicPr>
          <p:nvPr/>
        </p:nvPicPr>
        <p:blipFill>
          <a:blip r:embed="rId3"/>
          <a:stretch>
            <a:fillRect/>
          </a:stretch>
        </p:blipFill>
        <p:spPr>
          <a:xfrm>
            <a:off x="611560" y="3212976"/>
            <a:ext cx="7632848" cy="2771187"/>
          </a:xfrm>
          <a:prstGeom prst="rect">
            <a:avLst/>
          </a:prstGeom>
          <a:ln>
            <a:noFill/>
          </a:ln>
          <a:effectLst>
            <a:outerShdw blurRad="292100" dist="139700" dir="2700000" algn="tl" rotWithShape="0">
              <a:srgbClr val="333333">
                <a:alpha val="65000"/>
              </a:srgbClr>
            </a:outerShdw>
          </a:effectLst>
        </p:spPr>
      </p:pic>
      <p:sp>
        <p:nvSpPr>
          <p:cNvPr id="2" name="TextBox 1">
            <a:extLst>
              <a:ext uri="{FF2B5EF4-FFF2-40B4-BE49-F238E27FC236}">
                <a16:creationId xmlns:a16="http://schemas.microsoft.com/office/drawing/2014/main" id="{6C38B8FF-7F0B-D37C-210F-735B11455AB3}"/>
              </a:ext>
            </a:extLst>
          </p:cNvPr>
          <p:cNvSpPr txBox="1"/>
          <p:nvPr/>
        </p:nvSpPr>
        <p:spPr>
          <a:xfrm>
            <a:off x="539552" y="2741644"/>
            <a:ext cx="7488832" cy="369332"/>
          </a:xfrm>
          <a:prstGeom prst="rect">
            <a:avLst/>
          </a:prstGeom>
          <a:noFill/>
        </p:spPr>
        <p:txBody>
          <a:bodyPr wrap="square" rtlCol="0">
            <a:spAutoFit/>
          </a:bodyPr>
          <a:lstStyle/>
          <a:p>
            <a:r>
              <a:rPr lang="en-US" dirty="0"/>
              <a:t>The example of the convenient user interface of the attendance management.</a:t>
            </a:r>
          </a:p>
        </p:txBody>
      </p:sp>
    </p:spTree>
    <p:extLst>
      <p:ext uri="{BB962C8B-B14F-4D97-AF65-F5344CB8AC3E}">
        <p14:creationId xmlns:p14="http://schemas.microsoft.com/office/powerpoint/2010/main" val="8041944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Attendance Management</a:t>
            </a:r>
          </a:p>
        </p:txBody>
      </p:sp>
      <p:sp>
        <p:nvSpPr>
          <p:cNvPr id="2" name="TextBox 1">
            <a:extLst>
              <a:ext uri="{FF2B5EF4-FFF2-40B4-BE49-F238E27FC236}">
                <a16:creationId xmlns:a16="http://schemas.microsoft.com/office/drawing/2014/main" id="{6C38B8FF-7F0B-D37C-210F-735B11455AB3}"/>
              </a:ext>
            </a:extLst>
          </p:cNvPr>
          <p:cNvSpPr txBox="1"/>
          <p:nvPr/>
        </p:nvSpPr>
        <p:spPr>
          <a:xfrm>
            <a:off x="539552" y="1700808"/>
            <a:ext cx="7488832" cy="369332"/>
          </a:xfrm>
          <a:prstGeom prst="rect">
            <a:avLst/>
          </a:prstGeom>
          <a:noFill/>
        </p:spPr>
        <p:txBody>
          <a:bodyPr wrap="square" rtlCol="0">
            <a:spAutoFit/>
          </a:bodyPr>
          <a:lstStyle/>
          <a:p>
            <a:r>
              <a:rPr lang="en-US" dirty="0"/>
              <a:t>The Attendance Manage system includes following parameters:</a:t>
            </a:r>
          </a:p>
        </p:txBody>
      </p:sp>
      <p:sp>
        <p:nvSpPr>
          <p:cNvPr id="4" name="TextBox 3">
            <a:extLst>
              <a:ext uri="{FF2B5EF4-FFF2-40B4-BE49-F238E27FC236}">
                <a16:creationId xmlns:a16="http://schemas.microsoft.com/office/drawing/2014/main" id="{8474EA7F-246D-698B-F276-AAA4263FED6B}"/>
              </a:ext>
            </a:extLst>
          </p:cNvPr>
          <p:cNvSpPr txBox="1"/>
          <p:nvPr/>
        </p:nvSpPr>
        <p:spPr>
          <a:xfrm>
            <a:off x="512706" y="2214156"/>
            <a:ext cx="8496944" cy="3693319"/>
          </a:xfrm>
          <a:prstGeom prst="rect">
            <a:avLst/>
          </a:prstGeom>
          <a:noFill/>
        </p:spPr>
        <p:txBody>
          <a:bodyPr wrap="square">
            <a:spAutoFit/>
          </a:bodyPr>
          <a:lstStyle/>
          <a:p>
            <a:pPr marL="342900" indent="-342900">
              <a:buAutoNum type="arabicPeriod"/>
            </a:pPr>
            <a:r>
              <a:rPr lang="en-US" dirty="0"/>
              <a:t>Fill in the shift name </a:t>
            </a:r>
          </a:p>
          <a:p>
            <a:pPr marL="342900" indent="-342900">
              <a:buAutoNum type="arabicPeriod"/>
            </a:pPr>
            <a:r>
              <a:rPr lang="en-US" dirty="0"/>
              <a:t>Fill the working hours </a:t>
            </a:r>
          </a:p>
          <a:p>
            <a:pPr marL="342900" indent="-342900">
              <a:buAutoNum type="arabicPeriod"/>
            </a:pPr>
            <a:r>
              <a:rPr lang="en-US" dirty="0"/>
              <a:t>Fill in the off-duty time </a:t>
            </a:r>
          </a:p>
          <a:p>
            <a:pPr marL="342900" indent="-342900">
              <a:buAutoNum type="arabicPeriod"/>
            </a:pPr>
            <a:r>
              <a:rPr lang="en-US" dirty="0"/>
              <a:t>The earliest time allowed for early arrival </a:t>
            </a:r>
          </a:p>
          <a:p>
            <a:pPr marL="342900" indent="-342900">
              <a:buAutoNum type="arabicPeriod"/>
            </a:pPr>
            <a:r>
              <a:rPr lang="en-US" dirty="0"/>
              <a:t>Late start time buffer </a:t>
            </a:r>
          </a:p>
          <a:p>
            <a:pPr marL="342900" indent="-342900">
              <a:buAutoNum type="arabicPeriod"/>
            </a:pPr>
            <a:r>
              <a:rPr lang="en-US" dirty="0"/>
              <a:t>Deadline for late arrivals </a:t>
            </a:r>
          </a:p>
          <a:p>
            <a:pPr marL="342900" indent="-342900">
              <a:buAutoNum type="arabicPeriod"/>
            </a:pPr>
            <a:r>
              <a:rPr lang="en-US" dirty="0"/>
              <a:t>Break start time </a:t>
            </a:r>
          </a:p>
          <a:p>
            <a:pPr marL="342900" indent="-342900">
              <a:buAutoNum type="arabicPeriod"/>
            </a:pPr>
            <a:r>
              <a:rPr lang="en-US" dirty="0"/>
              <a:t>Break end time </a:t>
            </a:r>
          </a:p>
          <a:p>
            <a:pPr marL="342900" indent="-342900">
              <a:buAutoNum type="arabicPeriod"/>
            </a:pPr>
            <a:r>
              <a:rPr lang="en-US" dirty="0"/>
              <a:t>Allow early leave start time </a:t>
            </a:r>
          </a:p>
          <a:p>
            <a:pPr marL="342900" indent="-342900">
              <a:buAutoNum type="arabicPeriod"/>
            </a:pPr>
            <a:r>
              <a:rPr lang="en-US" dirty="0"/>
              <a:t>End Time allowed for early leave </a:t>
            </a:r>
          </a:p>
          <a:p>
            <a:pPr marL="342900" indent="-342900">
              <a:buAutoNum type="arabicPeriod"/>
            </a:pPr>
            <a:r>
              <a:rPr lang="en-US" dirty="0"/>
              <a:t>The latest overtime deadline </a:t>
            </a:r>
          </a:p>
          <a:p>
            <a:pPr marL="342900" indent="-342900">
              <a:buAutoNum type="arabicPeriod"/>
            </a:pPr>
            <a:r>
              <a:rPr lang="en-US" dirty="0"/>
              <a:t>On the right side, you can preview the schedule timeline according to the set time </a:t>
            </a:r>
          </a:p>
          <a:p>
            <a:pPr marL="342900" indent="-342900">
              <a:buAutoNum type="arabicPeriod"/>
            </a:pPr>
            <a:r>
              <a:rPr lang="en-US" dirty="0"/>
              <a:t>The working hours will be automatically calculated according to the settings here</a:t>
            </a:r>
          </a:p>
        </p:txBody>
      </p:sp>
    </p:spTree>
    <p:extLst>
      <p:ext uri="{BB962C8B-B14F-4D97-AF65-F5344CB8AC3E}">
        <p14:creationId xmlns:p14="http://schemas.microsoft.com/office/powerpoint/2010/main" val="40983021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DBEB2DB3-AD29-89B0-9A8A-B272071574AE}"/>
              </a:ext>
            </a:extLst>
          </p:cNvPr>
          <p:cNvSpPr/>
          <p:nvPr/>
        </p:nvSpPr>
        <p:spPr>
          <a:xfrm>
            <a:off x="539552" y="4365104"/>
            <a:ext cx="7776864" cy="1944216"/>
          </a:xfrm>
          <a:prstGeom prst="round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Tailgating* Detection</a:t>
            </a:r>
          </a:p>
        </p:txBody>
      </p:sp>
      <p:sp>
        <p:nvSpPr>
          <p:cNvPr id="2" name="TextBox 1">
            <a:extLst>
              <a:ext uri="{FF2B5EF4-FFF2-40B4-BE49-F238E27FC236}">
                <a16:creationId xmlns:a16="http://schemas.microsoft.com/office/drawing/2014/main" id="{6C38B8FF-7F0B-D37C-210F-735B11455AB3}"/>
              </a:ext>
            </a:extLst>
          </p:cNvPr>
          <p:cNvSpPr txBox="1"/>
          <p:nvPr/>
        </p:nvSpPr>
        <p:spPr>
          <a:xfrm>
            <a:off x="539552" y="1772816"/>
            <a:ext cx="7488832" cy="2554545"/>
          </a:xfrm>
          <a:prstGeom prst="rect">
            <a:avLst/>
          </a:prstGeom>
          <a:noFill/>
        </p:spPr>
        <p:txBody>
          <a:bodyPr wrap="square" rtlCol="0">
            <a:spAutoFit/>
          </a:bodyPr>
          <a:lstStyle/>
          <a:p>
            <a:r>
              <a:rPr lang="en-US" sz="1600" dirty="0"/>
              <a:t>If you are using Q96x, VMGB-6xx or other </a:t>
            </a:r>
            <a:r>
              <a:rPr lang="en-US" sz="1600" b="1" dirty="0"/>
              <a:t>People Counting devices</a:t>
            </a:r>
            <a:r>
              <a:rPr lang="en-US" sz="1600" dirty="0"/>
              <a:t>, you can use them for the Tailgating detection function on your access control device.</a:t>
            </a:r>
          </a:p>
          <a:p>
            <a:endParaRPr lang="en-US" sz="1600" dirty="0"/>
          </a:p>
          <a:p>
            <a:r>
              <a:rPr lang="en-US" sz="1600" dirty="0">
                <a:solidFill>
                  <a:srgbClr val="C00000"/>
                </a:solidFill>
              </a:rPr>
              <a:t>The basic algorithm or logic of Tailgating is defined as the</a:t>
            </a:r>
          </a:p>
          <a:p>
            <a:r>
              <a:rPr lang="en-US" sz="1600" dirty="0">
                <a:solidFill>
                  <a:srgbClr val="C00000"/>
                </a:solidFill>
              </a:rPr>
              <a:t>number of registered users of a particular swiped card should match the number of persons passing by.</a:t>
            </a:r>
          </a:p>
          <a:p>
            <a:endParaRPr lang="en-US" sz="1600" dirty="0"/>
          </a:p>
          <a:p>
            <a:r>
              <a:rPr lang="en-US" sz="1600" dirty="0"/>
              <a:t>If this condition is not met, then a Tailgating event is triggered. So, when an I/O device, such as a warning light, is connected to the access control device and a tailgating event occur, the alarm light will be triggered.</a:t>
            </a:r>
          </a:p>
        </p:txBody>
      </p:sp>
      <p:pic>
        <p:nvPicPr>
          <p:cNvPr id="2050" name="Picture 2">
            <a:extLst>
              <a:ext uri="{FF2B5EF4-FFF2-40B4-BE49-F238E27FC236}">
                <a16:creationId xmlns:a16="http://schemas.microsoft.com/office/drawing/2014/main" id="{095CF5D8-09E7-B4F0-3B68-3033439A40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27984" y="4653136"/>
            <a:ext cx="1584176" cy="158417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75A9A9F6-565E-B52E-C15A-A5E82C45054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23728" y="4725144"/>
            <a:ext cx="1440160" cy="144016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2704B7F4-6C3D-780D-5DDC-48B722E6430F}"/>
              </a:ext>
            </a:extLst>
          </p:cNvPr>
          <p:cNvSpPr txBox="1"/>
          <p:nvPr/>
        </p:nvSpPr>
        <p:spPr>
          <a:xfrm>
            <a:off x="1691680" y="4499393"/>
            <a:ext cx="2448272" cy="369332"/>
          </a:xfrm>
          <a:prstGeom prst="rect">
            <a:avLst/>
          </a:prstGeom>
          <a:noFill/>
        </p:spPr>
        <p:txBody>
          <a:bodyPr wrap="square" rtlCol="0">
            <a:spAutoFit/>
          </a:bodyPr>
          <a:lstStyle/>
          <a:p>
            <a:r>
              <a:rPr lang="en-US" dirty="0"/>
              <a:t>Count the RFID swipes</a:t>
            </a:r>
          </a:p>
        </p:txBody>
      </p:sp>
      <p:sp>
        <p:nvSpPr>
          <p:cNvPr id="8" name="TextBox 7">
            <a:extLst>
              <a:ext uri="{FF2B5EF4-FFF2-40B4-BE49-F238E27FC236}">
                <a16:creationId xmlns:a16="http://schemas.microsoft.com/office/drawing/2014/main" id="{0BE6E9CD-A4D0-81EB-2956-686EDE27AFAE}"/>
              </a:ext>
            </a:extLst>
          </p:cNvPr>
          <p:cNvSpPr txBox="1"/>
          <p:nvPr/>
        </p:nvSpPr>
        <p:spPr>
          <a:xfrm>
            <a:off x="4137627" y="4499393"/>
            <a:ext cx="2448272" cy="646331"/>
          </a:xfrm>
          <a:prstGeom prst="rect">
            <a:avLst/>
          </a:prstGeom>
          <a:noFill/>
        </p:spPr>
        <p:txBody>
          <a:bodyPr wrap="square" rtlCol="0">
            <a:spAutoFit/>
          </a:bodyPr>
          <a:lstStyle/>
          <a:p>
            <a:r>
              <a:rPr lang="en-US" dirty="0"/>
              <a:t>Count the people passing through</a:t>
            </a:r>
          </a:p>
        </p:txBody>
      </p:sp>
      <p:sp>
        <p:nvSpPr>
          <p:cNvPr id="9" name="TextBox 8">
            <a:extLst>
              <a:ext uri="{FF2B5EF4-FFF2-40B4-BE49-F238E27FC236}">
                <a16:creationId xmlns:a16="http://schemas.microsoft.com/office/drawing/2014/main" id="{A88596FB-700C-FA7D-6271-818B7E686A9B}"/>
              </a:ext>
            </a:extLst>
          </p:cNvPr>
          <p:cNvSpPr txBox="1"/>
          <p:nvPr/>
        </p:nvSpPr>
        <p:spPr>
          <a:xfrm>
            <a:off x="6585899" y="4822558"/>
            <a:ext cx="1584176" cy="646331"/>
          </a:xfrm>
          <a:prstGeom prst="rect">
            <a:avLst/>
          </a:prstGeom>
          <a:noFill/>
        </p:spPr>
        <p:txBody>
          <a:bodyPr wrap="square" rtlCol="0">
            <a:spAutoFit/>
          </a:bodyPr>
          <a:lstStyle/>
          <a:p>
            <a:r>
              <a:rPr lang="en-US" b="1" dirty="0">
                <a:solidFill>
                  <a:srgbClr val="FF0000"/>
                </a:solidFill>
              </a:rPr>
              <a:t>Alarm if count mismatch!!</a:t>
            </a:r>
          </a:p>
        </p:txBody>
      </p:sp>
      <p:sp>
        <p:nvSpPr>
          <p:cNvPr id="3" name="TextBox 2">
            <a:extLst>
              <a:ext uri="{FF2B5EF4-FFF2-40B4-BE49-F238E27FC236}">
                <a16:creationId xmlns:a16="http://schemas.microsoft.com/office/drawing/2014/main" id="{BC54FB47-A0F1-2657-6D20-73325D0B0A36}"/>
              </a:ext>
            </a:extLst>
          </p:cNvPr>
          <p:cNvSpPr txBox="1"/>
          <p:nvPr/>
        </p:nvSpPr>
        <p:spPr>
          <a:xfrm>
            <a:off x="251520" y="6525344"/>
            <a:ext cx="2520280" cy="276999"/>
          </a:xfrm>
          <a:prstGeom prst="rect">
            <a:avLst/>
          </a:prstGeom>
          <a:noFill/>
        </p:spPr>
        <p:txBody>
          <a:bodyPr wrap="square" rtlCol="0">
            <a:spAutoFit/>
          </a:bodyPr>
          <a:lstStyle/>
          <a:p>
            <a:r>
              <a:rPr lang="en-US" sz="1200" dirty="0"/>
              <a:t>* Not available in the US/CA.</a:t>
            </a:r>
          </a:p>
        </p:txBody>
      </p:sp>
    </p:spTree>
    <p:extLst>
      <p:ext uri="{BB962C8B-B14F-4D97-AF65-F5344CB8AC3E}">
        <p14:creationId xmlns:p14="http://schemas.microsoft.com/office/powerpoint/2010/main" val="27609287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Tailgating* Detection</a:t>
            </a:r>
          </a:p>
        </p:txBody>
      </p:sp>
      <p:sp>
        <p:nvSpPr>
          <p:cNvPr id="2" name="TextBox 1">
            <a:extLst>
              <a:ext uri="{FF2B5EF4-FFF2-40B4-BE49-F238E27FC236}">
                <a16:creationId xmlns:a16="http://schemas.microsoft.com/office/drawing/2014/main" id="{6C38B8FF-7F0B-D37C-210F-735B11455AB3}"/>
              </a:ext>
            </a:extLst>
          </p:cNvPr>
          <p:cNvSpPr txBox="1"/>
          <p:nvPr/>
        </p:nvSpPr>
        <p:spPr>
          <a:xfrm>
            <a:off x="539552" y="1772816"/>
            <a:ext cx="7488832" cy="3096360"/>
          </a:xfrm>
          <a:prstGeom prst="rect">
            <a:avLst/>
          </a:prstGeom>
          <a:noFill/>
        </p:spPr>
        <p:txBody>
          <a:bodyPr wrap="square" rtlCol="0">
            <a:spAutoFit/>
          </a:bodyPr>
          <a:lstStyle/>
          <a:p>
            <a:r>
              <a:rPr lang="en-US" b="1" dirty="0"/>
              <a:t>Scenario Examples: </a:t>
            </a:r>
          </a:p>
          <a:p>
            <a:endParaRPr lang="en-US" dirty="0"/>
          </a:p>
          <a:p>
            <a:pPr marL="342900" indent="-342900">
              <a:lnSpc>
                <a:spcPct val="150000"/>
              </a:lnSpc>
              <a:buAutoNum type="arabicPeriod"/>
            </a:pPr>
            <a:r>
              <a:rPr lang="en-US" dirty="0"/>
              <a:t>No swiped card recorded, a person passes by, tailgating is triggered </a:t>
            </a:r>
          </a:p>
          <a:p>
            <a:pPr marL="342900" indent="-342900">
              <a:lnSpc>
                <a:spcPct val="150000"/>
              </a:lnSpc>
              <a:buAutoNum type="arabicPeriod"/>
            </a:pPr>
            <a:r>
              <a:rPr lang="en-US" dirty="0"/>
              <a:t>One card/face is swiped in, one person passes by, no tailgating occur </a:t>
            </a:r>
          </a:p>
          <a:p>
            <a:pPr marL="342900" indent="-342900">
              <a:lnSpc>
                <a:spcPct val="150000"/>
              </a:lnSpc>
              <a:buAutoNum type="arabicPeriod"/>
            </a:pPr>
            <a:r>
              <a:rPr lang="en-US" dirty="0"/>
              <a:t>Once card/face is swiped in, two or more persons pass by, tailgating is triggered </a:t>
            </a:r>
          </a:p>
          <a:p>
            <a:pPr marL="342900" indent="-342900">
              <a:lnSpc>
                <a:spcPct val="150000"/>
              </a:lnSpc>
              <a:buAutoNum type="arabicPeriod"/>
            </a:pPr>
            <a:r>
              <a:rPr lang="en-US" dirty="0"/>
              <a:t>One card/face is swiped repeatedly, two or more persons pass by, tailgating is triggered </a:t>
            </a:r>
          </a:p>
        </p:txBody>
      </p:sp>
      <p:sp>
        <p:nvSpPr>
          <p:cNvPr id="3" name="TextBox 2">
            <a:extLst>
              <a:ext uri="{FF2B5EF4-FFF2-40B4-BE49-F238E27FC236}">
                <a16:creationId xmlns:a16="http://schemas.microsoft.com/office/drawing/2014/main" id="{DEB7DBF7-FCCA-2C38-CCC1-1DFF21A6085E}"/>
              </a:ext>
            </a:extLst>
          </p:cNvPr>
          <p:cNvSpPr txBox="1"/>
          <p:nvPr/>
        </p:nvSpPr>
        <p:spPr>
          <a:xfrm>
            <a:off x="251520" y="6525344"/>
            <a:ext cx="2520280" cy="276999"/>
          </a:xfrm>
          <a:prstGeom prst="rect">
            <a:avLst/>
          </a:prstGeom>
          <a:noFill/>
        </p:spPr>
        <p:txBody>
          <a:bodyPr wrap="square" rtlCol="0">
            <a:spAutoFit/>
          </a:bodyPr>
          <a:lstStyle/>
          <a:p>
            <a:r>
              <a:rPr lang="en-US" sz="1200" dirty="0"/>
              <a:t>* Not available in the US/CA.</a:t>
            </a:r>
          </a:p>
        </p:txBody>
      </p:sp>
    </p:spTree>
    <p:extLst>
      <p:ext uri="{BB962C8B-B14F-4D97-AF65-F5344CB8AC3E}">
        <p14:creationId xmlns:p14="http://schemas.microsoft.com/office/powerpoint/2010/main" val="14547662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barrier with a person standing on the side of a building&#10;&#10;Description automatically generated">
            <a:extLst>
              <a:ext uri="{FF2B5EF4-FFF2-40B4-BE49-F238E27FC236}">
                <a16:creationId xmlns:a16="http://schemas.microsoft.com/office/drawing/2014/main" id="{1E0F6479-2777-B97A-4E90-B0EDF74361DF}"/>
              </a:ext>
            </a:extLst>
          </p:cNvPr>
          <p:cNvPicPr>
            <a:picLocks noChangeAspect="1"/>
          </p:cNvPicPr>
          <p:nvPr/>
        </p:nvPicPr>
        <p:blipFill rotWithShape="1">
          <a:blip r:embed="rId3">
            <a:extLst>
              <a:ext uri="{28A0092B-C50C-407E-A947-70E740481C1C}">
                <a14:useLocalDpi xmlns:a14="http://schemas.microsoft.com/office/drawing/2010/main" val="0"/>
              </a:ext>
            </a:extLst>
          </a:blip>
          <a:srcRect b="3929"/>
          <a:stretch/>
        </p:blipFill>
        <p:spPr>
          <a:xfrm>
            <a:off x="107278" y="1700808"/>
            <a:ext cx="8929444" cy="4824536"/>
          </a:xfrm>
          <a:prstGeom prst="rect">
            <a:avLst/>
          </a:prstGeom>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ALPR based Access Control – How to Install Cameras</a:t>
            </a:r>
          </a:p>
        </p:txBody>
      </p:sp>
      <p:sp>
        <p:nvSpPr>
          <p:cNvPr id="6" name="Rectangle 5">
            <a:extLst>
              <a:ext uri="{FF2B5EF4-FFF2-40B4-BE49-F238E27FC236}">
                <a16:creationId xmlns:a16="http://schemas.microsoft.com/office/drawing/2014/main" id="{F7BA5145-AB6F-EBC6-98C5-21BE7C10C539}"/>
              </a:ext>
            </a:extLst>
          </p:cNvPr>
          <p:cNvSpPr/>
          <p:nvPr/>
        </p:nvSpPr>
        <p:spPr>
          <a:xfrm>
            <a:off x="93750" y="3501008"/>
            <a:ext cx="216250" cy="259228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 name="Straight Arrow Connector 4">
            <a:extLst>
              <a:ext uri="{FF2B5EF4-FFF2-40B4-BE49-F238E27FC236}">
                <a16:creationId xmlns:a16="http://schemas.microsoft.com/office/drawing/2014/main" id="{C1434922-EE1E-A5CD-5446-F91449F28EC4}"/>
              </a:ext>
            </a:extLst>
          </p:cNvPr>
          <p:cNvCxnSpPr/>
          <p:nvPr/>
        </p:nvCxnSpPr>
        <p:spPr>
          <a:xfrm>
            <a:off x="235203" y="3501008"/>
            <a:ext cx="648072" cy="1008112"/>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3C690EB9-53DE-9CD8-31E0-E0BDAF815E3E}"/>
              </a:ext>
            </a:extLst>
          </p:cNvPr>
          <p:cNvSpPr txBox="1"/>
          <p:nvPr/>
        </p:nvSpPr>
        <p:spPr>
          <a:xfrm>
            <a:off x="235203" y="2228671"/>
            <a:ext cx="1656410" cy="1200329"/>
          </a:xfrm>
          <a:prstGeom prst="rect">
            <a:avLst/>
          </a:prstGeom>
          <a:solidFill>
            <a:schemeClr val="bg1">
              <a:lumMod val="95000"/>
            </a:schemeClr>
          </a:solidFill>
        </p:spPr>
        <p:txBody>
          <a:bodyPr wrap="square" rtlCol="0">
            <a:spAutoFit/>
          </a:bodyPr>
          <a:lstStyle/>
          <a:p>
            <a:r>
              <a:rPr lang="en-US" dirty="0"/>
              <a:t>Possible installation location #3 (height: ~1.5m)</a:t>
            </a:r>
          </a:p>
        </p:txBody>
      </p:sp>
      <p:sp>
        <p:nvSpPr>
          <p:cNvPr id="8" name="Rectangle 7">
            <a:extLst>
              <a:ext uri="{FF2B5EF4-FFF2-40B4-BE49-F238E27FC236}">
                <a16:creationId xmlns:a16="http://schemas.microsoft.com/office/drawing/2014/main" id="{D3FE06D3-B405-FFAF-0FFD-84EA31082792}"/>
              </a:ext>
            </a:extLst>
          </p:cNvPr>
          <p:cNvSpPr/>
          <p:nvPr/>
        </p:nvSpPr>
        <p:spPr>
          <a:xfrm>
            <a:off x="4347704" y="3068960"/>
            <a:ext cx="216250" cy="136815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 name="Straight Arrow Connector 8">
            <a:extLst>
              <a:ext uri="{FF2B5EF4-FFF2-40B4-BE49-F238E27FC236}">
                <a16:creationId xmlns:a16="http://schemas.microsoft.com/office/drawing/2014/main" id="{9C6904A4-2234-2452-C8E2-F0AA900FCD89}"/>
              </a:ext>
            </a:extLst>
          </p:cNvPr>
          <p:cNvCxnSpPr>
            <a:cxnSpLocks/>
          </p:cNvCxnSpPr>
          <p:nvPr/>
        </p:nvCxnSpPr>
        <p:spPr>
          <a:xfrm>
            <a:off x="4438232" y="3068960"/>
            <a:ext cx="197730" cy="576064"/>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3DAD9EA4-50DE-1087-02ED-B889974FF4AD}"/>
              </a:ext>
            </a:extLst>
          </p:cNvPr>
          <p:cNvSpPr txBox="1"/>
          <p:nvPr/>
        </p:nvSpPr>
        <p:spPr>
          <a:xfrm>
            <a:off x="3419872" y="1726535"/>
            <a:ext cx="1656410" cy="1200329"/>
          </a:xfrm>
          <a:prstGeom prst="rect">
            <a:avLst/>
          </a:prstGeom>
          <a:solidFill>
            <a:schemeClr val="bg1">
              <a:lumMod val="95000"/>
            </a:schemeClr>
          </a:solidFill>
        </p:spPr>
        <p:txBody>
          <a:bodyPr wrap="square" rtlCol="0">
            <a:spAutoFit/>
          </a:bodyPr>
          <a:lstStyle/>
          <a:p>
            <a:r>
              <a:rPr lang="en-US" dirty="0"/>
              <a:t>Possible installation location #2 (height: ~2m)</a:t>
            </a:r>
          </a:p>
        </p:txBody>
      </p:sp>
      <p:sp>
        <p:nvSpPr>
          <p:cNvPr id="13" name="Rectangle 12">
            <a:extLst>
              <a:ext uri="{FF2B5EF4-FFF2-40B4-BE49-F238E27FC236}">
                <a16:creationId xmlns:a16="http://schemas.microsoft.com/office/drawing/2014/main" id="{7F038D11-02FD-35C9-CEA8-27342B306861}"/>
              </a:ext>
            </a:extLst>
          </p:cNvPr>
          <p:cNvSpPr/>
          <p:nvPr/>
        </p:nvSpPr>
        <p:spPr>
          <a:xfrm>
            <a:off x="7020045" y="3094836"/>
            <a:ext cx="216250" cy="136815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86B349F-A801-5706-6E82-76BA73676A5A}"/>
              </a:ext>
            </a:extLst>
          </p:cNvPr>
          <p:cNvSpPr/>
          <p:nvPr/>
        </p:nvSpPr>
        <p:spPr>
          <a:xfrm>
            <a:off x="7020045" y="4641284"/>
            <a:ext cx="216250" cy="136815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 name="Straight Arrow Connector 14">
            <a:extLst>
              <a:ext uri="{FF2B5EF4-FFF2-40B4-BE49-F238E27FC236}">
                <a16:creationId xmlns:a16="http://schemas.microsoft.com/office/drawing/2014/main" id="{E62769E7-F35E-B8CB-BFC9-BFAB37F26519}"/>
              </a:ext>
            </a:extLst>
          </p:cNvPr>
          <p:cNvCxnSpPr>
            <a:cxnSpLocks/>
          </p:cNvCxnSpPr>
          <p:nvPr/>
        </p:nvCxnSpPr>
        <p:spPr>
          <a:xfrm flipH="1">
            <a:off x="6829912" y="3094836"/>
            <a:ext cx="291828" cy="684076"/>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C9A6D9FB-F5D3-6416-9456-904E70734BC1}"/>
              </a:ext>
            </a:extLst>
          </p:cNvPr>
          <p:cNvSpPr txBox="1"/>
          <p:nvPr/>
        </p:nvSpPr>
        <p:spPr>
          <a:xfrm>
            <a:off x="6147621" y="1781467"/>
            <a:ext cx="1880762" cy="1200329"/>
          </a:xfrm>
          <a:prstGeom prst="rect">
            <a:avLst/>
          </a:prstGeom>
          <a:solidFill>
            <a:schemeClr val="bg1">
              <a:lumMod val="95000"/>
            </a:schemeClr>
          </a:solidFill>
        </p:spPr>
        <p:txBody>
          <a:bodyPr wrap="square" rtlCol="0">
            <a:spAutoFit/>
          </a:bodyPr>
          <a:lstStyle/>
          <a:p>
            <a:r>
              <a:rPr lang="en-US" dirty="0"/>
              <a:t>Possible installation location #1 (height: ~1.5-2m)</a:t>
            </a:r>
          </a:p>
        </p:txBody>
      </p:sp>
      <p:sp>
        <p:nvSpPr>
          <p:cNvPr id="2" name="TextBox 1">
            <a:extLst>
              <a:ext uri="{FF2B5EF4-FFF2-40B4-BE49-F238E27FC236}">
                <a16:creationId xmlns:a16="http://schemas.microsoft.com/office/drawing/2014/main" id="{108D04C1-7050-810B-53DA-15E364DF509C}"/>
              </a:ext>
            </a:extLst>
          </p:cNvPr>
          <p:cNvSpPr txBox="1"/>
          <p:nvPr/>
        </p:nvSpPr>
        <p:spPr>
          <a:xfrm>
            <a:off x="251520" y="6525344"/>
            <a:ext cx="2520280" cy="276999"/>
          </a:xfrm>
          <a:prstGeom prst="rect">
            <a:avLst/>
          </a:prstGeom>
          <a:noFill/>
        </p:spPr>
        <p:txBody>
          <a:bodyPr wrap="square" rtlCol="0">
            <a:spAutoFit/>
          </a:bodyPr>
          <a:lstStyle/>
          <a:p>
            <a:r>
              <a:rPr lang="en-US" sz="1200" dirty="0"/>
              <a:t>* Not available in the US/CA.</a:t>
            </a:r>
          </a:p>
        </p:txBody>
      </p:sp>
    </p:spTree>
    <p:extLst>
      <p:ext uri="{BB962C8B-B14F-4D97-AF65-F5344CB8AC3E}">
        <p14:creationId xmlns:p14="http://schemas.microsoft.com/office/powerpoint/2010/main" val="25992703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Brand Comparison</a:t>
            </a:r>
          </a:p>
        </p:txBody>
      </p:sp>
      <p:graphicFrame>
        <p:nvGraphicFramePr>
          <p:cNvPr id="32" name="Table 31">
            <a:extLst>
              <a:ext uri="{FF2B5EF4-FFF2-40B4-BE49-F238E27FC236}">
                <a16:creationId xmlns:a16="http://schemas.microsoft.com/office/drawing/2014/main" id="{260E7722-0F49-B981-4FA1-C1DB331A5F9F}"/>
              </a:ext>
            </a:extLst>
          </p:cNvPr>
          <p:cNvGraphicFramePr>
            <a:graphicFrameLocks noGrp="1"/>
          </p:cNvGraphicFramePr>
          <p:nvPr>
            <p:extLst>
              <p:ext uri="{D42A27DB-BD31-4B8C-83A1-F6EECF244321}">
                <p14:modId xmlns:p14="http://schemas.microsoft.com/office/powerpoint/2010/main" val="263973618"/>
              </p:ext>
            </p:extLst>
          </p:nvPr>
        </p:nvGraphicFramePr>
        <p:xfrm>
          <a:off x="395536" y="1916832"/>
          <a:ext cx="8147250" cy="4676704"/>
        </p:xfrm>
        <a:graphic>
          <a:graphicData uri="http://schemas.openxmlformats.org/drawingml/2006/table">
            <a:tbl>
              <a:tblPr firstRow="1" bandRow="1">
                <a:tableStyleId>{5C22544A-7EE6-4342-B048-85BDC9FD1C3A}</a:tableStyleId>
              </a:tblPr>
              <a:tblGrid>
                <a:gridCol w="1425769">
                  <a:extLst>
                    <a:ext uri="{9D8B030D-6E8A-4147-A177-3AD203B41FA5}">
                      <a16:colId xmlns:a16="http://schemas.microsoft.com/office/drawing/2014/main" val="652427970"/>
                    </a:ext>
                  </a:extLst>
                </a:gridCol>
                <a:gridCol w="1162954">
                  <a:extLst>
                    <a:ext uri="{9D8B030D-6E8A-4147-A177-3AD203B41FA5}">
                      <a16:colId xmlns:a16="http://schemas.microsoft.com/office/drawing/2014/main" val="562417907"/>
                    </a:ext>
                  </a:extLst>
                </a:gridCol>
                <a:gridCol w="1044687">
                  <a:extLst>
                    <a:ext uri="{9D8B030D-6E8A-4147-A177-3AD203B41FA5}">
                      <a16:colId xmlns:a16="http://schemas.microsoft.com/office/drawing/2014/main" val="1565345315"/>
                    </a:ext>
                  </a:extLst>
                </a:gridCol>
                <a:gridCol w="1202376">
                  <a:extLst>
                    <a:ext uri="{9D8B030D-6E8A-4147-A177-3AD203B41FA5}">
                      <a16:colId xmlns:a16="http://schemas.microsoft.com/office/drawing/2014/main" val="4097069909"/>
                    </a:ext>
                  </a:extLst>
                </a:gridCol>
                <a:gridCol w="1202376">
                  <a:extLst>
                    <a:ext uri="{9D8B030D-6E8A-4147-A177-3AD203B41FA5}">
                      <a16:colId xmlns:a16="http://schemas.microsoft.com/office/drawing/2014/main" val="499308356"/>
                    </a:ext>
                  </a:extLst>
                </a:gridCol>
                <a:gridCol w="1090680">
                  <a:extLst>
                    <a:ext uri="{9D8B030D-6E8A-4147-A177-3AD203B41FA5}">
                      <a16:colId xmlns:a16="http://schemas.microsoft.com/office/drawing/2014/main" val="1820583640"/>
                    </a:ext>
                  </a:extLst>
                </a:gridCol>
                <a:gridCol w="1018408">
                  <a:extLst>
                    <a:ext uri="{9D8B030D-6E8A-4147-A177-3AD203B41FA5}">
                      <a16:colId xmlns:a16="http://schemas.microsoft.com/office/drawing/2014/main" val="2551365213"/>
                    </a:ext>
                  </a:extLst>
                </a:gridCol>
              </a:tblGrid>
              <a:tr h="494312">
                <a:tc>
                  <a:txBody>
                    <a:bodyPr/>
                    <a:lstStyle/>
                    <a:p>
                      <a:pPr algn="l" fontAlgn="ctr"/>
                      <a:r>
                        <a:rPr lang="zh-TW" altLang="en-US" sz="1400" b="1" i="0" u="none" strike="noStrike" dirty="0">
                          <a:solidFill>
                            <a:srgbClr val="000000"/>
                          </a:solidFill>
                          <a:effectLst/>
                          <a:latin typeface="微軟正黑體" panose="020B0604030504040204" pitchFamily="34" charset="-120"/>
                          <a:ea typeface="微軟正黑體" panose="020B0604030504040204" pitchFamily="34" charset="-120"/>
                        </a:rPr>
                        <a:t>　</a:t>
                      </a:r>
                    </a:p>
                  </a:txBody>
                  <a:tcPr marT="91440" marB="91440" anchor="ctr"/>
                </a:tc>
                <a:tc>
                  <a:txBody>
                    <a:bodyPr/>
                    <a:lstStyle/>
                    <a:p>
                      <a:pPr algn="ctr" fontAlgn="ctr"/>
                      <a:r>
                        <a:rPr lang="en-US" altLang="zh-TW" sz="1400" b="1" i="0" u="none" strike="noStrike" dirty="0">
                          <a:solidFill>
                            <a:schemeClr val="bg1"/>
                          </a:solidFill>
                          <a:effectLst/>
                          <a:latin typeface="微軟正黑體" panose="020B0604030504040204" pitchFamily="34" charset="-120"/>
                          <a:ea typeface="微軟正黑體" panose="020B0604030504040204" pitchFamily="34" charset="-120"/>
                        </a:rPr>
                        <a:t>ACTi</a:t>
                      </a:r>
                      <a:endParaRPr lang="en-US" sz="1400" b="1" i="0" u="none" strike="noStrike" dirty="0">
                        <a:solidFill>
                          <a:schemeClr val="bg1"/>
                        </a:solidFill>
                        <a:effectLst/>
                        <a:latin typeface="微軟正黑體" panose="020B0604030504040204" pitchFamily="34" charset="-120"/>
                        <a:ea typeface="微軟正黑體" panose="020B0604030504040204" pitchFamily="34" charset="-120"/>
                      </a:endParaRPr>
                    </a:p>
                  </a:txBody>
                  <a:tcPr marT="91440" marB="91440" anchor="ctr"/>
                </a:tc>
                <a:tc>
                  <a:txBody>
                    <a:bodyPr/>
                    <a:lstStyle/>
                    <a:p>
                      <a:pPr algn="ctr" fontAlgn="ctr"/>
                      <a:r>
                        <a:rPr lang="en-US" sz="1400" b="1" i="0" u="none" strike="noStrike" dirty="0">
                          <a:solidFill>
                            <a:schemeClr val="bg1"/>
                          </a:solidFill>
                          <a:effectLst/>
                          <a:latin typeface="微軟正黑體" panose="020B0604030504040204" pitchFamily="34" charset="-120"/>
                          <a:ea typeface="微軟正黑體" panose="020B0604030504040204" pitchFamily="34" charset="-120"/>
                        </a:rPr>
                        <a:t>SOYAL</a:t>
                      </a:r>
                    </a:p>
                  </a:txBody>
                  <a:tcPr marT="91440" marB="91440" anchor="ctr"/>
                </a:tc>
                <a:tc>
                  <a:txBody>
                    <a:bodyPr/>
                    <a:lstStyle/>
                    <a:p>
                      <a:pPr algn="ctr" fontAlgn="ctr"/>
                      <a:r>
                        <a:rPr lang="en-US" altLang="zh-TW" sz="1400" b="1" i="0" u="none" strike="noStrike" dirty="0" err="1">
                          <a:solidFill>
                            <a:schemeClr val="bg1"/>
                          </a:solidFill>
                          <a:effectLst/>
                          <a:latin typeface="微軟正黑體" panose="020B0604030504040204" pitchFamily="34" charset="-120"/>
                          <a:ea typeface="微軟正黑體" panose="020B0604030504040204" pitchFamily="34" charset="-120"/>
                        </a:rPr>
                        <a:t>Hundure</a:t>
                      </a:r>
                      <a:endParaRPr lang="zh-TW" altLang="en-US" sz="1400" b="1" i="0" u="none" strike="noStrike" dirty="0">
                        <a:solidFill>
                          <a:schemeClr val="bg1"/>
                        </a:solidFill>
                        <a:effectLst/>
                        <a:latin typeface="微軟正黑體" panose="020B0604030504040204" pitchFamily="34" charset="-120"/>
                        <a:ea typeface="微軟正黑體" panose="020B0604030504040204" pitchFamily="34" charset="-120"/>
                      </a:endParaRPr>
                    </a:p>
                  </a:txBody>
                  <a:tcPr marT="91440" marB="91440" anchor="ctr"/>
                </a:tc>
                <a:tc>
                  <a:txBody>
                    <a:bodyPr/>
                    <a:lstStyle/>
                    <a:p>
                      <a:pPr algn="ctr" fontAlgn="ctr"/>
                      <a:r>
                        <a:rPr lang="en-US" altLang="zh-TW" sz="1400" b="1" i="0" u="none" strike="noStrike" dirty="0" err="1">
                          <a:solidFill>
                            <a:schemeClr val="bg1"/>
                          </a:solidFill>
                          <a:effectLst/>
                          <a:latin typeface="微軟正黑體" panose="020B0604030504040204" pitchFamily="34" charset="-120"/>
                          <a:ea typeface="微軟正黑體" panose="020B0604030504040204" pitchFamily="34" charset="-120"/>
                        </a:rPr>
                        <a:t>TQuark</a:t>
                      </a:r>
                      <a:endParaRPr lang="zh-TW" altLang="en-US" sz="1400" b="1" i="0" u="none" strike="noStrike" dirty="0">
                        <a:solidFill>
                          <a:schemeClr val="bg1"/>
                        </a:solidFill>
                        <a:effectLst/>
                        <a:latin typeface="微軟正黑體" panose="020B0604030504040204" pitchFamily="34" charset="-120"/>
                        <a:ea typeface="微軟正黑體" panose="020B0604030504040204" pitchFamily="34" charset="-120"/>
                      </a:endParaRPr>
                    </a:p>
                  </a:txBody>
                  <a:tcPr marT="91440" marB="91440" anchor="ctr"/>
                </a:tc>
                <a:tc>
                  <a:txBody>
                    <a:bodyPr/>
                    <a:lstStyle/>
                    <a:p>
                      <a:pPr algn="ctr" fontAlgn="ctr"/>
                      <a:r>
                        <a:rPr lang="en-US" sz="1400" b="1" i="0" u="none" strike="noStrike" dirty="0">
                          <a:solidFill>
                            <a:schemeClr val="bg1"/>
                          </a:solidFill>
                          <a:effectLst/>
                          <a:latin typeface="微軟正黑體" panose="020B0604030504040204" pitchFamily="34" charset="-120"/>
                          <a:ea typeface="微軟正黑體" panose="020B0604030504040204" pitchFamily="34" charset="-120"/>
                        </a:rPr>
                        <a:t>Hikvision</a:t>
                      </a:r>
                    </a:p>
                  </a:txBody>
                  <a:tcPr marT="91440" marB="91440" anchor="ctr"/>
                </a:tc>
                <a:tc>
                  <a:txBody>
                    <a:bodyPr/>
                    <a:lstStyle/>
                    <a:p>
                      <a:pPr algn="ctr" fontAlgn="ctr"/>
                      <a:r>
                        <a:rPr lang="en-US" sz="1400" b="1" i="0" u="none" strike="noStrike" dirty="0">
                          <a:solidFill>
                            <a:schemeClr val="bg1"/>
                          </a:solidFill>
                          <a:effectLst/>
                          <a:latin typeface="微軟正黑體" panose="020B0604030504040204" pitchFamily="34" charset="-120"/>
                          <a:ea typeface="微軟正黑體" panose="020B0604030504040204" pitchFamily="34" charset="-120"/>
                        </a:rPr>
                        <a:t>PAPAGO</a:t>
                      </a:r>
                    </a:p>
                  </a:txBody>
                  <a:tcPr marT="91440" marB="91440" anchor="ctr"/>
                </a:tc>
                <a:extLst>
                  <a:ext uri="{0D108BD9-81ED-4DB2-BD59-A6C34878D82A}">
                    <a16:rowId xmlns:a16="http://schemas.microsoft.com/office/drawing/2014/main" val="2851112271"/>
                  </a:ext>
                </a:extLst>
              </a:tr>
              <a:tr h="494312">
                <a:tc>
                  <a:txBody>
                    <a:bodyPr/>
                    <a:lstStyle/>
                    <a:p>
                      <a:pPr algn="l" fontAlgn="ctr"/>
                      <a:r>
                        <a:rPr lang="en-US" altLang="zh-TW"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rPr>
                        <a:t>RFID Reader</a:t>
                      </a:r>
                      <a:endParaRPr lang="en-US"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endParaRPr>
                    </a:p>
                  </a:txBody>
                  <a:tcPr marT="91440" marB="91440" anchor="ctr"/>
                </a:tc>
                <a:tc>
                  <a:txBody>
                    <a:bodyPr/>
                    <a:lstStyle/>
                    <a:p>
                      <a:pPr algn="ctr" fontAlgn="ctr"/>
                      <a:r>
                        <a:rPr lang="en-US" altLang="zh-TW"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rPr>
                        <a:t>Y</a:t>
                      </a:r>
                    </a:p>
                  </a:txBody>
                  <a:tcPr marT="91440" marB="91440" anchor="ctr">
                    <a:solidFill>
                      <a:srgbClr val="CFD5EA"/>
                    </a:solidFill>
                  </a:tcPr>
                </a:tc>
                <a:tc>
                  <a:txBody>
                    <a:bodyPr/>
                    <a:lstStyle/>
                    <a:p>
                      <a:pPr algn="ctr" fontAlgn="ctr"/>
                      <a:r>
                        <a:rPr lang="en-US"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rPr>
                        <a:t>Y</a:t>
                      </a:r>
                    </a:p>
                  </a:txBody>
                  <a:tcPr marT="91440" marB="91440" anchor="ctr">
                    <a:solidFill>
                      <a:srgbClr val="CFD5EA"/>
                    </a:solidFill>
                  </a:tcPr>
                </a:tc>
                <a:tc>
                  <a:txBody>
                    <a:bodyPr/>
                    <a:lstStyle/>
                    <a:p>
                      <a:pPr algn="ctr" fontAlgn="ctr"/>
                      <a:r>
                        <a:rPr lang="en-US"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rPr>
                        <a:t>Y</a:t>
                      </a:r>
                    </a:p>
                  </a:txBody>
                  <a:tcPr marT="91440" marB="91440" anchor="ctr">
                    <a:solidFill>
                      <a:srgbClr val="CFD5EA"/>
                    </a:solidFill>
                  </a:tcPr>
                </a:tc>
                <a:tc>
                  <a:txBody>
                    <a:bodyPr/>
                    <a:lstStyle/>
                    <a:p>
                      <a:pPr algn="ctr" fontAlgn="ctr"/>
                      <a:r>
                        <a:rPr lang="en-US"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rPr>
                        <a:t>Y</a:t>
                      </a:r>
                    </a:p>
                  </a:txBody>
                  <a:tcPr marT="91440" marB="91440" anchor="ctr"/>
                </a:tc>
                <a:tc>
                  <a:txBody>
                    <a:bodyPr/>
                    <a:lstStyle/>
                    <a:p>
                      <a:pPr algn="ctr" fontAlgn="ctr"/>
                      <a:r>
                        <a:rPr lang="zh-TW" altLang="en-US"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rPr>
                        <a:t>　</a:t>
                      </a:r>
                    </a:p>
                  </a:txBody>
                  <a:tcPr marT="91440" marB="91440" anchor="ctr"/>
                </a:tc>
                <a:tc>
                  <a:txBody>
                    <a:bodyPr/>
                    <a:lstStyle/>
                    <a:p>
                      <a:pPr algn="ctr" fontAlgn="ctr"/>
                      <a:r>
                        <a:rPr lang="zh-TW" altLang="en-US"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rPr>
                        <a:t>　</a:t>
                      </a:r>
                    </a:p>
                  </a:txBody>
                  <a:tcPr marT="91440" marB="91440" anchor="ctr"/>
                </a:tc>
                <a:extLst>
                  <a:ext uri="{0D108BD9-81ED-4DB2-BD59-A6C34878D82A}">
                    <a16:rowId xmlns:a16="http://schemas.microsoft.com/office/drawing/2014/main" val="235890812"/>
                  </a:ext>
                </a:extLst>
              </a:tr>
              <a:tr h="494312">
                <a:tc>
                  <a:txBody>
                    <a:bodyPr/>
                    <a:lstStyle/>
                    <a:p>
                      <a:pPr algn="l" fontAlgn="ctr"/>
                      <a:r>
                        <a:rPr lang="en-US" altLang="zh-TW"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rPr>
                        <a:t>Face recognition door station</a:t>
                      </a:r>
                      <a:endParaRPr lang="en-US"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endParaRPr>
                    </a:p>
                  </a:txBody>
                  <a:tcPr marT="91440" marB="9144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altLang="zh-TW"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rPr>
                        <a:t>Y</a:t>
                      </a:r>
                    </a:p>
                  </a:txBody>
                  <a:tcPr marT="91440" marB="91440" anchor="ctr">
                    <a:solidFill>
                      <a:srgbClr val="E9EBF5"/>
                    </a:solidFill>
                  </a:tcPr>
                </a:tc>
                <a:tc>
                  <a:txBody>
                    <a:bodyPr/>
                    <a:lstStyle/>
                    <a:p>
                      <a:pPr algn="ctr" fontAlgn="ctr"/>
                      <a:r>
                        <a:rPr lang="zh-TW" altLang="en-US"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rPr>
                        <a:t>　</a:t>
                      </a:r>
                    </a:p>
                  </a:txBody>
                  <a:tcPr marT="91440" marB="91440" anchor="ctr"/>
                </a:tc>
                <a:tc>
                  <a:txBody>
                    <a:bodyPr/>
                    <a:lstStyle/>
                    <a:p>
                      <a:pPr algn="ctr" fontAlgn="ctr"/>
                      <a:r>
                        <a:rPr lang="zh-TW" altLang="en-US"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rPr>
                        <a:t>　</a:t>
                      </a:r>
                    </a:p>
                  </a:txBody>
                  <a:tcPr marT="91440" marB="91440" anchor="ctr"/>
                </a:tc>
                <a:tc>
                  <a:txBody>
                    <a:bodyPr/>
                    <a:lstStyle/>
                    <a:p>
                      <a:pPr algn="ctr" fontAlgn="ctr"/>
                      <a:r>
                        <a:rPr lang="en-US"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rPr>
                        <a:t>Y</a:t>
                      </a:r>
                    </a:p>
                  </a:txBody>
                  <a:tcPr marT="91440" marB="91440" anchor="ctr"/>
                </a:tc>
                <a:tc>
                  <a:txBody>
                    <a:bodyPr/>
                    <a:lstStyle/>
                    <a:p>
                      <a:pPr algn="ctr" fontAlgn="ctr"/>
                      <a:r>
                        <a:rPr lang="en-US"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rPr>
                        <a:t>Y</a:t>
                      </a:r>
                    </a:p>
                  </a:txBody>
                  <a:tcPr marT="91440" marB="91440" anchor="ctr">
                    <a:solidFill>
                      <a:srgbClr val="E9EBF5"/>
                    </a:solidFill>
                  </a:tcPr>
                </a:tc>
                <a:tc>
                  <a:txBody>
                    <a:bodyPr/>
                    <a:lstStyle/>
                    <a:p>
                      <a:pPr algn="ctr" fontAlgn="ctr"/>
                      <a:r>
                        <a:rPr lang="en-US"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rPr>
                        <a:t>Y</a:t>
                      </a:r>
                    </a:p>
                  </a:txBody>
                  <a:tcPr marT="91440" marB="91440" anchor="ctr"/>
                </a:tc>
                <a:extLst>
                  <a:ext uri="{0D108BD9-81ED-4DB2-BD59-A6C34878D82A}">
                    <a16:rowId xmlns:a16="http://schemas.microsoft.com/office/drawing/2014/main" val="3536809056"/>
                  </a:ext>
                </a:extLst>
              </a:tr>
              <a:tr h="494312">
                <a:tc>
                  <a:txBody>
                    <a:bodyPr/>
                    <a:lstStyle/>
                    <a:p>
                      <a:pPr algn="l" fontAlgn="ctr"/>
                      <a:r>
                        <a:rPr lang="en-US"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rPr>
                        <a:t>Cloud-based face recognition</a:t>
                      </a:r>
                    </a:p>
                  </a:txBody>
                  <a:tcPr marT="91440" marB="91440" anchor="ctr"/>
                </a:tc>
                <a:tc>
                  <a:txBody>
                    <a:bodyPr/>
                    <a:lstStyle/>
                    <a:p>
                      <a:pPr algn="ctr" fontAlgn="ctr"/>
                      <a:endParaRPr lang="zh-TW" altLang="en-US"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endParaRPr>
                    </a:p>
                  </a:txBody>
                  <a:tcPr marT="91440" marB="91440" anchor="ctr"/>
                </a:tc>
                <a:tc>
                  <a:txBody>
                    <a:bodyPr/>
                    <a:lstStyle/>
                    <a:p>
                      <a:pPr algn="ctr" fontAlgn="ctr"/>
                      <a:r>
                        <a:rPr lang="zh-TW" altLang="en-US"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rPr>
                        <a:t>　</a:t>
                      </a:r>
                    </a:p>
                  </a:txBody>
                  <a:tcPr marT="91440" marB="91440" anchor="ctr"/>
                </a:tc>
                <a:tc>
                  <a:txBody>
                    <a:bodyPr/>
                    <a:lstStyle/>
                    <a:p>
                      <a:pPr algn="ctr" fontAlgn="ctr"/>
                      <a:r>
                        <a:rPr lang="zh-TW" altLang="en-US"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rPr>
                        <a:t>　</a:t>
                      </a:r>
                    </a:p>
                  </a:txBody>
                  <a:tcPr marT="91440" marB="91440" anchor="ctr"/>
                </a:tc>
                <a:tc>
                  <a:txBody>
                    <a:bodyPr/>
                    <a:lstStyle/>
                    <a:p>
                      <a:pPr algn="ctr" fontAlgn="ctr"/>
                      <a:r>
                        <a:rPr lang="en-US"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rPr>
                        <a:t>Y</a:t>
                      </a:r>
                    </a:p>
                  </a:txBody>
                  <a:tcPr marT="91440" marB="91440" anchor="ctr"/>
                </a:tc>
                <a:tc>
                  <a:txBody>
                    <a:bodyPr/>
                    <a:lstStyle/>
                    <a:p>
                      <a:pPr algn="ctr" fontAlgn="ctr"/>
                      <a:r>
                        <a:rPr lang="zh-TW" altLang="en-US"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rPr>
                        <a:t>　</a:t>
                      </a:r>
                    </a:p>
                  </a:txBody>
                  <a:tcPr marT="91440" marB="91440" anchor="ctr"/>
                </a:tc>
                <a:tc>
                  <a:txBody>
                    <a:bodyPr/>
                    <a:lstStyle/>
                    <a:p>
                      <a:pPr algn="ctr" fontAlgn="ctr"/>
                      <a:r>
                        <a:rPr lang="en-US"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rPr>
                        <a:t>Y</a:t>
                      </a:r>
                    </a:p>
                  </a:txBody>
                  <a:tcPr marT="91440" marB="91440" anchor="ctr">
                    <a:solidFill>
                      <a:srgbClr val="CFD5EA"/>
                    </a:solidFill>
                  </a:tcPr>
                </a:tc>
                <a:extLst>
                  <a:ext uri="{0D108BD9-81ED-4DB2-BD59-A6C34878D82A}">
                    <a16:rowId xmlns:a16="http://schemas.microsoft.com/office/drawing/2014/main" val="621324961"/>
                  </a:ext>
                </a:extLst>
              </a:tr>
              <a:tr h="494312">
                <a:tc>
                  <a:txBody>
                    <a:bodyPr/>
                    <a:lstStyle/>
                    <a:p>
                      <a:pPr algn="l" fontAlgn="ctr"/>
                      <a:r>
                        <a:rPr lang="en-US" altLang="zh-TW"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rPr>
                        <a:t>Free Server Software</a:t>
                      </a:r>
                      <a:endParaRPr lang="en-US"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endParaRPr>
                    </a:p>
                  </a:txBody>
                  <a:tcPr marT="91440" marB="9144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altLang="zh-TW"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rPr>
                        <a:t>Y</a:t>
                      </a:r>
                    </a:p>
                  </a:txBody>
                  <a:tcPr marT="91440" marB="91440" anchor="ctr">
                    <a:solidFill>
                      <a:srgbClr val="E9EBF5"/>
                    </a:solidFill>
                  </a:tcPr>
                </a:tc>
                <a:tc>
                  <a:txBody>
                    <a:bodyPr/>
                    <a:lstStyle/>
                    <a:p>
                      <a:pPr algn="ctr" fontAlgn="ctr"/>
                      <a:r>
                        <a:rPr lang="en-US"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rPr>
                        <a:t>Y</a:t>
                      </a:r>
                    </a:p>
                  </a:txBody>
                  <a:tcPr marT="91440" marB="91440" anchor="ctr"/>
                </a:tc>
                <a:tc>
                  <a:txBody>
                    <a:bodyPr/>
                    <a:lstStyle/>
                    <a:p>
                      <a:pPr algn="ctr" fontAlgn="ctr"/>
                      <a:r>
                        <a:rPr lang="en-US"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rPr>
                        <a:t>Y</a:t>
                      </a:r>
                    </a:p>
                  </a:txBody>
                  <a:tcPr marT="91440" marB="91440" anchor="ctr"/>
                </a:tc>
                <a:tc>
                  <a:txBody>
                    <a:bodyPr/>
                    <a:lstStyle/>
                    <a:p>
                      <a:pPr algn="ctr" fontAlgn="ctr"/>
                      <a:r>
                        <a:rPr lang="zh-TW" altLang="en-US"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rPr>
                        <a:t>　</a:t>
                      </a:r>
                    </a:p>
                  </a:txBody>
                  <a:tcPr marT="91440" marB="91440" anchor="ctr"/>
                </a:tc>
                <a:tc>
                  <a:txBody>
                    <a:bodyPr/>
                    <a:lstStyle/>
                    <a:p>
                      <a:pPr algn="ctr" fontAlgn="ctr"/>
                      <a:r>
                        <a:rPr lang="en-US"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rPr>
                        <a:t>Y</a:t>
                      </a:r>
                    </a:p>
                  </a:txBody>
                  <a:tcPr marT="91440" marB="91440" anchor="ctr"/>
                </a:tc>
                <a:tc>
                  <a:txBody>
                    <a:bodyPr/>
                    <a:lstStyle/>
                    <a:p>
                      <a:pPr algn="ctr" fontAlgn="ctr"/>
                      <a:r>
                        <a:rPr lang="zh-TW" altLang="en-US" sz="1400" b="0" i="0" u="none" strike="noStrike">
                          <a:solidFill>
                            <a:srgbClr val="000000"/>
                          </a:solidFill>
                          <a:effectLst/>
                          <a:latin typeface="Arial" panose="020B0604020202020204" pitchFamily="34" charset="0"/>
                          <a:ea typeface="微軟正黑體" panose="020B0604030504040204" pitchFamily="34" charset="-120"/>
                          <a:cs typeface="Arial" panose="020B0604020202020204" pitchFamily="34" charset="0"/>
                        </a:rPr>
                        <a:t>　</a:t>
                      </a:r>
                    </a:p>
                  </a:txBody>
                  <a:tcPr marT="91440" marB="91440" anchor="ctr"/>
                </a:tc>
                <a:extLst>
                  <a:ext uri="{0D108BD9-81ED-4DB2-BD59-A6C34878D82A}">
                    <a16:rowId xmlns:a16="http://schemas.microsoft.com/office/drawing/2014/main" val="2792667679"/>
                  </a:ext>
                </a:extLst>
              </a:tr>
              <a:tr h="494312">
                <a:tc>
                  <a:txBody>
                    <a:bodyPr/>
                    <a:lstStyle/>
                    <a:p>
                      <a:pPr algn="l" fontAlgn="ctr"/>
                      <a:r>
                        <a:rPr lang="en-US" altLang="zh-TW"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rPr>
                        <a:t>Integrate with other equipment</a:t>
                      </a:r>
                      <a:endParaRPr lang="en-US"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endParaRPr>
                    </a:p>
                  </a:txBody>
                  <a:tcPr marT="91440" marB="9144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altLang="zh-TW"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rPr>
                        <a:t>Y</a:t>
                      </a:r>
                    </a:p>
                  </a:txBody>
                  <a:tcPr marT="91440" marB="91440" anchor="ctr">
                    <a:solidFill>
                      <a:srgbClr val="CFD5EA"/>
                    </a:solidFill>
                  </a:tcPr>
                </a:tc>
                <a:tc>
                  <a:txBody>
                    <a:bodyPr/>
                    <a:lstStyle/>
                    <a:p>
                      <a:pPr algn="ctr" fontAlgn="ctr"/>
                      <a:r>
                        <a:rPr lang="zh-TW" altLang="en-US"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rPr>
                        <a:t>　</a:t>
                      </a:r>
                    </a:p>
                  </a:txBody>
                  <a:tcPr marT="91440" marB="91440" anchor="ctr"/>
                </a:tc>
                <a:tc>
                  <a:txBody>
                    <a:bodyPr/>
                    <a:lstStyle/>
                    <a:p>
                      <a:pPr algn="ctr" fontAlgn="ctr"/>
                      <a:r>
                        <a:rPr lang="zh-TW" altLang="en-US"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rPr>
                        <a:t>　</a:t>
                      </a:r>
                    </a:p>
                  </a:txBody>
                  <a:tcPr marT="91440" marB="91440" anchor="ctr"/>
                </a:tc>
                <a:tc>
                  <a:txBody>
                    <a:bodyPr/>
                    <a:lstStyle/>
                    <a:p>
                      <a:pPr algn="ctr" fontAlgn="ctr"/>
                      <a:r>
                        <a:rPr lang="en-US"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rPr>
                        <a:t>Y</a:t>
                      </a:r>
                    </a:p>
                  </a:txBody>
                  <a:tcPr marT="91440" marB="91440" anchor="ctr">
                    <a:solidFill>
                      <a:srgbClr val="CFD5EA"/>
                    </a:solidFill>
                  </a:tcPr>
                </a:tc>
                <a:tc>
                  <a:txBody>
                    <a:bodyPr/>
                    <a:lstStyle/>
                    <a:p>
                      <a:pPr algn="ctr" fontAlgn="ctr"/>
                      <a:r>
                        <a:rPr lang="zh-TW" altLang="en-US"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rPr>
                        <a:t>　</a:t>
                      </a:r>
                    </a:p>
                  </a:txBody>
                  <a:tcPr marT="91440" marB="91440" anchor="ctr"/>
                </a:tc>
                <a:tc>
                  <a:txBody>
                    <a:bodyPr/>
                    <a:lstStyle/>
                    <a:p>
                      <a:pPr algn="ctr" fontAlgn="ctr"/>
                      <a:r>
                        <a:rPr lang="zh-TW" altLang="en-US"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rPr>
                        <a:t>　</a:t>
                      </a:r>
                    </a:p>
                  </a:txBody>
                  <a:tcPr marT="91440" marB="91440" anchor="ctr"/>
                </a:tc>
                <a:extLst>
                  <a:ext uri="{0D108BD9-81ED-4DB2-BD59-A6C34878D82A}">
                    <a16:rowId xmlns:a16="http://schemas.microsoft.com/office/drawing/2014/main" val="1405260990"/>
                  </a:ext>
                </a:extLst>
              </a:tr>
              <a:tr h="494312">
                <a:tc>
                  <a:txBody>
                    <a:bodyPr/>
                    <a:lstStyle/>
                    <a:p>
                      <a:pPr algn="l" fontAlgn="ctr"/>
                      <a:r>
                        <a:rPr lang="en-US" altLang="zh-TW"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rPr>
                        <a:t>Customized features</a:t>
                      </a:r>
                      <a:endParaRPr lang="en-US"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endParaRPr>
                    </a:p>
                  </a:txBody>
                  <a:tcPr marT="91440" marB="9144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altLang="zh-TW"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rPr>
                        <a:t>Y</a:t>
                      </a:r>
                    </a:p>
                  </a:txBody>
                  <a:tcPr marT="91440" marB="91440" anchor="ctr">
                    <a:solidFill>
                      <a:srgbClr val="E9EBF5"/>
                    </a:solidFill>
                  </a:tcPr>
                </a:tc>
                <a:tc>
                  <a:txBody>
                    <a:bodyPr/>
                    <a:lstStyle/>
                    <a:p>
                      <a:pPr algn="ctr" fontAlgn="ctr"/>
                      <a:r>
                        <a:rPr lang="zh-TW" altLang="en-US"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rPr>
                        <a:t>　</a:t>
                      </a:r>
                    </a:p>
                  </a:txBody>
                  <a:tcPr marT="91440" marB="91440" anchor="ctr"/>
                </a:tc>
                <a:tc>
                  <a:txBody>
                    <a:bodyPr/>
                    <a:lstStyle/>
                    <a:p>
                      <a:pPr algn="ctr" fontAlgn="ctr"/>
                      <a:r>
                        <a:rPr lang="en-US" sz="1400" b="0" i="0" u="none" strike="noStrike">
                          <a:solidFill>
                            <a:srgbClr val="000000"/>
                          </a:solidFill>
                          <a:effectLst/>
                          <a:latin typeface="Arial" panose="020B0604020202020204" pitchFamily="34" charset="0"/>
                          <a:ea typeface="微軟正黑體" panose="020B0604030504040204" pitchFamily="34" charset="-120"/>
                          <a:cs typeface="Arial" panose="020B0604020202020204" pitchFamily="34" charset="0"/>
                        </a:rPr>
                        <a:t>Y</a:t>
                      </a:r>
                    </a:p>
                  </a:txBody>
                  <a:tcPr marT="91440" marB="91440" anchor="ctr"/>
                </a:tc>
                <a:tc>
                  <a:txBody>
                    <a:bodyPr/>
                    <a:lstStyle/>
                    <a:p>
                      <a:pPr algn="ctr" fontAlgn="ctr"/>
                      <a:r>
                        <a:rPr lang="en-US"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rPr>
                        <a:t>Y</a:t>
                      </a:r>
                    </a:p>
                  </a:txBody>
                  <a:tcPr marT="91440" marB="91440" anchor="ctr"/>
                </a:tc>
                <a:tc>
                  <a:txBody>
                    <a:bodyPr/>
                    <a:lstStyle/>
                    <a:p>
                      <a:pPr algn="ctr" fontAlgn="ctr"/>
                      <a:r>
                        <a:rPr lang="zh-TW" altLang="en-US"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rPr>
                        <a:t>　</a:t>
                      </a:r>
                    </a:p>
                  </a:txBody>
                  <a:tcPr marT="91440" marB="91440" anchor="ctr"/>
                </a:tc>
                <a:tc>
                  <a:txBody>
                    <a:bodyPr/>
                    <a:lstStyle/>
                    <a:p>
                      <a:pPr algn="ctr" fontAlgn="ctr"/>
                      <a:r>
                        <a:rPr lang="en-US" sz="1400" b="0" i="0" u="none" strike="noStrike" dirty="0">
                          <a:solidFill>
                            <a:srgbClr val="000000"/>
                          </a:solidFill>
                          <a:effectLst/>
                          <a:latin typeface="Arial" panose="020B0604020202020204" pitchFamily="34" charset="0"/>
                          <a:ea typeface="微軟正黑體" panose="020B0604030504040204" pitchFamily="34" charset="-120"/>
                          <a:cs typeface="Arial" panose="020B0604020202020204" pitchFamily="34" charset="0"/>
                        </a:rPr>
                        <a:t>Y</a:t>
                      </a:r>
                    </a:p>
                  </a:txBody>
                  <a:tcPr marT="91440" marB="91440" anchor="ctr"/>
                </a:tc>
                <a:extLst>
                  <a:ext uri="{0D108BD9-81ED-4DB2-BD59-A6C34878D82A}">
                    <a16:rowId xmlns:a16="http://schemas.microsoft.com/office/drawing/2014/main" val="2692991382"/>
                  </a:ext>
                </a:extLst>
              </a:tr>
            </a:tbl>
          </a:graphicData>
        </a:graphic>
      </p:graphicFrame>
    </p:spTree>
    <p:extLst>
      <p:ext uri="{BB962C8B-B14F-4D97-AF65-F5344CB8AC3E}">
        <p14:creationId xmlns:p14="http://schemas.microsoft.com/office/powerpoint/2010/main" val="32546393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Integration with ACSS</a:t>
            </a:r>
          </a:p>
        </p:txBody>
      </p:sp>
      <p:sp>
        <p:nvSpPr>
          <p:cNvPr id="4" name="TextBox 3">
            <a:extLst>
              <a:ext uri="{FF2B5EF4-FFF2-40B4-BE49-F238E27FC236}">
                <a16:creationId xmlns:a16="http://schemas.microsoft.com/office/drawing/2014/main" id="{5CEC9DA9-6E9C-EB1F-C436-24E8A290D115}"/>
              </a:ext>
            </a:extLst>
          </p:cNvPr>
          <p:cNvSpPr txBox="1"/>
          <p:nvPr/>
        </p:nvSpPr>
        <p:spPr>
          <a:xfrm>
            <a:off x="251520" y="2060848"/>
            <a:ext cx="4572000" cy="1200329"/>
          </a:xfrm>
          <a:prstGeom prst="rect">
            <a:avLst/>
          </a:prstGeom>
          <a:solidFill>
            <a:schemeClr val="bg2"/>
          </a:solidFill>
        </p:spPr>
        <p:txBody>
          <a:bodyPr wrap="square">
            <a:spAutoFit/>
          </a:bodyPr>
          <a:lstStyle/>
          <a:p>
            <a:r>
              <a:rPr lang="en-US" b="1" dirty="0"/>
              <a:t>Access Control Event Log Export</a:t>
            </a:r>
          </a:p>
          <a:p>
            <a:r>
              <a:rPr lang="en-US" dirty="0"/>
              <a:t>- Customized Reports</a:t>
            </a:r>
          </a:p>
          <a:p>
            <a:r>
              <a:rPr lang="en-US" dirty="0"/>
              <a:t>- Open Database</a:t>
            </a:r>
          </a:p>
          <a:p>
            <a:r>
              <a:rPr lang="en-US" dirty="0"/>
              <a:t>- Web API</a:t>
            </a:r>
          </a:p>
        </p:txBody>
      </p:sp>
      <p:sp>
        <p:nvSpPr>
          <p:cNvPr id="2" name="TextBox 1">
            <a:extLst>
              <a:ext uri="{FF2B5EF4-FFF2-40B4-BE49-F238E27FC236}">
                <a16:creationId xmlns:a16="http://schemas.microsoft.com/office/drawing/2014/main" id="{4E073CE0-D85E-9297-B394-0CECD91DE5A2}"/>
              </a:ext>
            </a:extLst>
          </p:cNvPr>
          <p:cNvSpPr txBox="1"/>
          <p:nvPr/>
        </p:nvSpPr>
        <p:spPr>
          <a:xfrm>
            <a:off x="251520" y="4581128"/>
            <a:ext cx="4572000" cy="1477328"/>
          </a:xfrm>
          <a:prstGeom prst="rect">
            <a:avLst/>
          </a:prstGeom>
          <a:solidFill>
            <a:schemeClr val="bg2"/>
          </a:solidFill>
        </p:spPr>
        <p:txBody>
          <a:bodyPr wrap="square">
            <a:spAutoFit/>
          </a:bodyPr>
          <a:lstStyle/>
          <a:p>
            <a:r>
              <a:rPr lang="en-US" b="1" dirty="0"/>
              <a:t>Equipment integration</a:t>
            </a:r>
          </a:p>
          <a:p>
            <a:r>
              <a:rPr lang="en-US" dirty="0"/>
              <a:t>- The user specifies the equipment</a:t>
            </a:r>
          </a:p>
          <a:p>
            <a:r>
              <a:rPr lang="en-US" dirty="0"/>
              <a:t>- If the API exists, we can do the integration by contacting the equipment supplier by special project request.</a:t>
            </a:r>
          </a:p>
        </p:txBody>
      </p:sp>
      <p:sp>
        <p:nvSpPr>
          <p:cNvPr id="3" name="TextBox 2">
            <a:extLst>
              <a:ext uri="{FF2B5EF4-FFF2-40B4-BE49-F238E27FC236}">
                <a16:creationId xmlns:a16="http://schemas.microsoft.com/office/drawing/2014/main" id="{5FCCBCE5-9D60-426F-7258-49C01D8517AB}"/>
              </a:ext>
            </a:extLst>
          </p:cNvPr>
          <p:cNvSpPr txBox="1"/>
          <p:nvPr/>
        </p:nvSpPr>
        <p:spPr>
          <a:xfrm>
            <a:off x="251520" y="3441774"/>
            <a:ext cx="4572000" cy="923330"/>
          </a:xfrm>
          <a:prstGeom prst="rect">
            <a:avLst/>
          </a:prstGeom>
          <a:solidFill>
            <a:schemeClr val="bg2"/>
          </a:solidFill>
        </p:spPr>
        <p:txBody>
          <a:bodyPr wrap="square">
            <a:spAutoFit/>
          </a:bodyPr>
          <a:lstStyle/>
          <a:p>
            <a:r>
              <a:rPr lang="en-US" b="1" dirty="0"/>
              <a:t>Personnel profile data synchronization</a:t>
            </a:r>
          </a:p>
          <a:p>
            <a:r>
              <a:rPr lang="en-US" dirty="0"/>
              <a:t>- Web API</a:t>
            </a:r>
          </a:p>
          <a:p>
            <a:r>
              <a:rPr lang="en-US" dirty="0"/>
              <a:t>- Data linker</a:t>
            </a:r>
          </a:p>
        </p:txBody>
      </p:sp>
      <p:pic>
        <p:nvPicPr>
          <p:cNvPr id="6" name="Picture 5">
            <a:extLst>
              <a:ext uri="{FF2B5EF4-FFF2-40B4-BE49-F238E27FC236}">
                <a16:creationId xmlns:a16="http://schemas.microsoft.com/office/drawing/2014/main" id="{D4AA4EA0-05AD-CDBB-EAAE-B5500E7DEE71}"/>
              </a:ext>
            </a:extLst>
          </p:cNvPr>
          <p:cNvPicPr>
            <a:picLocks noChangeAspect="1"/>
          </p:cNvPicPr>
          <p:nvPr/>
        </p:nvPicPr>
        <p:blipFill>
          <a:blip r:embed="rId3"/>
          <a:stretch>
            <a:fillRect/>
          </a:stretch>
        </p:blipFill>
        <p:spPr>
          <a:xfrm>
            <a:off x="4935796" y="2331605"/>
            <a:ext cx="3956684" cy="3143667"/>
          </a:xfrm>
          <a:prstGeom prst="rect">
            <a:avLst/>
          </a:prstGeom>
        </p:spPr>
      </p:pic>
    </p:spTree>
    <p:extLst>
      <p:ext uri="{BB962C8B-B14F-4D97-AF65-F5344CB8AC3E}">
        <p14:creationId xmlns:p14="http://schemas.microsoft.com/office/powerpoint/2010/main" val="1591382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ACSS Live Demo</a:t>
            </a:r>
          </a:p>
        </p:txBody>
      </p:sp>
      <p:pic>
        <p:nvPicPr>
          <p:cNvPr id="3" name="Picture 2">
            <a:extLst>
              <a:ext uri="{FF2B5EF4-FFF2-40B4-BE49-F238E27FC236}">
                <a16:creationId xmlns:a16="http://schemas.microsoft.com/office/drawing/2014/main" id="{C09F5E7C-25D8-0EDD-B7DE-8FA21D148F59}"/>
              </a:ext>
            </a:extLst>
          </p:cNvPr>
          <p:cNvPicPr>
            <a:picLocks noChangeAspect="1"/>
          </p:cNvPicPr>
          <p:nvPr/>
        </p:nvPicPr>
        <p:blipFill>
          <a:blip r:embed="rId3"/>
          <a:stretch>
            <a:fillRect/>
          </a:stretch>
        </p:blipFill>
        <p:spPr>
          <a:xfrm>
            <a:off x="2115364" y="4403146"/>
            <a:ext cx="4536504" cy="2142238"/>
          </a:xfrm>
          <a:prstGeom prst="rect">
            <a:avLst/>
          </a:prstGeom>
          <a:ln>
            <a:noFill/>
          </a:ln>
          <a:effectLst>
            <a:outerShdw blurRad="292100" dist="139700" dir="2700000" algn="tl" rotWithShape="0">
              <a:srgbClr val="333333">
                <a:alpha val="65000"/>
              </a:srgbClr>
            </a:outerShdw>
          </a:effectLst>
        </p:spPr>
      </p:pic>
      <p:grpSp>
        <p:nvGrpSpPr>
          <p:cNvPr id="30" name="Group 29">
            <a:extLst>
              <a:ext uri="{FF2B5EF4-FFF2-40B4-BE49-F238E27FC236}">
                <a16:creationId xmlns:a16="http://schemas.microsoft.com/office/drawing/2014/main" id="{10E1C547-96C8-9276-8C5A-A7F0C9A3ABC2}"/>
              </a:ext>
            </a:extLst>
          </p:cNvPr>
          <p:cNvGrpSpPr/>
          <p:nvPr/>
        </p:nvGrpSpPr>
        <p:grpSpPr>
          <a:xfrm>
            <a:off x="2265716" y="2540551"/>
            <a:ext cx="4188451" cy="1210203"/>
            <a:chOff x="936711" y="2576115"/>
            <a:chExt cx="4188451" cy="1210203"/>
          </a:xfrm>
        </p:grpSpPr>
        <p:pic>
          <p:nvPicPr>
            <p:cNvPr id="20" name="Picture 19" descr="A blue circle with a red and white compass&#10;&#10;Description automatically generated">
              <a:extLst>
                <a:ext uri="{FF2B5EF4-FFF2-40B4-BE49-F238E27FC236}">
                  <a16:creationId xmlns:a16="http://schemas.microsoft.com/office/drawing/2014/main" id="{D9A86803-6B2F-78B6-9802-097C3226520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44408" y="2576115"/>
              <a:ext cx="1210203" cy="1210203"/>
            </a:xfrm>
            <a:prstGeom prst="rect">
              <a:avLst/>
            </a:prstGeom>
          </p:spPr>
        </p:pic>
        <p:pic>
          <p:nvPicPr>
            <p:cNvPr id="22" name="Picture 21" descr="A colorful logo of a fox&#10;&#10;Description automatically generated">
              <a:extLst>
                <a:ext uri="{FF2B5EF4-FFF2-40B4-BE49-F238E27FC236}">
                  <a16:creationId xmlns:a16="http://schemas.microsoft.com/office/drawing/2014/main" id="{E850396E-8DA0-3F90-0C1A-4A8B4A18B48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67058" y="2702521"/>
              <a:ext cx="958104" cy="904876"/>
            </a:xfrm>
            <a:prstGeom prst="rect">
              <a:avLst/>
            </a:prstGeom>
          </p:spPr>
        </p:pic>
        <p:pic>
          <p:nvPicPr>
            <p:cNvPr id="24" name="Picture 23" descr="A blue and green swirly logo&#10;&#10;Description automatically generated">
              <a:extLst>
                <a:ext uri="{FF2B5EF4-FFF2-40B4-BE49-F238E27FC236}">
                  <a16:creationId xmlns:a16="http://schemas.microsoft.com/office/drawing/2014/main" id="{7ECDCFFA-E8E1-88A7-6F60-5A97601533E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20912" y="2717448"/>
              <a:ext cx="875023" cy="875023"/>
            </a:xfrm>
            <a:prstGeom prst="rect">
              <a:avLst/>
            </a:prstGeom>
          </p:spPr>
        </p:pic>
        <p:pic>
          <p:nvPicPr>
            <p:cNvPr id="26" name="Picture 25" descr="A logo of a google chrome browser&#10;&#10;Description automatically generated">
              <a:extLst>
                <a:ext uri="{FF2B5EF4-FFF2-40B4-BE49-F238E27FC236}">
                  <a16:creationId xmlns:a16="http://schemas.microsoft.com/office/drawing/2014/main" id="{3CBB35F5-D8A2-B5B3-EC7D-55FA1788A80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36711" y="2710568"/>
              <a:ext cx="941298" cy="941298"/>
            </a:xfrm>
            <a:prstGeom prst="rect">
              <a:avLst/>
            </a:prstGeom>
          </p:spPr>
        </p:pic>
      </p:grpSp>
      <p:sp>
        <p:nvSpPr>
          <p:cNvPr id="28" name="TextBox 27">
            <a:extLst>
              <a:ext uri="{FF2B5EF4-FFF2-40B4-BE49-F238E27FC236}">
                <a16:creationId xmlns:a16="http://schemas.microsoft.com/office/drawing/2014/main" id="{0B2ADE71-8086-532A-2CD9-08FC137F6435}"/>
              </a:ext>
            </a:extLst>
          </p:cNvPr>
          <p:cNvSpPr txBox="1"/>
          <p:nvPr/>
        </p:nvSpPr>
        <p:spPr>
          <a:xfrm>
            <a:off x="2232248" y="2174020"/>
            <a:ext cx="4572000" cy="369332"/>
          </a:xfrm>
          <a:prstGeom prst="rect">
            <a:avLst/>
          </a:prstGeom>
          <a:noFill/>
        </p:spPr>
        <p:txBody>
          <a:bodyPr wrap="square">
            <a:spAutoFit/>
          </a:bodyPr>
          <a:lstStyle/>
          <a:p>
            <a:r>
              <a:rPr lang="en-US" b="1" dirty="0">
                <a:hlinkClick r:id="rId8"/>
              </a:rPr>
              <a:t>http://acss.acti.com/</a:t>
            </a:r>
            <a:endParaRPr lang="en-US" b="1" dirty="0"/>
          </a:p>
        </p:txBody>
      </p:sp>
      <p:sp>
        <p:nvSpPr>
          <p:cNvPr id="29" name="TextBox 28">
            <a:extLst>
              <a:ext uri="{FF2B5EF4-FFF2-40B4-BE49-F238E27FC236}">
                <a16:creationId xmlns:a16="http://schemas.microsoft.com/office/drawing/2014/main" id="{2B14AE24-568B-5DE5-B33D-F5EC96CA149C}"/>
              </a:ext>
            </a:extLst>
          </p:cNvPr>
          <p:cNvSpPr txBox="1"/>
          <p:nvPr/>
        </p:nvSpPr>
        <p:spPr>
          <a:xfrm>
            <a:off x="2250909" y="1844824"/>
            <a:ext cx="4429161" cy="369332"/>
          </a:xfrm>
          <a:prstGeom prst="rect">
            <a:avLst/>
          </a:prstGeom>
          <a:noFill/>
        </p:spPr>
        <p:txBody>
          <a:bodyPr wrap="none" rtlCol="0">
            <a:spAutoFit/>
          </a:bodyPr>
          <a:lstStyle/>
          <a:p>
            <a:r>
              <a:rPr lang="en-US" dirty="0"/>
              <a:t>Welcome to try the free demo of ACSS server</a:t>
            </a:r>
          </a:p>
        </p:txBody>
      </p:sp>
      <p:sp>
        <p:nvSpPr>
          <p:cNvPr id="31" name="Arrow: Down 30">
            <a:extLst>
              <a:ext uri="{FF2B5EF4-FFF2-40B4-BE49-F238E27FC236}">
                <a16:creationId xmlns:a16="http://schemas.microsoft.com/office/drawing/2014/main" id="{9BD8A09B-FFE5-F126-96E4-4DD33896F733}"/>
              </a:ext>
            </a:extLst>
          </p:cNvPr>
          <p:cNvSpPr/>
          <p:nvPr/>
        </p:nvSpPr>
        <p:spPr>
          <a:xfrm>
            <a:off x="4131588" y="3874189"/>
            <a:ext cx="504056" cy="369332"/>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243631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Where to Buy</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dirty="0"/>
              <a:t>Via Authorized Resellers</a:t>
            </a:r>
          </a:p>
          <a:p>
            <a:pPr>
              <a:lnSpc>
                <a:spcPct val="150000"/>
              </a:lnSpc>
            </a:pPr>
            <a:r>
              <a:rPr lang="en-US" dirty="0">
                <a:hlinkClick r:id="rId3"/>
              </a:rPr>
              <a:t>https://www.acti.com/Corporate/WhereToBuy</a:t>
            </a:r>
            <a:endParaRPr lang="en-US" dirty="0"/>
          </a:p>
          <a:p>
            <a:pPr>
              <a:lnSpc>
                <a:spcPct val="150000"/>
              </a:lnSpc>
            </a:pPr>
            <a:endParaRPr lang="en-US" b="1" dirty="0"/>
          </a:p>
          <a:p>
            <a:pPr>
              <a:lnSpc>
                <a:spcPct val="150000"/>
              </a:lnSpc>
            </a:pPr>
            <a:endParaRPr lang="en-US" b="1" dirty="0"/>
          </a:p>
          <a:p>
            <a:pPr>
              <a:lnSpc>
                <a:spcPct val="150000"/>
              </a:lnSpc>
            </a:pPr>
            <a:endParaRPr lang="en-US" b="1" dirty="0"/>
          </a:p>
          <a:p>
            <a:pPr>
              <a:lnSpc>
                <a:spcPct val="150000"/>
              </a:lnSpc>
            </a:pPr>
            <a:endParaRPr lang="en-US" b="1" dirty="0"/>
          </a:p>
          <a:p>
            <a:pPr>
              <a:lnSpc>
                <a:spcPct val="150000"/>
              </a:lnSpc>
            </a:pPr>
            <a:endParaRPr lang="en-US" b="1" dirty="0"/>
          </a:p>
          <a:p>
            <a:pPr>
              <a:lnSpc>
                <a:spcPct val="150000"/>
              </a:lnSpc>
            </a:pPr>
            <a:r>
              <a:rPr lang="en-US" b="1" dirty="0"/>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dirty="0"/>
              <a:t>From ACTi Corporation Directly</a:t>
            </a:r>
          </a:p>
          <a:p>
            <a:pPr>
              <a:lnSpc>
                <a:spcPct val="150000"/>
              </a:lnSpc>
            </a:pPr>
            <a:r>
              <a:rPr lang="en-US" dirty="0"/>
              <a:t>E-Mail: </a:t>
            </a:r>
            <a:r>
              <a:rPr lang="en-US" dirty="0">
                <a:hlinkClick r:id="rId5"/>
              </a:rPr>
              <a:t>sales@acti.com</a:t>
            </a:r>
            <a:endParaRPr lang="en-US" dirty="0"/>
          </a:p>
          <a:p>
            <a:pPr>
              <a:lnSpc>
                <a:spcPct val="150000"/>
              </a:lnSpc>
            </a:pPr>
            <a:r>
              <a:rPr lang="en-US" dirty="0"/>
              <a:t>Tel (US):  +1-866-410-2284 (Toll Free)</a:t>
            </a:r>
          </a:p>
          <a:p>
            <a:pPr>
              <a:lnSpc>
                <a:spcPct val="150000"/>
              </a:lnSpc>
            </a:pPr>
            <a:r>
              <a:rPr lang="en-US" dirty="0"/>
              <a:t>Tel (Non-US):  +886-2-2656-2588 </a:t>
            </a:r>
          </a:p>
          <a:p>
            <a:pPr>
              <a:lnSpc>
                <a:spcPct val="150000"/>
              </a:lnSpc>
            </a:pPr>
            <a:endParaRPr lang="en-US" dirty="0"/>
          </a:p>
          <a:p>
            <a:pPr>
              <a:lnSpc>
                <a:spcPct val="150000"/>
              </a:lnSpc>
            </a:pPr>
            <a:endParaRPr lang="en-US" dirty="0"/>
          </a:p>
          <a:p>
            <a:pPr>
              <a:lnSpc>
                <a:spcPct val="150000"/>
              </a:lnSpc>
            </a:pPr>
            <a:endParaRPr lang="en-US" dirty="0"/>
          </a:p>
          <a:p>
            <a:pPr>
              <a:lnSpc>
                <a:spcPct val="150000"/>
              </a:lnSpc>
            </a:pPr>
            <a:endParaRPr lang="en-US" dirty="0"/>
          </a:p>
        </p:txBody>
      </p:sp>
    </p:spTree>
    <p:extLst>
      <p:ext uri="{BB962C8B-B14F-4D97-AF65-F5344CB8AC3E}">
        <p14:creationId xmlns:p14="http://schemas.microsoft.com/office/powerpoint/2010/main" val="5290790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Support &amp; Services</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dirty="0"/>
              <a:t>Technical Support</a:t>
            </a:r>
          </a:p>
          <a:p>
            <a:pPr>
              <a:lnSpc>
                <a:spcPct val="150000"/>
              </a:lnSpc>
            </a:pPr>
            <a:r>
              <a:rPr lang="en-US" dirty="0"/>
              <a:t>	- Online Customer Helpdesk - </a:t>
            </a:r>
            <a:r>
              <a:rPr lang="en-US" dirty="0">
                <a:hlinkClick r:id="rId3"/>
              </a:rPr>
              <a:t>https://www.acti.com/chd</a:t>
            </a:r>
            <a:endParaRPr lang="en-US" dirty="0"/>
          </a:p>
          <a:p>
            <a:pPr>
              <a:lnSpc>
                <a:spcPct val="150000"/>
              </a:lnSpc>
            </a:pPr>
            <a:r>
              <a:rPr lang="en-US" dirty="0"/>
              <a:t>	- Phone support</a:t>
            </a:r>
          </a:p>
          <a:p>
            <a:pPr>
              <a:lnSpc>
                <a:spcPct val="150000"/>
              </a:lnSpc>
            </a:pPr>
            <a:r>
              <a:rPr lang="en-US" dirty="0"/>
              <a:t>		US: +1-866-410-2284 (Toll Free)</a:t>
            </a:r>
          </a:p>
          <a:p>
            <a:pPr>
              <a:lnSpc>
                <a:spcPct val="150000"/>
              </a:lnSpc>
            </a:pPr>
            <a:r>
              <a:rPr lang="en-US" dirty="0"/>
              <a:t>		Other Regions:  +886-2-2656-5200</a:t>
            </a:r>
          </a:p>
          <a:p>
            <a:pPr>
              <a:lnSpc>
                <a:spcPct val="150000"/>
              </a:lnSpc>
            </a:pPr>
            <a:r>
              <a:rPr lang="en-US" b="1" dirty="0"/>
              <a:t>RMA Services</a:t>
            </a:r>
          </a:p>
          <a:p>
            <a:pPr>
              <a:lnSpc>
                <a:spcPct val="150000"/>
              </a:lnSpc>
            </a:pPr>
            <a:r>
              <a:rPr lang="en-US" dirty="0"/>
              <a:t>	- </a:t>
            </a:r>
            <a:r>
              <a:rPr lang="en-US" dirty="0">
                <a:hlinkClick r:id="rId4"/>
              </a:rPr>
              <a:t>Warranty</a:t>
            </a:r>
            <a:endParaRPr lang="en-US" dirty="0"/>
          </a:p>
          <a:p>
            <a:pPr>
              <a:lnSpc>
                <a:spcPct val="150000"/>
              </a:lnSpc>
            </a:pPr>
            <a:r>
              <a:rPr lang="en-US" dirty="0"/>
              <a:t>	- </a:t>
            </a:r>
            <a:r>
              <a:rPr lang="en-US" dirty="0">
                <a:hlinkClick r:id="rId5"/>
              </a:rPr>
              <a:t>Repair services</a:t>
            </a:r>
            <a:endParaRPr lang="en-US" dirty="0"/>
          </a:p>
          <a:p>
            <a:pPr>
              <a:lnSpc>
                <a:spcPct val="150000"/>
              </a:lnSpc>
            </a:pPr>
            <a:r>
              <a:rPr lang="en-US" b="1" dirty="0"/>
              <a:t>Training</a:t>
            </a:r>
          </a:p>
          <a:p>
            <a:pPr>
              <a:lnSpc>
                <a:spcPct val="150000"/>
              </a:lnSpc>
            </a:pPr>
            <a:r>
              <a:rPr lang="en-US" dirty="0"/>
              <a:t>	- </a:t>
            </a:r>
            <a:r>
              <a:rPr lang="en-US" dirty="0">
                <a:hlinkClick r:id="rId6"/>
              </a:rPr>
              <a:t>Self-learning</a:t>
            </a:r>
            <a:endParaRPr lang="en-US" dirty="0"/>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39377</TotalTime>
  <Words>1584</Words>
  <Application>Microsoft Office PowerPoint</Application>
  <PresentationFormat>On-screen Show (4:3)</PresentationFormat>
  <Paragraphs>353</Paragraphs>
  <Slides>24</Slides>
  <Notes>20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24</vt:i4>
      </vt:variant>
    </vt:vector>
  </HeadingPairs>
  <TitlesOfParts>
    <vt:vector size="31" baseType="lpstr">
      <vt:lpstr>Arial Unicode MS</vt:lpstr>
      <vt:lpstr>微軟正黑體</vt:lpstr>
      <vt:lpstr>新細明體</vt:lpstr>
      <vt:lpstr>Arial</vt:lpstr>
      <vt:lpstr>Calibri</vt:lpstr>
      <vt:lpstr>自訂設計</vt:lpstr>
      <vt:lpstr>1_自訂設計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 Covert Cameras</dc:title>
  <dc:creator>Ando.Meritee</dc:creator>
  <cp:lastModifiedBy>Ando.Meritee</cp:lastModifiedBy>
  <cp:revision>1621</cp:revision>
  <dcterms:created xsi:type="dcterms:W3CDTF">2015-08-31T10:30:03Z</dcterms:created>
  <dcterms:modified xsi:type="dcterms:W3CDTF">2024-06-04T06:25:57Z</dcterms:modified>
</cp:coreProperties>
</file>