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39"/>
  </p:notesMasterIdLst>
  <p:sldIdLst>
    <p:sldId id="279" r:id="rId3"/>
    <p:sldId id="283" r:id="rId4"/>
    <p:sldId id="360" r:id="rId5"/>
    <p:sldId id="315" r:id="rId6"/>
    <p:sldId id="307" r:id="rId7"/>
    <p:sldId id="308" r:id="rId8"/>
    <p:sldId id="309" r:id="rId9"/>
    <p:sldId id="311" r:id="rId10"/>
    <p:sldId id="310" r:id="rId11"/>
    <p:sldId id="358" r:id="rId12"/>
    <p:sldId id="359" r:id="rId13"/>
    <p:sldId id="329" r:id="rId14"/>
    <p:sldId id="295" r:id="rId15"/>
    <p:sldId id="320" r:id="rId16"/>
    <p:sldId id="337" r:id="rId17"/>
    <p:sldId id="319" r:id="rId18"/>
    <p:sldId id="331" r:id="rId19"/>
    <p:sldId id="321" r:id="rId20"/>
    <p:sldId id="323" r:id="rId21"/>
    <p:sldId id="333" r:id="rId22"/>
    <p:sldId id="334" r:id="rId23"/>
    <p:sldId id="338" r:id="rId24"/>
    <p:sldId id="339" r:id="rId25"/>
    <p:sldId id="298" r:id="rId26"/>
    <p:sldId id="299" r:id="rId27"/>
    <p:sldId id="356" r:id="rId28"/>
    <p:sldId id="342" r:id="rId29"/>
    <p:sldId id="357" r:id="rId30"/>
    <p:sldId id="344" r:id="rId31"/>
    <p:sldId id="355" r:id="rId32"/>
    <p:sldId id="343" r:id="rId33"/>
    <p:sldId id="354" r:id="rId34"/>
    <p:sldId id="346" r:id="rId35"/>
    <p:sldId id="352" r:id="rId36"/>
    <p:sldId id="306" r:id="rId37"/>
    <p:sldId id="288" r:id="rId3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03" autoAdjust="0"/>
  </p:normalViewPr>
  <p:slideViewPr>
    <p:cSldViewPr>
      <p:cViewPr>
        <p:scale>
          <a:sx n="70" d="100"/>
          <a:sy n="70" d="100"/>
        </p:scale>
        <p:origin x="-137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25BBE5-6B13-4881-81AC-DAE4F210D61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583F8C-CA43-4B2E-A807-FDAB031E38A9}">
      <dgm:prSet phldrT="[Text]"/>
      <dgm:spPr/>
      <dgm:t>
        <a:bodyPr/>
        <a:lstStyle/>
        <a:p>
          <a:r>
            <a:rPr lang="en-US" dirty="0" smtClean="0"/>
            <a:t>Panorama Mode</a:t>
          </a:r>
          <a:endParaRPr lang="en-US" dirty="0"/>
        </a:p>
      </dgm:t>
    </dgm:pt>
    <dgm:pt modelId="{DD36FE4B-54FC-419A-B867-76AE833DDA40}" type="parTrans" cxnId="{8C5178FB-1DE9-4441-9691-D6D7578CC43E}">
      <dgm:prSet/>
      <dgm:spPr/>
      <dgm:t>
        <a:bodyPr/>
        <a:lstStyle/>
        <a:p>
          <a:endParaRPr lang="en-US"/>
        </a:p>
      </dgm:t>
    </dgm:pt>
    <dgm:pt modelId="{219BEBE3-2C5D-454C-9D56-5209711F4333}" type="sibTrans" cxnId="{8C5178FB-1DE9-4441-9691-D6D7578CC43E}">
      <dgm:prSet/>
      <dgm:spPr/>
      <dgm:t>
        <a:bodyPr/>
        <a:lstStyle/>
        <a:p>
          <a:endParaRPr lang="en-US"/>
        </a:p>
      </dgm:t>
    </dgm:pt>
    <dgm:pt modelId="{CB34852B-37F8-401B-93DD-E9DAC34075D8}">
      <dgm:prSet phldrT="[Text]"/>
      <dgm:spPr/>
      <dgm:t>
        <a:bodyPr/>
        <a:lstStyle/>
        <a:p>
          <a:r>
            <a:rPr lang="en-US" dirty="0" smtClean="0"/>
            <a:t>Bitrate :8-10mpbs (12MP)</a:t>
          </a:r>
          <a:endParaRPr lang="en-US" dirty="0"/>
        </a:p>
      </dgm:t>
    </dgm:pt>
    <dgm:pt modelId="{75E635A9-B336-4469-BEAA-6C9877BEA0D6}" type="parTrans" cxnId="{F39EB9D0-1236-4BA5-B5E4-D627C4B86B86}">
      <dgm:prSet/>
      <dgm:spPr/>
      <dgm:t>
        <a:bodyPr/>
        <a:lstStyle/>
        <a:p>
          <a:endParaRPr lang="en-US"/>
        </a:p>
      </dgm:t>
    </dgm:pt>
    <dgm:pt modelId="{FF4C268A-9EBD-49CE-B890-838A5E701FBE}" type="sibTrans" cxnId="{F39EB9D0-1236-4BA5-B5E4-D627C4B86B86}">
      <dgm:prSet/>
      <dgm:spPr/>
      <dgm:t>
        <a:bodyPr/>
        <a:lstStyle/>
        <a:p>
          <a:endParaRPr lang="en-US"/>
        </a:p>
      </dgm:t>
    </dgm:pt>
    <dgm:pt modelId="{C57302BA-11C7-4BE2-871E-D2227AF73ED0}">
      <dgm:prSet phldrT="[Text]"/>
      <dgm:spPr/>
      <dgm:t>
        <a:bodyPr/>
        <a:lstStyle/>
        <a:p>
          <a:r>
            <a:rPr lang="en-US" dirty="0" smtClean="0"/>
            <a:t>Need to export full image</a:t>
          </a:r>
          <a:endParaRPr lang="en-US" dirty="0"/>
        </a:p>
      </dgm:t>
    </dgm:pt>
    <dgm:pt modelId="{63DBE622-5304-4076-9EAD-C933F9BA50AF}" type="parTrans" cxnId="{7A90DDA4-9187-4157-8EC3-91766B984E58}">
      <dgm:prSet/>
      <dgm:spPr/>
      <dgm:t>
        <a:bodyPr/>
        <a:lstStyle/>
        <a:p>
          <a:endParaRPr lang="en-US"/>
        </a:p>
      </dgm:t>
    </dgm:pt>
    <dgm:pt modelId="{B9C272EE-E5BD-48F9-A058-B6C37ACF0147}" type="sibTrans" cxnId="{7A90DDA4-9187-4157-8EC3-91766B984E58}">
      <dgm:prSet/>
      <dgm:spPr/>
      <dgm:t>
        <a:bodyPr/>
        <a:lstStyle/>
        <a:p>
          <a:endParaRPr lang="en-US"/>
        </a:p>
      </dgm:t>
    </dgm:pt>
    <dgm:pt modelId="{B8904FBD-EE4D-46DC-BCC1-A54E35AF315B}">
      <dgm:prSet phldrT="[Text]"/>
      <dgm:spPr/>
      <dgm:t>
        <a:bodyPr/>
        <a:lstStyle/>
        <a:p>
          <a:r>
            <a:rPr lang="en-US" dirty="0" smtClean="0"/>
            <a:t>1 CH from NVR</a:t>
          </a:r>
          <a:endParaRPr lang="en-US" dirty="0"/>
        </a:p>
      </dgm:t>
    </dgm:pt>
    <dgm:pt modelId="{47F9FC3E-1FF4-4AC8-8329-924C85722E24}" type="parTrans" cxnId="{854CE301-07D7-4FCF-AE9E-2AC45E116949}">
      <dgm:prSet/>
      <dgm:spPr/>
      <dgm:t>
        <a:bodyPr/>
        <a:lstStyle/>
        <a:p>
          <a:endParaRPr lang="en-US"/>
        </a:p>
      </dgm:t>
    </dgm:pt>
    <dgm:pt modelId="{7E2BA95B-6AD3-4C24-A2C1-EE14C5850017}" type="sibTrans" cxnId="{854CE301-07D7-4FCF-AE9E-2AC45E116949}">
      <dgm:prSet/>
      <dgm:spPr/>
      <dgm:t>
        <a:bodyPr/>
        <a:lstStyle/>
        <a:p>
          <a:endParaRPr lang="en-US"/>
        </a:p>
      </dgm:t>
    </dgm:pt>
    <dgm:pt modelId="{8AFD3C87-928E-4A6D-A888-BF9BADFA2C27}">
      <dgm:prSet phldrT="[Text]"/>
      <dgm:spPr/>
      <dgm:t>
        <a:bodyPr/>
        <a:lstStyle/>
        <a:p>
          <a:r>
            <a:rPr lang="en-US" dirty="0" err="1" smtClean="0"/>
            <a:t>ePTZ</a:t>
          </a:r>
          <a:r>
            <a:rPr lang="en-US" dirty="0" smtClean="0"/>
            <a:t> (with DAT)</a:t>
          </a:r>
          <a:endParaRPr lang="en-US" dirty="0"/>
        </a:p>
      </dgm:t>
    </dgm:pt>
    <dgm:pt modelId="{F4D436D5-D5AA-4B2B-B4CF-0A26E7AAB026}" type="parTrans" cxnId="{A97BF21E-3411-4E50-BB24-7B32937750B0}">
      <dgm:prSet/>
      <dgm:spPr/>
      <dgm:t>
        <a:bodyPr/>
        <a:lstStyle/>
        <a:p>
          <a:endParaRPr lang="en-US"/>
        </a:p>
      </dgm:t>
    </dgm:pt>
    <dgm:pt modelId="{6983AB08-7643-45CE-9B8E-8339AA37FDD2}" type="sibTrans" cxnId="{A97BF21E-3411-4E50-BB24-7B32937750B0}">
      <dgm:prSet/>
      <dgm:spPr/>
      <dgm:t>
        <a:bodyPr/>
        <a:lstStyle/>
        <a:p>
          <a:endParaRPr lang="en-US"/>
        </a:p>
      </dgm:t>
    </dgm:pt>
    <dgm:pt modelId="{4BC6A494-8138-41E8-9635-102CADFC758E}">
      <dgm:prSet phldrT="[Text]"/>
      <dgm:spPr/>
      <dgm:t>
        <a:bodyPr/>
        <a:lstStyle/>
        <a:p>
          <a:r>
            <a:rPr lang="en-US" dirty="0" smtClean="0"/>
            <a:t>Bitrate: 6mpbs [2MP Overview (2mpbs) ; </a:t>
          </a:r>
          <a:r>
            <a:rPr lang="en-US" dirty="0" err="1" smtClean="0"/>
            <a:t>ePTZ</a:t>
          </a:r>
          <a:r>
            <a:rPr lang="en-US" dirty="0" smtClean="0"/>
            <a:t> (1mpbs x 4)]</a:t>
          </a:r>
          <a:endParaRPr lang="en-US" dirty="0"/>
        </a:p>
      </dgm:t>
    </dgm:pt>
    <dgm:pt modelId="{EF57A1F1-0830-4438-B381-B270A7F30A19}" type="parTrans" cxnId="{07433D0C-D5F3-4442-B4A0-CA51831BADCF}">
      <dgm:prSet/>
      <dgm:spPr/>
      <dgm:t>
        <a:bodyPr/>
        <a:lstStyle/>
        <a:p>
          <a:endParaRPr lang="en-US"/>
        </a:p>
      </dgm:t>
    </dgm:pt>
    <dgm:pt modelId="{7DF25561-5FFC-4ED6-BC2A-08E3AB06B4BD}" type="sibTrans" cxnId="{07433D0C-D5F3-4442-B4A0-CA51831BADCF}">
      <dgm:prSet/>
      <dgm:spPr/>
      <dgm:t>
        <a:bodyPr/>
        <a:lstStyle/>
        <a:p>
          <a:endParaRPr lang="en-US"/>
        </a:p>
      </dgm:t>
    </dgm:pt>
    <dgm:pt modelId="{CC56B717-498F-4679-86DA-2A536F53E6A8}">
      <dgm:prSet phldrT="[Text]"/>
      <dgm:spPr/>
      <dgm:t>
        <a:bodyPr/>
        <a:lstStyle/>
        <a:p>
          <a:r>
            <a:rPr lang="en-US" dirty="0" smtClean="0"/>
            <a:t>Can export only channel of interest</a:t>
          </a:r>
          <a:endParaRPr lang="en-US" dirty="0"/>
        </a:p>
      </dgm:t>
    </dgm:pt>
    <dgm:pt modelId="{F00C8985-E9C3-47AF-9B3A-FCF0484C9BA9}" type="parTrans" cxnId="{4FA3D0F2-CDB7-49F3-9CF1-27E29575BDC8}">
      <dgm:prSet/>
      <dgm:spPr/>
      <dgm:t>
        <a:bodyPr/>
        <a:lstStyle/>
        <a:p>
          <a:endParaRPr lang="en-US"/>
        </a:p>
      </dgm:t>
    </dgm:pt>
    <dgm:pt modelId="{0023CC89-E2A7-4E4D-B8C4-A6A7BE5E7694}" type="sibTrans" cxnId="{4FA3D0F2-CDB7-49F3-9CF1-27E29575BDC8}">
      <dgm:prSet/>
      <dgm:spPr/>
      <dgm:t>
        <a:bodyPr/>
        <a:lstStyle/>
        <a:p>
          <a:endParaRPr lang="en-US"/>
        </a:p>
      </dgm:t>
    </dgm:pt>
    <dgm:pt modelId="{D8CE729D-85AE-402E-8775-2ADE1B35D31E}">
      <dgm:prSet phldrT="[Text]"/>
      <dgm:spPr/>
      <dgm:t>
        <a:bodyPr/>
        <a:lstStyle/>
        <a:p>
          <a:r>
            <a:rPr lang="en-US" dirty="0" smtClean="0"/>
            <a:t>5 independent CH from NVR</a:t>
          </a:r>
          <a:endParaRPr lang="en-US" dirty="0"/>
        </a:p>
      </dgm:t>
    </dgm:pt>
    <dgm:pt modelId="{93BAAA16-9951-4949-8662-D215EFE579F0}" type="parTrans" cxnId="{0F0EF80F-3233-492C-A314-516EBEB6B789}">
      <dgm:prSet/>
      <dgm:spPr/>
      <dgm:t>
        <a:bodyPr/>
        <a:lstStyle/>
        <a:p>
          <a:endParaRPr lang="en-US"/>
        </a:p>
      </dgm:t>
    </dgm:pt>
    <dgm:pt modelId="{498404B4-21B4-49BB-8040-48DFCCA98C19}" type="sibTrans" cxnId="{0F0EF80F-3233-492C-A314-516EBEB6B789}">
      <dgm:prSet/>
      <dgm:spPr/>
      <dgm:t>
        <a:bodyPr/>
        <a:lstStyle/>
        <a:p>
          <a:endParaRPr lang="en-US"/>
        </a:p>
      </dgm:t>
    </dgm:pt>
    <dgm:pt modelId="{A0823752-FF05-413D-A80B-61D6E6F4F532}">
      <dgm:prSet phldrT="[Text]"/>
      <dgm:spPr/>
      <dgm:t>
        <a:bodyPr/>
        <a:lstStyle/>
        <a:p>
          <a:r>
            <a:rPr lang="en-US" dirty="0" smtClean="0"/>
            <a:t>Operator needs to pay attention to all areas of the scene and manually track any object of interest</a:t>
          </a:r>
          <a:endParaRPr lang="en-US" dirty="0"/>
        </a:p>
      </dgm:t>
    </dgm:pt>
    <dgm:pt modelId="{6B0A1177-7FD2-4CBF-84EE-326F66303FE1}" type="parTrans" cxnId="{CF0F84C2-16C9-4DBB-AA63-33DEE4F8DCEC}">
      <dgm:prSet/>
      <dgm:spPr/>
      <dgm:t>
        <a:bodyPr/>
        <a:lstStyle/>
        <a:p>
          <a:endParaRPr lang="en-US"/>
        </a:p>
      </dgm:t>
    </dgm:pt>
    <dgm:pt modelId="{86E08599-E3C8-4617-9F4A-C63422D158A1}" type="sibTrans" cxnId="{CF0F84C2-16C9-4DBB-AA63-33DEE4F8DCEC}">
      <dgm:prSet/>
      <dgm:spPr/>
      <dgm:t>
        <a:bodyPr/>
        <a:lstStyle/>
        <a:p>
          <a:endParaRPr lang="en-US"/>
        </a:p>
      </dgm:t>
    </dgm:pt>
    <dgm:pt modelId="{B6646B13-42F4-45A3-A2DC-F324123C787A}">
      <dgm:prSet phldrT="[Text]"/>
      <dgm:spPr/>
      <dgm:t>
        <a:bodyPr/>
        <a:lstStyle/>
        <a:p>
          <a:r>
            <a:rPr lang="en-US" dirty="0" smtClean="0"/>
            <a:t>Operator can focus only in the objects of interest</a:t>
          </a:r>
          <a:endParaRPr lang="en-US" dirty="0"/>
        </a:p>
      </dgm:t>
    </dgm:pt>
    <dgm:pt modelId="{9E95DDB8-0896-4C93-8A35-731D4087CB69}" type="parTrans" cxnId="{945D689E-88D3-460C-8EF7-B14E890E960A}">
      <dgm:prSet/>
      <dgm:spPr/>
      <dgm:t>
        <a:bodyPr/>
        <a:lstStyle/>
        <a:p>
          <a:endParaRPr lang="en-US"/>
        </a:p>
      </dgm:t>
    </dgm:pt>
    <dgm:pt modelId="{7C1D4592-7732-4B9E-82D5-0055720B3199}" type="sibTrans" cxnId="{945D689E-88D3-460C-8EF7-B14E890E960A}">
      <dgm:prSet/>
      <dgm:spPr/>
      <dgm:t>
        <a:bodyPr/>
        <a:lstStyle/>
        <a:p>
          <a:endParaRPr lang="en-US"/>
        </a:p>
      </dgm:t>
    </dgm:pt>
    <dgm:pt modelId="{E3787A95-78DE-4BCE-B92A-F72C38165114}" type="pres">
      <dgm:prSet presAssocID="{6225BBE5-6B13-4881-81AC-DAE4F210D6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6FE57E-FEDA-4823-B66A-06689B306165}" type="pres">
      <dgm:prSet presAssocID="{CE583F8C-CA43-4B2E-A807-FDAB031E38A9}" presName="composite" presStyleCnt="0"/>
      <dgm:spPr/>
    </dgm:pt>
    <dgm:pt modelId="{008425E8-22C4-4184-A621-CCE00933FCAC}" type="pres">
      <dgm:prSet presAssocID="{CE583F8C-CA43-4B2E-A807-FDAB031E38A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51D09D-F15D-47A4-B7D3-61E23CC3B416}" type="pres">
      <dgm:prSet presAssocID="{CE583F8C-CA43-4B2E-A807-FDAB031E38A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733976-3687-4829-92D1-E7DA86BBE202}" type="pres">
      <dgm:prSet presAssocID="{219BEBE3-2C5D-454C-9D56-5209711F4333}" presName="space" presStyleCnt="0"/>
      <dgm:spPr/>
    </dgm:pt>
    <dgm:pt modelId="{3773C965-6826-4A01-BD51-60D91C144FAD}" type="pres">
      <dgm:prSet presAssocID="{8AFD3C87-928E-4A6D-A888-BF9BADFA2C27}" presName="composite" presStyleCnt="0"/>
      <dgm:spPr/>
    </dgm:pt>
    <dgm:pt modelId="{52967957-57DC-4C66-9EEC-BA85DED0E70C}" type="pres">
      <dgm:prSet presAssocID="{8AFD3C87-928E-4A6D-A888-BF9BADFA2C2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2C497E-1B8C-4EE4-85AA-17CF3F02990B}" type="pres">
      <dgm:prSet presAssocID="{8AFD3C87-928E-4A6D-A888-BF9BADFA2C27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D90619-0C2E-4CAA-A88D-4576D36852E2}" type="presOf" srcId="{C57302BA-11C7-4BE2-871E-D2227AF73ED0}" destId="{EA51D09D-F15D-47A4-B7D3-61E23CC3B416}" srcOrd="0" destOrd="1" presId="urn:microsoft.com/office/officeart/2005/8/layout/hList1"/>
    <dgm:cxn modelId="{3E0BCA55-A1E5-4FAE-B568-7C4FABADD6CE}" type="presOf" srcId="{CE583F8C-CA43-4B2E-A807-FDAB031E38A9}" destId="{008425E8-22C4-4184-A621-CCE00933FCAC}" srcOrd="0" destOrd="0" presId="urn:microsoft.com/office/officeart/2005/8/layout/hList1"/>
    <dgm:cxn modelId="{E544816C-6568-4E99-B4E5-CA30FC9DE717}" type="presOf" srcId="{CC56B717-498F-4679-86DA-2A536F53E6A8}" destId="{002C497E-1B8C-4EE4-85AA-17CF3F02990B}" srcOrd="0" destOrd="1" presId="urn:microsoft.com/office/officeart/2005/8/layout/hList1"/>
    <dgm:cxn modelId="{7A90DDA4-9187-4157-8EC3-91766B984E58}" srcId="{CE583F8C-CA43-4B2E-A807-FDAB031E38A9}" destId="{C57302BA-11C7-4BE2-871E-D2227AF73ED0}" srcOrd="1" destOrd="0" parTransId="{63DBE622-5304-4076-9EAD-C933F9BA50AF}" sibTransId="{B9C272EE-E5BD-48F9-A058-B6C37ACF0147}"/>
    <dgm:cxn modelId="{CF0F84C2-16C9-4DBB-AA63-33DEE4F8DCEC}" srcId="{CE583F8C-CA43-4B2E-A807-FDAB031E38A9}" destId="{A0823752-FF05-413D-A80B-61D6E6F4F532}" srcOrd="3" destOrd="0" parTransId="{6B0A1177-7FD2-4CBF-84EE-326F66303FE1}" sibTransId="{86E08599-E3C8-4617-9F4A-C63422D158A1}"/>
    <dgm:cxn modelId="{F73EA3D9-03F1-420F-BAD7-F95D11982217}" type="presOf" srcId="{B6646B13-42F4-45A3-A2DC-F324123C787A}" destId="{002C497E-1B8C-4EE4-85AA-17CF3F02990B}" srcOrd="0" destOrd="3" presId="urn:microsoft.com/office/officeart/2005/8/layout/hList1"/>
    <dgm:cxn modelId="{0F0EF80F-3233-492C-A314-516EBEB6B789}" srcId="{8AFD3C87-928E-4A6D-A888-BF9BADFA2C27}" destId="{D8CE729D-85AE-402E-8775-2ADE1B35D31E}" srcOrd="2" destOrd="0" parTransId="{93BAAA16-9951-4949-8662-D215EFE579F0}" sibTransId="{498404B4-21B4-49BB-8040-48DFCCA98C19}"/>
    <dgm:cxn modelId="{37D38632-D811-4771-AB3D-DFA762CAB755}" type="presOf" srcId="{D8CE729D-85AE-402E-8775-2ADE1B35D31E}" destId="{002C497E-1B8C-4EE4-85AA-17CF3F02990B}" srcOrd="0" destOrd="2" presId="urn:microsoft.com/office/officeart/2005/8/layout/hList1"/>
    <dgm:cxn modelId="{07433D0C-D5F3-4442-B4A0-CA51831BADCF}" srcId="{8AFD3C87-928E-4A6D-A888-BF9BADFA2C27}" destId="{4BC6A494-8138-41E8-9635-102CADFC758E}" srcOrd="0" destOrd="0" parTransId="{EF57A1F1-0830-4438-B381-B270A7F30A19}" sibTransId="{7DF25561-5FFC-4ED6-BC2A-08E3AB06B4BD}"/>
    <dgm:cxn modelId="{1A81351E-78E7-4285-BA2D-F09689BECE17}" type="presOf" srcId="{CB34852B-37F8-401B-93DD-E9DAC34075D8}" destId="{EA51D09D-F15D-47A4-B7D3-61E23CC3B416}" srcOrd="0" destOrd="0" presId="urn:microsoft.com/office/officeart/2005/8/layout/hList1"/>
    <dgm:cxn modelId="{4FA3D0F2-CDB7-49F3-9CF1-27E29575BDC8}" srcId="{8AFD3C87-928E-4A6D-A888-BF9BADFA2C27}" destId="{CC56B717-498F-4679-86DA-2A536F53E6A8}" srcOrd="1" destOrd="0" parTransId="{F00C8985-E9C3-47AF-9B3A-FCF0484C9BA9}" sibTransId="{0023CC89-E2A7-4E4D-B8C4-A6A7BE5E7694}"/>
    <dgm:cxn modelId="{05DF3C11-F3F7-435E-BE05-278A36E37647}" type="presOf" srcId="{4BC6A494-8138-41E8-9635-102CADFC758E}" destId="{002C497E-1B8C-4EE4-85AA-17CF3F02990B}" srcOrd="0" destOrd="0" presId="urn:microsoft.com/office/officeart/2005/8/layout/hList1"/>
    <dgm:cxn modelId="{A97BF21E-3411-4E50-BB24-7B32937750B0}" srcId="{6225BBE5-6B13-4881-81AC-DAE4F210D614}" destId="{8AFD3C87-928E-4A6D-A888-BF9BADFA2C27}" srcOrd="1" destOrd="0" parTransId="{F4D436D5-D5AA-4B2B-B4CF-0A26E7AAB026}" sibTransId="{6983AB08-7643-45CE-9B8E-8339AA37FDD2}"/>
    <dgm:cxn modelId="{CE992BC5-A161-40C3-BF74-072B192EE0B7}" type="presOf" srcId="{6225BBE5-6B13-4881-81AC-DAE4F210D614}" destId="{E3787A95-78DE-4BCE-B92A-F72C38165114}" srcOrd="0" destOrd="0" presId="urn:microsoft.com/office/officeart/2005/8/layout/hList1"/>
    <dgm:cxn modelId="{FC8FC438-C4EC-4F23-A5AF-B8BF134CE71C}" type="presOf" srcId="{A0823752-FF05-413D-A80B-61D6E6F4F532}" destId="{EA51D09D-F15D-47A4-B7D3-61E23CC3B416}" srcOrd="0" destOrd="3" presId="urn:microsoft.com/office/officeart/2005/8/layout/hList1"/>
    <dgm:cxn modelId="{F39EB9D0-1236-4BA5-B5E4-D627C4B86B86}" srcId="{CE583F8C-CA43-4B2E-A807-FDAB031E38A9}" destId="{CB34852B-37F8-401B-93DD-E9DAC34075D8}" srcOrd="0" destOrd="0" parTransId="{75E635A9-B336-4469-BEAA-6C9877BEA0D6}" sibTransId="{FF4C268A-9EBD-49CE-B890-838A5E701FBE}"/>
    <dgm:cxn modelId="{8C5178FB-1DE9-4441-9691-D6D7578CC43E}" srcId="{6225BBE5-6B13-4881-81AC-DAE4F210D614}" destId="{CE583F8C-CA43-4B2E-A807-FDAB031E38A9}" srcOrd="0" destOrd="0" parTransId="{DD36FE4B-54FC-419A-B867-76AE833DDA40}" sibTransId="{219BEBE3-2C5D-454C-9D56-5209711F4333}"/>
    <dgm:cxn modelId="{854CE301-07D7-4FCF-AE9E-2AC45E116949}" srcId="{CE583F8C-CA43-4B2E-A807-FDAB031E38A9}" destId="{B8904FBD-EE4D-46DC-BCC1-A54E35AF315B}" srcOrd="2" destOrd="0" parTransId="{47F9FC3E-1FF4-4AC8-8329-924C85722E24}" sibTransId="{7E2BA95B-6AD3-4C24-A2C1-EE14C5850017}"/>
    <dgm:cxn modelId="{00FFBACD-BBAC-4E0E-B06D-24229790C2A8}" type="presOf" srcId="{B8904FBD-EE4D-46DC-BCC1-A54E35AF315B}" destId="{EA51D09D-F15D-47A4-B7D3-61E23CC3B416}" srcOrd="0" destOrd="2" presId="urn:microsoft.com/office/officeart/2005/8/layout/hList1"/>
    <dgm:cxn modelId="{F6E4A051-73E4-490D-B981-71B544EE4CCC}" type="presOf" srcId="{8AFD3C87-928E-4A6D-A888-BF9BADFA2C27}" destId="{52967957-57DC-4C66-9EEC-BA85DED0E70C}" srcOrd="0" destOrd="0" presId="urn:microsoft.com/office/officeart/2005/8/layout/hList1"/>
    <dgm:cxn modelId="{945D689E-88D3-460C-8EF7-B14E890E960A}" srcId="{8AFD3C87-928E-4A6D-A888-BF9BADFA2C27}" destId="{B6646B13-42F4-45A3-A2DC-F324123C787A}" srcOrd="3" destOrd="0" parTransId="{9E95DDB8-0896-4C93-8A35-731D4087CB69}" sibTransId="{7C1D4592-7732-4B9E-82D5-0055720B3199}"/>
    <dgm:cxn modelId="{53B3F0E0-BC7E-46DE-98E6-A43A58383EBC}" type="presParOf" srcId="{E3787A95-78DE-4BCE-B92A-F72C38165114}" destId="{166FE57E-FEDA-4823-B66A-06689B306165}" srcOrd="0" destOrd="0" presId="urn:microsoft.com/office/officeart/2005/8/layout/hList1"/>
    <dgm:cxn modelId="{EC712699-DAA1-4328-816F-D25D3F98F4E7}" type="presParOf" srcId="{166FE57E-FEDA-4823-B66A-06689B306165}" destId="{008425E8-22C4-4184-A621-CCE00933FCAC}" srcOrd="0" destOrd="0" presId="urn:microsoft.com/office/officeart/2005/8/layout/hList1"/>
    <dgm:cxn modelId="{E4C3202F-6A31-4BB4-A3F2-8E0B4517804F}" type="presParOf" srcId="{166FE57E-FEDA-4823-B66A-06689B306165}" destId="{EA51D09D-F15D-47A4-B7D3-61E23CC3B416}" srcOrd="1" destOrd="0" presId="urn:microsoft.com/office/officeart/2005/8/layout/hList1"/>
    <dgm:cxn modelId="{E021A78C-1FFD-4A15-96F6-583AD0FD0229}" type="presParOf" srcId="{E3787A95-78DE-4BCE-B92A-F72C38165114}" destId="{5C733976-3687-4829-92D1-E7DA86BBE202}" srcOrd="1" destOrd="0" presId="urn:microsoft.com/office/officeart/2005/8/layout/hList1"/>
    <dgm:cxn modelId="{FEF97068-49B7-462C-AB4C-34F25D9F34FA}" type="presParOf" srcId="{E3787A95-78DE-4BCE-B92A-F72C38165114}" destId="{3773C965-6826-4A01-BD51-60D91C144FAD}" srcOrd="2" destOrd="0" presId="urn:microsoft.com/office/officeart/2005/8/layout/hList1"/>
    <dgm:cxn modelId="{7431A750-9A5B-4BAF-807A-40012BE6EDF0}" type="presParOf" srcId="{3773C965-6826-4A01-BD51-60D91C144FAD}" destId="{52967957-57DC-4C66-9EEC-BA85DED0E70C}" srcOrd="0" destOrd="0" presId="urn:microsoft.com/office/officeart/2005/8/layout/hList1"/>
    <dgm:cxn modelId="{EA0224D5-DC53-4FE0-AF50-7B61D588EAED}" type="presParOf" srcId="{3773C965-6826-4A01-BD51-60D91C144FAD}" destId="{002C497E-1B8C-4EE4-85AA-17CF3F02990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8425E8-22C4-4184-A621-CCE00933FCAC}">
      <dsp:nvSpPr>
        <dsp:cNvPr id="0" name=""/>
        <dsp:cNvSpPr/>
      </dsp:nvSpPr>
      <dsp:spPr>
        <a:xfrm>
          <a:off x="36" y="8036"/>
          <a:ext cx="3525105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Panorama Mode</a:t>
          </a:r>
          <a:endParaRPr lang="en-US" sz="2200" kern="1200" dirty="0"/>
        </a:p>
      </dsp:txBody>
      <dsp:txXfrm>
        <a:off x="36" y="8036"/>
        <a:ext cx="3525105" cy="633600"/>
      </dsp:txXfrm>
    </dsp:sp>
    <dsp:sp modelId="{EA51D09D-F15D-47A4-B7D3-61E23CC3B416}">
      <dsp:nvSpPr>
        <dsp:cNvPr id="0" name=""/>
        <dsp:cNvSpPr/>
      </dsp:nvSpPr>
      <dsp:spPr>
        <a:xfrm>
          <a:off x="36" y="641636"/>
          <a:ext cx="3525105" cy="32365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Bitrate :8-10mpbs (12MP)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Need to export full image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1 CH from NVR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Operator needs to pay attention to all areas of the scene and manually track any object of interest</a:t>
          </a:r>
          <a:endParaRPr lang="en-US" sz="2200" kern="1200" dirty="0"/>
        </a:p>
      </dsp:txBody>
      <dsp:txXfrm>
        <a:off x="36" y="641636"/>
        <a:ext cx="3525105" cy="3236526"/>
      </dsp:txXfrm>
    </dsp:sp>
    <dsp:sp modelId="{52967957-57DC-4C66-9EEC-BA85DED0E70C}">
      <dsp:nvSpPr>
        <dsp:cNvPr id="0" name=""/>
        <dsp:cNvSpPr/>
      </dsp:nvSpPr>
      <dsp:spPr>
        <a:xfrm>
          <a:off x="4018657" y="8036"/>
          <a:ext cx="3525105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ePTZ</a:t>
          </a:r>
          <a:r>
            <a:rPr lang="en-US" sz="2200" kern="1200" dirty="0" smtClean="0"/>
            <a:t> (with DAT)</a:t>
          </a:r>
          <a:endParaRPr lang="en-US" sz="2200" kern="1200" dirty="0"/>
        </a:p>
      </dsp:txBody>
      <dsp:txXfrm>
        <a:off x="4018657" y="8036"/>
        <a:ext cx="3525105" cy="633600"/>
      </dsp:txXfrm>
    </dsp:sp>
    <dsp:sp modelId="{002C497E-1B8C-4EE4-85AA-17CF3F02990B}">
      <dsp:nvSpPr>
        <dsp:cNvPr id="0" name=""/>
        <dsp:cNvSpPr/>
      </dsp:nvSpPr>
      <dsp:spPr>
        <a:xfrm>
          <a:off x="4018657" y="641636"/>
          <a:ext cx="3525105" cy="32365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Bitrate: 6mpbs [2MP Overview (2mpbs) ; </a:t>
          </a:r>
          <a:r>
            <a:rPr lang="en-US" sz="2200" kern="1200" dirty="0" err="1" smtClean="0"/>
            <a:t>ePTZ</a:t>
          </a:r>
          <a:r>
            <a:rPr lang="en-US" sz="2200" kern="1200" dirty="0" smtClean="0"/>
            <a:t> (1mpbs x 4)]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Can export only channel of interest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5 independent CH from NVR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Operator can focus only in the objects of interest</a:t>
          </a:r>
          <a:endParaRPr lang="en-US" sz="2200" kern="1200" dirty="0"/>
        </a:p>
      </dsp:txBody>
      <dsp:txXfrm>
        <a:off x="4018657" y="641636"/>
        <a:ext cx="3525105" cy="32365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42890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兩個</a:t>
            </a:r>
            <a:r>
              <a:rPr lang="en-US" altLang="zh-TW" dirty="0" smtClean="0"/>
              <a:t>camera </a:t>
            </a:r>
            <a:r>
              <a:rPr lang="zh-TW" altLang="en-US" dirty="0" smtClean="0"/>
              <a:t>區塊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8C8C9E-12E8-4C96-8A2B-9E03DE3556E5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592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2295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3011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2015/11/20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image" Target="../media/image30.jpe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5" Type="http://schemas.openxmlformats.org/officeDocument/2006/relationships/image" Target="../media/image43.pn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11" Type="http://schemas.openxmlformats.org/officeDocument/2006/relationships/image" Target="../media/image54.jpeg"/><Relationship Id="rId5" Type="http://schemas.openxmlformats.org/officeDocument/2006/relationships/image" Target="../media/image48.png"/><Relationship Id="rId15" Type="http://schemas.openxmlformats.org/officeDocument/2006/relationships/image" Target="../media/image58.png"/><Relationship Id="rId10" Type="http://schemas.openxmlformats.org/officeDocument/2006/relationships/image" Target="../media/image53.jpe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60.png"/><Relationship Id="rId7" Type="http://schemas.openxmlformats.org/officeDocument/2006/relationships/image" Target="../media/image63.jpeg"/><Relationship Id="rId12" Type="http://schemas.openxmlformats.org/officeDocument/2006/relationships/image" Target="../media/image68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acti.com/products/spec/E417" TargetMode="External"/><Relationship Id="rId11" Type="http://schemas.openxmlformats.org/officeDocument/2006/relationships/image" Target="../media/image67.jpeg"/><Relationship Id="rId5" Type="http://schemas.openxmlformats.org/officeDocument/2006/relationships/image" Target="../media/image62.png"/><Relationship Id="rId10" Type="http://schemas.openxmlformats.org/officeDocument/2006/relationships/image" Target="../media/image66.png"/><Relationship Id="rId4" Type="http://schemas.openxmlformats.org/officeDocument/2006/relationships/image" Target="../media/image61.png"/><Relationship Id="rId9" Type="http://schemas.openxmlformats.org/officeDocument/2006/relationships/image" Target="../media/image6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71.jpeg"/><Relationship Id="rId7" Type="http://schemas.openxmlformats.org/officeDocument/2006/relationships/image" Target="../media/image3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2.png"/><Relationship Id="rId5" Type="http://schemas.openxmlformats.org/officeDocument/2006/relationships/image" Target="../media/image38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download.acti.com/?id=14035" TargetMode="External"/><Relationship Id="rId13" Type="http://schemas.openxmlformats.org/officeDocument/2006/relationships/image" Target="../media/image80.jpeg"/><Relationship Id="rId3" Type="http://schemas.openxmlformats.org/officeDocument/2006/relationships/image" Target="../media/image75.png"/><Relationship Id="rId7" Type="http://schemas.microsoft.com/office/2007/relationships/hdphoto" Target="../media/hdphoto2.wdp"/><Relationship Id="rId12" Type="http://schemas.openxmlformats.org/officeDocument/2006/relationships/image" Target="../media/image79.png"/><Relationship Id="rId2" Type="http://schemas.openxmlformats.org/officeDocument/2006/relationships/image" Target="../media/image74.jpe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7.png"/><Relationship Id="rId11" Type="http://schemas.openxmlformats.org/officeDocument/2006/relationships/image" Target="../media/image64.png"/><Relationship Id="rId5" Type="http://schemas.openxmlformats.org/officeDocument/2006/relationships/hyperlink" Target="http://www.acti.com/products/spec/i98" TargetMode="External"/><Relationship Id="rId15" Type="http://schemas.openxmlformats.org/officeDocument/2006/relationships/image" Target="../media/image68.png"/><Relationship Id="rId10" Type="http://schemas.openxmlformats.org/officeDocument/2006/relationships/image" Target="../media/image60.png"/><Relationship Id="rId4" Type="http://schemas.openxmlformats.org/officeDocument/2006/relationships/image" Target="../media/image76.png"/><Relationship Id="rId9" Type="http://schemas.openxmlformats.org/officeDocument/2006/relationships/image" Target="../media/image78.png"/><Relationship Id="rId14" Type="http://schemas.openxmlformats.org/officeDocument/2006/relationships/image" Target="../media/image8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hyperlink" Target="http://www.acti.com/products/spec/B76" TargetMode="External"/><Relationship Id="rId7" Type="http://schemas.openxmlformats.org/officeDocument/2006/relationships/image" Target="../media/image61.png"/><Relationship Id="rId12" Type="http://schemas.openxmlformats.org/officeDocument/2006/relationships/image" Target="../media/image68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5.png"/><Relationship Id="rId11" Type="http://schemas.openxmlformats.org/officeDocument/2006/relationships/image" Target="../media/image81.png"/><Relationship Id="rId5" Type="http://schemas.microsoft.com/office/2007/relationships/hdphoto" Target="../media/hdphoto2.wdp"/><Relationship Id="rId10" Type="http://schemas.openxmlformats.org/officeDocument/2006/relationships/image" Target="../media/image66.png"/><Relationship Id="rId4" Type="http://schemas.openxmlformats.org/officeDocument/2006/relationships/image" Target="../media/image77.png"/><Relationship Id="rId9" Type="http://schemas.openxmlformats.org/officeDocument/2006/relationships/image" Target="../media/image79.png"/><Relationship Id="rId14" Type="http://schemas.openxmlformats.org/officeDocument/2006/relationships/image" Target="../media/image8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ti.com/products/software-nvr" TargetMode="External"/><Relationship Id="rId7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8.png"/><Relationship Id="rId5" Type="http://schemas.openxmlformats.org/officeDocument/2006/relationships/hyperlink" Target="http://download.acti.com/?id=13846" TargetMode="External"/><Relationship Id="rId4" Type="http://schemas.openxmlformats.org/officeDocument/2006/relationships/image" Target="../media/image6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image" Target="../media/image78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download.acti.com/?id=405" TargetMode="External"/><Relationship Id="rId5" Type="http://schemas.openxmlformats.org/officeDocument/2006/relationships/image" Target="../media/image63.jpeg"/><Relationship Id="rId4" Type="http://schemas.openxmlformats.org/officeDocument/2006/relationships/hyperlink" Target="http://www.acti.com/products/cms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103.png"/><Relationship Id="rId2" Type="http://schemas.openxmlformats.org/officeDocument/2006/relationships/hyperlink" Target="http://www.acti.com/products/tv-wall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2.png"/><Relationship Id="rId5" Type="http://schemas.openxmlformats.org/officeDocument/2006/relationships/image" Target="../media/image78.png"/><Relationship Id="rId4" Type="http://schemas.openxmlformats.org/officeDocument/2006/relationships/hyperlink" Target="http://download.acti.com/?id=447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3.jpeg"/><Relationship Id="rId4" Type="http://schemas.openxmlformats.org/officeDocument/2006/relationships/hyperlink" Target="http://www.acti.com/products/analytics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www.acti.com/products/analytics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7975" y="6093296"/>
            <a:ext cx="1510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2015.11.20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481" y="3991721"/>
            <a:ext cx="6551513" cy="1470025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Smart City Surveillance</a:t>
            </a:r>
            <a:endParaRPr lang="en-US" sz="4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8" name="Picture 4" descr="http://www.casaazul.net/assets/Fotos-Puerto-Varas/puertovaras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836712"/>
            <a:ext cx="4777300" cy="317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Provide a safe environment for residents and tourists alike</a:t>
            </a:r>
          </a:p>
          <a:p>
            <a:r>
              <a:rPr lang="en-US" dirty="0" smtClean="0"/>
              <a:t>Protect people’s property and prevent crime</a:t>
            </a:r>
          </a:p>
          <a:p>
            <a:r>
              <a:rPr lang="en-US" dirty="0" smtClean="0"/>
              <a:t>Monitor Traffic Flows</a:t>
            </a:r>
          </a:p>
          <a:p>
            <a:r>
              <a:rPr lang="en-US" dirty="0" smtClean="0"/>
              <a:t>Monitor Suspicious activities</a:t>
            </a:r>
            <a:endParaRPr lang="en-US" dirty="0"/>
          </a:p>
          <a:p>
            <a:r>
              <a:rPr lang="en-US" dirty="0" smtClean="0"/>
              <a:t>Crime Investigation and Evidences</a:t>
            </a:r>
            <a:endParaRPr lang="en-US" dirty="0"/>
          </a:p>
          <a:p>
            <a:r>
              <a:rPr lang="en-US" dirty="0"/>
              <a:t>Protect </a:t>
            </a:r>
            <a:r>
              <a:rPr lang="en-US" dirty="0" smtClean="0"/>
              <a:t>city’s council property from </a:t>
            </a:r>
            <a:r>
              <a:rPr lang="en-US" dirty="0"/>
              <a:t>vandalism </a:t>
            </a:r>
          </a:p>
          <a:p>
            <a:r>
              <a:rPr lang="en-US" dirty="0"/>
              <a:t>Save evidence </a:t>
            </a:r>
            <a:r>
              <a:rPr lang="en-US" dirty="0" smtClean="0"/>
              <a:t>for car accidents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45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Smart City </a:t>
            </a:r>
            <a:r>
              <a:rPr lang="en-US" dirty="0" smtClean="0"/>
              <a:t>Surveillance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Stage </a:t>
            </a:r>
            <a:r>
              <a:rPr lang="en-US" dirty="0" smtClean="0"/>
              <a:t>I – </a:t>
            </a:r>
            <a:br>
              <a:rPr lang="en-US" dirty="0" smtClean="0"/>
            </a:br>
            <a:r>
              <a:rPr lang="en-US" dirty="0" smtClean="0"/>
              <a:t>Security &amp; Operation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37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93" y="5523553"/>
            <a:ext cx="1371837" cy="6968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326" y="1664657"/>
            <a:ext cx="6486026" cy="3541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Areas to Secure</a:t>
            </a:r>
            <a:endParaRPr lang="en-US" dirty="0"/>
          </a:p>
        </p:txBody>
      </p:sp>
      <p:grpSp>
        <p:nvGrpSpPr>
          <p:cNvPr id="17" name="群組 32"/>
          <p:cNvGrpSpPr/>
          <p:nvPr/>
        </p:nvGrpSpPr>
        <p:grpSpPr>
          <a:xfrm>
            <a:off x="395536" y="5704863"/>
            <a:ext cx="1676781" cy="995214"/>
            <a:chOff x="276096" y="5217760"/>
            <a:chExt cx="1357322" cy="995214"/>
          </a:xfrm>
        </p:grpSpPr>
        <p:sp>
          <p:nvSpPr>
            <p:cNvPr id="22" name="文字方塊 18"/>
            <p:cNvSpPr txBox="1"/>
            <p:nvPr/>
          </p:nvSpPr>
          <p:spPr>
            <a:xfrm>
              <a:off x="276096" y="5843642"/>
              <a:ext cx="1357322" cy="369332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TW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Street Alleys</a:t>
              </a:r>
              <a:endParaRPr lang="zh-TW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9" name="直線圖說文字 2 (無框線) 39"/>
            <p:cNvSpPr/>
            <p:nvPr/>
          </p:nvSpPr>
          <p:spPr>
            <a:xfrm flipH="1">
              <a:off x="785786" y="5217760"/>
              <a:ext cx="571504" cy="515496"/>
            </a:xfrm>
            <a:prstGeom prst="callout2">
              <a:avLst>
                <a:gd name="adj1" fmla="val -34234"/>
                <a:gd name="adj2" fmla="val 12446"/>
                <a:gd name="adj3" fmla="val -34234"/>
                <a:gd name="adj4" fmla="val -127530"/>
                <a:gd name="adj5" fmla="val -120224"/>
                <a:gd name="adj6" fmla="val -142014"/>
              </a:avLst>
            </a:prstGeom>
            <a:noFill/>
            <a:ln w="38100">
              <a:solidFill>
                <a:srgbClr val="FFC000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537438" y="1795447"/>
            <a:ext cx="1643074" cy="1199863"/>
            <a:chOff x="7308304" y="5241585"/>
            <a:chExt cx="1643074" cy="1199863"/>
          </a:xfrm>
        </p:grpSpPr>
        <p:grpSp>
          <p:nvGrpSpPr>
            <p:cNvPr id="11" name="群組 31"/>
            <p:cNvGrpSpPr/>
            <p:nvPr/>
          </p:nvGrpSpPr>
          <p:grpSpPr>
            <a:xfrm>
              <a:off x="7308304" y="5527867"/>
              <a:ext cx="1643074" cy="913581"/>
              <a:chOff x="6286512" y="4616190"/>
              <a:chExt cx="1643074" cy="913581"/>
            </a:xfrm>
          </p:grpSpPr>
          <p:sp>
            <p:nvSpPr>
              <p:cNvPr id="16" name="文字方塊 22"/>
              <p:cNvSpPr txBox="1"/>
              <p:nvPr/>
            </p:nvSpPr>
            <p:spPr>
              <a:xfrm>
                <a:off x="6572264" y="5160439"/>
                <a:ext cx="13573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dirty="0" smtClean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a:rPr>
                  <a:t>Side Roads</a:t>
                </a:r>
                <a:endParaRPr lang="zh-TW" altLang="en-US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endParaRPr>
              </a:p>
            </p:txBody>
          </p:sp>
          <p:sp>
            <p:nvSpPr>
              <p:cNvPr id="13" name="直線圖說文字 2 (無框線) 37"/>
              <p:cNvSpPr/>
              <p:nvPr/>
            </p:nvSpPr>
            <p:spPr>
              <a:xfrm>
                <a:off x="6286512" y="4616190"/>
                <a:ext cx="357190" cy="357190"/>
              </a:xfrm>
              <a:prstGeom prst="callout2">
                <a:avLst>
                  <a:gd name="adj1" fmla="val 18750"/>
                  <a:gd name="adj2" fmla="val 41910"/>
                  <a:gd name="adj3" fmla="val 18750"/>
                  <a:gd name="adj4" fmla="val -263516"/>
                  <a:gd name="adj5" fmla="val 287633"/>
                  <a:gd name="adj6" fmla="val -232018"/>
                </a:avLst>
              </a:prstGeom>
              <a:noFill/>
              <a:ln w="38100">
                <a:solidFill>
                  <a:srgbClr val="FFC000"/>
                </a:solidFill>
                <a:headEnd type="oval" w="med" len="med"/>
                <a:tailEnd type="oval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10244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5241585"/>
              <a:ext cx="1288256" cy="75145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群組 16"/>
          <p:cNvGrpSpPr/>
          <p:nvPr/>
        </p:nvGrpSpPr>
        <p:grpSpPr>
          <a:xfrm>
            <a:off x="3855727" y="5413809"/>
            <a:ext cx="1676781" cy="1613099"/>
            <a:chOff x="5929322" y="2370673"/>
            <a:chExt cx="1357322" cy="1613099"/>
          </a:xfrm>
        </p:grpSpPr>
        <p:pic>
          <p:nvPicPr>
            <p:cNvPr id="31" name="Picture 12" descr="Campus_Hallway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40208" y="2370673"/>
              <a:ext cx="1071570" cy="720000"/>
            </a:xfrm>
            <a:prstGeom prst="roundRect">
              <a:avLst>
                <a:gd name="adj" fmla="val 16667"/>
              </a:avLst>
            </a:prstGeom>
            <a:ln w="12700"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32" name="文字方塊 18"/>
            <p:cNvSpPr txBox="1"/>
            <p:nvPr/>
          </p:nvSpPr>
          <p:spPr>
            <a:xfrm>
              <a:off x="5929322" y="3337441"/>
              <a:ext cx="1357322" cy="646331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TW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Public </a:t>
              </a:r>
              <a:r>
                <a:rPr lang="en-US" altLang="zh-TW" dirty="0" err="1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Parkings</a:t>
              </a:r>
              <a:r>
                <a:rPr lang="en-US" altLang="zh-TW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 </a:t>
              </a:r>
              <a:endParaRPr lang="zh-TW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92" y="1519605"/>
            <a:ext cx="1378411" cy="7407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直線圖說文字 2 (無框線) 39"/>
          <p:cNvSpPr/>
          <p:nvPr/>
        </p:nvSpPr>
        <p:spPr>
          <a:xfrm flipH="1">
            <a:off x="716305" y="2404544"/>
            <a:ext cx="706013" cy="515496"/>
          </a:xfrm>
          <a:prstGeom prst="callout2">
            <a:avLst>
              <a:gd name="adj1" fmla="val -34234"/>
              <a:gd name="adj2" fmla="val 12446"/>
              <a:gd name="adj3" fmla="val -34234"/>
              <a:gd name="adj4" fmla="val -127530"/>
              <a:gd name="adj5" fmla="val 445183"/>
              <a:gd name="adj6" fmla="val -344382"/>
            </a:avLst>
          </a:prstGeom>
          <a:noFill/>
          <a:ln w="3810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文字方塊 18"/>
          <p:cNvSpPr txBox="1"/>
          <p:nvPr/>
        </p:nvSpPr>
        <p:spPr>
          <a:xfrm>
            <a:off x="271919" y="2339588"/>
            <a:ext cx="1923817" cy="369332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Road Intersection</a:t>
            </a:r>
            <a:endParaRPr lang="zh-TW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373216"/>
            <a:ext cx="1411236" cy="8096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直線圖說文字 2 (無框線) 39"/>
          <p:cNvSpPr/>
          <p:nvPr/>
        </p:nvSpPr>
        <p:spPr>
          <a:xfrm flipH="1">
            <a:off x="4870593" y="5857263"/>
            <a:ext cx="706013" cy="515496"/>
          </a:xfrm>
          <a:prstGeom prst="callout2">
            <a:avLst>
              <a:gd name="adj1" fmla="val -63798"/>
              <a:gd name="adj2" fmla="val 141962"/>
              <a:gd name="adj3" fmla="val -82275"/>
              <a:gd name="adj4" fmla="val 185467"/>
              <a:gd name="adj5" fmla="val -319779"/>
              <a:gd name="adj6" fmla="val 106225"/>
            </a:avLst>
          </a:prstGeom>
          <a:noFill/>
          <a:ln w="3810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文字方塊 18"/>
          <p:cNvSpPr txBox="1"/>
          <p:nvPr/>
        </p:nvSpPr>
        <p:spPr>
          <a:xfrm>
            <a:off x="6436520" y="6309787"/>
            <a:ext cx="2607663" cy="369332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Public Recreational Areas</a:t>
            </a:r>
            <a:endParaRPr lang="zh-TW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" name="直線圖說文字 2 (無框線) 39"/>
          <p:cNvSpPr/>
          <p:nvPr/>
        </p:nvSpPr>
        <p:spPr>
          <a:xfrm flipH="1">
            <a:off x="7807538" y="5469191"/>
            <a:ext cx="706013" cy="515496"/>
          </a:xfrm>
          <a:prstGeom prst="callout2">
            <a:avLst>
              <a:gd name="adj1" fmla="val -4670"/>
              <a:gd name="adj2" fmla="val 171643"/>
              <a:gd name="adj3" fmla="val -82275"/>
              <a:gd name="adj4" fmla="val 185467"/>
              <a:gd name="adj5" fmla="val -183046"/>
              <a:gd name="adj6" fmla="val 349068"/>
            </a:avLst>
          </a:prstGeom>
          <a:noFill/>
          <a:ln w="3810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236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Road Intersections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653360"/>
            <a:ext cx="1935871" cy="137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609" y="1628800"/>
            <a:ext cx="1935871" cy="1370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11"/>
          <p:cNvSpPr txBox="1"/>
          <p:nvPr/>
        </p:nvSpPr>
        <p:spPr>
          <a:xfrm>
            <a:off x="395536" y="2285992"/>
            <a:ext cx="4144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cars movement to prevent crash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Gather evidence to accident when crash happens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people’s behavior to prevent crime</a:t>
            </a:r>
            <a:endParaRPr lang="en-US" altLang="zh-TW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文字方塊 15"/>
          <p:cNvSpPr txBox="1"/>
          <p:nvPr/>
        </p:nvSpPr>
        <p:spPr>
          <a:xfrm>
            <a:off x="467544" y="3933056"/>
            <a:ext cx="46085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buFont typeface="Wingdings" pitchFamily="2" charset="2"/>
              <a:buChar char="l"/>
              <a:defRPr b="1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TW" sz="1600" dirty="0" smtClean="0"/>
              <a:t> Dust and weather proof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IP66</a:t>
            </a:r>
          </a:p>
          <a:p>
            <a:r>
              <a:rPr lang="en-US" altLang="zh-TW" sz="1600" dirty="0" smtClean="0"/>
              <a:t> Capability to high contrast of light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Wide Dynamic Range</a:t>
            </a:r>
          </a:p>
          <a:p>
            <a:r>
              <a:rPr lang="en-US" altLang="zh-TW" sz="1600" dirty="0" smtClean="0"/>
              <a:t> Clear Image at low light condition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Noise Deduction</a:t>
            </a:r>
          </a:p>
          <a:p>
            <a:r>
              <a:rPr lang="en-US" altLang="zh-TW" sz="1600" dirty="0" smtClean="0"/>
              <a:t> Wide rang area cover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Wide angle lens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Panorama lens</a:t>
            </a:r>
          </a:p>
        </p:txBody>
      </p:sp>
      <p:sp>
        <p:nvSpPr>
          <p:cNvPr id="8" name="矩形 13"/>
          <p:cNvSpPr/>
          <p:nvPr/>
        </p:nvSpPr>
        <p:spPr>
          <a:xfrm>
            <a:off x="456558" y="1772816"/>
            <a:ext cx="3569588" cy="4574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 Objective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矩形 16"/>
          <p:cNvSpPr/>
          <p:nvPr/>
        </p:nvSpPr>
        <p:spPr>
          <a:xfrm>
            <a:off x="456558" y="3357562"/>
            <a:ext cx="3611386" cy="42862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 Requirement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5" y="3247920"/>
            <a:ext cx="1935870" cy="137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097" y="4795032"/>
            <a:ext cx="1946383" cy="137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609" y="3247920"/>
            <a:ext cx="1935871" cy="137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066" y="4755564"/>
            <a:ext cx="1916067" cy="136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949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Side Roads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56992"/>
            <a:ext cx="3456384" cy="1942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96469"/>
            <a:ext cx="3456384" cy="192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3073"/>
            <a:ext cx="3456384" cy="1942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字方塊 11"/>
          <p:cNvSpPr txBox="1"/>
          <p:nvPr/>
        </p:nvSpPr>
        <p:spPr>
          <a:xfrm>
            <a:off x="518818" y="2251682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prevent from theft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if any fire, hazard happens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文字方塊 15"/>
          <p:cNvSpPr txBox="1"/>
          <p:nvPr/>
        </p:nvSpPr>
        <p:spPr>
          <a:xfrm>
            <a:off x="467544" y="3580561"/>
            <a:ext cx="429027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buFont typeface="Wingdings" pitchFamily="2" charset="2"/>
              <a:buChar char="l"/>
              <a:defRPr b="1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TW" sz="1600" dirty="0" smtClean="0"/>
              <a:t> Wide rang area cover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Wide angle lens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Panorama lens</a:t>
            </a:r>
          </a:p>
          <a:p>
            <a:r>
              <a:rPr lang="en-US" altLang="zh-TW" sz="1600" dirty="0" smtClean="0"/>
              <a:t> Clear Image at low light condition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Noise Deduction</a:t>
            </a:r>
          </a:p>
          <a:p>
            <a:r>
              <a:rPr lang="en-US" altLang="zh-TW" sz="1600" dirty="0" smtClean="0"/>
              <a:t> PTZ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PTZ camera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Speed dome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PT scanner capability</a:t>
            </a:r>
          </a:p>
          <a:p>
            <a:r>
              <a:rPr lang="en-US" altLang="zh-TW" sz="1600" dirty="0" smtClean="0"/>
              <a:t> Cover both near &amp; far Side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Good DOF</a:t>
            </a:r>
            <a:endParaRPr lang="en-US" altLang="zh-TW" sz="1600" dirty="0">
              <a:solidFill>
                <a:srgbClr val="7030A0"/>
              </a:solidFill>
              <a:sym typeface="Wingdings" pitchFamily="2" charset="2"/>
            </a:endParaRPr>
          </a:p>
        </p:txBody>
      </p:sp>
      <p:sp>
        <p:nvSpPr>
          <p:cNvPr id="14" name="矩形 12"/>
          <p:cNvSpPr/>
          <p:nvPr/>
        </p:nvSpPr>
        <p:spPr>
          <a:xfrm>
            <a:off x="456558" y="1772816"/>
            <a:ext cx="3569588" cy="4574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 Objective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矩形 13"/>
          <p:cNvSpPr/>
          <p:nvPr/>
        </p:nvSpPr>
        <p:spPr>
          <a:xfrm>
            <a:off x="477321" y="3082679"/>
            <a:ext cx="3611386" cy="42862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 Requirement</a:t>
            </a:r>
          </a:p>
        </p:txBody>
      </p:sp>
    </p:spTree>
    <p:extLst>
      <p:ext uri="{BB962C8B-B14F-4D97-AF65-F5344CB8AC3E}">
        <p14:creationId xmlns:p14="http://schemas.microsoft.com/office/powerpoint/2010/main" val="118411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Recreational Areas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94796"/>
            <a:ext cx="2078038" cy="1408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24760"/>
            <a:ext cx="2193453" cy="1408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94797"/>
            <a:ext cx="2078036" cy="1408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184103"/>
            <a:ext cx="2078038" cy="1446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81010"/>
            <a:ext cx="4310284" cy="1963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字方塊 17"/>
          <p:cNvSpPr txBox="1"/>
          <p:nvPr/>
        </p:nvSpPr>
        <p:spPr>
          <a:xfrm>
            <a:off x="498055" y="2011654"/>
            <a:ext cx="352839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residents / tourists to prevent accidents or violation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 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equipment from vandalism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 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strangers in </a:t>
            </a: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area to 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prevent crime or attacking </a:t>
            </a:r>
          </a:p>
          <a:p>
            <a:pPr>
              <a:buFont typeface="Wingdings" pitchFamily="2" charset="2"/>
              <a:buChar char="l"/>
            </a:pPr>
            <a:endParaRPr lang="en-US" altLang="zh-TW" sz="12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文字方塊 18"/>
          <p:cNvSpPr txBox="1"/>
          <p:nvPr/>
        </p:nvSpPr>
        <p:spPr>
          <a:xfrm>
            <a:off x="395536" y="3929066"/>
            <a:ext cx="4290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buFont typeface="Wingdings" pitchFamily="2" charset="2"/>
              <a:buChar char="l"/>
              <a:defRPr b="1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TW" sz="1600" dirty="0" smtClean="0"/>
              <a:t> 24 hours surveillance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Day/Night mode</a:t>
            </a:r>
          </a:p>
          <a:p>
            <a:r>
              <a:rPr lang="en-US" altLang="zh-TW" sz="1600" dirty="0" smtClean="0"/>
              <a:t> Clear Image at low light condition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Noise Deduction</a:t>
            </a:r>
          </a:p>
          <a:p>
            <a:r>
              <a:rPr lang="en-US" altLang="zh-TW" sz="1600" dirty="0" smtClean="0"/>
              <a:t>Precisely Lighting Control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Auto-IRIS</a:t>
            </a:r>
          </a:p>
        </p:txBody>
      </p:sp>
      <p:sp>
        <p:nvSpPr>
          <p:cNvPr id="14" name="矩形 11"/>
          <p:cNvSpPr/>
          <p:nvPr/>
        </p:nvSpPr>
        <p:spPr>
          <a:xfrm>
            <a:off x="477457" y="1366087"/>
            <a:ext cx="3569588" cy="4574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 Objective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矩形 12"/>
          <p:cNvSpPr/>
          <p:nvPr/>
        </p:nvSpPr>
        <p:spPr>
          <a:xfrm>
            <a:off x="456558" y="3370672"/>
            <a:ext cx="3611386" cy="42862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 Requirement</a:t>
            </a:r>
          </a:p>
        </p:txBody>
      </p:sp>
    </p:spTree>
    <p:extLst>
      <p:ext uri="{BB962C8B-B14F-4D97-AF65-F5344CB8AC3E}">
        <p14:creationId xmlns:p14="http://schemas.microsoft.com/office/powerpoint/2010/main" val="296566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Street Alleys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84784"/>
            <a:ext cx="4536504" cy="2576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628" y="4347441"/>
            <a:ext cx="2362572" cy="1961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47442"/>
            <a:ext cx="2389312" cy="196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17"/>
          <p:cNvSpPr txBox="1"/>
          <p:nvPr/>
        </p:nvSpPr>
        <p:spPr>
          <a:xfrm>
            <a:off x="459903" y="1997316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students / staff behavior to prevent bulling or violation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strangers in campus to prevent crime or attacking </a:t>
            </a:r>
          </a:p>
        </p:txBody>
      </p:sp>
      <p:sp>
        <p:nvSpPr>
          <p:cNvPr id="8" name="文字方塊 18"/>
          <p:cNvSpPr txBox="1"/>
          <p:nvPr/>
        </p:nvSpPr>
        <p:spPr>
          <a:xfrm>
            <a:off x="439305" y="3793551"/>
            <a:ext cx="429027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buFont typeface="Wingdings" pitchFamily="2" charset="2"/>
              <a:buChar char="l"/>
              <a:defRPr b="1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TW" sz="1600" dirty="0" smtClean="0"/>
              <a:t> 24 hours surveillance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Day/Night mode</a:t>
            </a:r>
          </a:p>
          <a:p>
            <a:r>
              <a:rPr lang="en-US" altLang="zh-TW" sz="1600" dirty="0" smtClean="0"/>
              <a:t> Adapt to changing light condition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Adapted profiles</a:t>
            </a:r>
          </a:p>
          <a:p>
            <a:r>
              <a:rPr lang="en-US" altLang="zh-TW" sz="1600" dirty="0" smtClean="0"/>
              <a:t> Dust and weather proof 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IP66</a:t>
            </a:r>
          </a:p>
          <a:p>
            <a:r>
              <a:rPr lang="en-US" altLang="zh-TW" sz="1600" dirty="0" smtClean="0"/>
              <a:t> Capability to low light condition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Noise Deduction</a:t>
            </a:r>
          </a:p>
        </p:txBody>
      </p:sp>
      <p:sp>
        <p:nvSpPr>
          <p:cNvPr id="9" name="矩形 20"/>
          <p:cNvSpPr/>
          <p:nvPr/>
        </p:nvSpPr>
        <p:spPr>
          <a:xfrm>
            <a:off x="439305" y="1445013"/>
            <a:ext cx="3569588" cy="4574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 Objective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矩形 25"/>
          <p:cNvSpPr/>
          <p:nvPr/>
        </p:nvSpPr>
        <p:spPr>
          <a:xfrm>
            <a:off x="456558" y="3357562"/>
            <a:ext cx="3611386" cy="42862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 Requirement</a:t>
            </a:r>
          </a:p>
        </p:txBody>
      </p:sp>
    </p:spTree>
    <p:extLst>
      <p:ext uri="{BB962C8B-B14F-4D97-AF65-F5344CB8AC3E}">
        <p14:creationId xmlns:p14="http://schemas.microsoft.com/office/powerpoint/2010/main" val="38261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Parking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499050"/>
            <a:ext cx="2156848" cy="2173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942" y="3837100"/>
            <a:ext cx="3947114" cy="222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字方塊 11"/>
          <p:cNvSpPr txBox="1"/>
          <p:nvPr/>
        </p:nvSpPr>
        <p:spPr>
          <a:xfrm>
            <a:off x="107504" y="1916832"/>
            <a:ext cx="4144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Car 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plate </a:t>
            </a: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recognition to indentify permitted vehicles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Driver recognition to prevent strangers get in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Monitor station staff to prevent attacking 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文字方塊 15"/>
          <p:cNvSpPr txBox="1"/>
          <p:nvPr/>
        </p:nvSpPr>
        <p:spPr>
          <a:xfrm>
            <a:off x="179512" y="3743448"/>
            <a:ext cx="42902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buFont typeface="Wingdings" pitchFamily="2" charset="2"/>
              <a:buChar char="l"/>
              <a:defRPr b="1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TW" sz="1600" dirty="0" smtClean="0"/>
              <a:t> 24 </a:t>
            </a:r>
            <a:r>
              <a:rPr lang="en-US" altLang="zh-TW" sz="1600" dirty="0"/>
              <a:t>hours surveillance </a:t>
            </a: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Day/Night </a:t>
            </a:r>
            <a:r>
              <a:rPr lang="en-US" altLang="zh-TW" sz="1600" dirty="0">
                <a:solidFill>
                  <a:srgbClr val="7030A0"/>
                </a:solidFill>
                <a:sym typeface="Wingdings" pitchFamily="2" charset="2"/>
              </a:rPr>
              <a:t>mode</a:t>
            </a:r>
          </a:p>
          <a:p>
            <a:r>
              <a:rPr lang="en-US" altLang="zh-TW" sz="1600" dirty="0" smtClean="0"/>
              <a:t> Adapt </a:t>
            </a:r>
            <a:r>
              <a:rPr lang="en-US" altLang="zh-TW" sz="1600" dirty="0"/>
              <a:t>to changing light </a:t>
            </a:r>
            <a:r>
              <a:rPr lang="en-US" altLang="zh-TW" sz="1600" dirty="0" smtClean="0"/>
              <a:t>condition</a:t>
            </a:r>
          </a:p>
          <a:p>
            <a:pPr>
              <a:buNone/>
            </a:pPr>
            <a:r>
              <a:rPr lang="en-US" altLang="zh-TW" sz="1600" dirty="0" smtClean="0"/>
              <a:t>   </a:t>
            </a: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</a:t>
            </a:r>
            <a:r>
              <a:rPr lang="en-US" altLang="zh-TW" sz="1600" dirty="0">
                <a:solidFill>
                  <a:srgbClr val="7030A0"/>
                </a:solidFill>
                <a:sym typeface="Wingdings" pitchFamily="2" charset="2"/>
              </a:rPr>
              <a:t>Adapted profiles</a:t>
            </a:r>
          </a:p>
          <a:p>
            <a:r>
              <a:rPr lang="en-US" altLang="zh-TW" sz="1600" dirty="0" smtClean="0"/>
              <a:t> Dust </a:t>
            </a:r>
            <a:r>
              <a:rPr lang="en-US" altLang="zh-TW" sz="1600" dirty="0"/>
              <a:t>and weather proof </a:t>
            </a: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 </a:t>
            </a:r>
            <a:r>
              <a:rPr lang="en-US" altLang="zh-TW" sz="1600" dirty="0">
                <a:solidFill>
                  <a:srgbClr val="7030A0"/>
                </a:solidFill>
                <a:sym typeface="Wingdings" pitchFamily="2" charset="2"/>
              </a:rPr>
              <a:t>IP66</a:t>
            </a:r>
          </a:p>
          <a:p>
            <a:r>
              <a:rPr lang="en-US" altLang="zh-TW" sz="1600" dirty="0" smtClean="0">
                <a:sym typeface="Wingdings" pitchFamily="2" charset="2"/>
              </a:rPr>
              <a:t> Clear </a:t>
            </a:r>
            <a:r>
              <a:rPr lang="en-US" altLang="zh-TW" sz="1600" dirty="0">
                <a:sym typeface="Wingdings" pitchFamily="2" charset="2"/>
              </a:rPr>
              <a:t>image to </a:t>
            </a:r>
            <a:r>
              <a:rPr lang="en-US" altLang="zh-TW" sz="1600" dirty="0"/>
              <a:t>facial &amp; license recognition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High megapixel</a:t>
            </a:r>
          </a:p>
          <a:p>
            <a:r>
              <a:rPr lang="en-US" altLang="zh-TW" sz="1600" dirty="0" smtClean="0">
                <a:sym typeface="Wingdings" pitchFamily="2" charset="2"/>
              </a:rPr>
              <a:t> Clear </a:t>
            </a:r>
            <a:r>
              <a:rPr lang="en-US" altLang="zh-TW" sz="1600" dirty="0">
                <a:sym typeface="Wingdings" pitchFamily="2" charset="2"/>
              </a:rPr>
              <a:t>image to facial &amp; license recognition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Optical </a:t>
            </a:r>
            <a:r>
              <a:rPr lang="en-US" altLang="zh-TW" sz="1600" dirty="0">
                <a:solidFill>
                  <a:srgbClr val="7030A0"/>
                </a:solidFill>
                <a:sym typeface="Wingdings" pitchFamily="2" charset="2"/>
              </a:rPr>
              <a:t>zoom &amp; auto focus</a:t>
            </a:r>
          </a:p>
          <a:p>
            <a:r>
              <a:rPr lang="en-US" altLang="zh-TW" sz="1600" dirty="0" smtClean="0"/>
              <a:t> Capability </a:t>
            </a:r>
            <a:r>
              <a:rPr lang="en-US" altLang="zh-TW" sz="1600" dirty="0"/>
              <a:t>to high contrast of light 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</a:t>
            </a:r>
            <a:r>
              <a:rPr lang="en-US" altLang="zh-TW" sz="1600" dirty="0">
                <a:solidFill>
                  <a:srgbClr val="7030A0"/>
                </a:solidFill>
                <a:sym typeface="Wingdings" pitchFamily="2" charset="2"/>
              </a:rPr>
              <a:t>Wide Dynamic Range</a:t>
            </a:r>
          </a:p>
          <a:p>
            <a:r>
              <a:rPr lang="en-US" altLang="zh-TW" sz="1600" dirty="0"/>
              <a:t>Capability to low light condition</a:t>
            </a:r>
          </a:p>
          <a:p>
            <a:pPr>
              <a:buNone/>
            </a:pP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   </a:t>
            </a:r>
            <a:r>
              <a:rPr lang="en-US" altLang="zh-TW" sz="1600" dirty="0">
                <a:solidFill>
                  <a:srgbClr val="7030A0"/>
                </a:solidFill>
                <a:sym typeface="Wingdings" pitchFamily="2" charset="2"/>
              </a:rPr>
              <a:t>Noise </a:t>
            </a:r>
            <a:r>
              <a:rPr lang="en-US" altLang="zh-TW" sz="1600" dirty="0" smtClean="0">
                <a:solidFill>
                  <a:srgbClr val="7030A0"/>
                </a:solidFill>
                <a:sym typeface="Wingdings" pitchFamily="2" charset="2"/>
              </a:rPr>
              <a:t>Deduction</a:t>
            </a:r>
            <a:endParaRPr lang="en-US" altLang="zh-TW" sz="1600" dirty="0">
              <a:solidFill>
                <a:srgbClr val="7030A0"/>
              </a:solidFill>
              <a:sym typeface="Wingdings" pitchFamily="2" charset="2"/>
            </a:endParaRPr>
          </a:p>
        </p:txBody>
      </p:sp>
      <p:sp>
        <p:nvSpPr>
          <p:cNvPr id="14" name="矩形 16"/>
          <p:cNvSpPr/>
          <p:nvPr/>
        </p:nvSpPr>
        <p:spPr>
          <a:xfrm>
            <a:off x="156484" y="1484784"/>
            <a:ext cx="3569588" cy="4574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 Objective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矩形 17"/>
          <p:cNvSpPr/>
          <p:nvPr/>
        </p:nvSpPr>
        <p:spPr>
          <a:xfrm>
            <a:off x="156484" y="3244030"/>
            <a:ext cx="3611386" cy="42862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 Requirement</a:t>
            </a:r>
          </a:p>
        </p:txBody>
      </p:sp>
      <p:pic>
        <p:nvPicPr>
          <p:cNvPr id="16" name="Picture 4" descr="C:\Users\Lingy.Lee\Desktop\pic\645388605_hA7di-L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56596" y="1499050"/>
            <a:ext cx="1548498" cy="21778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786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Picture 2" descr="http://aminus3.s3.amazonaws.com/image/g0001/u00000960/i00675247/a03681816a18fa8c4741e2c90c50cf38_lar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68760"/>
            <a:ext cx="1322864" cy="90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Vance.Chen\Desktop\新增資料夾\Frank\交通\9\掉落物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61" y="3357563"/>
            <a:ext cx="1795462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Vance.Chen\Desktop\新增資料夾\Frank\交通\8\跳河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86" y="1143000"/>
            <a:ext cx="1357312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Vance.Chen\Desktop\新增資料夾\Frank\交通\6\路人行駛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75161" y="4929188"/>
            <a:ext cx="1928812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:\Users\Vance.Chen\Desktop\新增資料夾\Frank\交通\1 and 2\火災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73" y="1327150"/>
            <a:ext cx="1643063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頁尾版面配置區 3"/>
          <p:cNvSpPr>
            <a:spLocks noGrp="1"/>
          </p:cNvSpPr>
          <p:nvPr/>
        </p:nvSpPr>
        <p:spPr>
          <a:xfrm>
            <a:off x="-396552" y="64992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2121F60-CD60-4C0A-A2BE-9BFF26D0CBCE}" type="slidenum">
              <a:rPr lang="en-US" altLang="zh-TW" smtClean="0"/>
              <a:pPr>
                <a:defRPr/>
              </a:pPr>
              <a:t>10</a:t>
            </a:fld>
            <a:r>
              <a:rPr lang="en-US" altLang="zh-TW" smtClean="0"/>
              <a:t>  </a:t>
            </a:r>
            <a:endParaRPr lang="en-US" altLang="zh-TW"/>
          </a:p>
        </p:txBody>
      </p:sp>
      <p:sp>
        <p:nvSpPr>
          <p:cNvPr id="11" name="Cloud"/>
          <p:cNvSpPr>
            <a:spLocks noChangeAspect="1" noEditPoints="1" noChangeArrowheads="1"/>
          </p:cNvSpPr>
          <p:nvPr/>
        </p:nvSpPr>
        <p:spPr bwMode="auto">
          <a:xfrm>
            <a:off x="2928948" y="2971800"/>
            <a:ext cx="1500188" cy="9572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bg1">
              <a:lumMod val="9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TW" sz="1200" dirty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LAN/WAN/Wireless</a:t>
            </a:r>
            <a:endParaRPr lang="zh-TW" altLang="en-US" sz="12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12" name="文字方塊 7"/>
          <p:cNvSpPr txBox="1">
            <a:spLocks noChangeArrowheads="1"/>
          </p:cNvSpPr>
          <p:nvPr/>
        </p:nvSpPr>
        <p:spPr bwMode="auto">
          <a:xfrm>
            <a:off x="3073540" y="2130425"/>
            <a:ext cx="17144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800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Public Venues</a:t>
            </a:r>
            <a:endParaRPr lang="zh-TW" altLang="en-US" sz="18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13" name="肘形接點 9"/>
          <p:cNvCxnSpPr/>
          <p:nvPr/>
        </p:nvCxnSpPr>
        <p:spPr>
          <a:xfrm>
            <a:off x="360686" y="6570663"/>
            <a:ext cx="785812" cy="1587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字方塊 10"/>
          <p:cNvSpPr txBox="1"/>
          <p:nvPr/>
        </p:nvSpPr>
        <p:spPr>
          <a:xfrm>
            <a:off x="1217936" y="6357938"/>
            <a:ext cx="857250" cy="369887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TW" sz="1800" dirty="0">
                <a:solidFill>
                  <a:schemeClr val="accent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Video</a:t>
            </a:r>
            <a:endParaRPr lang="zh-TW" altLang="en-US" sz="1800" dirty="0">
              <a:solidFill>
                <a:schemeClr val="accent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15" name="肘形接點 11"/>
          <p:cNvCxnSpPr>
            <a:cxnSpLocks noChangeShapeType="1"/>
            <a:stCxn id="12" idx="2"/>
            <a:endCxn id="23" idx="0"/>
          </p:cNvCxnSpPr>
          <p:nvPr/>
        </p:nvCxnSpPr>
        <p:spPr bwMode="auto">
          <a:xfrm rot="5400000">
            <a:off x="3488325" y="2583318"/>
            <a:ext cx="526018" cy="358896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2D2DB9"/>
            </a:solidFill>
            <a:miter lim="800000"/>
            <a:headEnd type="oval" w="med" len="med"/>
            <a:tailEnd type="triangle" w="med" len="med"/>
          </a:ln>
        </p:spPr>
      </p:cxnSp>
      <p:sp>
        <p:nvSpPr>
          <p:cNvPr id="16" name="矩形 26"/>
          <p:cNvSpPr/>
          <p:nvPr/>
        </p:nvSpPr>
        <p:spPr>
          <a:xfrm>
            <a:off x="3557911" y="1412776"/>
            <a:ext cx="728350" cy="6159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17" name="橢圓 27"/>
          <p:cNvSpPr/>
          <p:nvPr/>
        </p:nvSpPr>
        <p:spPr>
          <a:xfrm>
            <a:off x="2357432" y="71438"/>
            <a:ext cx="1357312" cy="9286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18" name="直線接點 30"/>
          <p:cNvCxnSpPr>
            <a:endCxn id="17" idx="3"/>
          </p:cNvCxnSpPr>
          <p:nvPr/>
        </p:nvCxnSpPr>
        <p:spPr>
          <a:xfrm rot="10800000">
            <a:off x="2555869" y="863600"/>
            <a:ext cx="1158875" cy="92233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32"/>
          <p:cNvCxnSpPr>
            <a:endCxn id="17" idx="6"/>
          </p:cNvCxnSpPr>
          <p:nvPr/>
        </p:nvCxnSpPr>
        <p:spPr>
          <a:xfrm rot="16200000" flipV="1">
            <a:off x="3303582" y="946150"/>
            <a:ext cx="1036637" cy="214313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字方塊 35"/>
          <p:cNvSpPr txBox="1">
            <a:spLocks noChangeArrowheads="1"/>
          </p:cNvSpPr>
          <p:nvPr/>
        </p:nvSpPr>
        <p:spPr bwMode="auto">
          <a:xfrm>
            <a:off x="3357564" y="142852"/>
            <a:ext cx="16430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Loitering</a:t>
            </a:r>
          </a:p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Detection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21" name="文字方塊 38"/>
          <p:cNvSpPr txBox="1">
            <a:spLocks noChangeArrowheads="1"/>
          </p:cNvSpPr>
          <p:nvPr/>
        </p:nvSpPr>
        <p:spPr bwMode="auto">
          <a:xfrm>
            <a:off x="4786323" y="2273300"/>
            <a:ext cx="2143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800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Highway</a:t>
            </a:r>
            <a:endParaRPr lang="zh-TW" altLang="en-US" sz="18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22" name="肘形接點 11"/>
          <p:cNvCxnSpPr>
            <a:cxnSpLocks noChangeShapeType="1"/>
            <a:stCxn id="21" idx="2"/>
            <a:endCxn id="24" idx="0"/>
          </p:cNvCxnSpPr>
          <p:nvPr/>
        </p:nvCxnSpPr>
        <p:spPr bwMode="auto">
          <a:xfrm rot="5400000">
            <a:off x="4843474" y="2011362"/>
            <a:ext cx="385762" cy="1643063"/>
          </a:xfrm>
          <a:prstGeom prst="bentConnector3">
            <a:avLst>
              <a:gd name="adj1" fmla="val 49796"/>
            </a:avLst>
          </a:prstGeom>
          <a:noFill/>
          <a:ln w="28575" algn="ctr">
            <a:solidFill>
              <a:srgbClr val="2D2DB9"/>
            </a:solidFill>
            <a:miter lim="800000"/>
            <a:headEnd type="oval" w="med" len="med"/>
            <a:tailEnd type="triangle" w="med" len="med"/>
          </a:ln>
        </p:spPr>
      </p:cxnSp>
      <p:sp>
        <p:nvSpPr>
          <p:cNvPr id="23" name="矩形 44"/>
          <p:cNvSpPr/>
          <p:nvPr/>
        </p:nvSpPr>
        <p:spPr>
          <a:xfrm>
            <a:off x="3429011" y="3025775"/>
            <a:ext cx="285750" cy="142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24" name="矩形 46"/>
          <p:cNvSpPr/>
          <p:nvPr/>
        </p:nvSpPr>
        <p:spPr>
          <a:xfrm>
            <a:off x="4071948" y="3025775"/>
            <a:ext cx="285750" cy="142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25" name="矩形 49"/>
          <p:cNvSpPr/>
          <p:nvPr/>
        </p:nvSpPr>
        <p:spPr>
          <a:xfrm>
            <a:off x="5786448" y="1928813"/>
            <a:ext cx="428625" cy="3571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26" name="橢圓 50"/>
          <p:cNvSpPr/>
          <p:nvPr/>
        </p:nvSpPr>
        <p:spPr>
          <a:xfrm>
            <a:off x="5500698" y="214313"/>
            <a:ext cx="1357313" cy="9286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27" name="直線接點 52"/>
          <p:cNvCxnSpPr>
            <a:endCxn id="26" idx="2"/>
          </p:cNvCxnSpPr>
          <p:nvPr/>
        </p:nvCxnSpPr>
        <p:spPr>
          <a:xfrm rot="16200000" flipV="1">
            <a:off x="5018098" y="1160463"/>
            <a:ext cx="1250950" cy="285750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53"/>
          <p:cNvCxnSpPr>
            <a:stCxn id="25" idx="3"/>
            <a:endCxn id="26" idx="5"/>
          </p:cNvCxnSpPr>
          <p:nvPr/>
        </p:nvCxnSpPr>
        <p:spPr>
          <a:xfrm flipV="1">
            <a:off x="6215073" y="1006475"/>
            <a:ext cx="444500" cy="110013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字方塊 54"/>
          <p:cNvSpPr txBox="1">
            <a:spLocks noChangeArrowheads="1"/>
          </p:cNvSpPr>
          <p:nvPr/>
        </p:nvSpPr>
        <p:spPr bwMode="auto">
          <a:xfrm>
            <a:off x="5357828" y="0"/>
            <a:ext cx="16430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Fire/Smoke  Detection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30" name="矩形 60"/>
          <p:cNvSpPr/>
          <p:nvPr/>
        </p:nvSpPr>
        <p:spPr>
          <a:xfrm>
            <a:off x="1785948" y="1500188"/>
            <a:ext cx="214313" cy="2143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31" name="橢圓 61"/>
          <p:cNvSpPr/>
          <p:nvPr/>
        </p:nvSpPr>
        <p:spPr>
          <a:xfrm>
            <a:off x="214323" y="142875"/>
            <a:ext cx="1357313" cy="9286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32" name="直線接點 62"/>
          <p:cNvCxnSpPr>
            <a:endCxn id="31" idx="6"/>
          </p:cNvCxnSpPr>
          <p:nvPr/>
        </p:nvCxnSpPr>
        <p:spPr>
          <a:xfrm rot="16200000" flipV="1">
            <a:off x="1339067" y="838994"/>
            <a:ext cx="893763" cy="428625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字方塊 63"/>
          <p:cNvSpPr txBox="1">
            <a:spLocks noChangeArrowheads="1"/>
          </p:cNvSpPr>
          <p:nvPr/>
        </p:nvSpPr>
        <p:spPr bwMode="auto">
          <a:xfrm>
            <a:off x="1000110" y="71414"/>
            <a:ext cx="16430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Forbidden </a:t>
            </a:r>
          </a:p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Area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34" name="直線接點 66"/>
          <p:cNvCxnSpPr>
            <a:endCxn id="31" idx="3"/>
          </p:cNvCxnSpPr>
          <p:nvPr/>
        </p:nvCxnSpPr>
        <p:spPr>
          <a:xfrm rot="10800000">
            <a:off x="412761" y="935038"/>
            <a:ext cx="1373187" cy="779462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字方塊 70"/>
          <p:cNvSpPr txBox="1">
            <a:spLocks noChangeArrowheads="1"/>
          </p:cNvSpPr>
          <p:nvPr/>
        </p:nvSpPr>
        <p:spPr bwMode="auto">
          <a:xfrm>
            <a:off x="1143011" y="2130425"/>
            <a:ext cx="171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800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Lake</a:t>
            </a:r>
            <a:endParaRPr lang="zh-TW" altLang="en-US" sz="18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36" name="矩形 71"/>
          <p:cNvSpPr/>
          <p:nvPr/>
        </p:nvSpPr>
        <p:spPr>
          <a:xfrm>
            <a:off x="3071823" y="3168650"/>
            <a:ext cx="285750" cy="142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37" name="肘形接點 72"/>
          <p:cNvCxnSpPr>
            <a:cxnSpLocks noChangeShapeType="1"/>
            <a:stCxn id="35" idx="2"/>
            <a:endCxn id="36" idx="1"/>
          </p:cNvCxnSpPr>
          <p:nvPr/>
        </p:nvCxnSpPr>
        <p:spPr bwMode="auto">
          <a:xfrm rot="16200000" flipH="1">
            <a:off x="2164567" y="2332832"/>
            <a:ext cx="742950" cy="1071562"/>
          </a:xfrm>
          <a:prstGeom prst="bentConnector2">
            <a:avLst/>
          </a:prstGeom>
          <a:noFill/>
          <a:ln w="28575" algn="ctr">
            <a:solidFill>
              <a:srgbClr val="2D2DB9"/>
            </a:solidFill>
            <a:miter lim="800000"/>
            <a:headEnd type="oval" w="med" len="med"/>
            <a:tailEnd type="triangle" w="med" len="med"/>
          </a:ln>
        </p:spPr>
      </p:cxnSp>
      <p:sp>
        <p:nvSpPr>
          <p:cNvPr id="38" name="文字方塊 76"/>
          <p:cNvSpPr txBox="1">
            <a:spLocks noChangeArrowheads="1"/>
          </p:cNvSpPr>
          <p:nvPr/>
        </p:nvSpPr>
        <p:spPr bwMode="auto">
          <a:xfrm>
            <a:off x="322273" y="4437063"/>
            <a:ext cx="171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General Road</a:t>
            </a:r>
            <a:endParaRPr lang="zh-TW" altLang="en-US" sz="18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39" name="肘形接點 72"/>
          <p:cNvCxnSpPr>
            <a:endCxn id="40" idx="1"/>
          </p:cNvCxnSpPr>
          <p:nvPr/>
        </p:nvCxnSpPr>
        <p:spPr>
          <a:xfrm flipV="1">
            <a:off x="2166948" y="3668713"/>
            <a:ext cx="833438" cy="276225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78"/>
          <p:cNvSpPr/>
          <p:nvPr/>
        </p:nvSpPr>
        <p:spPr>
          <a:xfrm>
            <a:off x="3000386" y="3597275"/>
            <a:ext cx="285750" cy="142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41" name="橢圓 81"/>
          <p:cNvSpPr/>
          <p:nvPr/>
        </p:nvSpPr>
        <p:spPr>
          <a:xfrm>
            <a:off x="142886" y="2471738"/>
            <a:ext cx="1214437" cy="8302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42" name="文字方塊 82"/>
          <p:cNvSpPr txBox="1">
            <a:spLocks noChangeArrowheads="1"/>
          </p:cNvSpPr>
          <p:nvPr/>
        </p:nvSpPr>
        <p:spPr bwMode="auto">
          <a:xfrm>
            <a:off x="-71449" y="2214554"/>
            <a:ext cx="16430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Unattended Object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43" name="直線接點 84"/>
          <p:cNvCxnSpPr>
            <a:stCxn id="71" idx="3"/>
            <a:endCxn id="41" idx="6"/>
          </p:cNvCxnSpPr>
          <p:nvPr/>
        </p:nvCxnSpPr>
        <p:spPr>
          <a:xfrm flipV="1">
            <a:off x="1166823" y="2887663"/>
            <a:ext cx="190500" cy="1112837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87"/>
          <p:cNvCxnSpPr>
            <a:endCxn id="41" idx="3"/>
          </p:cNvCxnSpPr>
          <p:nvPr/>
        </p:nvCxnSpPr>
        <p:spPr>
          <a:xfrm rot="16200000" flipV="1">
            <a:off x="179398" y="3322638"/>
            <a:ext cx="890588" cy="608012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字方塊 92"/>
          <p:cNvSpPr txBox="1">
            <a:spLocks noChangeArrowheads="1"/>
          </p:cNvSpPr>
          <p:nvPr/>
        </p:nvSpPr>
        <p:spPr bwMode="auto">
          <a:xfrm>
            <a:off x="4860032" y="2896969"/>
            <a:ext cx="17145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800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City Council Control Center</a:t>
            </a:r>
            <a:endParaRPr lang="zh-TW" altLang="en-US" sz="18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47" name="矩形 95"/>
          <p:cNvSpPr/>
          <p:nvPr/>
        </p:nvSpPr>
        <p:spPr>
          <a:xfrm>
            <a:off x="4143386" y="3454400"/>
            <a:ext cx="285750" cy="142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48" name="肘形接點 72"/>
          <p:cNvCxnSpPr>
            <a:stCxn id="47" idx="3"/>
          </p:cNvCxnSpPr>
          <p:nvPr/>
        </p:nvCxnSpPr>
        <p:spPr>
          <a:xfrm>
            <a:off x="4429136" y="3525838"/>
            <a:ext cx="928687" cy="542925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橢圓 101"/>
          <p:cNvSpPr/>
          <p:nvPr/>
        </p:nvSpPr>
        <p:spPr>
          <a:xfrm>
            <a:off x="7000886" y="1214438"/>
            <a:ext cx="2214562" cy="1785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50" name="橢圓 102"/>
          <p:cNvSpPr/>
          <p:nvPr/>
        </p:nvSpPr>
        <p:spPr>
          <a:xfrm>
            <a:off x="6732240" y="5143500"/>
            <a:ext cx="2143125" cy="1714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51" name="文字方塊 103"/>
          <p:cNvSpPr txBox="1">
            <a:spLocks noChangeArrowheads="1"/>
          </p:cNvSpPr>
          <p:nvPr/>
        </p:nvSpPr>
        <p:spPr bwMode="auto">
          <a:xfrm>
            <a:off x="7286636" y="1214438"/>
            <a:ext cx="16430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NVR</a:t>
            </a:r>
            <a:endParaRPr lang="zh-TW" altLang="en-US" sz="120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52" name="文字方塊 104"/>
          <p:cNvSpPr txBox="1">
            <a:spLocks noChangeArrowheads="1"/>
          </p:cNvSpPr>
          <p:nvPr/>
        </p:nvSpPr>
        <p:spPr bwMode="auto">
          <a:xfrm>
            <a:off x="7103119" y="5229200"/>
            <a:ext cx="135731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ALPR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54" name="直線接點 107"/>
          <p:cNvCxnSpPr/>
          <p:nvPr/>
        </p:nvCxnSpPr>
        <p:spPr>
          <a:xfrm flipV="1">
            <a:off x="6357948" y="2857500"/>
            <a:ext cx="2357438" cy="1000125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111"/>
          <p:cNvCxnSpPr/>
          <p:nvPr/>
        </p:nvCxnSpPr>
        <p:spPr>
          <a:xfrm rot="5400000" flipH="1" flipV="1">
            <a:off x="5643574" y="2286000"/>
            <a:ext cx="1714500" cy="1000125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接點 115"/>
          <p:cNvCxnSpPr>
            <a:endCxn id="50" idx="2"/>
          </p:cNvCxnSpPr>
          <p:nvPr/>
        </p:nvCxnSpPr>
        <p:spPr>
          <a:xfrm>
            <a:off x="5870996" y="4226403"/>
            <a:ext cx="861244" cy="1774347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接點 118"/>
          <p:cNvCxnSpPr>
            <a:endCxn id="50" idx="7"/>
          </p:cNvCxnSpPr>
          <p:nvPr/>
        </p:nvCxnSpPr>
        <p:spPr>
          <a:xfrm>
            <a:off x="6228184" y="4226403"/>
            <a:ext cx="2333328" cy="1168180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矩形 154"/>
          <p:cNvSpPr/>
          <p:nvPr/>
        </p:nvSpPr>
        <p:spPr>
          <a:xfrm>
            <a:off x="3500448" y="3786188"/>
            <a:ext cx="285750" cy="142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62" name="文字方塊 156"/>
          <p:cNvSpPr txBox="1">
            <a:spLocks noChangeArrowheads="1"/>
          </p:cNvSpPr>
          <p:nvPr/>
        </p:nvSpPr>
        <p:spPr bwMode="auto">
          <a:xfrm>
            <a:off x="2075186" y="6072188"/>
            <a:ext cx="171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800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Highway</a:t>
            </a:r>
            <a:endParaRPr lang="zh-TW" altLang="en-US" sz="18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3" name="文字方塊 159"/>
          <p:cNvSpPr txBox="1">
            <a:spLocks noChangeArrowheads="1"/>
          </p:cNvSpPr>
          <p:nvPr/>
        </p:nvSpPr>
        <p:spPr bwMode="auto">
          <a:xfrm>
            <a:off x="-282280" y="5214949"/>
            <a:ext cx="2000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Human Detection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4" name="文字方塊 170"/>
          <p:cNvSpPr txBox="1">
            <a:spLocks noChangeArrowheads="1"/>
          </p:cNvSpPr>
          <p:nvPr/>
        </p:nvSpPr>
        <p:spPr bwMode="auto">
          <a:xfrm>
            <a:off x="3768850" y="6345590"/>
            <a:ext cx="135731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Stopped Car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6" name="橢圓 210"/>
          <p:cNvSpPr/>
          <p:nvPr/>
        </p:nvSpPr>
        <p:spPr>
          <a:xfrm>
            <a:off x="7072323" y="3286125"/>
            <a:ext cx="2143125" cy="17859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67" name="文字方塊 211"/>
          <p:cNvSpPr txBox="1">
            <a:spLocks noChangeArrowheads="1"/>
          </p:cNvSpPr>
          <p:nvPr/>
        </p:nvSpPr>
        <p:spPr bwMode="auto">
          <a:xfrm>
            <a:off x="7358073" y="3286125"/>
            <a:ext cx="16430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CMS</a:t>
            </a:r>
            <a:endParaRPr lang="zh-TW" altLang="en-US" sz="120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68" name="直線接點 215"/>
          <p:cNvCxnSpPr/>
          <p:nvPr/>
        </p:nvCxnSpPr>
        <p:spPr>
          <a:xfrm flipV="1">
            <a:off x="6357948" y="3500438"/>
            <a:ext cx="1071563" cy="500062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接點 218"/>
          <p:cNvCxnSpPr/>
          <p:nvPr/>
        </p:nvCxnSpPr>
        <p:spPr>
          <a:xfrm>
            <a:off x="6228184" y="3962401"/>
            <a:ext cx="928688" cy="547687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86"/>
          <p:cNvSpPr/>
          <p:nvPr/>
        </p:nvSpPr>
        <p:spPr>
          <a:xfrm>
            <a:off x="928698" y="3929063"/>
            <a:ext cx="238125" cy="142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72" name="肘形接點 72"/>
          <p:cNvCxnSpPr/>
          <p:nvPr/>
        </p:nvCxnSpPr>
        <p:spPr>
          <a:xfrm rot="5400000" flipH="1" flipV="1">
            <a:off x="2800731" y="3967901"/>
            <a:ext cx="881429" cy="803756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橢圓 89"/>
          <p:cNvSpPr/>
          <p:nvPr/>
        </p:nvSpPr>
        <p:spPr>
          <a:xfrm>
            <a:off x="3932561" y="5357813"/>
            <a:ext cx="1143000" cy="8572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74" name="矩形 90"/>
          <p:cNvSpPr/>
          <p:nvPr/>
        </p:nvSpPr>
        <p:spPr>
          <a:xfrm>
            <a:off x="2289498" y="5286375"/>
            <a:ext cx="268288" cy="214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75" name="直線接點 91"/>
          <p:cNvCxnSpPr/>
          <p:nvPr/>
        </p:nvCxnSpPr>
        <p:spPr>
          <a:xfrm rot="10800000">
            <a:off x="2575248" y="5286375"/>
            <a:ext cx="1965325" cy="7143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接點 93"/>
          <p:cNvCxnSpPr>
            <a:stCxn id="73" idx="3"/>
          </p:cNvCxnSpPr>
          <p:nvPr/>
        </p:nvCxnSpPr>
        <p:spPr>
          <a:xfrm rot="5400000" flipH="1">
            <a:off x="2899892" y="4890294"/>
            <a:ext cx="588962" cy="1809750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Picture 76" descr="C:\Users\Vance.Chen\Desktop\新增資料夾\Frank\交通\1 and 2\火災1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05498" y="376238"/>
            <a:ext cx="762000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Picture 78" descr="C:\Users\Vance.Chen\Desktop\新增資料夾\Frank\交通\6\路人行駛1-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54811" y="5500688"/>
            <a:ext cx="6635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" name="矩形 112"/>
          <p:cNvSpPr/>
          <p:nvPr/>
        </p:nvSpPr>
        <p:spPr>
          <a:xfrm>
            <a:off x="2146623" y="5429250"/>
            <a:ext cx="196850" cy="214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81" name="橢圓 113"/>
          <p:cNvSpPr/>
          <p:nvPr/>
        </p:nvSpPr>
        <p:spPr>
          <a:xfrm>
            <a:off x="217811" y="5510213"/>
            <a:ext cx="1143000" cy="8572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82" name="直線接點 117"/>
          <p:cNvCxnSpPr>
            <a:endCxn id="80" idx="0"/>
          </p:cNvCxnSpPr>
          <p:nvPr/>
        </p:nvCxnSpPr>
        <p:spPr>
          <a:xfrm flipV="1">
            <a:off x="824236" y="5429250"/>
            <a:ext cx="1420812" cy="80963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接點 119"/>
          <p:cNvCxnSpPr>
            <a:stCxn id="81" idx="5"/>
            <a:endCxn id="80" idx="2"/>
          </p:cNvCxnSpPr>
          <p:nvPr/>
        </p:nvCxnSpPr>
        <p:spPr>
          <a:xfrm rot="5400000" flipH="1" flipV="1">
            <a:off x="1420342" y="5417344"/>
            <a:ext cx="598487" cy="1050925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83" descr="C:\Users\Vance.Chen\Desktop\新增資料夾\Frank\交通\6\路人行駛1-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0711" y="5643563"/>
            <a:ext cx="442912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" name="Picture 84" descr="C:\Users\Vance.Chen\Desktop\新增資料夾\Frank\交通\8\跳河1-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0086" y="247650"/>
            <a:ext cx="581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" name="Picture 85" descr="C:\Users\Vance.Chen\Desktop\新增資料夾\Frank\交通\9\掉落物品1-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8636" y="2714625"/>
            <a:ext cx="5715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266" y="1626666"/>
            <a:ext cx="1444206" cy="101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11" y="3650590"/>
            <a:ext cx="1390961" cy="992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087" y="5513971"/>
            <a:ext cx="1612369" cy="1083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8" name="Group 25607"/>
          <p:cNvGrpSpPr/>
          <p:nvPr/>
        </p:nvGrpSpPr>
        <p:grpSpPr>
          <a:xfrm>
            <a:off x="5440921" y="4429125"/>
            <a:ext cx="1059903" cy="2293144"/>
            <a:chOff x="-3019405" y="1457325"/>
            <a:chExt cx="1059903" cy="2293144"/>
          </a:xfrm>
        </p:grpSpPr>
        <p:sp>
          <p:nvSpPr>
            <p:cNvPr id="98" name="橢圓 102"/>
            <p:cNvSpPr/>
            <p:nvPr/>
          </p:nvSpPr>
          <p:spPr>
            <a:xfrm>
              <a:off x="-3019405" y="2705596"/>
              <a:ext cx="1059903" cy="104487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TW" altLang="en-US"/>
            </a:p>
          </p:txBody>
        </p:sp>
        <p:cxnSp>
          <p:nvCxnSpPr>
            <p:cNvPr id="101" name="直線接點 115"/>
            <p:cNvCxnSpPr>
              <a:endCxn id="98" idx="1"/>
            </p:cNvCxnSpPr>
            <p:nvPr/>
          </p:nvCxnSpPr>
          <p:spPr>
            <a:xfrm flipH="1">
              <a:off x="-2864186" y="1457325"/>
              <a:ext cx="297713" cy="1401289"/>
            </a:xfrm>
            <a:prstGeom prst="line">
              <a:avLst/>
            </a:prstGeom>
            <a:ln w="1905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線接點 118"/>
            <p:cNvCxnSpPr/>
            <p:nvPr/>
          </p:nvCxnSpPr>
          <p:spPr>
            <a:xfrm>
              <a:off x="-2489454" y="1490663"/>
              <a:ext cx="473336" cy="1500187"/>
            </a:xfrm>
            <a:prstGeom prst="line">
              <a:avLst/>
            </a:prstGeom>
            <a:ln w="1905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" name="文字方塊 104"/>
          <p:cNvSpPr txBox="1">
            <a:spLocks noChangeArrowheads="1"/>
          </p:cNvSpPr>
          <p:nvPr/>
        </p:nvSpPr>
        <p:spPr bwMode="auto">
          <a:xfrm>
            <a:off x="5302919" y="5786438"/>
            <a:ext cx="135731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1200" dirty="0" smtClean="0">
                <a:solidFill>
                  <a:srgbClr val="C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TV WALL</a:t>
            </a:r>
            <a:endParaRPr lang="zh-TW" altLang="en-US" sz="1200" dirty="0">
              <a:solidFill>
                <a:srgbClr val="C0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pic>
        <p:nvPicPr>
          <p:cNvPr id="25613" name="Picture 5" descr="C:\Users\rc.gonzalez\Downloads\TV_Wall_Transparent_Edition_Icon_510x510_20141029.png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751916"/>
            <a:ext cx="992084" cy="99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11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298168" y="3574811"/>
            <a:ext cx="1362064" cy="790293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17" name="Picture 6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843" y="295102"/>
            <a:ext cx="608490" cy="561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24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Architecture</a:t>
            </a:r>
            <a:endParaRPr lang="zh-TW" altLang="en-US" dirty="0"/>
          </a:p>
        </p:txBody>
      </p:sp>
      <p:pic>
        <p:nvPicPr>
          <p:cNvPr id="4" name="內容版面配置區 3" descr="1241963557340742058srippon_B_W_cartoon_computer_(base_monitor).svg.thumb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909176" y="3346828"/>
            <a:ext cx="427591" cy="450096"/>
          </a:xfrm>
        </p:spPr>
      </p:pic>
      <p:pic>
        <p:nvPicPr>
          <p:cNvPr id="17" name="圖片 16" descr="661305807143128607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8992" y="2428868"/>
            <a:ext cx="609739" cy="609739"/>
          </a:xfrm>
          <a:prstGeom prst="rect">
            <a:avLst/>
          </a:prstGeom>
        </p:spPr>
      </p:pic>
      <p:pic>
        <p:nvPicPr>
          <p:cNvPr id="35" name="圖片 34" descr="6613058071431286073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3719378"/>
            <a:ext cx="609739" cy="609739"/>
          </a:xfrm>
          <a:prstGeom prst="rect">
            <a:avLst/>
          </a:prstGeom>
        </p:spPr>
      </p:pic>
      <p:sp>
        <p:nvSpPr>
          <p:cNvPr id="40" name="手繪多邊形 39"/>
          <p:cNvSpPr/>
          <p:nvPr/>
        </p:nvSpPr>
        <p:spPr>
          <a:xfrm>
            <a:off x="2500297" y="4408665"/>
            <a:ext cx="2607487" cy="806284"/>
          </a:xfrm>
          <a:custGeom>
            <a:avLst/>
            <a:gdLst>
              <a:gd name="connsiteX0" fmla="*/ 0 w 1698172"/>
              <a:gd name="connsiteY0" fmla="*/ 0 h 1219200"/>
              <a:gd name="connsiteX1" fmla="*/ 557349 w 1698172"/>
              <a:gd name="connsiteY1" fmla="*/ 844731 h 1219200"/>
              <a:gd name="connsiteX2" fmla="*/ 1698172 w 1698172"/>
              <a:gd name="connsiteY2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98172" h="1219200">
                <a:moveTo>
                  <a:pt x="0" y="0"/>
                </a:moveTo>
                <a:cubicBezTo>
                  <a:pt x="137160" y="320765"/>
                  <a:pt x="274320" y="641531"/>
                  <a:pt x="557349" y="844731"/>
                </a:cubicBezTo>
                <a:cubicBezTo>
                  <a:pt x="840378" y="1047931"/>
                  <a:pt x="1698172" y="1219200"/>
                  <a:pt x="1698172" y="1219200"/>
                </a:cubicBezTo>
              </a:path>
            </a:pathLst>
          </a:custGeom>
          <a:ln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橢圓 42"/>
          <p:cNvSpPr/>
          <p:nvPr/>
        </p:nvSpPr>
        <p:spPr>
          <a:xfrm>
            <a:off x="3643306" y="2000239"/>
            <a:ext cx="3088934" cy="2860909"/>
          </a:xfrm>
          <a:prstGeom prst="ellipse">
            <a:avLst/>
          </a:prstGeom>
          <a:noFill/>
          <a:ln w="285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0" name="橢圓 69"/>
          <p:cNvSpPr/>
          <p:nvPr/>
        </p:nvSpPr>
        <p:spPr>
          <a:xfrm>
            <a:off x="6218860" y="4199571"/>
            <a:ext cx="1741139" cy="16539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文字方塊 70"/>
          <p:cNvSpPr txBox="1"/>
          <p:nvPr/>
        </p:nvSpPr>
        <p:spPr>
          <a:xfrm>
            <a:off x="5881824" y="4870901"/>
            <a:ext cx="1714512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Internet remote clients</a:t>
            </a:r>
          </a:p>
        </p:txBody>
      </p:sp>
      <p:pic>
        <p:nvPicPr>
          <p:cNvPr id="76" name="內容版面配置區 3" descr="1241963557340742058srippon_B_W_cartoon_computer_(base_monitor).svg.thumb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35270" y="5039238"/>
            <a:ext cx="333852" cy="351423"/>
          </a:xfrm>
          <a:prstGeom prst="rect">
            <a:avLst/>
          </a:prstGeom>
        </p:spPr>
      </p:pic>
      <p:sp>
        <p:nvSpPr>
          <p:cNvPr id="82" name="文字方塊 81"/>
          <p:cNvSpPr txBox="1"/>
          <p:nvPr/>
        </p:nvSpPr>
        <p:spPr>
          <a:xfrm>
            <a:off x="3339033" y="2162339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INR-440</a:t>
            </a:r>
            <a:endParaRPr lang="zh-TW" altLang="en-US" sz="1200" dirty="0"/>
          </a:p>
        </p:txBody>
      </p:sp>
      <p:sp>
        <p:nvSpPr>
          <p:cNvPr id="83" name="文字方塊 82"/>
          <p:cNvSpPr txBox="1"/>
          <p:nvPr/>
        </p:nvSpPr>
        <p:spPr>
          <a:xfrm>
            <a:off x="3419872" y="4335487"/>
            <a:ext cx="10715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ALPR Server</a:t>
            </a:r>
          </a:p>
          <a:p>
            <a:pPr algn="ctr"/>
            <a:r>
              <a:rPr lang="en-US" altLang="zh-TW" sz="1200" dirty="0" smtClean="0"/>
              <a:t>(IVS-110)</a:t>
            </a:r>
            <a:endParaRPr lang="zh-TW" altLang="en-US" sz="1200" dirty="0"/>
          </a:p>
        </p:txBody>
      </p:sp>
      <p:cxnSp>
        <p:nvCxnSpPr>
          <p:cNvPr id="89" name="直線接點 88"/>
          <p:cNvCxnSpPr/>
          <p:nvPr/>
        </p:nvCxnSpPr>
        <p:spPr>
          <a:xfrm>
            <a:off x="246676" y="5165312"/>
            <a:ext cx="928694" cy="1588"/>
          </a:xfrm>
          <a:prstGeom prst="line">
            <a:avLst/>
          </a:prstGeom>
          <a:ln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0" name="文字方塊 89"/>
          <p:cNvSpPr txBox="1"/>
          <p:nvPr/>
        </p:nvSpPr>
        <p:spPr>
          <a:xfrm>
            <a:off x="1556214" y="4992687"/>
            <a:ext cx="1071570" cy="24622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000" dirty="0" smtClean="0"/>
              <a:t>Alarm DI/DO</a:t>
            </a:r>
            <a:endParaRPr lang="zh-TW" altLang="en-US" sz="1000" dirty="0"/>
          </a:p>
        </p:txBody>
      </p:sp>
      <p:cxnSp>
        <p:nvCxnSpPr>
          <p:cNvPr id="91" name="直線接點 90"/>
          <p:cNvCxnSpPr/>
          <p:nvPr/>
        </p:nvCxnSpPr>
        <p:spPr>
          <a:xfrm>
            <a:off x="246676" y="5381336"/>
            <a:ext cx="928694" cy="1588"/>
          </a:xfrm>
          <a:prstGeom prst="line">
            <a:avLst/>
          </a:prstGeom>
          <a:noFill/>
          <a:ln w="285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2" name="文字方塊 91"/>
          <p:cNvSpPr txBox="1"/>
          <p:nvPr/>
        </p:nvSpPr>
        <p:spPr>
          <a:xfrm>
            <a:off x="1559064" y="5238908"/>
            <a:ext cx="1428760" cy="24622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000" dirty="0" smtClean="0"/>
              <a:t>LAN/WAN Access</a:t>
            </a:r>
            <a:endParaRPr lang="zh-TW" altLang="en-US" sz="1000" dirty="0"/>
          </a:p>
        </p:txBody>
      </p:sp>
      <p:cxnSp>
        <p:nvCxnSpPr>
          <p:cNvPr id="93" name="直線接點 92"/>
          <p:cNvCxnSpPr/>
          <p:nvPr/>
        </p:nvCxnSpPr>
        <p:spPr>
          <a:xfrm>
            <a:off x="252596" y="5598948"/>
            <a:ext cx="928694" cy="1588"/>
          </a:xfrm>
          <a:prstGeom prst="lin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4" name="文字方塊 93"/>
          <p:cNvSpPr txBox="1"/>
          <p:nvPr/>
        </p:nvSpPr>
        <p:spPr>
          <a:xfrm>
            <a:off x="1547664" y="5496743"/>
            <a:ext cx="1071570" cy="24622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000" dirty="0" smtClean="0"/>
              <a:t>The Internet</a:t>
            </a:r>
            <a:endParaRPr lang="zh-TW" altLang="en-US" sz="1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2285992"/>
            <a:ext cx="452440" cy="562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圖片 11" descr="icon_fir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4348" y="4286256"/>
            <a:ext cx="514350" cy="514350"/>
          </a:xfrm>
          <a:prstGeom prst="rect">
            <a:avLst/>
          </a:prstGeom>
        </p:spPr>
      </p:pic>
      <p:cxnSp>
        <p:nvCxnSpPr>
          <p:cNvPr id="54" name="直線單箭頭接點 53"/>
          <p:cNvCxnSpPr>
            <a:endCxn id="64" idx="1"/>
          </p:cNvCxnSpPr>
          <p:nvPr/>
        </p:nvCxnSpPr>
        <p:spPr>
          <a:xfrm flipV="1">
            <a:off x="1285852" y="4329117"/>
            <a:ext cx="500066" cy="242891"/>
          </a:xfrm>
          <a:prstGeom prst="straightConnector1">
            <a:avLst/>
          </a:prstGeom>
          <a:ln>
            <a:prstDash val="sysDot"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" name="圖片 4" descr="camer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28794" y="2071678"/>
            <a:ext cx="714375" cy="657225"/>
          </a:xfrm>
          <a:prstGeom prst="rect">
            <a:avLst/>
          </a:prstGeom>
        </p:spPr>
      </p:pic>
      <p:cxnSp>
        <p:nvCxnSpPr>
          <p:cNvPr id="101" name="直線接點 100"/>
          <p:cNvCxnSpPr/>
          <p:nvPr/>
        </p:nvCxnSpPr>
        <p:spPr>
          <a:xfrm>
            <a:off x="252596" y="5814972"/>
            <a:ext cx="928694" cy="1588"/>
          </a:xfrm>
          <a:prstGeom prst="line">
            <a:avLst/>
          </a:prstGeom>
          <a:ln>
            <a:headEnd type="oval" w="med" len="med"/>
            <a:tailEnd type="oval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2" name="文字方塊 101"/>
          <p:cNvSpPr txBox="1"/>
          <p:nvPr/>
        </p:nvSpPr>
        <p:spPr>
          <a:xfrm>
            <a:off x="1490476" y="5717345"/>
            <a:ext cx="1857388" cy="24622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000" dirty="0" smtClean="0"/>
              <a:t>Multi sites management</a:t>
            </a:r>
            <a:endParaRPr lang="zh-TW" altLang="en-US" sz="1000" dirty="0"/>
          </a:p>
        </p:txBody>
      </p:sp>
      <p:pic>
        <p:nvPicPr>
          <p:cNvPr id="8" name="圖片 7" descr="icon_alarms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66319" y="4740791"/>
            <a:ext cx="677338" cy="571504"/>
          </a:xfrm>
          <a:prstGeom prst="rect">
            <a:avLst/>
          </a:prstGeom>
        </p:spPr>
      </p:pic>
      <p:pic>
        <p:nvPicPr>
          <p:cNvPr id="56" name="圖片 55" descr="megaphon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773022" y="5000331"/>
            <a:ext cx="761985" cy="572113"/>
          </a:xfrm>
          <a:prstGeom prst="rect">
            <a:avLst/>
          </a:prstGeom>
        </p:spPr>
      </p:pic>
      <p:sp>
        <p:nvSpPr>
          <p:cNvPr id="57" name="文字方塊 56"/>
          <p:cNvSpPr txBox="1"/>
          <p:nvPr/>
        </p:nvSpPr>
        <p:spPr>
          <a:xfrm>
            <a:off x="4773022" y="5420511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Alarm device</a:t>
            </a:r>
            <a:endParaRPr lang="zh-TW" altLang="en-US" sz="1200" dirty="0"/>
          </a:p>
        </p:txBody>
      </p:sp>
      <p:sp>
        <p:nvSpPr>
          <p:cNvPr id="51" name="文字方塊 50"/>
          <p:cNvSpPr txBox="1"/>
          <p:nvPr/>
        </p:nvSpPr>
        <p:spPr>
          <a:xfrm>
            <a:off x="214282" y="1785926"/>
            <a:ext cx="785818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Property</a:t>
            </a:r>
            <a:endParaRPr lang="zh-TW" altLang="en-US" sz="1200" dirty="0"/>
          </a:p>
        </p:txBody>
      </p:sp>
      <p:sp>
        <p:nvSpPr>
          <p:cNvPr id="55" name="文字方塊 54"/>
          <p:cNvSpPr txBox="1"/>
          <p:nvPr/>
        </p:nvSpPr>
        <p:spPr>
          <a:xfrm>
            <a:off x="500034" y="2428868"/>
            <a:ext cx="642942" cy="2857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Motion</a:t>
            </a:r>
            <a:endParaRPr lang="zh-TW" altLang="en-US" sz="1200" dirty="0"/>
          </a:p>
        </p:txBody>
      </p:sp>
      <p:sp>
        <p:nvSpPr>
          <p:cNvPr id="60" name="文字方塊 59"/>
          <p:cNvSpPr txBox="1"/>
          <p:nvPr/>
        </p:nvSpPr>
        <p:spPr>
          <a:xfrm>
            <a:off x="309533" y="4429132"/>
            <a:ext cx="642942" cy="2857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Alarm</a:t>
            </a:r>
            <a:endParaRPr lang="zh-TW" altLang="en-US" sz="1200" dirty="0"/>
          </a:p>
        </p:txBody>
      </p:sp>
      <p:pic>
        <p:nvPicPr>
          <p:cNvPr id="61" name="圖片 60" descr="3570877-xs.jpg"/>
          <p:cNvPicPr>
            <a:picLocks noChangeAspect="1"/>
          </p:cNvPicPr>
          <p:nvPr/>
        </p:nvPicPr>
        <p:blipFill>
          <a:blip r:embed="rId11" cstate="print"/>
          <a:srcRect l="3676" t="54412" r="76471" b="25735"/>
          <a:stretch>
            <a:fillRect/>
          </a:stretch>
        </p:blipFill>
        <p:spPr>
          <a:xfrm>
            <a:off x="928662" y="1571612"/>
            <a:ext cx="540000" cy="540000"/>
          </a:xfrm>
          <a:prstGeom prst="rect">
            <a:avLst/>
          </a:prstGeom>
        </p:spPr>
      </p:pic>
      <p:pic>
        <p:nvPicPr>
          <p:cNvPr id="36" name="圖片 35" descr="6613058071431286073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01902" y="2906181"/>
            <a:ext cx="714380" cy="714380"/>
          </a:xfrm>
          <a:prstGeom prst="rect">
            <a:avLst/>
          </a:prstGeom>
        </p:spPr>
      </p:pic>
      <p:pic>
        <p:nvPicPr>
          <p:cNvPr id="64" name="圖片 63" descr="camer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85918" y="4000504"/>
            <a:ext cx="714375" cy="657225"/>
          </a:xfrm>
          <a:prstGeom prst="rect">
            <a:avLst/>
          </a:prstGeom>
        </p:spPr>
      </p:pic>
      <p:sp>
        <p:nvSpPr>
          <p:cNvPr id="96" name="文字方塊 95"/>
          <p:cNvSpPr txBox="1"/>
          <p:nvPr/>
        </p:nvSpPr>
        <p:spPr>
          <a:xfrm>
            <a:off x="7668344" y="5357826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CMS Clients</a:t>
            </a:r>
            <a:endParaRPr lang="zh-TW" altLang="en-US" sz="1200" dirty="0"/>
          </a:p>
        </p:txBody>
      </p:sp>
      <p:pic>
        <p:nvPicPr>
          <p:cNvPr id="67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4348" y="3500438"/>
            <a:ext cx="504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8" name="文字方塊 67"/>
          <p:cNvSpPr txBox="1"/>
          <p:nvPr/>
        </p:nvSpPr>
        <p:spPr>
          <a:xfrm>
            <a:off x="285720" y="3571876"/>
            <a:ext cx="500066" cy="2857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LPR</a:t>
            </a:r>
            <a:endParaRPr lang="zh-TW" altLang="en-US" sz="1200" dirty="0"/>
          </a:p>
        </p:txBody>
      </p:sp>
      <p:pic>
        <p:nvPicPr>
          <p:cNvPr id="65" name="圖片 16" descr="661305807143128607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27692" y="1962005"/>
            <a:ext cx="609739" cy="609739"/>
          </a:xfrm>
          <a:prstGeom prst="rect">
            <a:avLst/>
          </a:prstGeom>
        </p:spPr>
      </p:pic>
      <p:sp>
        <p:nvSpPr>
          <p:cNvPr id="69" name="文字方塊 81"/>
          <p:cNvSpPr txBox="1"/>
          <p:nvPr/>
        </p:nvSpPr>
        <p:spPr>
          <a:xfrm>
            <a:off x="3283266" y="1494980"/>
            <a:ext cx="1720782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NVR Redundancy Server</a:t>
            </a:r>
          </a:p>
          <a:p>
            <a:pPr algn="ctr"/>
            <a:r>
              <a:rPr lang="en-US" altLang="zh-TW" sz="1200" dirty="0" smtClean="0"/>
              <a:t>(Backup INR-450)</a:t>
            </a:r>
            <a:endParaRPr lang="zh-TW" altLang="en-US" sz="1200" dirty="0"/>
          </a:p>
        </p:txBody>
      </p:sp>
      <p:pic>
        <p:nvPicPr>
          <p:cNvPr id="73" name="圖片 4" descr="camer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06942" y="1609405"/>
            <a:ext cx="453123" cy="416873"/>
          </a:xfrm>
          <a:prstGeom prst="rect">
            <a:avLst/>
          </a:prstGeom>
        </p:spPr>
      </p:pic>
      <p:pic>
        <p:nvPicPr>
          <p:cNvPr id="74" name="圖片 4" descr="camer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04299" y="2733738"/>
            <a:ext cx="453123" cy="416873"/>
          </a:xfrm>
          <a:prstGeom prst="rect">
            <a:avLst/>
          </a:prstGeom>
        </p:spPr>
      </p:pic>
      <p:pic>
        <p:nvPicPr>
          <p:cNvPr id="75" name="圖片 4" descr="camer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0876" y="2809937"/>
            <a:ext cx="287471" cy="264473"/>
          </a:xfrm>
          <a:prstGeom prst="rect">
            <a:avLst/>
          </a:prstGeom>
        </p:spPr>
      </p:pic>
      <p:pic>
        <p:nvPicPr>
          <p:cNvPr id="77" name="圖片 4" descr="camer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91497" y="2123513"/>
            <a:ext cx="287471" cy="264473"/>
          </a:xfrm>
          <a:prstGeom prst="rect">
            <a:avLst/>
          </a:prstGeom>
        </p:spPr>
      </p:pic>
      <p:pic>
        <p:nvPicPr>
          <p:cNvPr id="78" name="圖片 35" descr="6613058071431286073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36096" y="1783724"/>
            <a:ext cx="714380" cy="714380"/>
          </a:xfrm>
          <a:prstGeom prst="rect">
            <a:avLst/>
          </a:prstGeom>
        </p:spPr>
      </p:pic>
      <p:pic>
        <p:nvPicPr>
          <p:cNvPr id="27650" name="Picture 2" descr="http://freeiconbox.com/icon/256/36046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920" y="1672984"/>
            <a:ext cx="865806" cy="86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文字方塊 80"/>
          <p:cNvSpPr txBox="1"/>
          <p:nvPr/>
        </p:nvSpPr>
        <p:spPr>
          <a:xfrm>
            <a:off x="7091252" y="1878259"/>
            <a:ext cx="164307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TV Wall </a:t>
            </a:r>
          </a:p>
          <a:p>
            <a:r>
              <a:rPr lang="en-US" altLang="zh-TW" sz="1200" dirty="0" smtClean="0"/>
              <a:t>(TVW-100)</a:t>
            </a:r>
            <a:endParaRPr lang="zh-TW" altLang="en-US" sz="1200" dirty="0"/>
          </a:p>
        </p:txBody>
      </p:sp>
      <p:pic>
        <p:nvPicPr>
          <p:cNvPr id="27652" name="Picture 4" descr="http://cdn.flaticon.com/png/512/488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092" y="5540543"/>
            <a:ext cx="427535" cy="42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文字方塊 95"/>
          <p:cNvSpPr txBox="1"/>
          <p:nvPr/>
        </p:nvSpPr>
        <p:spPr>
          <a:xfrm>
            <a:off x="6786578" y="6015731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Mobile Clients</a:t>
            </a:r>
            <a:endParaRPr lang="zh-TW" altLang="en-US" sz="1200" dirty="0"/>
          </a:p>
        </p:txBody>
      </p:sp>
      <p:pic>
        <p:nvPicPr>
          <p:cNvPr id="97" name="圖片 35" descr="6613058071431286073.png"/>
          <p:cNvPicPr>
            <a:picLocks noChangeAspect="1"/>
          </p:cNvPicPr>
          <p:nvPr/>
        </p:nvPicPr>
        <p:blipFill>
          <a:blip r:embed="rId1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3000" contrast="-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3559" y="3309867"/>
            <a:ext cx="714380" cy="714380"/>
          </a:xfrm>
          <a:prstGeom prst="rect">
            <a:avLst/>
          </a:prstGeom>
        </p:spPr>
      </p:pic>
      <p:pic>
        <p:nvPicPr>
          <p:cNvPr id="98" name="內容版面配置區 3" descr="1241963557340742058srippon_B_W_cartoon_computer_(base_monitor).svg.thumb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95011" y="3515884"/>
            <a:ext cx="427591" cy="450096"/>
          </a:xfrm>
          <a:prstGeom prst="rect">
            <a:avLst/>
          </a:prstGeom>
        </p:spPr>
      </p:pic>
      <p:sp>
        <p:nvSpPr>
          <p:cNvPr id="99" name="文字方塊 80"/>
          <p:cNvSpPr txBox="1"/>
          <p:nvPr/>
        </p:nvSpPr>
        <p:spPr>
          <a:xfrm>
            <a:off x="7452320" y="3860252"/>
            <a:ext cx="164307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CMS Redundancy</a:t>
            </a:r>
          </a:p>
          <a:p>
            <a:r>
              <a:rPr lang="en-US" altLang="zh-TW" sz="1200" dirty="0" smtClean="0"/>
              <a:t>Server (CMS-200)</a:t>
            </a:r>
            <a:endParaRPr lang="zh-TW" altLang="en-US" sz="1200" dirty="0"/>
          </a:p>
        </p:txBody>
      </p:sp>
      <p:sp>
        <p:nvSpPr>
          <p:cNvPr id="81" name="文字方塊 80"/>
          <p:cNvSpPr txBox="1"/>
          <p:nvPr/>
        </p:nvSpPr>
        <p:spPr>
          <a:xfrm>
            <a:off x="7406560" y="2900107"/>
            <a:ext cx="2304256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CMS server (CMS-200)</a:t>
            </a:r>
            <a:endParaRPr lang="zh-TW" altLang="en-US" sz="12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251520" y="5991091"/>
            <a:ext cx="4536504" cy="462245"/>
            <a:chOff x="345758" y="5343019"/>
            <a:chExt cx="4536504" cy="462245"/>
          </a:xfrm>
        </p:grpSpPr>
        <p:cxnSp>
          <p:nvCxnSpPr>
            <p:cNvPr id="87" name="直線接點 86"/>
            <p:cNvCxnSpPr/>
            <p:nvPr/>
          </p:nvCxnSpPr>
          <p:spPr>
            <a:xfrm>
              <a:off x="355703" y="5466129"/>
              <a:ext cx="928694" cy="1588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88" name="文字方塊 87"/>
            <p:cNvSpPr txBox="1"/>
            <p:nvPr/>
          </p:nvSpPr>
          <p:spPr>
            <a:xfrm>
              <a:off x="1530025" y="5343019"/>
              <a:ext cx="3352237" cy="24622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TW" sz="1000" dirty="0" smtClean="0"/>
                <a:t>Video Stream 1 (Recording) – Full Resolution &amp; Full FPS</a:t>
              </a:r>
              <a:endParaRPr lang="zh-TW" altLang="en-US" sz="1000" dirty="0"/>
            </a:p>
          </p:txBody>
        </p:sp>
        <p:cxnSp>
          <p:nvCxnSpPr>
            <p:cNvPr id="100" name="直線接點 86"/>
            <p:cNvCxnSpPr/>
            <p:nvPr/>
          </p:nvCxnSpPr>
          <p:spPr>
            <a:xfrm>
              <a:off x="345758" y="5659660"/>
              <a:ext cx="928694" cy="1588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sp>
          <p:nvSpPr>
            <p:cNvPr id="103" name="文字方塊 87"/>
            <p:cNvSpPr txBox="1"/>
            <p:nvPr/>
          </p:nvSpPr>
          <p:spPr>
            <a:xfrm>
              <a:off x="1475656" y="5559043"/>
              <a:ext cx="3205791" cy="24622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TW" sz="1000" dirty="0" smtClean="0"/>
                <a:t>Video Stream 2 (Live View) – VGA Resolution &amp; 5 FPS</a:t>
              </a:r>
              <a:endParaRPr lang="zh-TW" altLang="en-US" sz="1000" dirty="0"/>
            </a:p>
          </p:txBody>
        </p:sp>
      </p:grpSp>
      <p:cxnSp>
        <p:nvCxnSpPr>
          <p:cNvPr id="42" name="Straight Connector 41"/>
          <p:cNvCxnSpPr/>
          <p:nvPr/>
        </p:nvCxnSpPr>
        <p:spPr>
          <a:xfrm flipV="1">
            <a:off x="2570876" y="3074410"/>
            <a:ext cx="858116" cy="107637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2660065" y="2582387"/>
            <a:ext cx="659556" cy="27054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>
            <a:endCxn id="36" idx="1"/>
          </p:cNvCxnSpPr>
          <p:nvPr/>
        </p:nvCxnSpPr>
        <p:spPr>
          <a:xfrm>
            <a:off x="4053963" y="2848689"/>
            <a:ext cx="2547939" cy="41468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>
            <a:stCxn id="36" idx="2"/>
          </p:cNvCxnSpPr>
          <p:nvPr/>
        </p:nvCxnSpPr>
        <p:spPr>
          <a:xfrm flipH="1">
            <a:off x="6739080" y="3620561"/>
            <a:ext cx="220012" cy="419947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endCxn id="36" idx="2"/>
          </p:cNvCxnSpPr>
          <p:nvPr/>
        </p:nvCxnSpPr>
        <p:spPr>
          <a:xfrm>
            <a:off x="5522602" y="3620561"/>
            <a:ext cx="143649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5702788" y="2496913"/>
            <a:ext cx="1256304" cy="356023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>
            <a:endCxn id="35" idx="1"/>
          </p:cNvCxnSpPr>
          <p:nvPr/>
        </p:nvCxnSpPr>
        <p:spPr>
          <a:xfrm flipV="1">
            <a:off x="2461719" y="4024248"/>
            <a:ext cx="1181587" cy="24914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flipV="1">
            <a:off x="2433503" y="2942174"/>
            <a:ext cx="922911" cy="113489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>
            <a:off x="2723079" y="2498104"/>
            <a:ext cx="596542" cy="21651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105" name="Cloud 4104"/>
          <p:cNvSpPr/>
          <p:nvPr/>
        </p:nvSpPr>
        <p:spPr>
          <a:xfrm>
            <a:off x="6228184" y="4091085"/>
            <a:ext cx="1047949" cy="623800"/>
          </a:xfrm>
          <a:prstGeom prst="cloud">
            <a:avLst/>
          </a:prstGeom>
          <a:solidFill>
            <a:schemeClr val="bg1"/>
          </a:solidFill>
          <a:ln w="28575"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文字方塊 83"/>
          <p:cNvSpPr txBox="1"/>
          <p:nvPr/>
        </p:nvSpPr>
        <p:spPr>
          <a:xfrm>
            <a:off x="4810254" y="3917986"/>
            <a:ext cx="10715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CMS Client (SWS-100) x2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83820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41227" y="1556792"/>
            <a:ext cx="7772400" cy="1470025"/>
          </a:xfrm>
        </p:spPr>
        <p:txBody>
          <a:bodyPr/>
          <a:lstStyle/>
          <a:p>
            <a:r>
              <a:rPr lang="en-US" dirty="0" smtClean="0"/>
              <a:t>Introducing </a:t>
            </a:r>
            <a:r>
              <a:rPr lang="en-US" dirty="0" smtClean="0"/>
              <a:t>Security Plus</a:t>
            </a:r>
            <a:endParaRPr lang="en-US" dirty="0"/>
          </a:p>
        </p:txBody>
      </p:sp>
      <p:sp>
        <p:nvSpPr>
          <p:cNvPr id="4" name="圓角矩形 3"/>
          <p:cNvSpPr/>
          <p:nvPr/>
        </p:nvSpPr>
        <p:spPr>
          <a:xfrm>
            <a:off x="527897" y="3452740"/>
            <a:ext cx="2291343" cy="28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Line Crossing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539551" y="4472705"/>
            <a:ext cx="2291343" cy="28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Missing Object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539551" y="3950017"/>
            <a:ext cx="2291343" cy="28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Enter Area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3347864" y="3452740"/>
            <a:ext cx="2291343" cy="28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Unattended Object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3381756" y="4472705"/>
            <a:ext cx="2291343" cy="28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Incorrect Direction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3381756" y="3950017"/>
            <a:ext cx="2291343" cy="28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Tamper</a:t>
            </a:r>
          </a:p>
        </p:txBody>
      </p:sp>
    </p:spTree>
    <p:extLst>
      <p:ext uri="{BB962C8B-B14F-4D97-AF65-F5344CB8AC3E}">
        <p14:creationId xmlns:p14="http://schemas.microsoft.com/office/powerpoint/2010/main" val="38038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300" y="4858603"/>
            <a:ext cx="2084485" cy="151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989" y="4822957"/>
            <a:ext cx="2084485" cy="154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84" y="4797152"/>
            <a:ext cx="2084485" cy="1567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E417</a:t>
            </a:r>
            <a:endParaRPr lang="zh-TW" altLang="en-US" dirty="0"/>
          </a:p>
        </p:txBody>
      </p:sp>
      <p:sp>
        <p:nvSpPr>
          <p:cNvPr id="26" name="矩形 5"/>
          <p:cNvSpPr/>
          <p:nvPr/>
        </p:nvSpPr>
        <p:spPr>
          <a:xfrm>
            <a:off x="3031755" y="1184553"/>
            <a:ext cx="5945429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Day and night Bullet camera with mechanical IR cut filter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Minimum illumination 0 lux with IR LED on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Built-in video analytics for smarter surveillance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Triple video stream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10 x optical </a:t>
            </a:r>
            <a:r>
              <a:rPr lang="pt-BR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Zoom</a:t>
            </a:r>
            <a:r>
              <a:rPr lang="pt-BR" altLang="zh-TW" sz="1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f4.9-49mm / F2.8-3.5, Adaptive iris, Auto focus </a:t>
            </a:r>
            <a:endParaRPr lang="pt-BR" altLang="zh-TW" sz="15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60 fps at 1920 x 1080 resolution (1100TV lines)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Digital Input/  Output port for external devices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Two way Audio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Weatherproof IP66 and Vandal </a:t>
            </a:r>
            <a:r>
              <a:rPr lang="en-US" altLang="zh-TW" sz="1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Proof (</a:t>
            </a: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IK10) rated casing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Built-in heater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Extreme Wide Dynamic Range (145DB)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2D+3D Digital noise reduction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Micro </a:t>
            </a:r>
            <a:r>
              <a:rPr lang="en-US" altLang="zh-TW" sz="15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sd</a:t>
            </a: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card supported for local storage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5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Onvif</a:t>
            </a:r>
            <a:r>
              <a:rPr lang="en-US" altLang="zh-TW" sz="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compliant</a:t>
            </a:r>
          </a:p>
        </p:txBody>
      </p:sp>
      <p:grpSp>
        <p:nvGrpSpPr>
          <p:cNvPr id="27" name="群組 6"/>
          <p:cNvGrpSpPr/>
          <p:nvPr/>
        </p:nvGrpSpPr>
        <p:grpSpPr>
          <a:xfrm>
            <a:off x="989450" y="5909210"/>
            <a:ext cx="7542990" cy="472118"/>
            <a:chOff x="773246" y="5850423"/>
            <a:chExt cx="7542990" cy="472118"/>
          </a:xfrm>
        </p:grpSpPr>
        <p:sp>
          <p:nvSpPr>
            <p:cNvPr id="39" name="文字方塊 18"/>
            <p:cNvSpPr txBox="1"/>
            <p:nvPr/>
          </p:nvSpPr>
          <p:spPr>
            <a:xfrm>
              <a:off x="6173096" y="5922431"/>
              <a:ext cx="214314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Side Roads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7" name="文字方塊 16"/>
            <p:cNvSpPr txBox="1"/>
            <p:nvPr/>
          </p:nvSpPr>
          <p:spPr>
            <a:xfrm>
              <a:off x="3539785" y="5906060"/>
              <a:ext cx="23140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Road Intersection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3" name="文字方塊 12"/>
            <p:cNvSpPr txBox="1"/>
            <p:nvPr/>
          </p:nvSpPr>
          <p:spPr>
            <a:xfrm>
              <a:off x="773246" y="5850423"/>
              <a:ext cx="22145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Public Parking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940997" y="3831431"/>
            <a:ext cx="841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MP</a:t>
            </a:r>
            <a:endParaRPr lang="es-ES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C:\Users\rc.gonzalez\Downloads\E417_Image_450_x_450_png_2015071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5720" y="1445144"/>
            <a:ext cx="2770007" cy="277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內容版面配置區 19" descr="images.jpg">
            <a:hlinkClick r:id="rId6"/>
          </p:cNvPr>
          <p:cNvPicPr>
            <a:picLocks noGrp="1" noChangeAspect="1"/>
          </p:cNvPicPr>
          <p:nvPr>
            <p:ph idx="1"/>
          </p:nvPr>
        </p:nvPicPr>
        <p:blipFill>
          <a:blip r:embed="rId7" cstate="print"/>
          <a:stretch>
            <a:fillRect/>
          </a:stretch>
        </p:blipFill>
        <p:spPr>
          <a:xfrm>
            <a:off x="652234" y="3427764"/>
            <a:ext cx="736931" cy="736931"/>
          </a:xfrm>
        </p:spPr>
      </p:pic>
      <p:grpSp>
        <p:nvGrpSpPr>
          <p:cNvPr id="49" name="Group 48"/>
          <p:cNvGrpSpPr/>
          <p:nvPr/>
        </p:nvGrpSpPr>
        <p:grpSpPr>
          <a:xfrm>
            <a:off x="337561" y="1052736"/>
            <a:ext cx="2290223" cy="958023"/>
            <a:chOff x="323528" y="1052736"/>
            <a:chExt cx="2290223" cy="958023"/>
          </a:xfrm>
        </p:grpSpPr>
        <p:pic>
          <p:nvPicPr>
            <p:cNvPr id="50" name="Picture 6" descr="http://2x9l6r2ys89s2leu9z30a8t1.wpengine.netdna-cdn.com/wp-content/uploads/2014/02/ONVIF-S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820" y="1052736"/>
              <a:ext cx="1611924" cy="43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1" name="Group 50"/>
            <p:cNvGrpSpPr/>
            <p:nvPr/>
          </p:nvGrpSpPr>
          <p:grpSpPr>
            <a:xfrm>
              <a:off x="323528" y="1556792"/>
              <a:ext cx="2290223" cy="453967"/>
              <a:chOff x="251520" y="1246841"/>
              <a:chExt cx="2750139" cy="568633"/>
            </a:xfrm>
          </p:grpSpPr>
          <p:pic>
            <p:nvPicPr>
              <p:cNvPr id="52" name="Picture 7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1272549"/>
                <a:ext cx="547688" cy="542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3" name="Picture 9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1267787"/>
                <a:ext cx="523875" cy="547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" name="Picture 10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6814" y="1258396"/>
                <a:ext cx="528637" cy="547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8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78689" y="1258396"/>
                <a:ext cx="529015" cy="5570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Picture 11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3768" y="1246841"/>
                <a:ext cx="517891" cy="5476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57919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5536" y="989856"/>
            <a:ext cx="7848872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Why Built-in Video Analytics ?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251520" y="1916832"/>
            <a:ext cx="6408712" cy="41044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Personnel only watches one monitor for few minutes before losing focus.</a:t>
            </a:r>
          </a:p>
          <a:p>
            <a:r>
              <a:rPr lang="en-US" altLang="zh-TW" dirty="0" smtClean="0"/>
              <a:t>It is more difficult to have high attention span on many monitors.</a:t>
            </a:r>
          </a:p>
          <a:p>
            <a:r>
              <a:rPr lang="en-US" altLang="zh-TW" dirty="0" smtClean="0"/>
              <a:t>Personnel may not know what to look for.</a:t>
            </a:r>
            <a:endParaRPr lang="zh-TW" altLang="en-US" dirty="0"/>
          </a:p>
        </p:txBody>
      </p:sp>
      <p:sp>
        <p:nvSpPr>
          <p:cNvPr id="15" name="文字方塊 3"/>
          <p:cNvSpPr txBox="1"/>
          <p:nvPr/>
        </p:nvSpPr>
        <p:spPr>
          <a:xfrm>
            <a:off x="426440" y="6063679"/>
            <a:ext cx="83529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AU" altLang="zh-TW" sz="2400" dirty="0" smtClean="0"/>
              <a:t>Let camera do the detection, counting and video analysis for you.</a:t>
            </a:r>
            <a:endParaRPr lang="en-US" altLang="zh-TW" sz="2400" dirty="0" smtClean="0">
              <a:ea typeface="新細明體" charset="-120"/>
            </a:endParaRPr>
          </a:p>
        </p:txBody>
      </p:sp>
      <p:sp>
        <p:nvSpPr>
          <p:cNvPr id="16" name="向下箭號 4"/>
          <p:cNvSpPr/>
          <p:nvPr/>
        </p:nvSpPr>
        <p:spPr>
          <a:xfrm>
            <a:off x="3990836" y="5309263"/>
            <a:ext cx="1224136" cy="72008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Picture 2" descr="http://www.arcomsecurity.com.au/uploads/images/Control%2520R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60748"/>
            <a:ext cx="2808312" cy="21062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358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 descr="C:\Users\Vance.Chen\Desktop\新增資料夾\Frank\交通\9\掉落物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8072" y="4207365"/>
            <a:ext cx="2213424" cy="1321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aminus3.s3.amazonaws.com/image/g0001/u00000960/i00675247/a03681816a18fa8c4741e2c90c50cf38_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459" y="4223620"/>
            <a:ext cx="1898928" cy="130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手繪多邊形 12"/>
          <p:cNvSpPr/>
          <p:nvPr/>
        </p:nvSpPr>
        <p:spPr>
          <a:xfrm>
            <a:off x="2456844" y="4655668"/>
            <a:ext cx="1934543" cy="872706"/>
          </a:xfrm>
          <a:custGeom>
            <a:avLst/>
            <a:gdLst>
              <a:gd name="connsiteX0" fmla="*/ 0 w 2448272"/>
              <a:gd name="connsiteY0" fmla="*/ 864096 h 864096"/>
              <a:gd name="connsiteX1" fmla="*/ 216024 w 2448272"/>
              <a:gd name="connsiteY1" fmla="*/ 0 h 864096"/>
              <a:gd name="connsiteX2" fmla="*/ 2232248 w 2448272"/>
              <a:gd name="connsiteY2" fmla="*/ 0 h 864096"/>
              <a:gd name="connsiteX3" fmla="*/ 2448272 w 2448272"/>
              <a:gd name="connsiteY3" fmla="*/ 864096 h 864096"/>
              <a:gd name="connsiteX4" fmla="*/ 0 w 2448272"/>
              <a:gd name="connsiteY4" fmla="*/ 864096 h 864096"/>
              <a:gd name="connsiteX0" fmla="*/ 0 w 2963698"/>
              <a:gd name="connsiteY0" fmla="*/ 864096 h 864096"/>
              <a:gd name="connsiteX1" fmla="*/ 731450 w 2963698"/>
              <a:gd name="connsiteY1" fmla="*/ 0 h 864096"/>
              <a:gd name="connsiteX2" fmla="*/ 2747674 w 2963698"/>
              <a:gd name="connsiteY2" fmla="*/ 0 h 864096"/>
              <a:gd name="connsiteX3" fmla="*/ 2963698 w 2963698"/>
              <a:gd name="connsiteY3" fmla="*/ 864096 h 864096"/>
              <a:gd name="connsiteX4" fmla="*/ 0 w 2963698"/>
              <a:gd name="connsiteY4" fmla="*/ 864096 h 864096"/>
              <a:gd name="connsiteX0" fmla="*/ 0 w 2963698"/>
              <a:gd name="connsiteY0" fmla="*/ 864096 h 864096"/>
              <a:gd name="connsiteX1" fmla="*/ 1030851 w 2963698"/>
              <a:gd name="connsiteY1" fmla="*/ 314217 h 864096"/>
              <a:gd name="connsiteX2" fmla="*/ 2747674 w 2963698"/>
              <a:gd name="connsiteY2" fmla="*/ 0 h 864096"/>
              <a:gd name="connsiteX3" fmla="*/ 2963698 w 2963698"/>
              <a:gd name="connsiteY3" fmla="*/ 864096 h 864096"/>
              <a:gd name="connsiteX4" fmla="*/ 0 w 2963698"/>
              <a:gd name="connsiteY4" fmla="*/ 864096 h 864096"/>
              <a:gd name="connsiteX0" fmla="*/ 0 w 2963698"/>
              <a:gd name="connsiteY0" fmla="*/ 1021204 h 1021204"/>
              <a:gd name="connsiteX1" fmla="*/ 1481849 w 2963698"/>
              <a:gd name="connsiteY1" fmla="*/ 0 h 1021204"/>
              <a:gd name="connsiteX2" fmla="*/ 2747674 w 2963698"/>
              <a:gd name="connsiteY2" fmla="*/ 157108 h 1021204"/>
              <a:gd name="connsiteX3" fmla="*/ 2963698 w 2963698"/>
              <a:gd name="connsiteY3" fmla="*/ 1021204 h 1021204"/>
              <a:gd name="connsiteX4" fmla="*/ 0 w 2963698"/>
              <a:gd name="connsiteY4" fmla="*/ 1021204 h 1021204"/>
              <a:gd name="connsiteX0" fmla="*/ 0 w 2963698"/>
              <a:gd name="connsiteY0" fmla="*/ 1021204 h 1021204"/>
              <a:gd name="connsiteX1" fmla="*/ 1481849 w 2963698"/>
              <a:gd name="connsiteY1" fmla="*/ 0 h 1021204"/>
              <a:gd name="connsiteX2" fmla="*/ 2770413 w 2963698"/>
              <a:gd name="connsiteY2" fmla="*/ 235662 h 1021204"/>
              <a:gd name="connsiteX3" fmla="*/ 2963698 w 2963698"/>
              <a:gd name="connsiteY3" fmla="*/ 1021204 h 1021204"/>
              <a:gd name="connsiteX4" fmla="*/ 0 w 2963698"/>
              <a:gd name="connsiteY4" fmla="*/ 1021204 h 1021204"/>
              <a:gd name="connsiteX0" fmla="*/ 0 w 3221411"/>
              <a:gd name="connsiteY0" fmla="*/ 1021204 h 1021204"/>
              <a:gd name="connsiteX1" fmla="*/ 1481849 w 3221411"/>
              <a:gd name="connsiteY1" fmla="*/ 0 h 1021204"/>
              <a:gd name="connsiteX2" fmla="*/ 2770413 w 3221411"/>
              <a:gd name="connsiteY2" fmla="*/ 235662 h 1021204"/>
              <a:gd name="connsiteX3" fmla="*/ 3221411 w 3221411"/>
              <a:gd name="connsiteY3" fmla="*/ 1021204 h 1021204"/>
              <a:gd name="connsiteX4" fmla="*/ 0 w 3221411"/>
              <a:gd name="connsiteY4" fmla="*/ 1021204 h 1021204"/>
              <a:gd name="connsiteX0" fmla="*/ 0 w 3350267"/>
              <a:gd name="connsiteY0" fmla="*/ 942650 h 1021204"/>
              <a:gd name="connsiteX1" fmla="*/ 1610705 w 3350267"/>
              <a:gd name="connsiteY1" fmla="*/ 0 h 1021204"/>
              <a:gd name="connsiteX2" fmla="*/ 2899269 w 3350267"/>
              <a:gd name="connsiteY2" fmla="*/ 235662 h 1021204"/>
              <a:gd name="connsiteX3" fmla="*/ 3350267 w 3350267"/>
              <a:gd name="connsiteY3" fmla="*/ 1021204 h 1021204"/>
              <a:gd name="connsiteX4" fmla="*/ 0 w 3350267"/>
              <a:gd name="connsiteY4" fmla="*/ 942650 h 1021204"/>
              <a:gd name="connsiteX0" fmla="*/ 0 w 3221411"/>
              <a:gd name="connsiteY0" fmla="*/ 942650 h 1021204"/>
              <a:gd name="connsiteX1" fmla="*/ 1481849 w 3221411"/>
              <a:gd name="connsiteY1" fmla="*/ 0 h 1021204"/>
              <a:gd name="connsiteX2" fmla="*/ 2770413 w 3221411"/>
              <a:gd name="connsiteY2" fmla="*/ 235662 h 1021204"/>
              <a:gd name="connsiteX3" fmla="*/ 3221411 w 3221411"/>
              <a:gd name="connsiteY3" fmla="*/ 1021204 h 1021204"/>
              <a:gd name="connsiteX4" fmla="*/ 0 w 3221411"/>
              <a:gd name="connsiteY4" fmla="*/ 942650 h 1021204"/>
              <a:gd name="connsiteX0" fmla="*/ 0 w 3092555"/>
              <a:gd name="connsiteY0" fmla="*/ 942650 h 1021204"/>
              <a:gd name="connsiteX1" fmla="*/ 1481849 w 3092555"/>
              <a:gd name="connsiteY1" fmla="*/ 0 h 1021204"/>
              <a:gd name="connsiteX2" fmla="*/ 2770413 w 3092555"/>
              <a:gd name="connsiteY2" fmla="*/ 235662 h 1021204"/>
              <a:gd name="connsiteX3" fmla="*/ 3092555 w 3092555"/>
              <a:gd name="connsiteY3" fmla="*/ 1021204 h 1021204"/>
              <a:gd name="connsiteX4" fmla="*/ 0 w 3092555"/>
              <a:gd name="connsiteY4" fmla="*/ 942650 h 1021204"/>
              <a:gd name="connsiteX0" fmla="*/ 0 w 3092555"/>
              <a:gd name="connsiteY0" fmla="*/ 706988 h 785542"/>
              <a:gd name="connsiteX1" fmla="*/ 1288565 w 3092555"/>
              <a:gd name="connsiteY1" fmla="*/ 0 h 785542"/>
              <a:gd name="connsiteX2" fmla="*/ 2770413 w 3092555"/>
              <a:gd name="connsiteY2" fmla="*/ 0 h 785542"/>
              <a:gd name="connsiteX3" fmla="*/ 3092555 w 3092555"/>
              <a:gd name="connsiteY3" fmla="*/ 785542 h 785542"/>
              <a:gd name="connsiteX4" fmla="*/ 0 w 3092555"/>
              <a:gd name="connsiteY4" fmla="*/ 706988 h 785542"/>
              <a:gd name="connsiteX0" fmla="*/ 0 w 3092555"/>
              <a:gd name="connsiteY0" fmla="*/ 864096 h 942650"/>
              <a:gd name="connsiteX1" fmla="*/ 1417421 w 3092555"/>
              <a:gd name="connsiteY1" fmla="*/ 0 h 942650"/>
              <a:gd name="connsiteX2" fmla="*/ 2770413 w 3092555"/>
              <a:gd name="connsiteY2" fmla="*/ 157108 h 942650"/>
              <a:gd name="connsiteX3" fmla="*/ 3092555 w 3092555"/>
              <a:gd name="connsiteY3" fmla="*/ 942650 h 942650"/>
              <a:gd name="connsiteX4" fmla="*/ 0 w 3092555"/>
              <a:gd name="connsiteY4" fmla="*/ 864096 h 942650"/>
              <a:gd name="connsiteX0" fmla="*/ 0 w 3092555"/>
              <a:gd name="connsiteY0" fmla="*/ 864096 h 942650"/>
              <a:gd name="connsiteX1" fmla="*/ 1417421 w 3092555"/>
              <a:gd name="connsiteY1" fmla="*/ 0 h 942650"/>
              <a:gd name="connsiteX2" fmla="*/ 2770414 w 3092555"/>
              <a:gd name="connsiteY2" fmla="*/ 78554 h 942650"/>
              <a:gd name="connsiteX3" fmla="*/ 3092555 w 3092555"/>
              <a:gd name="connsiteY3" fmla="*/ 942650 h 942650"/>
              <a:gd name="connsiteX4" fmla="*/ 0 w 3092555"/>
              <a:gd name="connsiteY4" fmla="*/ 864096 h 94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2555" h="942650">
                <a:moveTo>
                  <a:pt x="0" y="864096"/>
                </a:moveTo>
                <a:lnTo>
                  <a:pt x="1417421" y="0"/>
                </a:lnTo>
                <a:lnTo>
                  <a:pt x="2770414" y="78554"/>
                </a:lnTo>
                <a:lnTo>
                  <a:pt x="3092555" y="942650"/>
                </a:lnTo>
                <a:lnTo>
                  <a:pt x="0" y="864096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圓角矩形圖說文字 14"/>
          <p:cNvSpPr/>
          <p:nvPr/>
        </p:nvSpPr>
        <p:spPr>
          <a:xfrm>
            <a:off x="2483138" y="5565178"/>
            <a:ext cx="1656184" cy="864096"/>
          </a:xfrm>
          <a:prstGeom prst="wedgeRoundRectCallout">
            <a:avLst>
              <a:gd name="adj1" fmla="val -2981"/>
              <a:gd name="adj2" fmla="val -81013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/>
              <a:t>Loitering</a:t>
            </a:r>
            <a:endParaRPr lang="zh-TW" altLang="en-US" sz="2400" dirty="0"/>
          </a:p>
        </p:txBody>
      </p:sp>
      <p:pic>
        <p:nvPicPr>
          <p:cNvPr id="20" name="Picture 19" descr="C:\Users\Vance.Chen\Desktop\新增資料夾\Frank\交通\8\跳河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0459" y="1471442"/>
            <a:ext cx="2165412" cy="1622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矩形 60"/>
          <p:cNvSpPr/>
          <p:nvPr/>
        </p:nvSpPr>
        <p:spPr>
          <a:xfrm>
            <a:off x="3131959" y="2418501"/>
            <a:ext cx="214313" cy="2143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sp>
        <p:nvSpPr>
          <p:cNvPr id="22" name="橢圓 61"/>
          <p:cNvSpPr/>
          <p:nvPr/>
        </p:nvSpPr>
        <p:spPr>
          <a:xfrm>
            <a:off x="3756701" y="975172"/>
            <a:ext cx="1357313" cy="9286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cxnSp>
        <p:nvCxnSpPr>
          <p:cNvPr id="23" name="直線接點 66"/>
          <p:cNvCxnSpPr>
            <a:endCxn id="22" idx="3"/>
          </p:cNvCxnSpPr>
          <p:nvPr/>
        </p:nvCxnSpPr>
        <p:spPr>
          <a:xfrm flipV="1">
            <a:off x="3346272" y="1767857"/>
            <a:ext cx="609203" cy="650644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C:\Users\Vance.Chen\Desktop\新增資料夾\Frank\交通\8\跳河1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4846" y="1105522"/>
            <a:ext cx="581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圓角矩形圖說文字 14"/>
          <p:cNvSpPr/>
          <p:nvPr/>
        </p:nvSpPr>
        <p:spPr>
          <a:xfrm>
            <a:off x="2779173" y="3131239"/>
            <a:ext cx="1656184" cy="864096"/>
          </a:xfrm>
          <a:prstGeom prst="wedgeRoundRectCallout">
            <a:avLst>
              <a:gd name="adj1" fmla="val -10663"/>
              <a:gd name="adj2" fmla="val -78897"/>
              <a:gd name="adj3" fmla="val 1666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/>
              <a:t>Forbidden Area</a:t>
            </a:r>
            <a:endParaRPr lang="zh-TW" altLang="en-US" sz="2400" dirty="0"/>
          </a:p>
        </p:txBody>
      </p:sp>
      <p:sp>
        <p:nvSpPr>
          <p:cNvPr id="38" name="圓角矩形圖說文字 14"/>
          <p:cNvSpPr/>
          <p:nvPr/>
        </p:nvSpPr>
        <p:spPr>
          <a:xfrm>
            <a:off x="5580112" y="5589240"/>
            <a:ext cx="1842163" cy="864096"/>
          </a:xfrm>
          <a:prstGeom prst="wedgeRoundRectCallout">
            <a:avLst>
              <a:gd name="adj1" fmla="val -8854"/>
              <a:gd name="adj2" fmla="val -87768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/>
              <a:t>Unattended Object</a:t>
            </a:r>
            <a:endParaRPr lang="zh-TW" altLang="en-US" sz="2400" dirty="0"/>
          </a:p>
        </p:txBody>
      </p:sp>
      <p:sp>
        <p:nvSpPr>
          <p:cNvPr id="17418" name="Left Brace 17417"/>
          <p:cNvSpPr/>
          <p:nvPr/>
        </p:nvSpPr>
        <p:spPr>
          <a:xfrm>
            <a:off x="1691680" y="1105522"/>
            <a:ext cx="1087493" cy="5563838"/>
          </a:xfrm>
          <a:prstGeom prst="leftBrace">
            <a:avLst>
              <a:gd name="adj1" fmla="val 8333"/>
              <a:gd name="adj2" fmla="val 5035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2" descr="C:\Users\rc.gonzalez\Downloads\E417_Image_450_x_450_png_2015071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2150">
            <a:off x="-159189" y="2152038"/>
            <a:ext cx="2566796" cy="245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直線接點 84"/>
          <p:cNvCxnSpPr>
            <a:stCxn id="48" idx="3"/>
            <a:endCxn id="49" idx="1"/>
          </p:cNvCxnSpPr>
          <p:nvPr/>
        </p:nvCxnSpPr>
        <p:spPr>
          <a:xfrm flipV="1">
            <a:off x="6754341" y="4768495"/>
            <a:ext cx="1490067" cy="188733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87"/>
          <p:cNvCxnSpPr/>
          <p:nvPr/>
        </p:nvCxnSpPr>
        <p:spPr>
          <a:xfrm>
            <a:off x="11484768" y="4472001"/>
            <a:ext cx="0" cy="20731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86"/>
          <p:cNvSpPr/>
          <p:nvPr/>
        </p:nvSpPr>
        <p:spPr>
          <a:xfrm>
            <a:off x="6516216" y="4869160"/>
            <a:ext cx="238125" cy="1761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TW" altLang="en-US"/>
          </a:p>
        </p:txBody>
      </p:sp>
      <p:pic>
        <p:nvPicPr>
          <p:cNvPr id="49" name="Picture 48" descr="C:\Users\Vance.Chen\Desktop\新增資料夾\Frank\交通\9\掉落物品1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44408" y="4472001"/>
            <a:ext cx="704538" cy="5929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423" name="Picture 8" descr="http://www.acti.com/corpweb/DownloadCenter/Ajax/MakeThumbImage.ashx?id=12562&amp;maxWidth=480&amp;maxHeight=36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82836"/>
            <a:ext cx="2257368" cy="129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圓角矩形圖說文字 14"/>
          <p:cNvSpPr/>
          <p:nvPr/>
        </p:nvSpPr>
        <p:spPr>
          <a:xfrm>
            <a:off x="5724128" y="3088017"/>
            <a:ext cx="1656184" cy="864096"/>
          </a:xfrm>
          <a:prstGeom prst="wedgeRoundRectCallout">
            <a:avLst>
              <a:gd name="adj1" fmla="val -10663"/>
              <a:gd name="adj2" fmla="val -78897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/>
              <a:t>Camera Tampering</a:t>
            </a:r>
            <a:endParaRPr lang="zh-TW" altLang="en-US" sz="2400" dirty="0"/>
          </a:p>
        </p:txBody>
      </p:sp>
      <p:sp>
        <p:nvSpPr>
          <p:cNvPr id="17424" name="TextBox 17423"/>
          <p:cNvSpPr txBox="1"/>
          <p:nvPr/>
        </p:nvSpPr>
        <p:spPr>
          <a:xfrm>
            <a:off x="118561" y="6106108"/>
            <a:ext cx="2011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*Also available on I98  and B76</a:t>
            </a:r>
            <a:endParaRPr lang="en-US" dirty="0"/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3203848" y="-99392"/>
            <a:ext cx="78488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Built-in Video Analytics 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425" name="Rectangle 17424"/>
          <p:cNvSpPr/>
          <p:nvPr/>
        </p:nvSpPr>
        <p:spPr>
          <a:xfrm>
            <a:off x="3059832" y="3585790"/>
            <a:ext cx="52683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And many more…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885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69160"/>
            <a:ext cx="2092810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0" y="4822957"/>
            <a:ext cx="2104559" cy="147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C:\Users\rc.gonzalez\Downloads\I98_450x450_Image_450_x_450_png_2015083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0013" y="1138549"/>
            <a:ext cx="3171594" cy="317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I98</a:t>
            </a:r>
            <a:endParaRPr lang="zh-TW" altLang="en-US" dirty="0"/>
          </a:p>
        </p:txBody>
      </p:sp>
      <p:pic>
        <p:nvPicPr>
          <p:cNvPr id="24" name="內容版面配置區 19" descr="images.jpg">
            <a:hlinkClick r:id="rId5"/>
          </p:cNvPr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7555" y="3654009"/>
            <a:ext cx="816508" cy="816508"/>
          </a:xfrm>
        </p:spPr>
      </p:pic>
      <p:pic>
        <p:nvPicPr>
          <p:cNvPr id="25" name="圖片 4" descr="PDF.png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3528" y="3713612"/>
            <a:ext cx="723500" cy="7235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940997" y="3831431"/>
            <a:ext cx="841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MP</a:t>
            </a:r>
            <a:endParaRPr lang="es-ES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2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873" y="4822957"/>
            <a:ext cx="2084485" cy="154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矩形 5"/>
          <p:cNvSpPr/>
          <p:nvPr/>
        </p:nvSpPr>
        <p:spPr>
          <a:xfrm>
            <a:off x="3091067" y="1124744"/>
            <a:ext cx="594542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Day and night BUIL-in </a:t>
            </a:r>
            <a:r>
              <a:rPr lang="en-US" altLang="zh-TW" sz="1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ir</a:t>
            </a: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altLang="zh-TW" sz="1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leds</a:t>
            </a: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speed dome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Built-in Object tracking and Video analytics  for smarter surveillance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Triple video stream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33 x optical </a:t>
            </a:r>
            <a:r>
              <a:rPr lang="pt-BR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Zoom</a:t>
            </a:r>
            <a:r>
              <a:rPr lang="pt-BR" altLang="zh-TW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</a:t>
            </a:r>
            <a:r>
              <a:rPr lang="pt-BR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f4.5-148.5mm </a:t>
            </a:r>
            <a:r>
              <a:rPr lang="pt-BR" altLang="zh-TW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/ </a:t>
            </a:r>
            <a:r>
              <a:rPr lang="pt-BR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F1.6-5.0, </a:t>
            </a:r>
            <a:r>
              <a:rPr lang="pt-BR" altLang="zh-TW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Adaptive iris, Auto focus </a:t>
            </a:r>
            <a:endParaRPr lang="pt-BR" altLang="zh-TW" sz="1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60 fps at 1920 x 1080 resolution (1800TV lines)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Digital Input/  Output port for external devices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Two way Audio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Weatherproof IP66 and Vandal </a:t>
            </a:r>
            <a:r>
              <a:rPr lang="en-US" altLang="zh-TW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Proof (</a:t>
            </a: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IK10) rated casing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Built-in heater / fan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Extreme Wide Dynamic Range (145DB)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2D+3D Digital noise reduction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Micro </a:t>
            </a:r>
            <a:r>
              <a:rPr lang="en-US" altLang="zh-TW" sz="1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sd</a:t>
            </a:r>
            <a:r>
              <a:rPr lang="en-US" altLang="zh-TW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card supported for local storage</a:t>
            </a:r>
          </a:p>
          <a:p>
            <a:endParaRPr lang="en-US" altLang="zh-TW" sz="1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45" name="群組 6"/>
          <p:cNvGrpSpPr/>
          <p:nvPr/>
        </p:nvGrpSpPr>
        <p:grpSpPr>
          <a:xfrm>
            <a:off x="673530" y="5650461"/>
            <a:ext cx="8362966" cy="770937"/>
            <a:chOff x="618442" y="5591674"/>
            <a:chExt cx="8362966" cy="770937"/>
          </a:xfrm>
        </p:grpSpPr>
        <p:sp>
          <p:nvSpPr>
            <p:cNvPr id="46" name="文字方塊 18"/>
            <p:cNvSpPr txBox="1"/>
            <p:nvPr/>
          </p:nvSpPr>
          <p:spPr>
            <a:xfrm>
              <a:off x="6838268" y="5962501"/>
              <a:ext cx="214314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Street Alleys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7" name="文字方塊 16"/>
            <p:cNvSpPr txBox="1"/>
            <p:nvPr/>
          </p:nvSpPr>
          <p:spPr>
            <a:xfrm>
              <a:off x="3539785" y="5906060"/>
              <a:ext cx="23140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Road Intersection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8" name="文字方塊 12"/>
            <p:cNvSpPr txBox="1"/>
            <p:nvPr/>
          </p:nvSpPr>
          <p:spPr>
            <a:xfrm>
              <a:off x="618442" y="5591674"/>
              <a:ext cx="221457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Public Recreational Areas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53585" y="1030817"/>
            <a:ext cx="2290223" cy="958023"/>
            <a:chOff x="323528" y="1052736"/>
            <a:chExt cx="2290223" cy="958023"/>
          </a:xfrm>
        </p:grpSpPr>
        <p:pic>
          <p:nvPicPr>
            <p:cNvPr id="52" name="Picture 6" descr="http://2x9l6r2ys89s2leu9z30a8t1.wpengine.netdna-cdn.com/wp-content/uploads/2014/02/ONVIF-S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820" y="1052736"/>
              <a:ext cx="1611924" cy="43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3" name="Group 52"/>
            <p:cNvGrpSpPr/>
            <p:nvPr/>
          </p:nvGrpSpPr>
          <p:grpSpPr>
            <a:xfrm>
              <a:off x="323528" y="1556792"/>
              <a:ext cx="2290223" cy="453967"/>
              <a:chOff x="251520" y="1246841"/>
              <a:chExt cx="2750139" cy="568633"/>
            </a:xfrm>
          </p:grpSpPr>
          <p:pic>
            <p:nvPicPr>
              <p:cNvPr id="54" name="Picture 7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1272549"/>
                <a:ext cx="547688" cy="542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9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1267787"/>
                <a:ext cx="523875" cy="547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Picture 10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6814" y="1258396"/>
                <a:ext cx="528637" cy="547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7" name="Picture 8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78689" y="1258396"/>
                <a:ext cx="529015" cy="5570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8" name="Picture 11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3768" y="1246841"/>
                <a:ext cx="517891" cy="5476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5694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5536" y="989856"/>
            <a:ext cx="7848872" cy="1143000"/>
          </a:xfrm>
        </p:spPr>
        <p:txBody>
          <a:bodyPr>
            <a:normAutofit/>
          </a:bodyPr>
          <a:lstStyle/>
          <a:p>
            <a:pPr algn="l"/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What is PTZ Auto Tracking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2350621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PTZ Auto Tracking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The ability of the camera to analyze its video to detect a moving object and use its PTZ functionality to track the object automatically.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7" name="Picture 3" descr="C:\Users\Ando.Meritee\AppData\Local\Microsoft\Windows\Temporary Internet Files\Content.IE5\W71V54HM\252937_mocanico_walky-walk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80112" y="5229200"/>
            <a:ext cx="1827287" cy="132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ndo.Meritee\AppData\Local\Microsoft\Windows\Temporary Internet Files\Content.IE5\W71V54HM\252937_mocanico_walky-walk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36601" y="5229200"/>
            <a:ext cx="1827287" cy="132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>
            <a:off x="2915816" y="5893668"/>
            <a:ext cx="30963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rved Up Arrow 9"/>
          <p:cNvSpPr/>
          <p:nvPr/>
        </p:nvSpPr>
        <p:spPr>
          <a:xfrm>
            <a:off x="3397732" y="4185310"/>
            <a:ext cx="1548172" cy="65516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Isosceles Triangle 10"/>
          <p:cNvSpPr/>
          <p:nvPr/>
        </p:nvSpPr>
        <p:spPr>
          <a:xfrm rot="2912378">
            <a:off x="2176246" y="3647438"/>
            <a:ext cx="2097863" cy="2917365"/>
          </a:xfrm>
          <a:prstGeom prst="triangle">
            <a:avLst/>
          </a:prstGeom>
          <a:solidFill>
            <a:srgbClr val="4F81BD">
              <a:alpha val="2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 rot="18396656">
            <a:off x="4527430" y="3647437"/>
            <a:ext cx="2097863" cy="2917365"/>
          </a:xfrm>
          <a:prstGeom prst="triangle">
            <a:avLst/>
          </a:prstGeom>
          <a:solidFill>
            <a:srgbClr val="4F81BD">
              <a:alpha val="2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 descr="C:\Users\rc.gonzalez\Downloads\I98_450x450_Image_450_x_450_png_2015083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34380" y="3007082"/>
            <a:ext cx="1511524" cy="15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43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5536" y="989856"/>
            <a:ext cx="7848872" cy="1143000"/>
          </a:xfrm>
        </p:spPr>
        <p:txBody>
          <a:bodyPr>
            <a:normAutofit/>
          </a:bodyPr>
          <a:lstStyle/>
          <a:p>
            <a:pPr algn="l"/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Application For Auto Tracking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1674" y="2852936"/>
            <a:ext cx="85923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Isolated areas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Monitor suspicious activities in non regular areas (people in a park in late night hours)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Forbidden areas such as borders of the country.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Perimeter of high security facilities (government building, military base, prison, </a:t>
            </a:r>
            <a:r>
              <a:rPr 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etc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1988840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Large areas with restricted or limited access, where every moving object (people, vehicles) should be monitored and evidence recorded.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721369"/>
            <a:ext cx="424847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Benefits of PTZ Auto Tracking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3682" y="5301208"/>
            <a:ext cx="805277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Manual PTZ operation not required – more channels can be managed with less operators. Labor cost saving.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Easier to process the video exports – most activity within the same channel.</a:t>
            </a:r>
          </a:p>
        </p:txBody>
      </p:sp>
    </p:spTree>
    <p:extLst>
      <p:ext uri="{BB962C8B-B14F-4D97-AF65-F5344CB8AC3E}">
        <p14:creationId xmlns:p14="http://schemas.microsoft.com/office/powerpoint/2010/main" val="176597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rc.gonzalez\Downloads\B7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868" y="820412"/>
            <a:ext cx="3768533" cy="376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B76</a:t>
            </a:r>
            <a:endParaRPr lang="zh-TW" altLang="en-US" dirty="0"/>
          </a:p>
        </p:txBody>
      </p:sp>
      <p:pic>
        <p:nvPicPr>
          <p:cNvPr id="24" name="內容版面配置區 19" descr="images.jpg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499" y="3374197"/>
            <a:ext cx="918899" cy="918899"/>
          </a:xfrm>
        </p:spPr>
      </p:pic>
      <p:sp>
        <p:nvSpPr>
          <p:cNvPr id="41" name="TextBox 40"/>
          <p:cNvSpPr txBox="1"/>
          <p:nvPr/>
        </p:nvSpPr>
        <p:spPr>
          <a:xfrm>
            <a:off x="1940996" y="3743473"/>
            <a:ext cx="99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MP</a:t>
            </a:r>
            <a:endParaRPr lang="es-ES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205" y="4869160"/>
            <a:ext cx="2076573" cy="1559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840" y="4844636"/>
            <a:ext cx="2084485" cy="1567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群組 6"/>
          <p:cNvGrpSpPr/>
          <p:nvPr/>
        </p:nvGrpSpPr>
        <p:grpSpPr>
          <a:xfrm>
            <a:off x="1831096" y="5673442"/>
            <a:ext cx="5676132" cy="707886"/>
            <a:chOff x="1776008" y="5614655"/>
            <a:chExt cx="5676132" cy="707886"/>
          </a:xfrm>
        </p:grpSpPr>
        <p:sp>
          <p:nvSpPr>
            <p:cNvPr id="44" name="文字方塊 18"/>
            <p:cNvSpPr txBox="1"/>
            <p:nvPr/>
          </p:nvSpPr>
          <p:spPr>
            <a:xfrm>
              <a:off x="5309000" y="5614655"/>
              <a:ext cx="214314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Public Recreational Areas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6" name="文字方塊 12"/>
            <p:cNvSpPr txBox="1"/>
            <p:nvPr/>
          </p:nvSpPr>
          <p:spPr>
            <a:xfrm>
              <a:off x="1776008" y="5850423"/>
              <a:ext cx="22145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Public Parking</a:t>
              </a:r>
              <a:endParaRPr lang="zh-TW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7" name="矩形 5"/>
          <p:cNvSpPr/>
          <p:nvPr/>
        </p:nvSpPr>
        <p:spPr>
          <a:xfrm>
            <a:off x="3235083" y="1544012"/>
            <a:ext cx="594542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Day and night hemispheric camera with built-in </a:t>
            </a:r>
            <a:r>
              <a:rPr lang="en-US" altLang="zh-TW" sz="1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ir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altLang="zh-TW" sz="1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leds</a:t>
            </a:r>
            <a:endParaRPr lang="en-US" altLang="zh-TW" sz="1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Built-in video analytics for smarter surveillance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Triple video stream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194.22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° overview area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18 fps at 4000 x 3000 resolution (2150 </a:t>
            </a:r>
            <a:r>
              <a:rPr lang="en-US" altLang="zh-TW" sz="1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tv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lines)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Fisheye View; </a:t>
            </a:r>
            <a:r>
              <a:rPr lang="en-US" altLang="zh-TW" sz="1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Dewarped</a:t>
            </a:r>
            <a:r>
              <a:rPr lang="en-US" altLang="zh-TW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View: 180° / 360° Panorama, </a:t>
            </a:r>
            <a:r>
              <a:rPr lang="en-US" altLang="zh-TW" sz="1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ePTZ</a:t>
            </a:r>
            <a:r>
              <a:rPr lang="en-US" altLang="zh-TW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Digital modes  Input/  Output port for external devices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Two way Audio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Weatherproof IP66 and Vandal </a:t>
            </a:r>
            <a:r>
              <a:rPr lang="en-US" altLang="zh-TW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Proof (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IK10) rated casing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Built-in heater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Extreme Wide Dynamic Range (145DB)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Overview zoom &amp; track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Micro </a:t>
            </a:r>
            <a:r>
              <a:rPr lang="en-US" altLang="zh-TW" sz="1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sd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card supported for local storage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Onvif</a:t>
            </a:r>
            <a:r>
              <a:rPr lang="en-US" altLang="zh-TW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altLang="zh-TW" sz="1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compliante</a:t>
            </a:r>
            <a:endParaRPr lang="en-US" altLang="zh-TW" sz="1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21537" y="1052736"/>
            <a:ext cx="2290223" cy="958023"/>
            <a:chOff x="323528" y="1052736"/>
            <a:chExt cx="2290223" cy="958023"/>
          </a:xfrm>
        </p:grpSpPr>
        <p:pic>
          <p:nvPicPr>
            <p:cNvPr id="19462" name="Picture 6" descr="http://2x9l6r2ys89s2leu9z30a8t1.wpengine.netdna-cdn.com/wp-content/uploads/2014/02/ONVIF-S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820" y="1052736"/>
              <a:ext cx="1611924" cy="43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" name="Group 1"/>
            <p:cNvGrpSpPr/>
            <p:nvPr/>
          </p:nvGrpSpPr>
          <p:grpSpPr>
            <a:xfrm>
              <a:off x="323528" y="1556792"/>
              <a:ext cx="2290223" cy="453967"/>
              <a:chOff x="251520" y="1246841"/>
              <a:chExt cx="2750139" cy="568633"/>
            </a:xfrm>
          </p:grpSpPr>
          <p:pic>
            <p:nvPicPr>
              <p:cNvPr id="19463" name="Picture 7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1272549"/>
                <a:ext cx="547688" cy="542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5" name="Picture 9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1267787"/>
                <a:ext cx="523875" cy="547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6" name="Picture 10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6814" y="1258396"/>
                <a:ext cx="528637" cy="547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4" name="Picture 8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78689" y="1258396"/>
                <a:ext cx="529015" cy="5570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67" name="Picture 11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3768" y="1246841"/>
                <a:ext cx="517891" cy="5476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19468" name="Picture 1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766" y="1556792"/>
            <a:ext cx="431282" cy="437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977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B76 </a:t>
            </a:r>
            <a:r>
              <a:rPr lang="en-US" sz="3600" dirty="0" err="1" smtClean="0"/>
              <a:t>ePTZ</a:t>
            </a:r>
            <a:r>
              <a:rPr lang="en-US" sz="3600" dirty="0" smtClean="0"/>
              <a:t> mode </a:t>
            </a:r>
            <a:br>
              <a:rPr lang="en-US" sz="3600" dirty="0" smtClean="0"/>
            </a:br>
            <a:r>
              <a:rPr lang="en-US" sz="3600" dirty="0" smtClean="0"/>
              <a:t>(with Digital Auto Tracking)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73860" y="5856306"/>
            <a:ext cx="50338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Overview – up to 2MP (Panorama or Fisheye Mode)</a:t>
            </a:r>
          </a:p>
          <a:p>
            <a:r>
              <a:rPr lang="en-US" dirty="0" err="1" smtClean="0"/>
              <a:t>ePTZ</a:t>
            </a:r>
            <a:r>
              <a:rPr lang="en-US" dirty="0" smtClean="0"/>
              <a:t> </a:t>
            </a:r>
            <a:r>
              <a:rPr lang="en-US" dirty="0" err="1" smtClean="0"/>
              <a:t>channesl</a:t>
            </a:r>
            <a:r>
              <a:rPr lang="en-US" dirty="0" smtClean="0"/>
              <a:t> (up to 4): 800x600 each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295400" y="2092424"/>
            <a:ext cx="7073527" cy="3352800"/>
            <a:chOff x="1295400" y="1804392"/>
            <a:chExt cx="7073527" cy="3352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1804392"/>
              <a:ext cx="7073527" cy="3352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 descr="https://upload.wikimedia.org/wikipedia/commons/e/ea/Brea_Olinda_High_School_parking_lot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0800" y="2060848"/>
              <a:ext cx="2819399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s://upload.wikimedia.org/wikipedia/commons/e/ea/Brea_Olinda_High_School_parking_lot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405" t="48316" r="17890" b="22578"/>
            <a:stretch/>
          </p:blipFill>
          <p:spPr bwMode="auto">
            <a:xfrm>
              <a:off x="5375188" y="2109191"/>
              <a:ext cx="1406612" cy="1338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s://upload.wikimedia.org/wikipedia/commons/e/ea/Brea_Olinda_High_School_parking_lot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568" r="79293" b="23160"/>
            <a:stretch/>
          </p:blipFill>
          <p:spPr bwMode="auto">
            <a:xfrm>
              <a:off x="6781800" y="2059764"/>
              <a:ext cx="1371599" cy="1387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s://upload.wikimedia.org/wikipedia/commons/e/ea/Brea_Olinda_High_School_parking_lot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892" t="62162" r="22162" b="-333"/>
            <a:stretch/>
          </p:blipFill>
          <p:spPr bwMode="auto">
            <a:xfrm>
              <a:off x="5410200" y="3557643"/>
              <a:ext cx="1371600" cy="13709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s://upload.wikimedia.org/wikipedia/commons/e/ea/Brea_Olinda_High_School_parking_lot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22" t="25114" r="32204" b="37630"/>
            <a:stretch/>
          </p:blipFill>
          <p:spPr bwMode="auto">
            <a:xfrm>
              <a:off x="6781799" y="3552737"/>
              <a:ext cx="1371599" cy="12996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395536" y="1435060"/>
            <a:ext cx="8468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Track 4 different objects in the scene at the same time while keeping overview recording</a:t>
            </a:r>
          </a:p>
        </p:txBody>
      </p:sp>
    </p:spTree>
    <p:extLst>
      <p:ext uri="{BB962C8B-B14F-4D97-AF65-F5344CB8AC3E}">
        <p14:creationId xmlns:p14="http://schemas.microsoft.com/office/powerpoint/2010/main" val="27990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/>
              <a:t>Benefits of </a:t>
            </a:r>
            <a:br>
              <a:rPr lang="en-US" sz="4400" dirty="0" smtClean="0"/>
            </a:br>
            <a:r>
              <a:rPr lang="en-US" sz="4400" dirty="0" smtClean="0"/>
              <a:t>Digital Auto Tracking (DAT)</a:t>
            </a:r>
            <a:endParaRPr lang="en-US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1876881"/>
              </p:ext>
            </p:extLst>
          </p:nvPr>
        </p:nvGraphicFramePr>
        <p:xfrm>
          <a:off x="762000" y="1919064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804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95536" y="773832"/>
            <a:ext cx="78488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Overview-Zoom-Track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0" y="1954607"/>
            <a:ext cx="8403282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0" y="2886147"/>
            <a:ext cx="8403282" cy="2343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http://download.acti.com/corpweb/DownloadCenter/Ajax/MakeThumbImage.ashx?t=%5b%22Product+Images%22%5d&amp;p=%5b%22I96%22%5d&amp;maxWidth=100&amp;maxHeight=100&amp;pDef=%5b%22ComingSoon%22%5d&amp;ext=png&amp;toExt=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3750" y="2315019"/>
            <a:ext cx="1368152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1112" y="5341565"/>
            <a:ext cx="712879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Have full overview in all directions – no blind spots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Get high clarity details when a moving target is detected in any direction</a:t>
            </a:r>
          </a:p>
          <a:p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467544" y="1844824"/>
            <a:ext cx="8280920" cy="486305"/>
            <a:chOff x="-5365104" y="1766342"/>
            <a:chExt cx="8202316" cy="1269082"/>
          </a:xfrm>
        </p:grpSpPr>
        <p:sp>
          <p:nvSpPr>
            <p:cNvPr id="16" name="Curved Right Arrow 15"/>
            <p:cNvSpPr/>
            <p:nvPr/>
          </p:nvSpPr>
          <p:spPr>
            <a:xfrm>
              <a:off x="-5365104" y="1766342"/>
              <a:ext cx="4104456" cy="1262608"/>
            </a:xfrm>
            <a:prstGeom prst="curvedRightArrow">
              <a:avLst>
                <a:gd name="adj1" fmla="val 50000"/>
                <a:gd name="adj2" fmla="val 32951"/>
                <a:gd name="adj3" fmla="val 0"/>
              </a:avLst>
            </a:prstGeom>
            <a:ln w="3175"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Curved Right Arrow 20"/>
            <p:cNvSpPr/>
            <p:nvPr/>
          </p:nvSpPr>
          <p:spPr>
            <a:xfrm flipH="1">
              <a:off x="-1267244" y="1772816"/>
              <a:ext cx="4104456" cy="1262608"/>
            </a:xfrm>
            <a:prstGeom prst="curvedRightArrow">
              <a:avLst>
                <a:gd name="adj1" fmla="val 50000"/>
                <a:gd name="adj2" fmla="val 32951"/>
                <a:gd name="adj3" fmla="val 0"/>
              </a:avLst>
            </a:prstGeom>
            <a:ln w="3175"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9" name="Picture 3" descr="C:\Users\rc.gonzalez\Downloads\B7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334739"/>
            <a:ext cx="1662213" cy="16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47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OZT</a:t>
            </a:r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5496" y="5661248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Will automatically track a single moving object in the scene.</a:t>
            </a:r>
          </a:p>
          <a:p>
            <a:r>
              <a:rPr lang="en-US" dirty="0" smtClean="0"/>
              <a:t>At the same time you keep overview of the whole scene, so you don’t miss any activity!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7" y="126876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Cover all areas with Overview (Hemispheric) and track 1 moving object with Speed Dome (Zoom &amp; Tracking)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7056784" cy="3264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5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Software Portfolio Introduction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2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714753"/>
            <a:ext cx="2984857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內容版面配置區 19" descr="images.jpg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048908" y="5784149"/>
            <a:ext cx="617292" cy="617292"/>
          </a:xfrm>
        </p:spPr>
      </p:pic>
      <p:pic>
        <p:nvPicPr>
          <p:cNvPr id="8" name="圖片 4" descr="PDF.png">
            <a:hlinkClick r:id="rId5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39752" y="5733256"/>
            <a:ext cx="645752" cy="645752"/>
          </a:xfrm>
          <a:prstGeom prst="rect">
            <a:avLst/>
          </a:prstGeom>
        </p:spPr>
      </p:pic>
      <p:sp>
        <p:nvSpPr>
          <p:cNvPr id="9" name="矩形 5"/>
          <p:cNvSpPr/>
          <p:nvPr/>
        </p:nvSpPr>
        <p:spPr>
          <a:xfrm>
            <a:off x="3357554" y="1643050"/>
            <a:ext cx="564360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Manage up to 100 IP cameras or video encoders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Live view with 1, 4, 6, 8, 9, 12, 16, 36, 49 &amp;64 window layouts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PTZ and speed control, preset points and tours,  </a:t>
            </a:r>
          </a:p>
          <a:p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mouse PTZ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E-maps with camera icons and mini live views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Scheduled, event triggered and manual recording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 and event based search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Full screen playback with AVI video export function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64-channel synchronized playback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Event management with motion detection and DI/DO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Two-way audio, multi-channel audio broadcast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support 3</a:t>
            </a:r>
            <a:r>
              <a:rPr lang="en-US" altLang="zh-TW" sz="1700" b="1" spc="50" baseline="3000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rd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party brand cameras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Channel video export</a:t>
            </a:r>
          </a:p>
        </p:txBody>
      </p:sp>
      <p:pic>
        <p:nvPicPr>
          <p:cNvPr id="10" name="圖片 15" descr="2011-12-15 17 29 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1775327"/>
            <a:ext cx="2997400" cy="1796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ACTi NVR3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905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05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ACTi</a:t>
            </a:r>
            <a:r>
              <a:rPr lang="en-US" dirty="0" smtClean="0"/>
              <a:t> Stand-Alone NVR</a:t>
            </a:r>
            <a:br>
              <a:rPr lang="en-US" dirty="0" smtClean="0"/>
            </a:br>
            <a:r>
              <a:rPr lang="en-US" dirty="0" smtClean="0"/>
              <a:t>(INR-440)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443711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Available : Now!</a:t>
            </a:r>
          </a:p>
        </p:txBody>
      </p:sp>
      <p:pic>
        <p:nvPicPr>
          <p:cNvPr id="7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407183"/>
            <a:ext cx="3948794" cy="152587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779912" y="3666797"/>
            <a:ext cx="4800842" cy="2354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Intel Quad Core Xeon 3.1G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processor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8GB RAM memory 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Rack Mount – 2U</a:t>
            </a:r>
            <a:endParaRPr lang="en-US" altLang="zh-TW" sz="16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Recording Throughput – 300Mbps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HDD interface 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Maximum 12 SATA disks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External Storage Option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SAS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iSCSI,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USB</a:t>
            </a:r>
            <a:endParaRPr 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Hardware RAID 0, 1, 5, 6, 10,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x H x D) 482.6 x 88 x 560 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</a:t>
            </a:r>
            <a:endParaRPr 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Operating Temperature - 10°C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 40°C</a:t>
            </a:r>
            <a:r>
              <a:rPr lang="en-US" sz="1600" dirty="0"/>
              <a:t> 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565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5"/>
          <p:cNvSpPr/>
          <p:nvPr/>
        </p:nvSpPr>
        <p:spPr>
          <a:xfrm>
            <a:off x="3357554" y="1643050"/>
            <a:ext cx="5643602" cy="4016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 Center across Locations, NVRs and Cameras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Structure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 Center to TV Wall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Display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 Storage and Redundancy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</a:t>
            </a:r>
          </a:p>
          <a:p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Smart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Search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Flexibility in Ways to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 Station/Web Client to Control Center </a:t>
            </a:r>
            <a:endParaRPr lang="en-US" altLang="zh-TW" sz="17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Mobile to Control Center </a:t>
            </a: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TW" dirty="0" err="1" smtClean="0"/>
              <a:t>ACTi</a:t>
            </a:r>
            <a:r>
              <a:rPr lang="en-US" altLang="zh-TW" dirty="0" smtClean="0"/>
              <a:t> CMS2</a:t>
            </a:r>
            <a:endParaRPr lang="zh-TW" altLang="en-US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9" y="3789040"/>
            <a:ext cx="3034637" cy="179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03" y="1929627"/>
            <a:ext cx="3002065" cy="178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內容版面配置區 19" descr="images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48908" y="5784149"/>
            <a:ext cx="617292" cy="617292"/>
          </a:xfrm>
          <a:prstGeom prst="rect">
            <a:avLst/>
          </a:prstGeom>
        </p:spPr>
      </p:pic>
      <p:pic>
        <p:nvPicPr>
          <p:cNvPr id="13" name="圖片 4" descr="PDF.png">
            <a:hlinkClick r:id="rId6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39752" y="5733256"/>
            <a:ext cx="645752" cy="64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29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ACTi</a:t>
            </a:r>
            <a:r>
              <a:rPr lang="en-US" dirty="0" smtClean="0"/>
              <a:t> Stand-Alone CMS</a:t>
            </a:r>
            <a:br>
              <a:rPr lang="en-US" dirty="0" smtClean="0"/>
            </a:br>
            <a:r>
              <a:rPr lang="en-US" dirty="0" smtClean="0"/>
              <a:t>(CMS-200)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4795381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Available : 2016 – Q1</a:t>
            </a:r>
          </a:p>
        </p:txBody>
      </p:sp>
      <p:pic>
        <p:nvPicPr>
          <p:cNvPr id="6" name="圖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750" l="1250" r="99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544" y="2780927"/>
            <a:ext cx="3115592" cy="1869355"/>
          </a:xfrm>
          <a:prstGeom prst="rect">
            <a:avLst/>
          </a:prstGeom>
        </p:spPr>
      </p:pic>
      <p:sp>
        <p:nvSpPr>
          <p:cNvPr id="8" name="矩形 5"/>
          <p:cNvSpPr/>
          <p:nvPr/>
        </p:nvSpPr>
        <p:spPr>
          <a:xfrm>
            <a:off x="3779912" y="3450773"/>
            <a:ext cx="4800842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 Core i7-4770S 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8GB RAM memory </a:t>
            </a:r>
          </a:p>
          <a:p>
            <a:pPr>
              <a:buFont typeface="Wingdings" pitchFamily="2" charset="2"/>
              <a:buChar char="l"/>
            </a:pP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Dual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1GB Ethernet card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2way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audio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Rack Mount Type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 Kit (19", 26</a:t>
            </a: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") – 1U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External Storage Option - USB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 Access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DVI/VGA/Display port for monitor; keyboard &amp; mouse 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- 43.86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4.37 x 37.21 (cm) 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Operating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Temperature - 0°C ~ 40°C</a:t>
            </a:r>
            <a:r>
              <a:rPr lang="en-US" sz="1600" dirty="0"/>
              <a:t> 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689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5"/>
          <p:cNvSpPr/>
          <p:nvPr/>
        </p:nvSpPr>
        <p:spPr>
          <a:xfrm>
            <a:off x="3357554" y="1643050"/>
            <a:ext cx="5643602" cy="349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 the true value of high megapixel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cameras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unlimited TV Wall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Servers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unlimited number of cameras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Layout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1, 4, 5, 6, 8, 9, 10, 12, 16, 18, 24, 25, 35,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36, 48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49, 64,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Flexible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 Wall server layout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management, adjustable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size and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position</a:t>
            </a:r>
          </a:p>
          <a:p>
            <a:pPr>
              <a:buFont typeface="Wingdings" pitchFamily="2" charset="2"/>
              <a:buChar char="l"/>
            </a:pP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Display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e-Maps with camera icons and live view</a:t>
            </a: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TW" dirty="0" err="1" smtClean="0"/>
              <a:t>ACTi</a:t>
            </a:r>
            <a:r>
              <a:rPr lang="en-US" altLang="zh-TW" dirty="0" smtClean="0"/>
              <a:t> TV Wall</a:t>
            </a:r>
            <a:endParaRPr lang="zh-TW" altLang="en-US" dirty="0"/>
          </a:p>
        </p:txBody>
      </p:sp>
      <p:pic>
        <p:nvPicPr>
          <p:cNvPr id="12" name="內容版面配置區 19" descr="images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7974" y="5423356"/>
            <a:ext cx="617292" cy="617292"/>
          </a:xfrm>
          <a:prstGeom prst="rect">
            <a:avLst/>
          </a:prstGeom>
        </p:spPr>
      </p:pic>
      <p:pic>
        <p:nvPicPr>
          <p:cNvPr id="13" name="圖片 4" descr="PDF.pn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3932" y="5410380"/>
            <a:ext cx="645752" cy="645752"/>
          </a:xfrm>
          <a:prstGeom prst="rect">
            <a:avLst/>
          </a:prstGeom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54" y="1653330"/>
            <a:ext cx="308610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56" y="3463080"/>
            <a:ext cx="3086100" cy="1792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211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ACTi</a:t>
            </a:r>
            <a:r>
              <a:rPr lang="en-US" dirty="0" smtClean="0"/>
              <a:t> Stand-Alone TV Wall </a:t>
            </a:r>
            <a:br>
              <a:rPr lang="en-US" dirty="0" smtClean="0"/>
            </a:br>
            <a:r>
              <a:rPr lang="en-US" dirty="0" smtClean="0"/>
              <a:t>(TVW-100)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478786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Available : 2016 – Q1</a:t>
            </a:r>
          </a:p>
        </p:txBody>
      </p:sp>
      <p:sp>
        <p:nvSpPr>
          <p:cNvPr id="7" name="矩形 5"/>
          <p:cNvSpPr/>
          <p:nvPr/>
        </p:nvSpPr>
        <p:spPr>
          <a:xfrm>
            <a:off x="3779912" y="2852936"/>
            <a:ext cx="480084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 Core i7-4770S 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8GB RAM memory </a:t>
            </a:r>
          </a:p>
          <a:p>
            <a:pPr>
              <a:buFont typeface="Wingdings" pitchFamily="2" charset="2"/>
              <a:buChar char="l"/>
            </a:pP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Single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 Graphics </a:t>
            </a: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</a:t>
            </a:r>
          </a:p>
          <a:p>
            <a:pPr>
              <a:buFont typeface="Wingdings" pitchFamily="2" charset="2"/>
              <a:buChar char="l"/>
            </a:pP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up to 4 monitors</a:t>
            </a:r>
          </a:p>
          <a:p>
            <a:pPr>
              <a:buFont typeface="Wingdings" pitchFamily="2" charset="2"/>
              <a:buChar char="l"/>
            </a:pP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Dual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1GB Ethernet </a:t>
            </a: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2way audio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Rack </a:t>
            </a: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Type </a:t>
            </a: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 Kit (19", 26</a:t>
            </a: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") – 1U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External Storage Option - USB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 Access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DVI/VGA/Display port for monitor; keyboard &amp; mouse 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pl-P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- 43.86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4.37 x 37.21 (cm) </a:t>
            </a: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Operating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Temperature - 0°C ~ 40°C</a:t>
            </a:r>
            <a:r>
              <a:rPr lang="en-US" sz="1600" dirty="0"/>
              <a:t> 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750" l="1250" r="99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1520" y="2608743"/>
            <a:ext cx="3115592" cy="186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68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5"/>
          <p:cNvSpPr/>
          <p:nvPr/>
        </p:nvSpPr>
        <p:spPr>
          <a:xfrm>
            <a:off x="4355976" y="2638360"/>
            <a:ext cx="4536504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Analyze up to 9 concurrent channels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Whitelist / Blacklist management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Client / Server architecture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analyze live video feed from cameras &amp; live and playback video from NVR3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Generate alarms based upon events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Generate traffic reports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Export data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SDK available</a:t>
            </a: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err="1" smtClean="0"/>
              <a:t>ACTi</a:t>
            </a:r>
            <a:r>
              <a:rPr lang="en-US" altLang="zh-TW" dirty="0" smtClean="0"/>
              <a:t> ALPRv2</a:t>
            </a:r>
            <a:br>
              <a:rPr lang="en-US" altLang="zh-TW" dirty="0" smtClean="0"/>
            </a:br>
            <a:r>
              <a:rPr lang="en-US" altLang="zh-TW" dirty="0" smtClean="0"/>
              <a:t>(License Plate Recognition)</a:t>
            </a:r>
            <a:endParaRPr lang="zh-TW" altLang="en-US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00849"/>
            <a:ext cx="3312368" cy="2132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圖片 19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162863"/>
            <a:ext cx="3332140" cy="214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內容版面配置區 19" descr="images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48908" y="5784149"/>
            <a:ext cx="617292" cy="61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7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1061864"/>
            <a:ext cx="6624736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Stand-Alone ALPR Server</a:t>
            </a:r>
            <a:br>
              <a:rPr lang="en-US" dirty="0" smtClean="0"/>
            </a:br>
            <a:r>
              <a:rPr lang="en-US" dirty="0" smtClean="0"/>
              <a:t>(IVS-110)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457183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Available : 2016 – Q2</a:t>
            </a:r>
            <a:endParaRPr lang="en-US" dirty="0"/>
          </a:p>
        </p:txBody>
      </p:sp>
      <p:pic>
        <p:nvPicPr>
          <p:cNvPr id="6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750" l="1250" r="99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3568" y="2420888"/>
            <a:ext cx="3115592" cy="1869355"/>
          </a:xfrm>
          <a:prstGeom prst="rect">
            <a:avLst/>
          </a:prstGeom>
        </p:spPr>
      </p:pic>
      <p:sp>
        <p:nvSpPr>
          <p:cNvPr id="7" name="矩形 5"/>
          <p:cNvSpPr/>
          <p:nvPr/>
        </p:nvSpPr>
        <p:spPr>
          <a:xfrm>
            <a:off x="3779912" y="3356992"/>
            <a:ext cx="4800842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 Core i7-4770S 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8GB RAM memory </a:t>
            </a:r>
          </a:p>
          <a:p>
            <a:pPr>
              <a:buFont typeface="Wingdings" pitchFamily="2" charset="2"/>
              <a:buChar char="l"/>
            </a:pPr>
            <a:r>
              <a:rPr lang="en-US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Dual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1GB Ethernet card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2way audio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Rack Mount Type – </a:t>
            </a: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 Kit (19", 26") – 1U </a:t>
            </a:r>
            <a:endParaRPr lang="en-US" altLang="zh-TW" sz="17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l"/>
            </a:pPr>
            <a:r>
              <a:rPr lang="en-US" sz="17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External Storage Option - USB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 Access - DVI/VGA/Display port for monitor; keyboard &amp; mouse 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 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pl-PL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- 43.86 x 4.37 x 37.21 (cm)  </a:t>
            </a:r>
          </a:p>
          <a:p>
            <a:pPr>
              <a:buFont typeface="Wingdings" pitchFamily="2" charset="2"/>
              <a:buChar char="l"/>
            </a:pPr>
            <a:r>
              <a:rPr 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Operating Temperature - 0°C ~ 40°C</a:t>
            </a:r>
            <a:r>
              <a:rPr lang="en-US" sz="1600" dirty="0"/>
              <a:t> </a:t>
            </a:r>
            <a:endParaRPr lang="en-US" altLang="zh-TW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465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5"/>
          <p:cNvSpPr/>
          <p:nvPr/>
        </p:nvSpPr>
        <p:spPr>
          <a:xfrm>
            <a:off x="4355976" y="2638360"/>
            <a:ext cx="4536504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Minimize server downtime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Keep the business up and running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 Failover service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17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Monitor up to 16 NVR3 servers</a:t>
            </a: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91784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dirty="0" err="1" smtClean="0"/>
              <a:t>ACTi</a:t>
            </a:r>
            <a:r>
              <a:rPr lang="en-US" altLang="zh-TW" dirty="0" smtClean="0"/>
              <a:t> Redundancy Server</a:t>
            </a:r>
            <a:endParaRPr lang="zh-TW" altLang="en-US" dirty="0"/>
          </a:p>
        </p:txBody>
      </p:sp>
      <p:pic>
        <p:nvPicPr>
          <p:cNvPr id="17" name="內容版面配置區 19" descr="images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908" y="5784149"/>
            <a:ext cx="617292" cy="617292"/>
          </a:xfrm>
          <a:prstGeom prst="rect">
            <a:avLst/>
          </a:prstGeom>
        </p:spPr>
      </p:pic>
      <p:pic>
        <p:nvPicPr>
          <p:cNvPr id="26626" name="Picture 2" descr="C:\Users\rc.gonzalez\Downloads\redundancy-server-solution-architectur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03925"/>
            <a:ext cx="3851920" cy="167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C:\Users\rc.gonzalez\Downloads\Redundancy_Server_Brochure_Edition_Icon_510x510_20141030.pn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1795671" cy="179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98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Smart City </a:t>
            </a:r>
            <a:r>
              <a:rPr lang="en-US" dirty="0" smtClean="0"/>
              <a:t>Surveillance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Stage II – Business </a:t>
            </a:r>
            <a:r>
              <a:rPr lang="en-US" dirty="0" smtClean="0"/>
              <a:t>Intelligence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40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ACTI - MAS</a:t>
            </a:r>
            <a:br>
              <a:rPr lang="en-US" dirty="0" smtClean="0"/>
            </a:br>
            <a:r>
              <a:rPr lang="en-US" dirty="0" smtClean="0"/>
              <a:t>(Market Application Suite 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4005064"/>
            <a:ext cx="7713415" cy="2773288"/>
          </a:xfrm>
        </p:spPr>
        <p:txBody>
          <a:bodyPr/>
          <a:lstStyle/>
          <a:p>
            <a:r>
              <a:rPr lang="en-US" sz="1800" dirty="0"/>
              <a:t>Search Incidents per location</a:t>
            </a:r>
          </a:p>
          <a:p>
            <a:r>
              <a:rPr lang="en-US" sz="1800" dirty="0"/>
              <a:t>Get Live notifications from all sites</a:t>
            </a:r>
          </a:p>
          <a:p>
            <a:r>
              <a:rPr lang="en-US" sz="1800" dirty="0"/>
              <a:t>Generate Incidents Reports</a:t>
            </a:r>
          </a:p>
          <a:p>
            <a:r>
              <a:rPr lang="en-US" sz="1800" dirty="0"/>
              <a:t>Monitor current and Past events Activity</a:t>
            </a:r>
          </a:p>
          <a:p>
            <a:r>
              <a:rPr lang="en-US" sz="1800" dirty="0"/>
              <a:t>Export video for Authorities</a:t>
            </a:r>
          </a:p>
          <a:p>
            <a:r>
              <a:rPr lang="en-US" sz="1800" dirty="0" smtClean="0"/>
              <a:t>Monitor All activities</a:t>
            </a:r>
            <a:endParaRPr lang="en-US" sz="1800" dirty="0"/>
          </a:p>
          <a:p>
            <a:r>
              <a:rPr lang="en-US" sz="1800" dirty="0"/>
              <a:t>Cloud based solution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5" y="1700808"/>
            <a:ext cx="3594685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48880"/>
            <a:ext cx="1440160" cy="7916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975" y="1400197"/>
            <a:ext cx="4325119" cy="240142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肘形接點 57"/>
          <p:cNvCxnSpPr/>
          <p:nvPr/>
        </p:nvCxnSpPr>
        <p:spPr>
          <a:xfrm>
            <a:off x="3923928" y="2685616"/>
            <a:ext cx="934319" cy="12700"/>
          </a:xfrm>
          <a:prstGeom prst="bentConnector3">
            <a:avLst>
              <a:gd name="adj1" fmla="val 50000"/>
            </a:avLst>
          </a:prstGeom>
          <a:ln>
            <a:headEnd type="oval" w="med" len="med"/>
            <a:tailEnd type="oval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81746"/>
            <a:ext cx="2294121" cy="2040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6804248" y="6381328"/>
            <a:ext cx="2339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Available in Q2, 2016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3092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!!!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3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19998</TotalTime>
  <Words>1740</Words>
  <Application>Microsoft Office PowerPoint</Application>
  <PresentationFormat>如螢幕大小 (4:3)</PresentationFormat>
  <Paragraphs>364</Paragraphs>
  <Slides>36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36</vt:i4>
      </vt:variant>
    </vt:vector>
  </HeadingPairs>
  <TitlesOfParts>
    <vt:vector size="38" baseType="lpstr">
      <vt:lpstr>自訂設計</vt:lpstr>
      <vt:lpstr>1_自訂設計</vt:lpstr>
      <vt:lpstr>Smart City Surveillance</vt:lpstr>
      <vt:lpstr>Objective</vt:lpstr>
      <vt:lpstr>Smart City Surveillance  Stage I –  Security &amp; Operation Management</vt:lpstr>
      <vt:lpstr>Areas to Secure</vt:lpstr>
      <vt:lpstr>Road Intersections</vt:lpstr>
      <vt:lpstr>Side Roads</vt:lpstr>
      <vt:lpstr>Public Recreational Areas</vt:lpstr>
      <vt:lpstr>Street Alleys</vt:lpstr>
      <vt:lpstr>Public Parking</vt:lpstr>
      <vt:lpstr>PowerPoint 簡報</vt:lpstr>
      <vt:lpstr>Architecture</vt:lpstr>
      <vt:lpstr>Introducing Security Plus</vt:lpstr>
      <vt:lpstr>E417</vt:lpstr>
      <vt:lpstr>Why Built-in Video Analytics ?</vt:lpstr>
      <vt:lpstr>PowerPoint 簡報</vt:lpstr>
      <vt:lpstr>I98</vt:lpstr>
      <vt:lpstr>What is PTZ Auto Tracking</vt:lpstr>
      <vt:lpstr>Application For Auto Tracking</vt:lpstr>
      <vt:lpstr>B76</vt:lpstr>
      <vt:lpstr>B76 ePTZ mode  (with Digital Auto Tracking)</vt:lpstr>
      <vt:lpstr>Benefits of  Digital Auto Tracking (DAT)</vt:lpstr>
      <vt:lpstr>PowerPoint 簡報</vt:lpstr>
      <vt:lpstr>OZT</vt:lpstr>
      <vt:lpstr>Software Portfolio Introduction</vt:lpstr>
      <vt:lpstr>ACTi NVR3</vt:lpstr>
      <vt:lpstr>ACTi Stand-Alone NVR (INR-440)</vt:lpstr>
      <vt:lpstr>ACTi CMS2</vt:lpstr>
      <vt:lpstr>ACTi Stand-Alone CMS (CMS-200)</vt:lpstr>
      <vt:lpstr>ACTi TV Wall</vt:lpstr>
      <vt:lpstr>ACTi Stand-Alone TV Wall  (TVW-100)</vt:lpstr>
      <vt:lpstr>ACTi ALPRv2 (License Plate Recognition)</vt:lpstr>
      <vt:lpstr>Stand-Alone ALPR Server (IVS-110)</vt:lpstr>
      <vt:lpstr>ACTi Redundancy Server</vt:lpstr>
      <vt:lpstr>Smart City Surveillance  Stage II – Business Intelligence</vt:lpstr>
      <vt:lpstr>ACTI - MAS (Market Application Suite )</vt:lpstr>
      <vt:lpstr>Thank You 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mj.hsu</dc:creator>
  <cp:lastModifiedBy>Simon.Chen (陳祐銜)</cp:lastModifiedBy>
  <cp:revision>482</cp:revision>
  <dcterms:created xsi:type="dcterms:W3CDTF">2015-08-31T10:30:03Z</dcterms:created>
  <dcterms:modified xsi:type="dcterms:W3CDTF">2015-11-25T02:05:39Z</dcterms:modified>
</cp:coreProperties>
</file>