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12"/>
  </p:notesMasterIdLst>
  <p:sldIdLst>
    <p:sldId id="279" r:id="rId6"/>
    <p:sldId id="434" r:id="rId7"/>
    <p:sldId id="376" r:id="rId8"/>
    <p:sldId id="433" r:id="rId9"/>
    <p:sldId id="418" r:id="rId10"/>
    <p:sldId id="430" r:id="rId1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5363E3-7842-B94F-CA7D-84C27A62B019}" v="93" dt="2026-06-15T02:27:20.337"/>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603"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S::bella.liu@acti.com::6122b3cf-428f-4cd4-a3fb-11ae43be01db" providerId="AD" clId="Web-{A5583787-ACE1-13AC-5DD6-89290CE065D5}"/>
    <pc:docChg chg="modSld">
      <pc:chgData name="Bella.Liu (劉家瑀)" userId="S::bella.liu@acti.com::6122b3cf-428f-4cd4-a3fb-11ae43be01db" providerId="AD" clId="Web-{A5583787-ACE1-13AC-5DD6-89290CE065D5}" dt="2026-06-03T07:51:05.682" v="2"/>
      <pc:docMkLst>
        <pc:docMk/>
      </pc:docMkLst>
      <pc:sldChg chg="modSp">
        <pc:chgData name="Bella.Liu (劉家瑀)" userId="S::bella.liu@acti.com::6122b3cf-428f-4cd4-a3fb-11ae43be01db" providerId="AD" clId="Web-{A5583787-ACE1-13AC-5DD6-89290CE065D5}" dt="2026-06-03T07:51:05.682" v="2"/>
        <pc:sldMkLst>
          <pc:docMk/>
          <pc:sldMk cId="2998669500" sldId="418"/>
        </pc:sldMkLst>
        <pc:graphicFrameChg chg="mod modGraphic">
          <ac:chgData name="Bella.Liu (劉家瑀)" userId="S::bella.liu@acti.com::6122b3cf-428f-4cd4-a3fb-11ae43be01db" providerId="AD" clId="Web-{A5583787-ACE1-13AC-5DD6-89290CE065D5}" dt="2026-06-03T07:51:05.682" v="2"/>
          <ac:graphicFrameMkLst>
            <pc:docMk/>
            <pc:sldMk cId="2998669500" sldId="418"/>
            <ac:graphicFrameMk id="2" creationId="{CA4E805D-71C0-7FF6-B52B-9B1AB48FF76A}"/>
          </ac:graphicFrameMkLst>
        </pc:graphicFrameChg>
        <pc:picChg chg="mod">
          <ac:chgData name="Bella.Liu (劉家瑀)" userId="S::bella.liu@acti.com::6122b3cf-428f-4cd4-a3fb-11ae43be01db" providerId="AD" clId="Web-{A5583787-ACE1-13AC-5DD6-89290CE065D5}" dt="2026-06-03T07:50:52.759" v="0" actId="1076"/>
          <ac:picMkLst>
            <pc:docMk/>
            <pc:sldMk cId="2998669500" sldId="418"/>
            <ac:picMk id="9" creationId="{10B9A952-A3A1-DE5C-0D73-62E49336BA8A}"/>
          </ac:picMkLst>
        </pc:picChg>
      </pc:sldChg>
    </pc:docChg>
  </pc:docChgLst>
  <pc:docChgLst>
    <pc:chgData name="Bella.Liu (劉家瑀)" userId="S::bella.liu@acti.com::6122b3cf-428f-4cd4-a3fb-11ae43be01db" providerId="AD" clId="Web-{D75363E3-7842-B94F-CA7D-84C27A62B019}"/>
    <pc:docChg chg="modSld">
      <pc:chgData name="Bella.Liu (劉家瑀)" userId="S::bella.liu@acti.com::6122b3cf-428f-4cd4-a3fb-11ae43be01db" providerId="AD" clId="Web-{D75363E3-7842-B94F-CA7D-84C27A62B019}" dt="2026-06-15T02:27:19.759" v="87"/>
      <pc:docMkLst>
        <pc:docMk/>
      </pc:docMkLst>
      <pc:sldChg chg="modSp">
        <pc:chgData name="Bella.Liu (劉家瑀)" userId="S::bella.liu@acti.com::6122b3cf-428f-4cd4-a3fb-11ae43be01db" providerId="AD" clId="Web-{D75363E3-7842-B94F-CA7D-84C27A62B019}" dt="2026-06-15T02:27:19.759" v="87"/>
        <pc:sldMkLst>
          <pc:docMk/>
          <pc:sldMk cId="2998669500" sldId="418"/>
        </pc:sldMkLst>
        <pc:graphicFrameChg chg="mod modGraphic">
          <ac:chgData name="Bella.Liu (劉家瑀)" userId="S::bella.liu@acti.com::6122b3cf-428f-4cd4-a3fb-11ae43be01db" providerId="AD" clId="Web-{D75363E3-7842-B94F-CA7D-84C27A62B019}" dt="2026-06-15T02:27:19.759" v="87"/>
          <ac:graphicFrameMkLst>
            <pc:docMk/>
            <pc:sldMk cId="2998669500" sldId="418"/>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2026/6/14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2F3BB-F6ED-751D-9B22-C7351339C2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D4F2A1-54B7-8D7A-7C75-D15275CCCD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C41EE1-C612-8A0F-A7C0-901BEE41C7D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77EAD50-39B9-20E7-B33F-DEE45578A9CB}"/>
              </a:ext>
            </a:extLst>
          </p:cNvPr>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95193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2026/6/14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2026/6/14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hyperlink" Target="https://www.acti.com/solutions/special-camera-and-NVR-solution?sid=S30" TargetMode="External"/><Relationship Id="rId2" Type="http://schemas.openxmlformats.org/officeDocument/2006/relationships/image" Target="../media/image1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307975" y="738411"/>
            <a:ext cx="8053859" cy="3312368"/>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pt-BR" sz="3600" b="1" dirty="0">
                <a:solidFill>
                  <a:schemeClr val="tx1">
                    <a:lumMod val="50000"/>
                    <a:lumOff val="50000"/>
                  </a:schemeClr>
                </a:solidFill>
                <a:ea typeface="新細明體"/>
              </a:rPr>
              <a:t>PCAM-0101, PCAM-1600, PCAM-1601, PCAM-1601-P1, PCAM-1602, PCAM-1603</a:t>
            </a:r>
          </a:p>
          <a:p>
            <a:pPr algn="l">
              <a:lnSpc>
                <a:spcPct val="150000"/>
              </a:lnSpc>
            </a:pPr>
            <a:r>
              <a:rPr lang="en-US" sz="18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32916" y="5405154"/>
            <a:ext cx="3055351" cy="707886"/>
          </a:xfrm>
          <a:prstGeom prst="rect">
            <a:avLst/>
          </a:prstGeom>
          <a:noFill/>
        </p:spPr>
        <p:txBody>
          <a:bodyPr wrap="square" lIns="91440" tIns="45720" rIns="91440" bIns="45720" rtlCol="0" anchor="t">
            <a:spAutoFit/>
          </a:bodyPr>
          <a:lstStyle/>
          <a:p>
            <a:r>
              <a:rPr lang="en-US" sz="2000" b="1" dirty="0">
                <a:solidFill>
                  <a:schemeClr val="accent6">
                    <a:lumMod val="75000"/>
                  </a:schemeClr>
                </a:solidFill>
              </a:rPr>
              <a:t>Body Worn Cameras for the Security Teams</a:t>
            </a:r>
            <a:endParaRPr lang="en-US" sz="2000" b="1" dirty="0">
              <a:solidFill>
                <a:schemeClr val="accent6">
                  <a:lumMod val="75000"/>
                </a:schemeClr>
              </a:solidFill>
              <a:ea typeface="Calibri"/>
              <a:cs typeface="Calibri"/>
            </a:endParaRPr>
          </a:p>
        </p:txBody>
      </p:sp>
      <p:pic>
        <p:nvPicPr>
          <p:cNvPr id="3" name="Picture 2">
            <a:extLst>
              <a:ext uri="{FF2B5EF4-FFF2-40B4-BE49-F238E27FC236}">
                <a16:creationId xmlns:a16="http://schemas.microsoft.com/office/drawing/2014/main" id="{CF470AED-14F5-EAED-0B2B-7A948F5581FC}"/>
              </a:ext>
            </a:extLst>
          </p:cNvPr>
          <p:cNvPicPr>
            <a:picLocks noChangeAspect="1"/>
          </p:cNvPicPr>
          <p:nvPr/>
        </p:nvPicPr>
        <p:blipFill>
          <a:blip r:embed="rId3"/>
          <a:stretch>
            <a:fillRect/>
          </a:stretch>
        </p:blipFill>
        <p:spPr>
          <a:xfrm>
            <a:off x="471664" y="4299281"/>
            <a:ext cx="857370" cy="857370"/>
          </a:xfrm>
          <a:prstGeom prst="rect">
            <a:avLst/>
          </a:prstGeom>
        </p:spPr>
      </p:pic>
      <p:pic>
        <p:nvPicPr>
          <p:cNvPr id="5" name="Picture 4">
            <a:extLst>
              <a:ext uri="{FF2B5EF4-FFF2-40B4-BE49-F238E27FC236}">
                <a16:creationId xmlns:a16="http://schemas.microsoft.com/office/drawing/2014/main" id="{892200EA-5DB2-44DF-A0C4-EAD3CD4803F6}"/>
              </a:ext>
            </a:extLst>
          </p:cNvPr>
          <p:cNvPicPr>
            <a:picLocks noChangeAspect="1"/>
          </p:cNvPicPr>
          <p:nvPr/>
        </p:nvPicPr>
        <p:blipFill>
          <a:blip r:embed="rId4"/>
          <a:stretch>
            <a:fillRect/>
          </a:stretch>
        </p:blipFill>
        <p:spPr>
          <a:xfrm>
            <a:off x="1095315" y="4367088"/>
            <a:ext cx="857370" cy="857370"/>
          </a:xfrm>
          <a:prstGeom prst="rect">
            <a:avLst/>
          </a:prstGeom>
        </p:spPr>
      </p:pic>
      <p:pic>
        <p:nvPicPr>
          <p:cNvPr id="10" name="Picture 9">
            <a:extLst>
              <a:ext uri="{FF2B5EF4-FFF2-40B4-BE49-F238E27FC236}">
                <a16:creationId xmlns:a16="http://schemas.microsoft.com/office/drawing/2014/main" id="{A8350980-CCDA-542B-DE0C-AD06907FEBF3}"/>
              </a:ext>
            </a:extLst>
          </p:cNvPr>
          <p:cNvPicPr>
            <a:picLocks noChangeAspect="1"/>
          </p:cNvPicPr>
          <p:nvPr/>
        </p:nvPicPr>
        <p:blipFill>
          <a:blip r:embed="rId5"/>
          <a:stretch>
            <a:fillRect/>
          </a:stretch>
        </p:blipFill>
        <p:spPr>
          <a:xfrm>
            <a:off x="1718966" y="4367088"/>
            <a:ext cx="857370" cy="857370"/>
          </a:xfrm>
          <a:prstGeom prst="rect">
            <a:avLst/>
          </a:prstGeom>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F0D2A2-E96B-9DCC-6F4B-ED32EC866037}"/>
              </a:ext>
            </a:extLst>
          </p:cNvPr>
          <p:cNvSpPr txBox="1"/>
          <p:nvPr/>
        </p:nvSpPr>
        <p:spPr>
          <a:xfrm>
            <a:off x="445911" y="1329785"/>
            <a:ext cx="8252178" cy="5201424"/>
          </a:xfrm>
          <a:prstGeom prst="rect">
            <a:avLst/>
          </a:prstGeom>
          <a:noFill/>
        </p:spPr>
        <p:txBody>
          <a:bodyPr wrap="square">
            <a:spAutoFit/>
          </a:bodyPr>
          <a:lstStyle/>
          <a:p>
            <a:pPr algn="l">
              <a:buNone/>
            </a:pPr>
            <a:r>
              <a:rPr lang="en-US" sz="2400" b="1" i="0" dirty="0">
                <a:solidFill>
                  <a:srgbClr val="535353"/>
                </a:solidFill>
                <a:effectLst/>
                <a:latin typeface="Open Sans" panose="020B0606030504020204" pitchFamily="34" charset="0"/>
              </a:rPr>
              <a:t>Overview</a:t>
            </a:r>
          </a:p>
          <a:p>
            <a:pPr algn="l">
              <a:buNone/>
            </a:pPr>
            <a:endParaRPr lang="en-US" b="1" i="0" dirty="0">
              <a:solidFill>
                <a:srgbClr val="535353"/>
              </a:solidFill>
              <a:effectLst/>
              <a:latin typeface="Open Sans" panose="020B0606030504020204" pitchFamily="34" charset="0"/>
            </a:endParaRPr>
          </a:p>
          <a:p>
            <a:pPr>
              <a:spcAft>
                <a:spcPts val="1200"/>
              </a:spcAft>
              <a:buNone/>
            </a:pPr>
            <a:r>
              <a:rPr lang="en-US" dirty="0">
                <a:solidFill>
                  <a:srgbClr val="535353"/>
                </a:solidFill>
                <a:effectLst/>
                <a:latin typeface="Open Sans" panose="020B0606030504020204" pitchFamily="34" charset="0"/>
              </a:rPr>
              <a:t>ACTi's surveillance system based on the </a:t>
            </a:r>
            <a:r>
              <a:rPr lang="en-US" b="1" dirty="0">
                <a:solidFill>
                  <a:srgbClr val="535353"/>
                </a:solidFill>
                <a:effectLst/>
                <a:latin typeface="Open Sans" panose="020B0606030504020204" pitchFamily="34" charset="0"/>
              </a:rPr>
              <a:t>body worn cameras </a:t>
            </a:r>
            <a:r>
              <a:rPr lang="en-US" dirty="0">
                <a:solidFill>
                  <a:srgbClr val="535353"/>
                </a:solidFill>
                <a:effectLst/>
                <a:latin typeface="Open Sans" panose="020B0606030504020204" pitchFamily="34" charset="0"/>
              </a:rPr>
              <a:t>and the </a:t>
            </a:r>
            <a:r>
              <a:rPr lang="en-US" b="1" dirty="0">
                <a:solidFill>
                  <a:srgbClr val="535353"/>
                </a:solidFill>
                <a:effectLst/>
                <a:latin typeface="Open Sans" panose="020B0606030504020204" pitchFamily="34" charset="0"/>
              </a:rPr>
              <a:t>Windows-based NVR </a:t>
            </a:r>
            <a:r>
              <a:rPr lang="en-US" dirty="0">
                <a:solidFill>
                  <a:srgbClr val="535353"/>
                </a:solidFill>
                <a:effectLst/>
                <a:latin typeface="Open Sans" panose="020B0606030504020204" pitchFamily="34" charset="0"/>
              </a:rPr>
              <a:t>is a ready-to-deploy solution. ACTi has a wide range of PCAM-series body-worn cameras to be chosen. Each camera is able to stream live RTSP stream to the NVR. The NVR would then record it and also show it on the client applications, such as workstations, web clients or mobile clients.</a:t>
            </a:r>
          </a:p>
          <a:p>
            <a:pPr>
              <a:spcAft>
                <a:spcPts val="1200"/>
              </a:spcAft>
              <a:buNone/>
            </a:pPr>
            <a:endParaRPr lang="en-US" dirty="0">
              <a:solidFill>
                <a:srgbClr val="535353"/>
              </a:solidFill>
              <a:effectLst/>
              <a:latin typeface="Open Sans" panose="020B0606030504020204" pitchFamily="34" charset="0"/>
            </a:endParaRPr>
          </a:p>
          <a:p>
            <a:pPr>
              <a:buNone/>
            </a:pPr>
            <a:r>
              <a:rPr lang="en-US" dirty="0">
                <a:solidFill>
                  <a:srgbClr val="535353"/>
                </a:solidFill>
                <a:effectLst/>
                <a:latin typeface="Open Sans" panose="020B0606030504020204" pitchFamily="34" charset="0"/>
              </a:rPr>
              <a:t>This solution is perfect for the security teams of schools, banks, high value retail stores and more. The patrol team would have the body-worn cameras attached to their chests. They would also carry the mobile devices with the ACTi Mobile Client app installed. This way, every security officer would also have access to the live video streams of each other's body-worn cameras. That would give an instant awareness of the potentially escalating situations.</a:t>
            </a:r>
          </a:p>
          <a:p>
            <a:pPr>
              <a:buNone/>
            </a:pPr>
            <a:endParaRPr lang="en-US" dirty="0">
              <a:solidFill>
                <a:srgbClr val="535353"/>
              </a:solidFill>
              <a:effectLst/>
              <a:latin typeface="Open Sans" panose="020B0606030504020204" pitchFamily="34" charset="0"/>
            </a:endParaRPr>
          </a:p>
        </p:txBody>
      </p:sp>
    </p:spTree>
    <p:extLst>
      <p:ext uri="{BB962C8B-B14F-4D97-AF65-F5344CB8AC3E}">
        <p14:creationId xmlns:p14="http://schemas.microsoft.com/office/powerpoint/2010/main" val="166797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476321" y="1529401"/>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577693" y="2104471"/>
            <a:ext cx="8064896" cy="1324529"/>
            <a:chOff x="611560" y="2160916"/>
            <a:chExt cx="8064896" cy="1324529"/>
          </a:xfrm>
        </p:grpSpPr>
        <p:sp>
          <p:nvSpPr>
            <p:cNvPr id="9" name="Rectangle 8">
              <a:extLst>
                <a:ext uri="{FF2B5EF4-FFF2-40B4-BE49-F238E27FC236}">
                  <a16:creationId xmlns:a16="http://schemas.microsoft.com/office/drawing/2014/main" id="{805201C7-6296-D446-CF61-228AC5763923}"/>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859682" y="2648670"/>
              <a:ext cx="5806684" cy="646331"/>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2MP</a:t>
              </a:r>
              <a:r>
                <a:rPr lang="en-US" b="1" dirty="0"/>
                <a:t> Body Worn with IR LED, Basic WDR, IP67, </a:t>
              </a:r>
              <a:r>
                <a:rPr lang="en-US" b="1" dirty="0">
                  <a:solidFill>
                    <a:srgbClr val="FF0000"/>
                  </a:solidFill>
                </a:rPr>
                <a:t>LCD display</a:t>
              </a:r>
              <a:r>
                <a:rPr lang="en-US" b="1" dirty="0"/>
                <a:t>, </a:t>
              </a:r>
              <a:r>
                <a:rPr lang="en-US" b="1" dirty="0">
                  <a:solidFill>
                    <a:srgbClr val="FF0000"/>
                  </a:solidFill>
                </a:rPr>
                <a:t>Wi-Fi, Mic</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886451" y="2174003"/>
              <a:ext cx="2272571" cy="584775"/>
            </a:xfrm>
            <a:prstGeom prst="rect">
              <a:avLst/>
            </a:prstGeom>
            <a:noFill/>
          </p:spPr>
          <p:txBody>
            <a:bodyPr wrap="square" rtlCol="0">
              <a:spAutoFit/>
            </a:bodyPr>
            <a:lstStyle/>
            <a:p>
              <a:r>
                <a:rPr lang="en-US" sz="3200" b="1" dirty="0">
                  <a:solidFill>
                    <a:srgbClr val="00B050"/>
                  </a:solidFill>
                </a:rPr>
                <a:t>PCAM-0101</a:t>
              </a:r>
            </a:p>
          </p:txBody>
        </p:sp>
      </p:grpSp>
      <p:pic>
        <p:nvPicPr>
          <p:cNvPr id="5" name="Picture 4">
            <a:extLst>
              <a:ext uri="{FF2B5EF4-FFF2-40B4-BE49-F238E27FC236}">
                <a16:creationId xmlns:a16="http://schemas.microsoft.com/office/drawing/2014/main" id="{833193EA-C9B0-CBD3-C82C-383B772EF139}"/>
              </a:ext>
            </a:extLst>
          </p:cNvPr>
          <p:cNvPicPr>
            <a:picLocks noChangeAspect="1"/>
          </p:cNvPicPr>
          <p:nvPr/>
        </p:nvPicPr>
        <p:blipFill>
          <a:blip r:embed="rId3"/>
          <a:stretch>
            <a:fillRect/>
          </a:stretch>
        </p:blipFill>
        <p:spPr>
          <a:xfrm>
            <a:off x="1052874" y="2117558"/>
            <a:ext cx="1324530" cy="1324530"/>
          </a:xfrm>
          <a:prstGeom prst="rect">
            <a:avLst/>
          </a:prstGeom>
        </p:spPr>
      </p:pic>
      <p:grpSp>
        <p:nvGrpSpPr>
          <p:cNvPr id="6" name="Group 5">
            <a:extLst>
              <a:ext uri="{FF2B5EF4-FFF2-40B4-BE49-F238E27FC236}">
                <a16:creationId xmlns:a16="http://schemas.microsoft.com/office/drawing/2014/main" id="{00B1B771-4805-EB6C-C09C-870C60B4B2C5}"/>
              </a:ext>
            </a:extLst>
          </p:cNvPr>
          <p:cNvGrpSpPr/>
          <p:nvPr/>
        </p:nvGrpSpPr>
        <p:grpSpPr>
          <a:xfrm>
            <a:off x="577693" y="3634738"/>
            <a:ext cx="8064896" cy="1324529"/>
            <a:chOff x="611560" y="2160916"/>
            <a:chExt cx="8064896" cy="1324529"/>
          </a:xfrm>
        </p:grpSpPr>
        <p:sp>
          <p:nvSpPr>
            <p:cNvPr id="7" name="Rectangle 6">
              <a:extLst>
                <a:ext uri="{FF2B5EF4-FFF2-40B4-BE49-F238E27FC236}">
                  <a16:creationId xmlns:a16="http://schemas.microsoft.com/office/drawing/2014/main" id="{72F070D7-08B0-38F3-E417-ACC154ED19EA}"/>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10422FA-8D57-1C00-CCD0-DFAC41318A73}"/>
                </a:ext>
              </a:extLst>
            </p:cNvPr>
            <p:cNvSpPr txBox="1"/>
            <p:nvPr/>
          </p:nvSpPr>
          <p:spPr>
            <a:xfrm>
              <a:off x="2859682" y="2648670"/>
              <a:ext cx="5806684" cy="646331"/>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4MP</a:t>
              </a:r>
              <a:r>
                <a:rPr lang="en-US" b="1" dirty="0"/>
                <a:t> Body Worn with IR LED, Basic WDR, </a:t>
              </a:r>
              <a:r>
                <a:rPr lang="en-US" b="1" dirty="0">
                  <a:solidFill>
                    <a:srgbClr val="FF0000"/>
                  </a:solidFill>
                </a:rPr>
                <a:t>IP68</a:t>
              </a:r>
              <a:r>
                <a:rPr lang="en-US" b="1" dirty="0"/>
                <a:t>, </a:t>
              </a:r>
              <a:r>
                <a:rPr lang="en-US" b="1" dirty="0">
                  <a:solidFill>
                    <a:srgbClr val="FF0000"/>
                  </a:solidFill>
                </a:rPr>
                <a:t>LCD display</a:t>
              </a:r>
              <a:r>
                <a:rPr lang="en-US" b="1" dirty="0"/>
                <a:t>, </a:t>
              </a:r>
              <a:r>
                <a:rPr lang="en-US" b="1" dirty="0">
                  <a:solidFill>
                    <a:srgbClr val="FF0000"/>
                  </a:solidFill>
                </a:rPr>
                <a:t>Wi-Fi, 5G, GPS, Image Stabilizer, Mic</a:t>
              </a:r>
            </a:p>
          </p:txBody>
        </p:sp>
        <p:sp>
          <p:nvSpPr>
            <p:cNvPr id="12" name="TextBox 11">
              <a:extLst>
                <a:ext uri="{FF2B5EF4-FFF2-40B4-BE49-F238E27FC236}">
                  <a16:creationId xmlns:a16="http://schemas.microsoft.com/office/drawing/2014/main" id="{691DA5F8-6473-917F-658F-2CB3D4F21D85}"/>
                </a:ext>
              </a:extLst>
            </p:cNvPr>
            <p:cNvSpPr txBox="1"/>
            <p:nvPr/>
          </p:nvSpPr>
          <p:spPr>
            <a:xfrm>
              <a:off x="2886451" y="2174003"/>
              <a:ext cx="2272571" cy="584775"/>
            </a:xfrm>
            <a:prstGeom prst="rect">
              <a:avLst/>
            </a:prstGeom>
            <a:noFill/>
          </p:spPr>
          <p:txBody>
            <a:bodyPr wrap="square" rtlCol="0">
              <a:spAutoFit/>
            </a:bodyPr>
            <a:lstStyle/>
            <a:p>
              <a:r>
                <a:rPr lang="en-US" sz="3200" b="1" dirty="0">
                  <a:solidFill>
                    <a:srgbClr val="00B050"/>
                  </a:solidFill>
                </a:rPr>
                <a:t>PCAM-1600</a:t>
              </a:r>
            </a:p>
          </p:txBody>
        </p:sp>
      </p:grpSp>
      <p:grpSp>
        <p:nvGrpSpPr>
          <p:cNvPr id="14" name="Group 13">
            <a:extLst>
              <a:ext uri="{FF2B5EF4-FFF2-40B4-BE49-F238E27FC236}">
                <a16:creationId xmlns:a16="http://schemas.microsoft.com/office/drawing/2014/main" id="{668D41D9-CAB9-5770-16F6-62D833735AEF}"/>
              </a:ext>
            </a:extLst>
          </p:cNvPr>
          <p:cNvGrpSpPr/>
          <p:nvPr/>
        </p:nvGrpSpPr>
        <p:grpSpPr>
          <a:xfrm>
            <a:off x="577693" y="5151917"/>
            <a:ext cx="8064896" cy="1411084"/>
            <a:chOff x="611560" y="2160916"/>
            <a:chExt cx="8064896" cy="1411084"/>
          </a:xfrm>
        </p:grpSpPr>
        <p:sp>
          <p:nvSpPr>
            <p:cNvPr id="15" name="Rectangle 14">
              <a:extLst>
                <a:ext uri="{FF2B5EF4-FFF2-40B4-BE49-F238E27FC236}">
                  <a16:creationId xmlns:a16="http://schemas.microsoft.com/office/drawing/2014/main" id="{A6E73A79-7552-A7EA-1FF6-76AF15788F0E}"/>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72A04C3-1E2B-DAE7-FF09-CA542549F06B}"/>
                </a:ext>
              </a:extLst>
            </p:cNvPr>
            <p:cNvSpPr txBox="1"/>
            <p:nvPr/>
          </p:nvSpPr>
          <p:spPr>
            <a:xfrm>
              <a:off x="2859682" y="2648670"/>
              <a:ext cx="5806684" cy="923330"/>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8MP</a:t>
              </a:r>
              <a:r>
                <a:rPr lang="en-US" b="1" dirty="0"/>
                <a:t> Body Worn with IR LED, Basic WDR, </a:t>
              </a:r>
              <a:r>
                <a:rPr lang="en-US" b="1" dirty="0">
                  <a:solidFill>
                    <a:srgbClr val="FF0000"/>
                  </a:solidFill>
                </a:rPr>
                <a:t>IP68</a:t>
              </a:r>
              <a:r>
                <a:rPr lang="en-US" b="1" dirty="0"/>
                <a:t>, </a:t>
              </a:r>
              <a:r>
                <a:rPr lang="en-US" b="1" dirty="0">
                  <a:solidFill>
                    <a:srgbClr val="FF0000"/>
                  </a:solidFill>
                </a:rPr>
                <a:t>Touch Screen</a:t>
              </a:r>
              <a:r>
                <a:rPr lang="en-US" b="1" dirty="0"/>
                <a:t>, </a:t>
              </a:r>
              <a:r>
                <a:rPr lang="en-US" b="1" dirty="0">
                  <a:solidFill>
                    <a:srgbClr val="FF0000"/>
                  </a:solidFill>
                </a:rPr>
                <a:t>Wi-Fi, GPS, Bluetooth, Image Stabilizer, Mic, </a:t>
              </a:r>
              <a:r>
                <a:rPr lang="en-US" b="1" dirty="0"/>
                <a:t>Audio out, </a:t>
              </a:r>
              <a:r>
                <a:rPr lang="en-US" b="1" dirty="0">
                  <a:solidFill>
                    <a:srgbClr val="FF0000"/>
                  </a:solidFill>
                </a:rPr>
                <a:t>Face Recognition</a:t>
              </a:r>
            </a:p>
          </p:txBody>
        </p:sp>
        <p:sp>
          <p:nvSpPr>
            <p:cNvPr id="17" name="TextBox 16">
              <a:extLst>
                <a:ext uri="{FF2B5EF4-FFF2-40B4-BE49-F238E27FC236}">
                  <a16:creationId xmlns:a16="http://schemas.microsoft.com/office/drawing/2014/main" id="{2C8B1F8C-8326-9F63-98CB-E8BE50727703}"/>
                </a:ext>
              </a:extLst>
            </p:cNvPr>
            <p:cNvSpPr txBox="1"/>
            <p:nvPr/>
          </p:nvSpPr>
          <p:spPr>
            <a:xfrm>
              <a:off x="2886451" y="2174003"/>
              <a:ext cx="2272571" cy="584775"/>
            </a:xfrm>
            <a:prstGeom prst="rect">
              <a:avLst/>
            </a:prstGeom>
            <a:noFill/>
          </p:spPr>
          <p:txBody>
            <a:bodyPr wrap="square" rtlCol="0">
              <a:spAutoFit/>
            </a:bodyPr>
            <a:lstStyle/>
            <a:p>
              <a:r>
                <a:rPr lang="en-US" sz="3200" b="1" dirty="0">
                  <a:solidFill>
                    <a:srgbClr val="00B050"/>
                  </a:solidFill>
                </a:rPr>
                <a:t>PCAM-1601</a:t>
              </a:r>
            </a:p>
          </p:txBody>
        </p:sp>
      </p:grpSp>
      <p:pic>
        <p:nvPicPr>
          <p:cNvPr id="19" name="Picture 18">
            <a:extLst>
              <a:ext uri="{FF2B5EF4-FFF2-40B4-BE49-F238E27FC236}">
                <a16:creationId xmlns:a16="http://schemas.microsoft.com/office/drawing/2014/main" id="{BF7C5568-F340-D12A-A7B5-5E18A7E90739}"/>
              </a:ext>
            </a:extLst>
          </p:cNvPr>
          <p:cNvPicPr>
            <a:picLocks noChangeAspect="1"/>
          </p:cNvPicPr>
          <p:nvPr/>
        </p:nvPicPr>
        <p:blipFill>
          <a:blip r:embed="rId4"/>
          <a:stretch>
            <a:fillRect/>
          </a:stretch>
        </p:blipFill>
        <p:spPr>
          <a:xfrm>
            <a:off x="1052874" y="3679894"/>
            <a:ext cx="1324530" cy="1324530"/>
          </a:xfrm>
          <a:prstGeom prst="rect">
            <a:avLst/>
          </a:prstGeom>
        </p:spPr>
      </p:pic>
      <p:pic>
        <p:nvPicPr>
          <p:cNvPr id="20" name="Picture 19">
            <a:extLst>
              <a:ext uri="{FF2B5EF4-FFF2-40B4-BE49-F238E27FC236}">
                <a16:creationId xmlns:a16="http://schemas.microsoft.com/office/drawing/2014/main" id="{246F656E-4B24-4F0A-B7E1-545849AC041E}"/>
              </a:ext>
            </a:extLst>
          </p:cNvPr>
          <p:cNvPicPr>
            <a:picLocks noChangeAspect="1"/>
          </p:cNvPicPr>
          <p:nvPr/>
        </p:nvPicPr>
        <p:blipFill>
          <a:blip r:embed="rId5"/>
          <a:stretch>
            <a:fillRect/>
          </a:stretch>
        </p:blipFill>
        <p:spPr>
          <a:xfrm>
            <a:off x="1094231" y="5197074"/>
            <a:ext cx="1188278" cy="1188278"/>
          </a:xfrm>
          <a:prstGeom prst="rect">
            <a:avLst/>
          </a:prstGeom>
        </p:spPr>
      </p:pic>
    </p:spTree>
    <p:extLst>
      <p:ext uri="{BB962C8B-B14F-4D97-AF65-F5344CB8AC3E}">
        <p14:creationId xmlns:p14="http://schemas.microsoft.com/office/powerpoint/2010/main" val="2878030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DD398-7809-47C2-E2C2-EFE0F7AB6C1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57AFAFD-47D5-8968-FFB4-44431590CF72}"/>
              </a:ext>
            </a:extLst>
          </p:cNvPr>
          <p:cNvSpPr txBox="1"/>
          <p:nvPr/>
        </p:nvSpPr>
        <p:spPr>
          <a:xfrm>
            <a:off x="476321" y="1529401"/>
            <a:ext cx="6120680" cy="369332"/>
          </a:xfrm>
          <a:prstGeom prst="rect">
            <a:avLst/>
          </a:prstGeom>
          <a:noFill/>
        </p:spPr>
        <p:txBody>
          <a:bodyPr wrap="square" rtlCol="0">
            <a:spAutoFit/>
          </a:bodyPr>
          <a:lstStyle/>
          <a:p>
            <a:r>
              <a:rPr lang="en-US" dirty="0"/>
              <a:t>ACTi is introducing the newest products:</a:t>
            </a:r>
          </a:p>
        </p:txBody>
      </p:sp>
      <p:grpSp>
        <p:nvGrpSpPr>
          <p:cNvPr id="6" name="Group 5">
            <a:extLst>
              <a:ext uri="{FF2B5EF4-FFF2-40B4-BE49-F238E27FC236}">
                <a16:creationId xmlns:a16="http://schemas.microsoft.com/office/drawing/2014/main" id="{6AE03E64-0AD8-D3A4-1412-2BA67D5C1509}"/>
              </a:ext>
            </a:extLst>
          </p:cNvPr>
          <p:cNvGrpSpPr/>
          <p:nvPr/>
        </p:nvGrpSpPr>
        <p:grpSpPr>
          <a:xfrm>
            <a:off x="577693" y="3634738"/>
            <a:ext cx="8064896" cy="1324529"/>
            <a:chOff x="611560" y="2160916"/>
            <a:chExt cx="8064896" cy="1324529"/>
          </a:xfrm>
        </p:grpSpPr>
        <p:sp>
          <p:nvSpPr>
            <p:cNvPr id="7" name="Rectangle 6">
              <a:extLst>
                <a:ext uri="{FF2B5EF4-FFF2-40B4-BE49-F238E27FC236}">
                  <a16:creationId xmlns:a16="http://schemas.microsoft.com/office/drawing/2014/main" id="{28BFC17A-52A3-9AAF-28F6-BA5E7B9016A0}"/>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49BEB29-B1C4-5DDD-47F9-E8E9174E88AD}"/>
                </a:ext>
              </a:extLst>
            </p:cNvPr>
            <p:cNvSpPr txBox="1"/>
            <p:nvPr/>
          </p:nvSpPr>
          <p:spPr>
            <a:xfrm>
              <a:off x="2859682" y="2648670"/>
              <a:ext cx="5806684" cy="646331"/>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3MP</a:t>
              </a:r>
              <a:r>
                <a:rPr lang="en-US" b="1" dirty="0"/>
                <a:t> Body Worn with IR LED, Basic WDR, IP67, </a:t>
              </a:r>
              <a:r>
                <a:rPr lang="en-US" b="1" dirty="0">
                  <a:solidFill>
                    <a:srgbClr val="FF0000"/>
                  </a:solidFill>
                </a:rPr>
                <a:t>TFT Screen</a:t>
              </a:r>
              <a:r>
                <a:rPr lang="en-US" b="1" dirty="0"/>
                <a:t>, </a:t>
              </a:r>
              <a:r>
                <a:rPr lang="en-US" b="1" dirty="0">
                  <a:solidFill>
                    <a:srgbClr val="FF0000"/>
                  </a:solidFill>
                </a:rPr>
                <a:t>Wi-Fi, GPS, Mic</a:t>
              </a:r>
            </a:p>
          </p:txBody>
        </p:sp>
        <p:sp>
          <p:nvSpPr>
            <p:cNvPr id="12" name="TextBox 11">
              <a:extLst>
                <a:ext uri="{FF2B5EF4-FFF2-40B4-BE49-F238E27FC236}">
                  <a16:creationId xmlns:a16="http://schemas.microsoft.com/office/drawing/2014/main" id="{17F87570-58D2-AF12-8966-ED995E8E18F8}"/>
                </a:ext>
              </a:extLst>
            </p:cNvPr>
            <p:cNvSpPr txBox="1"/>
            <p:nvPr/>
          </p:nvSpPr>
          <p:spPr>
            <a:xfrm>
              <a:off x="2886451" y="2174003"/>
              <a:ext cx="2272571" cy="584775"/>
            </a:xfrm>
            <a:prstGeom prst="rect">
              <a:avLst/>
            </a:prstGeom>
            <a:noFill/>
          </p:spPr>
          <p:txBody>
            <a:bodyPr wrap="square" rtlCol="0">
              <a:spAutoFit/>
            </a:bodyPr>
            <a:lstStyle/>
            <a:p>
              <a:r>
                <a:rPr lang="en-US" sz="3200" b="1" dirty="0">
                  <a:solidFill>
                    <a:srgbClr val="00B050"/>
                  </a:solidFill>
                </a:rPr>
                <a:t>PCAM-1602</a:t>
              </a:r>
            </a:p>
          </p:txBody>
        </p:sp>
      </p:grpSp>
      <p:grpSp>
        <p:nvGrpSpPr>
          <p:cNvPr id="14" name="Group 13">
            <a:extLst>
              <a:ext uri="{FF2B5EF4-FFF2-40B4-BE49-F238E27FC236}">
                <a16:creationId xmlns:a16="http://schemas.microsoft.com/office/drawing/2014/main" id="{05FF76DF-71AD-9520-8F27-18EF9D47178D}"/>
              </a:ext>
            </a:extLst>
          </p:cNvPr>
          <p:cNvGrpSpPr/>
          <p:nvPr/>
        </p:nvGrpSpPr>
        <p:grpSpPr>
          <a:xfrm>
            <a:off x="577693" y="5151917"/>
            <a:ext cx="8064896" cy="1324529"/>
            <a:chOff x="611560" y="2160916"/>
            <a:chExt cx="8064896" cy="1324529"/>
          </a:xfrm>
        </p:grpSpPr>
        <p:sp>
          <p:nvSpPr>
            <p:cNvPr id="15" name="Rectangle 14">
              <a:extLst>
                <a:ext uri="{FF2B5EF4-FFF2-40B4-BE49-F238E27FC236}">
                  <a16:creationId xmlns:a16="http://schemas.microsoft.com/office/drawing/2014/main" id="{454F2A0A-E23F-F82E-FA52-9477F5017BC6}"/>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C140FDB5-A77F-48D1-4A04-F29037371988}"/>
                </a:ext>
              </a:extLst>
            </p:cNvPr>
            <p:cNvSpPr txBox="1"/>
            <p:nvPr/>
          </p:nvSpPr>
          <p:spPr>
            <a:xfrm>
              <a:off x="2859682" y="2648670"/>
              <a:ext cx="5806684" cy="646331"/>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4MP</a:t>
              </a:r>
              <a:r>
                <a:rPr lang="en-US" b="1" dirty="0"/>
                <a:t> Body Worn with IR LED, Basic WDR, </a:t>
              </a:r>
              <a:r>
                <a:rPr lang="en-US" b="1" dirty="0">
                  <a:solidFill>
                    <a:srgbClr val="FF0000"/>
                  </a:solidFill>
                </a:rPr>
                <a:t>IP68</a:t>
              </a:r>
              <a:r>
                <a:rPr lang="en-US" b="1" dirty="0"/>
                <a:t>, </a:t>
              </a:r>
              <a:r>
                <a:rPr lang="en-US" b="1" dirty="0">
                  <a:solidFill>
                    <a:srgbClr val="FF0000"/>
                  </a:solidFill>
                </a:rPr>
                <a:t>TFT Screen</a:t>
              </a:r>
              <a:r>
                <a:rPr lang="en-US" b="1" dirty="0"/>
                <a:t>, </a:t>
              </a:r>
              <a:r>
                <a:rPr lang="en-US" b="1" dirty="0">
                  <a:solidFill>
                    <a:srgbClr val="FF0000"/>
                  </a:solidFill>
                </a:rPr>
                <a:t>Wi-Fi, GPS, Bluetooth, Image Stabilizer</a:t>
              </a:r>
              <a:endParaRPr lang="en-US" b="1" dirty="0"/>
            </a:p>
          </p:txBody>
        </p:sp>
        <p:sp>
          <p:nvSpPr>
            <p:cNvPr id="17" name="TextBox 16">
              <a:extLst>
                <a:ext uri="{FF2B5EF4-FFF2-40B4-BE49-F238E27FC236}">
                  <a16:creationId xmlns:a16="http://schemas.microsoft.com/office/drawing/2014/main" id="{5AE8A986-2FC7-1563-9890-E6AD885A4474}"/>
                </a:ext>
              </a:extLst>
            </p:cNvPr>
            <p:cNvSpPr txBox="1"/>
            <p:nvPr/>
          </p:nvSpPr>
          <p:spPr>
            <a:xfrm>
              <a:off x="2886451" y="2174003"/>
              <a:ext cx="2272571" cy="584775"/>
            </a:xfrm>
            <a:prstGeom prst="rect">
              <a:avLst/>
            </a:prstGeom>
            <a:noFill/>
          </p:spPr>
          <p:txBody>
            <a:bodyPr wrap="square" rtlCol="0">
              <a:spAutoFit/>
            </a:bodyPr>
            <a:lstStyle/>
            <a:p>
              <a:r>
                <a:rPr lang="en-US" sz="3200" b="1" dirty="0">
                  <a:solidFill>
                    <a:srgbClr val="00B050"/>
                  </a:solidFill>
                </a:rPr>
                <a:t>PCAM-1603</a:t>
              </a:r>
            </a:p>
          </p:txBody>
        </p:sp>
      </p:grpSp>
      <p:grpSp>
        <p:nvGrpSpPr>
          <p:cNvPr id="13" name="Group 12">
            <a:extLst>
              <a:ext uri="{FF2B5EF4-FFF2-40B4-BE49-F238E27FC236}">
                <a16:creationId xmlns:a16="http://schemas.microsoft.com/office/drawing/2014/main" id="{17EEE6FE-85BC-5DCF-7E00-A2BEE1328B40}"/>
              </a:ext>
            </a:extLst>
          </p:cNvPr>
          <p:cNvGrpSpPr/>
          <p:nvPr/>
        </p:nvGrpSpPr>
        <p:grpSpPr>
          <a:xfrm>
            <a:off x="577693" y="2089248"/>
            <a:ext cx="8064896" cy="1411084"/>
            <a:chOff x="611560" y="2160916"/>
            <a:chExt cx="8064896" cy="1411084"/>
          </a:xfrm>
        </p:grpSpPr>
        <p:sp>
          <p:nvSpPr>
            <p:cNvPr id="18" name="Rectangle 17">
              <a:extLst>
                <a:ext uri="{FF2B5EF4-FFF2-40B4-BE49-F238E27FC236}">
                  <a16:creationId xmlns:a16="http://schemas.microsoft.com/office/drawing/2014/main" id="{BCD24A08-3EB8-D5D9-1BD6-A67BFF023F75}"/>
                </a:ext>
              </a:extLst>
            </p:cNvPr>
            <p:cNvSpPr/>
            <p:nvPr/>
          </p:nvSpPr>
          <p:spPr>
            <a:xfrm>
              <a:off x="611560" y="2160916"/>
              <a:ext cx="8064896" cy="132452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233483A5-FCDB-BADD-DA06-3B78272BFFB2}"/>
                </a:ext>
              </a:extLst>
            </p:cNvPr>
            <p:cNvSpPr txBox="1"/>
            <p:nvPr/>
          </p:nvSpPr>
          <p:spPr>
            <a:xfrm>
              <a:off x="2859682" y="2648670"/>
              <a:ext cx="5806684" cy="923330"/>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8MP</a:t>
              </a:r>
              <a:r>
                <a:rPr lang="en-US" b="1" dirty="0"/>
                <a:t> Body Worn with IR LED, Basic WDR, </a:t>
              </a:r>
              <a:r>
                <a:rPr lang="en-US" b="1" dirty="0">
                  <a:solidFill>
                    <a:srgbClr val="FF0000"/>
                  </a:solidFill>
                </a:rPr>
                <a:t>IP68</a:t>
              </a:r>
              <a:r>
                <a:rPr lang="en-US" b="1" dirty="0"/>
                <a:t>, </a:t>
              </a:r>
              <a:r>
                <a:rPr lang="en-US" b="1" dirty="0">
                  <a:solidFill>
                    <a:srgbClr val="FF0000"/>
                  </a:solidFill>
                </a:rPr>
                <a:t>Touch Screen</a:t>
              </a:r>
              <a:r>
                <a:rPr lang="en-US" b="1" dirty="0"/>
                <a:t>, </a:t>
              </a:r>
              <a:r>
                <a:rPr lang="en-US" b="1" dirty="0">
                  <a:solidFill>
                    <a:srgbClr val="FF0000"/>
                  </a:solidFill>
                </a:rPr>
                <a:t>Wi-Fi, 5G, GPS, Bluetooth, Image Stabilizer, Mic, </a:t>
              </a:r>
              <a:r>
                <a:rPr lang="en-US" b="1" dirty="0"/>
                <a:t>Audio out, </a:t>
              </a:r>
              <a:r>
                <a:rPr lang="en-US" b="1" dirty="0">
                  <a:solidFill>
                    <a:srgbClr val="FF0000"/>
                  </a:solidFill>
                </a:rPr>
                <a:t>Face Recognition</a:t>
              </a:r>
            </a:p>
          </p:txBody>
        </p:sp>
        <p:sp>
          <p:nvSpPr>
            <p:cNvPr id="22" name="TextBox 21">
              <a:extLst>
                <a:ext uri="{FF2B5EF4-FFF2-40B4-BE49-F238E27FC236}">
                  <a16:creationId xmlns:a16="http://schemas.microsoft.com/office/drawing/2014/main" id="{A868322C-EBAB-1BC1-26DE-D299664E29DF}"/>
                </a:ext>
              </a:extLst>
            </p:cNvPr>
            <p:cNvSpPr txBox="1"/>
            <p:nvPr/>
          </p:nvSpPr>
          <p:spPr>
            <a:xfrm>
              <a:off x="2886451" y="2174003"/>
              <a:ext cx="3661105" cy="584775"/>
            </a:xfrm>
            <a:prstGeom prst="rect">
              <a:avLst/>
            </a:prstGeom>
            <a:noFill/>
          </p:spPr>
          <p:txBody>
            <a:bodyPr wrap="square" rtlCol="0">
              <a:spAutoFit/>
            </a:bodyPr>
            <a:lstStyle/>
            <a:p>
              <a:r>
                <a:rPr lang="en-US" sz="3200" b="1" dirty="0">
                  <a:solidFill>
                    <a:srgbClr val="00B050"/>
                  </a:solidFill>
                </a:rPr>
                <a:t>PCAM-1601-P1</a:t>
              </a:r>
            </a:p>
          </p:txBody>
        </p:sp>
      </p:grpSp>
      <p:pic>
        <p:nvPicPr>
          <p:cNvPr id="23" name="Picture 22">
            <a:extLst>
              <a:ext uri="{FF2B5EF4-FFF2-40B4-BE49-F238E27FC236}">
                <a16:creationId xmlns:a16="http://schemas.microsoft.com/office/drawing/2014/main" id="{2C4BE312-E6C0-3E72-2CDA-9DFC77E83115}"/>
              </a:ext>
            </a:extLst>
          </p:cNvPr>
          <p:cNvPicPr>
            <a:picLocks noChangeAspect="1"/>
          </p:cNvPicPr>
          <p:nvPr/>
        </p:nvPicPr>
        <p:blipFill>
          <a:blip r:embed="rId3"/>
          <a:stretch>
            <a:fillRect/>
          </a:stretch>
        </p:blipFill>
        <p:spPr>
          <a:xfrm>
            <a:off x="1094231" y="2134405"/>
            <a:ext cx="1188278" cy="1188278"/>
          </a:xfrm>
          <a:prstGeom prst="rect">
            <a:avLst/>
          </a:prstGeom>
        </p:spPr>
      </p:pic>
      <p:pic>
        <p:nvPicPr>
          <p:cNvPr id="24" name="Picture 23">
            <a:extLst>
              <a:ext uri="{FF2B5EF4-FFF2-40B4-BE49-F238E27FC236}">
                <a16:creationId xmlns:a16="http://schemas.microsoft.com/office/drawing/2014/main" id="{6F4444C4-AB6F-D6A0-B0BB-F6CFA0F1C06A}"/>
              </a:ext>
            </a:extLst>
          </p:cNvPr>
          <p:cNvPicPr>
            <a:picLocks noChangeAspect="1"/>
          </p:cNvPicPr>
          <p:nvPr/>
        </p:nvPicPr>
        <p:blipFill>
          <a:blip r:embed="rId4"/>
          <a:stretch>
            <a:fillRect/>
          </a:stretch>
        </p:blipFill>
        <p:spPr>
          <a:xfrm>
            <a:off x="1026105" y="3604292"/>
            <a:ext cx="1324529" cy="1324529"/>
          </a:xfrm>
          <a:prstGeom prst="rect">
            <a:avLst/>
          </a:prstGeom>
        </p:spPr>
      </p:pic>
      <p:pic>
        <p:nvPicPr>
          <p:cNvPr id="25" name="Picture 24">
            <a:extLst>
              <a:ext uri="{FF2B5EF4-FFF2-40B4-BE49-F238E27FC236}">
                <a16:creationId xmlns:a16="http://schemas.microsoft.com/office/drawing/2014/main" id="{B419C9CC-4E52-B999-320F-B46047B734CE}"/>
              </a:ext>
            </a:extLst>
          </p:cNvPr>
          <p:cNvPicPr>
            <a:picLocks noChangeAspect="1"/>
          </p:cNvPicPr>
          <p:nvPr/>
        </p:nvPicPr>
        <p:blipFill>
          <a:blip r:embed="rId5"/>
          <a:stretch>
            <a:fillRect/>
          </a:stretch>
        </p:blipFill>
        <p:spPr>
          <a:xfrm>
            <a:off x="821107" y="4989713"/>
            <a:ext cx="1668749" cy="1668749"/>
          </a:xfrm>
          <a:prstGeom prst="rect">
            <a:avLst/>
          </a:prstGeom>
        </p:spPr>
      </p:pic>
    </p:spTree>
    <p:extLst>
      <p:ext uri="{BB962C8B-B14F-4D97-AF65-F5344CB8AC3E}">
        <p14:creationId xmlns:p14="http://schemas.microsoft.com/office/powerpoint/2010/main" val="67749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570145" y="548680"/>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3878912983"/>
              </p:ext>
            </p:extLst>
          </p:nvPr>
        </p:nvGraphicFramePr>
        <p:xfrm>
          <a:off x="395536" y="1241814"/>
          <a:ext cx="8443668" cy="5526024"/>
        </p:xfrm>
        <a:graphic>
          <a:graphicData uri="http://schemas.openxmlformats.org/drawingml/2006/table">
            <a:tbl>
              <a:tblPr firstRow="1" bandRow="1">
                <a:tableStyleId>{5940675A-B579-460E-94D1-54222C63F5DA}</a:tableStyleId>
              </a:tblPr>
              <a:tblGrid>
                <a:gridCol w="1407278">
                  <a:extLst>
                    <a:ext uri="{9D8B030D-6E8A-4147-A177-3AD203B41FA5}">
                      <a16:colId xmlns:a16="http://schemas.microsoft.com/office/drawing/2014/main" val="1674525478"/>
                    </a:ext>
                  </a:extLst>
                </a:gridCol>
                <a:gridCol w="1407278">
                  <a:extLst>
                    <a:ext uri="{9D8B030D-6E8A-4147-A177-3AD203B41FA5}">
                      <a16:colId xmlns:a16="http://schemas.microsoft.com/office/drawing/2014/main" val="1729072205"/>
                    </a:ext>
                  </a:extLst>
                </a:gridCol>
                <a:gridCol w="1407278">
                  <a:extLst>
                    <a:ext uri="{9D8B030D-6E8A-4147-A177-3AD203B41FA5}">
                      <a16:colId xmlns:a16="http://schemas.microsoft.com/office/drawing/2014/main" val="4000711029"/>
                    </a:ext>
                  </a:extLst>
                </a:gridCol>
                <a:gridCol w="1407278">
                  <a:extLst>
                    <a:ext uri="{9D8B030D-6E8A-4147-A177-3AD203B41FA5}">
                      <a16:colId xmlns:a16="http://schemas.microsoft.com/office/drawing/2014/main" val="1544761240"/>
                    </a:ext>
                  </a:extLst>
                </a:gridCol>
                <a:gridCol w="1407278">
                  <a:extLst>
                    <a:ext uri="{9D8B030D-6E8A-4147-A177-3AD203B41FA5}">
                      <a16:colId xmlns:a16="http://schemas.microsoft.com/office/drawing/2014/main" val="3449316324"/>
                    </a:ext>
                  </a:extLst>
                </a:gridCol>
                <a:gridCol w="1407278">
                  <a:extLst>
                    <a:ext uri="{9D8B030D-6E8A-4147-A177-3AD203B41FA5}">
                      <a16:colId xmlns:a16="http://schemas.microsoft.com/office/drawing/2014/main" val="3363966419"/>
                    </a:ext>
                  </a:extLst>
                </a:gridCol>
              </a:tblGrid>
              <a:tr h="327342">
                <a:tc>
                  <a:txBody>
                    <a:bodyPr/>
                    <a:lstStyle/>
                    <a:p>
                      <a:r>
                        <a:rPr lang="en-US" sz="1400" b="0" dirty="0"/>
                        <a:t>Model</a:t>
                      </a:r>
                    </a:p>
                  </a:txBody>
                  <a:tcPr>
                    <a:solidFill>
                      <a:schemeClr val="bg1">
                        <a:lumMod val="95000"/>
                      </a:schemeClr>
                    </a:solidFill>
                  </a:tcPr>
                </a:tc>
                <a:tc>
                  <a:txBody>
                    <a:bodyPr/>
                    <a:lstStyle/>
                    <a:p>
                      <a:r>
                        <a:rPr lang="en-US" sz="1400" b="0" dirty="0"/>
                        <a:t>PCAM-0101</a:t>
                      </a:r>
                      <a:endParaRPr lang="en-US" sz="1400" b="0" dirty="0">
                        <a:solidFill>
                          <a:schemeClr val="tx1">
                            <a:lumMod val="50000"/>
                            <a:lumOff val="50000"/>
                          </a:schemeClr>
                        </a:solidFill>
                      </a:endParaRPr>
                    </a:p>
                  </a:txBody>
                  <a:tcPr>
                    <a:solidFill>
                      <a:schemeClr val="bg1">
                        <a:lumMod val="95000"/>
                      </a:schemeClr>
                    </a:solidFill>
                  </a:tcPr>
                </a:tc>
                <a:tc>
                  <a:txBody>
                    <a:bodyPr/>
                    <a:lstStyle/>
                    <a:p>
                      <a:r>
                        <a:rPr lang="en-US" sz="1400" b="0" kern="1200" dirty="0">
                          <a:solidFill>
                            <a:schemeClr val="tx1"/>
                          </a:solidFill>
                          <a:latin typeface="+mn-lt"/>
                          <a:ea typeface="+mn-ea"/>
                          <a:cs typeface="+mn-cs"/>
                        </a:rPr>
                        <a:t>PCAM-1600</a:t>
                      </a:r>
                      <a:endParaRPr lang="en-US" sz="1400" b="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pPr marL="0" algn="l" defTabSz="914400" rtl="0" eaLnBrk="1" latinLnBrk="0" hangingPunct="1"/>
                      <a:r>
                        <a:rPr lang="en-US" sz="1400" b="0" kern="1200" dirty="0">
                          <a:solidFill>
                            <a:schemeClr val="tx1"/>
                          </a:solidFill>
                          <a:latin typeface="+mn-lt"/>
                          <a:ea typeface="+mn-ea"/>
                          <a:cs typeface="+mn-cs"/>
                        </a:rPr>
                        <a:t>PCAM-1601 /</a:t>
                      </a:r>
                    </a:p>
                    <a:p>
                      <a:pPr marL="0" algn="l" defTabSz="914400" rtl="0" eaLnBrk="1" latinLnBrk="0" hangingPunct="1"/>
                      <a:r>
                        <a:rPr lang="en-US" sz="1400" b="0" kern="1200" dirty="0">
                          <a:solidFill>
                            <a:schemeClr val="tx1"/>
                          </a:solidFill>
                          <a:latin typeface="+mn-lt"/>
                          <a:ea typeface="+mn-ea"/>
                          <a:cs typeface="+mn-cs"/>
                        </a:rPr>
                        <a:t>PCAM-1601-P1</a:t>
                      </a:r>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a:solidFill>
                            <a:schemeClr val="tx1"/>
                          </a:solidFill>
                          <a:latin typeface="+mn-lt"/>
                          <a:ea typeface="+mn-ea"/>
                          <a:cs typeface="+mn-cs"/>
                        </a:rPr>
                        <a:t>PCAM-1602</a:t>
                      </a:r>
                    </a:p>
                  </a:txBody>
                  <a:tcPr>
                    <a:solidFill>
                      <a:schemeClr val="bg1">
                        <a:lumMod val="95000"/>
                      </a:schemeClr>
                    </a:solidFill>
                  </a:tcPr>
                </a:tc>
                <a:tc>
                  <a:txBody>
                    <a:bodyPr/>
                    <a:lstStyle/>
                    <a:p>
                      <a:pPr marL="0" algn="l" defTabSz="914400" rtl="0" eaLnBrk="1" latinLnBrk="0" hangingPunct="1"/>
                      <a:r>
                        <a:rPr lang="en-US" sz="1400" b="0" kern="1200" dirty="0">
                          <a:solidFill>
                            <a:schemeClr val="tx1"/>
                          </a:solidFill>
                          <a:latin typeface="+mn-lt"/>
                          <a:ea typeface="+mn-ea"/>
                          <a:cs typeface="+mn-cs"/>
                        </a:rPr>
                        <a:t>PCAM-1603</a:t>
                      </a:r>
                    </a:p>
                  </a:txBody>
                  <a:tcPr>
                    <a:solidFill>
                      <a:schemeClr val="bg1">
                        <a:lumMod val="95000"/>
                      </a:schemeClr>
                    </a:solidFill>
                  </a:tcPr>
                </a:tc>
                <a:extLst>
                  <a:ext uri="{0D108BD9-81ED-4DB2-BD59-A6C34878D82A}">
                    <a16:rowId xmlns:a16="http://schemas.microsoft.com/office/drawing/2014/main" val="2842435519"/>
                  </a:ext>
                </a:extLst>
              </a:tr>
              <a:tr h="752418">
                <a:tc>
                  <a:txBody>
                    <a:bodyPr/>
                    <a:lstStyle/>
                    <a:p>
                      <a:r>
                        <a:rPr lang="en-US" sz="1400" dirty="0"/>
                        <a:t>Photo</a:t>
                      </a:r>
                    </a:p>
                  </a:txBody>
                  <a:tcPr/>
                </a:tc>
                <a:tc>
                  <a:txBody>
                    <a:bodyPr/>
                    <a:lstStyle/>
                    <a:p>
                      <a:endParaRPr lang="en-US" sz="1400" dirty="0"/>
                    </a:p>
                  </a:txBody>
                  <a:tcPr/>
                </a:tc>
                <a:tc>
                  <a:txBody>
                    <a:bodyPr/>
                    <a:lstStyle/>
                    <a:p>
                      <a:endParaRPr lang="en-US" sz="1400" dirty="0"/>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extLst>
                  <a:ext uri="{0D108BD9-81ED-4DB2-BD59-A6C34878D82A}">
                    <a16:rowId xmlns:a16="http://schemas.microsoft.com/office/drawing/2014/main" val="3709142187"/>
                  </a:ext>
                </a:extLst>
              </a:tr>
              <a:tr h="327342">
                <a:tc>
                  <a:txBody>
                    <a:bodyPr/>
                    <a:lstStyle/>
                    <a:p>
                      <a:r>
                        <a:rPr lang="en-US" sz="1400" b="0" dirty="0"/>
                        <a:t>Product Type</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Body worn</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Body worn</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Body worn</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Body worn</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Body worn</a:t>
                      </a:r>
                    </a:p>
                  </a:txBody>
                  <a:tcPr>
                    <a:noFill/>
                  </a:tcPr>
                </a:tc>
                <a:extLst>
                  <a:ext uri="{0D108BD9-81ED-4DB2-BD59-A6C34878D82A}">
                    <a16:rowId xmlns:a16="http://schemas.microsoft.com/office/drawing/2014/main" val="411042822"/>
                  </a:ext>
                </a:extLst>
              </a:tr>
              <a:tr h="327342">
                <a:tc>
                  <a:txBody>
                    <a:bodyPr/>
                    <a:lstStyle/>
                    <a:p>
                      <a:r>
                        <a:rPr lang="en-US" sz="1400" b="0" dirty="0"/>
                        <a:t>Max Resolution</a:t>
                      </a:r>
                    </a:p>
                  </a:txBody>
                  <a:tcPr>
                    <a:noFill/>
                  </a:tcPr>
                </a:tc>
                <a:tc>
                  <a:txBody>
                    <a:bodyPr/>
                    <a:lstStyle/>
                    <a:p>
                      <a:r>
                        <a:rPr lang="en-US" sz="1400" b="0" kern="1200" dirty="0">
                          <a:solidFill>
                            <a:schemeClr val="tx1"/>
                          </a:solidFill>
                          <a:latin typeface="+mn-lt"/>
                          <a:ea typeface="+mn-ea"/>
                          <a:cs typeface="+mn-cs"/>
                        </a:rPr>
                        <a:t>2MP</a:t>
                      </a:r>
                    </a:p>
                  </a:txBody>
                  <a:tcPr>
                    <a:noFill/>
                  </a:tcPr>
                </a:tc>
                <a:tc>
                  <a:txBody>
                    <a:bodyPr/>
                    <a:lstStyle/>
                    <a:p>
                      <a:r>
                        <a:rPr lang="en-US" sz="1400" b="0" kern="1200" dirty="0">
                          <a:solidFill>
                            <a:schemeClr val="tx1"/>
                          </a:solidFill>
                          <a:latin typeface="+mn-lt"/>
                          <a:ea typeface="+mn-ea"/>
                          <a:cs typeface="+mn-cs"/>
                        </a:rPr>
                        <a:t>4MP</a:t>
                      </a:r>
                    </a:p>
                  </a:txBody>
                  <a:tcPr>
                    <a:noFill/>
                  </a:tcPr>
                </a:tc>
                <a:tc>
                  <a:txBody>
                    <a:bodyPr/>
                    <a:lstStyle/>
                    <a:p>
                      <a:pPr marL="0" algn="l" defTabSz="914400" rtl="0" eaLnBrk="1" latinLnBrk="0" hangingPunct="1"/>
                      <a:r>
                        <a:rPr lang="en-US" sz="1400" b="0" kern="1200" dirty="0">
                          <a:solidFill>
                            <a:schemeClr val="tx1"/>
                          </a:solidFill>
                          <a:latin typeface="+mn-lt"/>
                          <a:ea typeface="+mn-ea"/>
                          <a:cs typeface="+mn-cs"/>
                        </a:rPr>
                        <a:t>8MP</a:t>
                      </a:r>
                    </a:p>
                  </a:txBody>
                  <a:tcPr>
                    <a:noFill/>
                  </a:tcPr>
                </a:tc>
                <a:tc>
                  <a:txBody>
                    <a:bodyPr/>
                    <a:lstStyle/>
                    <a:p>
                      <a:pPr marL="0" algn="l" defTabSz="914400" rtl="0" eaLnBrk="1" latinLnBrk="0" hangingPunct="1"/>
                      <a:r>
                        <a:rPr lang="en-US" sz="1400" b="0" kern="1200" dirty="0">
                          <a:solidFill>
                            <a:schemeClr val="tx1"/>
                          </a:solidFill>
                          <a:latin typeface="+mn-lt"/>
                          <a:ea typeface="+mn-ea"/>
                          <a:cs typeface="+mn-cs"/>
                        </a:rPr>
                        <a:t>3MP</a:t>
                      </a:r>
                    </a:p>
                  </a:txBody>
                  <a:tcPr>
                    <a:noFill/>
                  </a:tcPr>
                </a:tc>
                <a:tc>
                  <a:txBody>
                    <a:bodyPr/>
                    <a:lstStyle/>
                    <a:p>
                      <a:pPr marL="0" algn="l" defTabSz="914400" rtl="0" eaLnBrk="1" latinLnBrk="0" hangingPunct="1"/>
                      <a:r>
                        <a:rPr lang="en-US" sz="1400" b="0" kern="1200" dirty="0">
                          <a:solidFill>
                            <a:schemeClr val="tx1"/>
                          </a:solidFill>
                          <a:latin typeface="+mn-lt"/>
                          <a:ea typeface="+mn-ea"/>
                          <a:cs typeface="+mn-cs"/>
                        </a:rPr>
                        <a:t>4MP</a:t>
                      </a:r>
                    </a:p>
                  </a:txBody>
                  <a:tcPr>
                    <a:noFill/>
                  </a:tcPr>
                </a:tc>
                <a:extLst>
                  <a:ext uri="{0D108BD9-81ED-4DB2-BD59-A6C34878D82A}">
                    <a16:rowId xmlns:a16="http://schemas.microsoft.com/office/drawing/2014/main" val="3034610008"/>
                  </a:ext>
                </a:extLst>
              </a:tr>
              <a:tr h="327342">
                <a:tc>
                  <a:txBody>
                    <a:bodyPr/>
                    <a:lstStyle/>
                    <a:p>
                      <a:r>
                        <a:rPr lang="en-US" sz="1400" b="0" dirty="0"/>
                        <a:t>IR LED</a:t>
                      </a:r>
                    </a:p>
                  </a:txBody>
                  <a:tcPr>
                    <a:noFill/>
                  </a:tcPr>
                </a:tc>
                <a:tc>
                  <a:txBody>
                    <a:bodyPr/>
                    <a:lstStyle/>
                    <a:p>
                      <a:r>
                        <a:rPr lang="en-US" sz="1400" b="0" kern="1200" dirty="0">
                          <a:solidFill>
                            <a:schemeClr val="tx1"/>
                          </a:solidFill>
                          <a:latin typeface="+mn-lt"/>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1174545042"/>
                  </a:ext>
                </a:extLst>
              </a:tr>
              <a:tr h="327342">
                <a:tc>
                  <a:txBody>
                    <a:bodyPr/>
                    <a:lstStyle/>
                    <a:p>
                      <a:r>
                        <a:rPr lang="en-US" sz="1400" b="0" dirty="0"/>
                        <a:t>fps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30 fps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 fps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 fps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noProof="0" dirty="0">
                          <a:solidFill>
                            <a:schemeClr val="tx1"/>
                          </a:solidFill>
                          <a:latin typeface="+mn-lt"/>
                          <a:ea typeface="+mn-ea"/>
                          <a:cs typeface="+mn-cs"/>
                        </a:rPr>
                        <a:t>30 fps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noProof="0" dirty="0">
                          <a:solidFill>
                            <a:schemeClr val="tx1"/>
                          </a:solidFill>
                          <a:latin typeface="+mn-lt"/>
                          <a:ea typeface="+mn-ea"/>
                          <a:cs typeface="+mn-cs"/>
                        </a:rPr>
                        <a:t>60 fps</a:t>
                      </a:r>
                    </a:p>
                  </a:txBody>
                  <a:tcPr>
                    <a:noFill/>
                  </a:tcPr>
                </a:tc>
                <a:extLst>
                  <a:ext uri="{0D108BD9-81ED-4DB2-BD59-A6C34878D82A}">
                    <a16:rowId xmlns:a16="http://schemas.microsoft.com/office/drawing/2014/main" val="1522604302"/>
                  </a:ext>
                </a:extLst>
              </a:tr>
              <a:tr h="327342">
                <a:tc>
                  <a:txBody>
                    <a:bodyPr/>
                    <a:lstStyle/>
                    <a:p>
                      <a:r>
                        <a:rPr lang="en-US" sz="1400" b="0" dirty="0"/>
                        <a:t>Max Snapshot</a:t>
                      </a:r>
                    </a:p>
                  </a:txBody>
                  <a:tcPr>
                    <a:noFill/>
                  </a:tcPr>
                </a:tc>
                <a:tc>
                  <a:txBody>
                    <a:bodyPr/>
                    <a:lstStyle/>
                    <a:p>
                      <a:r>
                        <a:rPr lang="en-US" sz="1400" b="0" kern="1200" dirty="0">
                          <a:solidFill>
                            <a:schemeClr val="tx1"/>
                          </a:solidFill>
                          <a:latin typeface="+mn-lt"/>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40MP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80MP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32MP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40MP</a:t>
                      </a:r>
                    </a:p>
                  </a:txBody>
                  <a:tcPr>
                    <a:noFill/>
                  </a:tcPr>
                </a:tc>
                <a:extLst>
                  <a:ext uri="{0D108BD9-81ED-4DB2-BD59-A6C34878D82A}">
                    <a16:rowId xmlns:a16="http://schemas.microsoft.com/office/drawing/2014/main" val="731546296"/>
                  </a:ext>
                </a:extLst>
              </a:tr>
              <a:tr h="327342">
                <a:tc>
                  <a:txBody>
                    <a:bodyPr/>
                    <a:lstStyle/>
                    <a:p>
                      <a:r>
                        <a:rPr lang="en-US" sz="1400" b="0" dirty="0"/>
                        <a:t>Casing</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IP67</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IP67</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a:t>
                      </a:r>
                    </a:p>
                  </a:txBody>
                  <a:tcPr>
                    <a:noFill/>
                  </a:tcPr>
                </a:tc>
                <a:extLst>
                  <a:ext uri="{0D108BD9-81ED-4DB2-BD59-A6C34878D82A}">
                    <a16:rowId xmlns:a16="http://schemas.microsoft.com/office/drawing/2014/main" val="3782413204"/>
                  </a:ext>
                </a:extLst>
              </a:tr>
              <a:tr h="327342">
                <a:tc>
                  <a:txBody>
                    <a:bodyPr/>
                    <a:lstStyle/>
                    <a:p>
                      <a:r>
                        <a:rPr lang="en-US" sz="1400" b="0" dirty="0"/>
                        <a:t>Screen</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2714098670"/>
                  </a:ext>
                </a:extLst>
              </a:tr>
              <a:tr h="327342">
                <a:tc>
                  <a:txBody>
                    <a:bodyPr/>
                    <a:lstStyle/>
                    <a:p>
                      <a:r>
                        <a:rPr lang="en-US" sz="1400" b="0" dirty="0"/>
                        <a:t>Audio</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Mic + Speaker</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Mic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Mic</a:t>
                      </a:r>
                    </a:p>
                  </a:txBody>
                  <a:tcPr>
                    <a:noFill/>
                  </a:tcPr>
                </a:tc>
                <a:extLst>
                  <a:ext uri="{0D108BD9-81ED-4DB2-BD59-A6C34878D82A}">
                    <a16:rowId xmlns:a16="http://schemas.microsoft.com/office/drawing/2014/main" val="2061901685"/>
                  </a:ext>
                </a:extLst>
              </a:tr>
              <a:tr h="327342">
                <a:tc>
                  <a:txBody>
                    <a:bodyPr/>
                    <a:lstStyle/>
                    <a:p>
                      <a:r>
                        <a:rPr lang="en-US" sz="1400" b="0" dirty="0"/>
                        <a:t>Wireless</a:t>
                      </a:r>
                    </a:p>
                  </a:txBody>
                  <a:tcPr>
                    <a:noFill/>
                  </a:tcPr>
                </a:tc>
                <a:tc>
                  <a:txBody>
                    <a:bodyPr/>
                    <a:lstStyle/>
                    <a:p>
                      <a:pPr marL="0" marR="0" lvl="0" indent="0" algn="l" rtl="0" eaLnBrk="1" fontAlgn="auto" latinLnBrk="0" hangingPunct="1">
                        <a:lnSpc>
                          <a:spcPct val="100000"/>
                        </a:lnSpc>
                        <a:spcBef>
                          <a:spcPts val="0"/>
                        </a:spcBef>
                        <a:spcAft>
                          <a:spcPts val="0"/>
                        </a:spcAft>
                        <a:buClrTx/>
                        <a:buSzTx/>
                        <a:buFontTx/>
                        <a:buNone/>
                      </a:pPr>
                      <a:r>
                        <a:rPr kumimoji="0" lang="en-US" sz="1400" b="0" i="0" u="none" strike="noStrike" kern="1200" cap="none" spc="0" normalizeH="0" baseline="0" noProof="0" err="1">
                          <a:ln>
                            <a:noFill/>
                          </a:ln>
                          <a:solidFill>
                            <a:prstClr val="black"/>
                          </a:solidFill>
                          <a:effectLst/>
                          <a:uLnTx/>
                          <a:uFillTx/>
                          <a:latin typeface="Calibri"/>
                          <a:ea typeface="+mn-ea"/>
                          <a:cs typeface="+mn-cs"/>
                        </a:rPr>
                        <a:t>WiFi</a:t>
                      </a:r>
                      <a:r>
                        <a:rPr lang="en-US" sz="1400" b="0" i="0" u="none" strike="noStrike" kern="1200" cap="none" spc="0" normalizeH="0" baseline="0" noProof="0">
                          <a:ln>
                            <a:noFill/>
                          </a:ln>
                          <a:solidFill>
                            <a:prstClr val="black"/>
                          </a:solidFill>
                          <a:effectLst/>
                          <a:uLnTx/>
                          <a:uFillTx/>
                          <a:latin typeface="Calibri"/>
                          <a:ea typeface="+mn-ea"/>
                          <a:cs typeface="+mn-cs"/>
                        </a:rPr>
                        <a:t>, 4G</a:t>
                      </a:r>
                      <a:endParaRPr kumimoji="0" lang="en-US" sz="1400" b="0" i="0" u="none" strike="noStrike" kern="1200" cap="none" spc="0" normalizeH="0" baseline="0" noProof="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prstClr val="black"/>
                          </a:solidFill>
                          <a:effectLst/>
                          <a:uLnTx/>
                          <a:uFillTx/>
                          <a:latin typeface="+mn-lt"/>
                          <a:ea typeface="+mn-ea"/>
                          <a:cs typeface="+mn-cs"/>
                        </a:rPr>
                        <a:t>WiFi</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prstClr val="black"/>
                          </a:solidFill>
                          <a:effectLst/>
                          <a:uLnTx/>
                          <a:uFillTx/>
                          <a:latin typeface="Calibri"/>
                          <a:ea typeface="+mn-ea"/>
                          <a:cs typeface="+mn-cs"/>
                        </a:rPr>
                        <a:t>WiFi</a:t>
                      </a:r>
                      <a:r>
                        <a:rPr kumimoji="0" lang="en-US" sz="1400" b="0" i="0" u="none" strike="noStrike" kern="1200" cap="none" spc="0" normalizeH="0" baseline="0" noProof="0" dirty="0">
                          <a:ln>
                            <a:noFill/>
                          </a:ln>
                          <a:solidFill>
                            <a:prstClr val="black"/>
                          </a:solidFill>
                          <a:effectLst/>
                          <a:uLnTx/>
                          <a:uFillTx/>
                          <a:latin typeface="Calibri"/>
                          <a:ea typeface="+mn-ea"/>
                          <a:cs typeface="+mn-cs"/>
                        </a:rPr>
                        <a:t>, 5G</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prstClr val="black"/>
                          </a:solidFill>
                          <a:effectLst/>
                          <a:uLnTx/>
                          <a:uFillTx/>
                          <a:latin typeface="Calibri"/>
                          <a:ea typeface="+mn-ea"/>
                          <a:cs typeface="+mn-cs"/>
                        </a:rPr>
                        <a:t>WiFi</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err="1">
                          <a:ln>
                            <a:noFill/>
                          </a:ln>
                          <a:solidFill>
                            <a:prstClr val="black"/>
                          </a:solidFill>
                          <a:effectLst/>
                          <a:uLnTx/>
                          <a:uFillTx/>
                          <a:latin typeface="Calibri"/>
                          <a:ea typeface="+mn-ea"/>
                          <a:cs typeface="+mn-cs"/>
                        </a:rPr>
                        <a:t>WiFi</a:t>
                      </a:r>
                    </a:p>
                  </a:txBody>
                  <a:tcPr>
                    <a:noFill/>
                  </a:tcPr>
                </a:tc>
                <a:extLst>
                  <a:ext uri="{0D108BD9-81ED-4DB2-BD59-A6C34878D82A}">
                    <a16:rowId xmlns:a16="http://schemas.microsoft.com/office/drawing/2014/main" val="3248055311"/>
                  </a:ext>
                </a:extLst>
              </a:tr>
              <a:tr h="327342">
                <a:tc>
                  <a:txBody>
                    <a:bodyPr/>
                    <a:lstStyle/>
                    <a:p>
                      <a:r>
                        <a:rPr lang="en-US" sz="1400" b="0" dirty="0"/>
                        <a:t>Battery</a:t>
                      </a:r>
                    </a:p>
                  </a:txBody>
                  <a:tcPr>
                    <a:noFill/>
                  </a:tcPr>
                </a:tc>
                <a:tc>
                  <a:txBody>
                    <a:bodyPr/>
                    <a:lstStyle/>
                    <a:p>
                      <a:pPr marL="0" marR="0" lvl="0" indent="0" algn="l">
                        <a:lnSpc>
                          <a:spcPct val="100000"/>
                        </a:lnSpc>
                        <a:spcBef>
                          <a:spcPts val="0"/>
                        </a:spcBef>
                        <a:spcAft>
                          <a:spcPts val="0"/>
                        </a:spcAft>
                        <a:buNone/>
                      </a:pPr>
                      <a:r>
                        <a:rPr lang="en-US" sz="1400" b="0" i="0" u="none" strike="noStrike" kern="1200" cap="none" spc="0" normalizeH="0" baseline="0" noProof="0">
                          <a:ln>
                            <a:noFill/>
                          </a:ln>
                          <a:solidFill>
                            <a:schemeClr val="tx1"/>
                          </a:solidFill>
                          <a:effectLst/>
                          <a:uLnTx/>
                          <a:uFillTx/>
                          <a:latin typeface="Calibri"/>
                          <a:ea typeface="Calibri"/>
                          <a:cs typeface="Calibri"/>
                        </a:rPr>
                        <a:t>3000 mAh</a:t>
                      </a:r>
                      <a:endParaRPr kumimoji="0" lang="zh-TW">
                        <a:solidFill>
                          <a:schemeClr val="tx1"/>
                        </a:solidFill>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3900 </a:t>
                      </a:r>
                      <a:r>
                        <a:rPr kumimoji="0" lang="en-US" sz="1400" b="0" i="0" u="none" strike="noStrike" kern="1200" cap="none" spc="0" normalizeH="0" baseline="0" noProof="0" dirty="0" err="1">
                          <a:ln>
                            <a:noFill/>
                          </a:ln>
                          <a:solidFill>
                            <a:prstClr val="black"/>
                          </a:solidFill>
                          <a:effectLst/>
                          <a:uLnTx/>
                          <a:uFillTx/>
                          <a:latin typeface="Calibri"/>
                          <a:ea typeface="+mn-ea"/>
                          <a:cs typeface="+mn-cs"/>
                        </a:rPr>
                        <a:t>mAh</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3000/4000 </a:t>
                      </a:r>
                      <a:r>
                        <a:rPr kumimoji="0" lang="en-US" sz="1400" b="0" i="0" u="none" strike="noStrike" kern="1200" cap="none" spc="0" normalizeH="0" baseline="0" noProof="0" dirty="0" err="1">
                          <a:ln>
                            <a:noFill/>
                          </a:ln>
                          <a:solidFill>
                            <a:prstClr val="black"/>
                          </a:solidFill>
                          <a:effectLst/>
                          <a:uLnTx/>
                          <a:uFillTx/>
                          <a:latin typeface="Calibri"/>
                          <a:ea typeface="+mn-ea"/>
                          <a:cs typeface="+mn-cs"/>
                        </a:rPr>
                        <a:t>mAh</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3500 </a:t>
                      </a:r>
                      <a:r>
                        <a:rPr kumimoji="0" lang="en-US" sz="1400" b="0" i="0" u="none" strike="noStrike" kern="1200" cap="none" spc="0" normalizeH="0" baseline="0" noProof="0" dirty="0" err="1">
                          <a:ln>
                            <a:noFill/>
                          </a:ln>
                          <a:solidFill>
                            <a:prstClr val="black"/>
                          </a:solidFill>
                          <a:effectLst/>
                          <a:uLnTx/>
                          <a:uFillTx/>
                          <a:latin typeface="Calibri"/>
                          <a:ea typeface="+mn-ea"/>
                          <a:cs typeface="+mn-cs"/>
                        </a:rPr>
                        <a:t>mAh</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3000 </a:t>
                      </a:r>
                      <a:r>
                        <a:rPr kumimoji="0" lang="en-US" sz="1400" b="0" i="0" u="none" strike="noStrike" kern="1200" cap="none" spc="0" normalizeH="0" baseline="0" noProof="0" dirty="0" err="1">
                          <a:ln>
                            <a:noFill/>
                          </a:ln>
                          <a:solidFill>
                            <a:prstClr val="black"/>
                          </a:solidFill>
                          <a:effectLst/>
                          <a:uLnTx/>
                          <a:uFillTx/>
                          <a:latin typeface="Calibri"/>
                          <a:ea typeface="+mn-ea"/>
                          <a:cs typeface="+mn-cs"/>
                        </a:rPr>
                        <a:t>mAh</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extLst>
                  <a:ext uri="{0D108BD9-81ED-4DB2-BD59-A6C34878D82A}">
                    <a16:rowId xmlns:a16="http://schemas.microsoft.com/office/drawing/2014/main" val="3502324510"/>
                  </a:ext>
                </a:extLst>
              </a:tr>
              <a:tr h="327342">
                <a:tc>
                  <a:txBody>
                    <a:bodyPr/>
                    <a:lstStyle/>
                    <a:p>
                      <a:r>
                        <a:rPr lang="en-US" sz="1400" b="0" dirty="0"/>
                        <a:t>Recording hours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cap="none" spc="0" normalizeH="0" baseline="0" noProof="0">
                          <a:ln>
                            <a:noFill/>
                          </a:ln>
                          <a:solidFill>
                            <a:schemeClr val="tx1"/>
                          </a:solidFill>
                          <a:effectLst/>
                          <a:uLnTx/>
                          <a:uFillTx/>
                          <a:latin typeface="Calibri"/>
                          <a:ea typeface="+mn-ea"/>
                          <a:cs typeface="+mn-cs"/>
                        </a:rPr>
                        <a:t>10h</a:t>
                      </a:r>
                      <a:endParaRPr kumimoji="0" lang="en-US" sz="1400" b="0" i="0" u="none" strike="noStrike" kern="1200" cap="none" spc="0" normalizeH="0" baseline="0" noProof="0">
                        <a:ln>
                          <a:noFill/>
                        </a:ln>
                        <a:solidFill>
                          <a:schemeClr val="tx1"/>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Calibri"/>
                          <a:ea typeface="+mn-ea"/>
                          <a:cs typeface="+mn-cs"/>
                        </a:rPr>
                        <a:t>15h</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Calibri"/>
                          <a:ea typeface="+mn-ea"/>
                          <a:cs typeface="+mn-cs"/>
                        </a:rPr>
                        <a:t>12h / </a:t>
                      </a:r>
                      <a:r>
                        <a:rPr lang="en-US" sz="1400" b="0" i="0" u="none" strike="noStrike" kern="1200" cap="none" spc="0" normalizeH="0" baseline="0" noProof="0">
                          <a:ln>
                            <a:noFill/>
                          </a:ln>
                          <a:solidFill>
                            <a:schemeClr val="tx1"/>
                          </a:solidFill>
                          <a:effectLst/>
                          <a:uLnTx/>
                          <a:uFillTx/>
                          <a:latin typeface="Calibri"/>
                          <a:ea typeface="+mn-ea"/>
                          <a:cs typeface="+mn-cs"/>
                        </a:rPr>
                        <a:t>16h</a:t>
                      </a:r>
                      <a:endParaRPr kumimoji="0" lang="en-US" sz="1400" b="0" i="0" u="none" strike="noStrike" kern="1200" cap="none" spc="0" normalizeH="0" baseline="0" noProof="0">
                        <a:ln>
                          <a:noFill/>
                        </a:ln>
                        <a:solidFill>
                          <a:schemeClr val="tx1"/>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12h</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10h</a:t>
                      </a:r>
                    </a:p>
                  </a:txBody>
                  <a:tcPr>
                    <a:noFill/>
                  </a:tcPr>
                </a:tc>
                <a:extLst>
                  <a:ext uri="{0D108BD9-81ED-4DB2-BD59-A6C34878D82A}">
                    <a16:rowId xmlns:a16="http://schemas.microsoft.com/office/drawing/2014/main" val="2753450609"/>
                  </a:ext>
                </a:extLst>
              </a:tr>
              <a:tr h="327342">
                <a:tc>
                  <a:txBody>
                    <a:bodyPr/>
                    <a:lstStyle/>
                    <a:p>
                      <a:r>
                        <a:rPr lang="en-US" sz="1400" b="0" dirty="0"/>
                        <a:t>NDAA</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No</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No</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No</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No</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No</a:t>
                      </a:r>
                    </a:p>
                  </a:txBody>
                  <a:tcPr>
                    <a:noFill/>
                  </a:tcPr>
                </a:tc>
                <a:extLst>
                  <a:ext uri="{0D108BD9-81ED-4DB2-BD59-A6C34878D82A}">
                    <a16:rowId xmlns:a16="http://schemas.microsoft.com/office/drawing/2014/main" val="2467619127"/>
                  </a:ext>
                </a:extLst>
              </a:tr>
              <a:tr h="327342">
                <a:tc>
                  <a:txBody>
                    <a:bodyPr/>
                    <a:lstStyle/>
                    <a:p>
                      <a:r>
                        <a:rPr lang="en-US" sz="1400" b="0" dirty="0"/>
                        <a:t>Warranty</a:t>
                      </a:r>
                    </a:p>
                  </a:txBody>
                  <a:tcPr>
                    <a:noFill/>
                  </a:tcPr>
                </a:tc>
                <a:tc>
                  <a:txBody>
                    <a:bodyPr/>
                    <a:lstStyle/>
                    <a:p>
                      <a:pPr marL="0" marR="0" lvl="0" indent="0" algn="l">
                        <a:lnSpc>
                          <a:spcPct val="100000"/>
                        </a:lnSpc>
                        <a:spcBef>
                          <a:spcPts val="0"/>
                        </a:spcBef>
                        <a:spcAft>
                          <a:spcPts val="0"/>
                        </a:spcAft>
                        <a:buNone/>
                      </a:pPr>
                      <a:r>
                        <a:rPr lang="en-US" sz="1400" b="0" i="0" u="none" strike="noStrike" kern="1200" cap="none" spc="0" normalizeH="0" baseline="0" noProof="0">
                          <a:ln>
                            <a:noFill/>
                          </a:ln>
                          <a:solidFill>
                            <a:srgbClr val="000000"/>
                          </a:solidFill>
                          <a:effectLst/>
                          <a:uLnTx/>
                          <a:uFillTx/>
                          <a:latin typeface="Calibri"/>
                          <a:ea typeface="Calibri"/>
                          <a:cs typeface="Calibri"/>
                        </a:rPr>
                        <a:t>1 year</a:t>
                      </a:r>
                      <a:endParaRPr kumimoji="0" lang="en-US" sz="1400" b="0" i="0" u="none" strike="noStrike" kern="1200" cap="none" spc="0" normalizeH="0" baseline="0" noProof="0" dirty="0">
                        <a:ln>
                          <a:noFill/>
                        </a:ln>
                        <a:solidFill>
                          <a:srgbClr val="FF0000"/>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 year</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1 year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1 year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 year</a:t>
                      </a:r>
                    </a:p>
                  </a:txBody>
                  <a:tcPr>
                    <a:noFill/>
                  </a:tcPr>
                </a:tc>
                <a:extLst>
                  <a:ext uri="{0D108BD9-81ED-4DB2-BD59-A6C34878D82A}">
                    <a16:rowId xmlns:a16="http://schemas.microsoft.com/office/drawing/2014/main" val="3860700698"/>
                  </a:ext>
                </a:extLst>
              </a:tr>
            </a:tbl>
          </a:graphicData>
        </a:graphic>
      </p:graphicFrame>
      <p:pic>
        <p:nvPicPr>
          <p:cNvPr id="9" name="Picture 8">
            <a:extLst>
              <a:ext uri="{FF2B5EF4-FFF2-40B4-BE49-F238E27FC236}">
                <a16:creationId xmlns:a16="http://schemas.microsoft.com/office/drawing/2014/main" id="{10B9A952-A3A1-DE5C-0D73-62E49336BA8A}"/>
              </a:ext>
            </a:extLst>
          </p:cNvPr>
          <p:cNvPicPr>
            <a:picLocks noChangeAspect="1"/>
          </p:cNvPicPr>
          <p:nvPr/>
        </p:nvPicPr>
        <p:blipFill>
          <a:blip r:embed="rId3"/>
          <a:stretch>
            <a:fillRect/>
          </a:stretch>
        </p:blipFill>
        <p:spPr>
          <a:xfrm>
            <a:off x="1990515" y="1726439"/>
            <a:ext cx="857361" cy="857361"/>
          </a:xfrm>
          <a:prstGeom prst="rect">
            <a:avLst/>
          </a:prstGeom>
        </p:spPr>
      </p:pic>
      <p:pic>
        <p:nvPicPr>
          <p:cNvPr id="10" name="Picture 9">
            <a:extLst>
              <a:ext uri="{FF2B5EF4-FFF2-40B4-BE49-F238E27FC236}">
                <a16:creationId xmlns:a16="http://schemas.microsoft.com/office/drawing/2014/main" id="{FAA87385-A2E5-A539-CA40-3D81819E64FD}"/>
              </a:ext>
            </a:extLst>
          </p:cNvPr>
          <p:cNvPicPr>
            <a:picLocks noChangeAspect="1"/>
          </p:cNvPicPr>
          <p:nvPr/>
        </p:nvPicPr>
        <p:blipFill>
          <a:blip r:embed="rId4"/>
          <a:stretch>
            <a:fillRect/>
          </a:stretch>
        </p:blipFill>
        <p:spPr>
          <a:xfrm>
            <a:off x="3446119" y="1696646"/>
            <a:ext cx="857361" cy="857361"/>
          </a:xfrm>
          <a:prstGeom prst="rect">
            <a:avLst/>
          </a:prstGeom>
        </p:spPr>
      </p:pic>
      <p:pic>
        <p:nvPicPr>
          <p:cNvPr id="11" name="Picture 10">
            <a:extLst>
              <a:ext uri="{FF2B5EF4-FFF2-40B4-BE49-F238E27FC236}">
                <a16:creationId xmlns:a16="http://schemas.microsoft.com/office/drawing/2014/main" id="{3E7DC39D-665E-2172-59EC-779370562C84}"/>
              </a:ext>
            </a:extLst>
          </p:cNvPr>
          <p:cNvPicPr>
            <a:picLocks noChangeAspect="1"/>
          </p:cNvPicPr>
          <p:nvPr/>
        </p:nvPicPr>
        <p:blipFill>
          <a:blip r:embed="rId5"/>
          <a:stretch>
            <a:fillRect/>
          </a:stretch>
        </p:blipFill>
        <p:spPr>
          <a:xfrm>
            <a:off x="4977609" y="1725593"/>
            <a:ext cx="769166" cy="769166"/>
          </a:xfrm>
          <a:prstGeom prst="rect">
            <a:avLst/>
          </a:prstGeom>
        </p:spPr>
      </p:pic>
      <p:pic>
        <p:nvPicPr>
          <p:cNvPr id="12" name="Picture 11">
            <a:extLst>
              <a:ext uri="{FF2B5EF4-FFF2-40B4-BE49-F238E27FC236}">
                <a16:creationId xmlns:a16="http://schemas.microsoft.com/office/drawing/2014/main" id="{460810D0-B1BD-7148-C572-1E46D034C973}"/>
              </a:ext>
            </a:extLst>
          </p:cNvPr>
          <p:cNvPicPr>
            <a:picLocks noChangeAspect="1"/>
          </p:cNvPicPr>
          <p:nvPr/>
        </p:nvPicPr>
        <p:blipFill>
          <a:blip r:embed="rId6"/>
          <a:stretch>
            <a:fillRect/>
          </a:stretch>
        </p:blipFill>
        <p:spPr>
          <a:xfrm>
            <a:off x="6285502" y="1681615"/>
            <a:ext cx="857361" cy="857361"/>
          </a:xfrm>
          <a:prstGeom prst="rect">
            <a:avLst/>
          </a:prstGeom>
        </p:spPr>
      </p:pic>
      <p:pic>
        <p:nvPicPr>
          <p:cNvPr id="13" name="Picture 12">
            <a:extLst>
              <a:ext uri="{FF2B5EF4-FFF2-40B4-BE49-F238E27FC236}">
                <a16:creationId xmlns:a16="http://schemas.microsoft.com/office/drawing/2014/main" id="{202517F9-E068-BA81-C989-888BAD7E6A42}"/>
              </a:ext>
            </a:extLst>
          </p:cNvPr>
          <p:cNvPicPr>
            <a:picLocks noChangeAspect="1"/>
          </p:cNvPicPr>
          <p:nvPr/>
        </p:nvPicPr>
        <p:blipFill>
          <a:blip r:embed="rId7"/>
          <a:stretch>
            <a:fillRect/>
          </a:stretch>
        </p:blipFill>
        <p:spPr>
          <a:xfrm>
            <a:off x="7651459" y="1591303"/>
            <a:ext cx="1072335" cy="1072335"/>
          </a:xfrm>
          <a:prstGeom prst="rect">
            <a:avLst/>
          </a:prstGeom>
        </p:spPr>
      </p:pic>
    </p:spTree>
    <p:extLst>
      <p:ext uri="{BB962C8B-B14F-4D97-AF65-F5344CB8AC3E}">
        <p14:creationId xmlns:p14="http://schemas.microsoft.com/office/powerpoint/2010/main" val="2998669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564EDC-8042-3694-6CA4-A6E6BCAC7FBE}"/>
              </a:ext>
            </a:extLst>
          </p:cNvPr>
          <p:cNvSpPr txBox="1"/>
          <p:nvPr/>
        </p:nvSpPr>
        <p:spPr>
          <a:xfrm>
            <a:off x="211455" y="1177944"/>
            <a:ext cx="6120680" cy="461665"/>
          </a:xfrm>
          <a:prstGeom prst="rect">
            <a:avLst/>
          </a:prstGeom>
          <a:noFill/>
        </p:spPr>
        <p:txBody>
          <a:bodyPr wrap="square" rtlCol="0">
            <a:spAutoFit/>
          </a:bodyPr>
          <a:lstStyle/>
          <a:p>
            <a:r>
              <a:rPr lang="en-US" sz="2400" b="1" dirty="0"/>
              <a:t>Solution</a:t>
            </a:r>
          </a:p>
        </p:txBody>
      </p:sp>
      <p:pic>
        <p:nvPicPr>
          <p:cNvPr id="3" name="Picture 2">
            <a:extLst>
              <a:ext uri="{FF2B5EF4-FFF2-40B4-BE49-F238E27FC236}">
                <a16:creationId xmlns:a16="http://schemas.microsoft.com/office/drawing/2014/main" id="{D290D1E7-1837-E639-B847-EE9802AC9AF1}"/>
              </a:ext>
            </a:extLst>
          </p:cNvPr>
          <p:cNvPicPr>
            <a:picLocks noChangeAspect="1"/>
          </p:cNvPicPr>
          <p:nvPr/>
        </p:nvPicPr>
        <p:blipFill>
          <a:blip r:embed="rId2"/>
          <a:stretch>
            <a:fillRect/>
          </a:stretch>
        </p:blipFill>
        <p:spPr>
          <a:xfrm>
            <a:off x="2146533" y="2866981"/>
            <a:ext cx="4354220" cy="3093552"/>
          </a:xfrm>
          <a:prstGeom prst="rect">
            <a:avLst/>
          </a:prstGeom>
        </p:spPr>
      </p:pic>
      <p:sp>
        <p:nvSpPr>
          <p:cNvPr id="7" name="TextBox 6">
            <a:extLst>
              <a:ext uri="{FF2B5EF4-FFF2-40B4-BE49-F238E27FC236}">
                <a16:creationId xmlns:a16="http://schemas.microsoft.com/office/drawing/2014/main" id="{5EF689EE-A458-0F94-BE1A-C2E1D20C8A96}"/>
              </a:ext>
            </a:extLst>
          </p:cNvPr>
          <p:cNvSpPr txBox="1"/>
          <p:nvPr/>
        </p:nvSpPr>
        <p:spPr>
          <a:xfrm>
            <a:off x="344310" y="1846491"/>
            <a:ext cx="8540045" cy="923330"/>
          </a:xfrm>
          <a:prstGeom prst="rect">
            <a:avLst/>
          </a:prstGeom>
          <a:noFill/>
        </p:spPr>
        <p:txBody>
          <a:bodyPr wrap="square">
            <a:spAutoFit/>
          </a:bodyPr>
          <a:lstStyle/>
          <a:p>
            <a:r>
              <a:rPr lang="en-US" b="0" i="0" dirty="0">
                <a:solidFill>
                  <a:srgbClr val="535353"/>
                </a:solidFill>
                <a:effectLst/>
                <a:latin typeface="Open Sans" panose="020B0606030504020204" pitchFamily="34" charset="0"/>
              </a:rPr>
              <a:t>Each camera is able to stream live RTSP stream to the NVR. The NVR would then record it and also show it on the client applications, such as workstations, web clients or mobile clients.</a:t>
            </a:r>
            <a:endParaRPr lang="en-US" dirty="0"/>
          </a:p>
        </p:txBody>
      </p:sp>
      <p:sp>
        <p:nvSpPr>
          <p:cNvPr id="9" name="TextBox 8">
            <a:extLst>
              <a:ext uri="{FF2B5EF4-FFF2-40B4-BE49-F238E27FC236}">
                <a16:creationId xmlns:a16="http://schemas.microsoft.com/office/drawing/2014/main" id="{FD3B96FE-2B87-C6B1-36D9-AD32F542DA7A}"/>
              </a:ext>
            </a:extLst>
          </p:cNvPr>
          <p:cNvSpPr txBox="1"/>
          <p:nvPr/>
        </p:nvSpPr>
        <p:spPr>
          <a:xfrm>
            <a:off x="344310" y="6351205"/>
            <a:ext cx="7309556" cy="338554"/>
          </a:xfrm>
          <a:prstGeom prst="rect">
            <a:avLst/>
          </a:prstGeom>
          <a:noFill/>
        </p:spPr>
        <p:txBody>
          <a:bodyPr wrap="square">
            <a:spAutoFit/>
          </a:bodyPr>
          <a:lstStyle/>
          <a:p>
            <a:r>
              <a:rPr lang="en-US" sz="1600" dirty="0">
                <a:hlinkClick r:id="rId3"/>
              </a:rPr>
              <a:t>https://www.acti.com/solutions/special-camera-and-NVR-solution?sid=S30</a:t>
            </a:r>
            <a:endParaRPr lang="en-US" sz="1600" dirty="0"/>
          </a:p>
        </p:txBody>
      </p:sp>
    </p:spTree>
    <p:extLst>
      <p:ext uri="{BB962C8B-B14F-4D97-AF65-F5344CB8AC3E}">
        <p14:creationId xmlns:p14="http://schemas.microsoft.com/office/powerpoint/2010/main" val="1829247340"/>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文件" ma:contentTypeID="0x01010097C68AB2BA2D6640BF46316687F20C04" ma:contentTypeVersion="13" ma:contentTypeDescription="建立新的文件。" ma:contentTypeScope="" ma:versionID="22d14366fc44fbdcb1ff0f0396946c26">
  <xsd:schema xmlns:xsd="http://www.w3.org/2001/XMLSchema" xmlns:xs="http://www.w3.org/2001/XMLSchema" xmlns:p="http://schemas.microsoft.com/office/2006/metadata/properties" xmlns:ns2="88c05f69-4ade-44e7-b6af-ef95f39924d6" xmlns:ns3="03e33727-6716-4fa9-a36a-3a463e39fcac" targetNamespace="http://schemas.microsoft.com/office/2006/metadata/properties" ma:root="true" ma:fieldsID="249dd5102bdaf61e2d4981406440a34d" ns2:_="" ns3:_="">
    <xsd:import namespace="88c05f69-4ade-44e7-b6af-ef95f39924d6"/>
    <xsd:import namespace="03e33727-6716-4fa9-a36a-3a463e39fca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c05f69-4ade-44e7-b6af-ef95f39924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影像標籤" ma:readOnly="false" ma:fieldId="{5cf76f15-5ced-4ddc-b409-7134ff3c332f}" ma:taxonomyMulti="true" ma:sspId="cfe1f483-8709-462e-9edf-8ebb1b93039c"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e33727-6716-4fa9-a36a-3a463e39fca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4bd77a6-e46e-40a0-8465-71486d8aded5}" ma:internalName="TaxCatchAll" ma:showField="CatchAllData" ma:web="03e33727-6716-4fa9-a36a-3a463e39fc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內容類型"/>
        <xsd:element ref="dc:title" minOccurs="0" maxOccurs="1" ma:index="4" ma:displayName="標題"/>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8c05f69-4ade-44e7-b6af-ef95f39924d6">
      <Terms xmlns="http://schemas.microsoft.com/office/infopath/2007/PartnerControls"/>
    </lcf76f155ced4ddcb4097134ff3c332f>
    <TaxCatchAll xmlns="03e33727-6716-4fa9-a36a-3a463e39fcac" xsi:nil="true"/>
  </documentManagement>
</p:properties>
</file>

<file path=customXml/itemProps1.xml><?xml version="1.0" encoding="utf-8"?>
<ds:datastoreItem xmlns:ds="http://schemas.openxmlformats.org/officeDocument/2006/customXml" ds:itemID="{491E34BA-1F98-4D32-AF77-D7331A338C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c05f69-4ade-44e7-b6af-ef95f39924d6"/>
    <ds:schemaRef ds:uri="03e33727-6716-4fa9-a36a-3a463e39fc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E181CA-BB42-4BFD-A22C-36B60345D799}">
  <ds:schemaRefs>
    <ds:schemaRef ds:uri="http://schemas.microsoft.com/sharepoint/v3/contenttype/forms"/>
  </ds:schemaRefs>
</ds:datastoreItem>
</file>

<file path=customXml/itemProps3.xml><?xml version="1.0" encoding="utf-8"?>
<ds:datastoreItem xmlns:ds="http://schemas.openxmlformats.org/officeDocument/2006/customXml" ds:itemID="{DEE0B9F6-5248-4102-BC0E-83BF08A601D8}">
  <ds:schemaRefs>
    <ds:schemaRef ds:uri="http://schemas.microsoft.com/office/2006/metadata/properties"/>
    <ds:schemaRef ds:uri="http://schemas.microsoft.com/office/infopath/2007/PartnerControls"/>
    <ds:schemaRef ds:uri="88c05f69-4ade-44e7-b6af-ef95f39924d6"/>
    <ds:schemaRef ds:uri="03e33727-6716-4fa9-a36a-3a463e39fcac"/>
  </ds:schemaRefs>
</ds:datastoreItem>
</file>

<file path=docProps/app.xml><?xml version="1.0" encoding="utf-8"?>
<Properties xmlns="http://schemas.openxmlformats.org/officeDocument/2006/extended-properties" xmlns:vt="http://schemas.openxmlformats.org/officeDocument/2006/docPropsVTypes">
  <TotalTime>306</TotalTime>
  <Words>527</Words>
  <Application>Microsoft Office PowerPoint</Application>
  <PresentationFormat>如螢幕大小 (4:3)</PresentationFormat>
  <Paragraphs>116</Paragraphs>
  <Slides>6</Slides>
  <Notes>4</Notes>
  <HiddenSlides>0</HiddenSlides>
  <MMClips>0</MMClips>
  <ScaleCrop>false</ScaleCrop>
  <HeadingPairs>
    <vt:vector size="4" baseType="variant">
      <vt:variant>
        <vt:lpstr>佈景主題</vt:lpstr>
      </vt:variant>
      <vt:variant>
        <vt:i4>2</vt:i4>
      </vt:variant>
      <vt:variant>
        <vt:lpstr>投影片標題</vt:lpstr>
      </vt:variant>
      <vt:variant>
        <vt:i4>6</vt:i4>
      </vt:variant>
    </vt:vector>
  </HeadingPairs>
  <TitlesOfParts>
    <vt:vector size="8" baseType="lpstr">
      <vt:lpstr>自訂設計</vt:lpstr>
      <vt:lpstr>1_自訂設計</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29</cp:revision>
  <dcterms:created xsi:type="dcterms:W3CDTF">2015-08-31T10:30:03Z</dcterms:created>
  <dcterms:modified xsi:type="dcterms:W3CDTF">2026-06-15T02:27:27Z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0x01010097C68AB2BA2D6640BF46316687F20C04</vt:lpwstr>
  </property>
  <property fmtid="{D5CDD505-2E9C-101B-9397-08002B2CF9AE}" pid="3" name="MediaServiceImageTags">
    <vt:lpwstr/>
  </property>
</Properties>
</file>