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3" r:id="rId5"/>
  </p:sldMasterIdLst>
  <p:notesMasterIdLst>
    <p:notesMasterId r:id="rId130"/>
  </p:notesMasterIdLst>
  <p:sldIdLst>
    <p:sldId id="279" r:id="rId6"/>
    <p:sldId id="639" r:id="rId7"/>
    <p:sldId id="638" r:id="rId8"/>
    <p:sldId id="637" r:id="rId9"/>
    <p:sldId id="636" r:id="rId10"/>
    <p:sldId id="635" r:id="rId11"/>
    <p:sldId id="634" r:id="rId12"/>
    <p:sldId id="512" r:id="rId13"/>
    <p:sldId id="513" r:id="rId14"/>
    <p:sldId id="514" r:id="rId15"/>
    <p:sldId id="515" r:id="rId16"/>
    <p:sldId id="516" r:id="rId17"/>
    <p:sldId id="517" r:id="rId18"/>
    <p:sldId id="524" r:id="rId19"/>
    <p:sldId id="523" r:id="rId20"/>
    <p:sldId id="522" r:id="rId21"/>
    <p:sldId id="521" r:id="rId22"/>
    <p:sldId id="520" r:id="rId23"/>
    <p:sldId id="519" r:id="rId24"/>
    <p:sldId id="530" r:id="rId25"/>
    <p:sldId id="529" r:id="rId26"/>
    <p:sldId id="528" r:id="rId27"/>
    <p:sldId id="527" r:id="rId28"/>
    <p:sldId id="526" r:id="rId29"/>
    <p:sldId id="525" r:id="rId30"/>
    <p:sldId id="536" r:id="rId31"/>
    <p:sldId id="535" r:id="rId32"/>
    <p:sldId id="532" r:id="rId33"/>
    <p:sldId id="534" r:id="rId34"/>
    <p:sldId id="533" r:id="rId35"/>
    <p:sldId id="531" r:id="rId36"/>
    <p:sldId id="542" r:id="rId37"/>
    <p:sldId id="541" r:id="rId38"/>
    <p:sldId id="540" r:id="rId39"/>
    <p:sldId id="539" r:id="rId40"/>
    <p:sldId id="538" r:id="rId41"/>
    <p:sldId id="537" r:id="rId42"/>
    <p:sldId id="548" r:id="rId43"/>
    <p:sldId id="547" r:id="rId44"/>
    <p:sldId id="546" r:id="rId45"/>
    <p:sldId id="545" r:id="rId46"/>
    <p:sldId id="544" r:id="rId47"/>
    <p:sldId id="543" r:id="rId48"/>
    <p:sldId id="554" r:id="rId49"/>
    <p:sldId id="633" r:id="rId50"/>
    <p:sldId id="552" r:id="rId51"/>
    <p:sldId id="551" r:id="rId52"/>
    <p:sldId id="550" r:id="rId53"/>
    <p:sldId id="549" r:id="rId54"/>
    <p:sldId id="560" r:id="rId55"/>
    <p:sldId id="559" r:id="rId56"/>
    <p:sldId id="558" r:id="rId57"/>
    <p:sldId id="557" r:id="rId58"/>
    <p:sldId id="556" r:id="rId59"/>
    <p:sldId id="555" r:id="rId60"/>
    <p:sldId id="566" r:id="rId61"/>
    <p:sldId id="565" r:id="rId62"/>
    <p:sldId id="564" r:id="rId63"/>
    <p:sldId id="563" r:id="rId64"/>
    <p:sldId id="562" r:id="rId65"/>
    <p:sldId id="561" r:id="rId66"/>
    <p:sldId id="572" r:id="rId67"/>
    <p:sldId id="571" r:id="rId68"/>
    <p:sldId id="570" r:id="rId69"/>
    <p:sldId id="569" r:id="rId70"/>
    <p:sldId id="568" r:id="rId71"/>
    <p:sldId id="567" r:id="rId72"/>
    <p:sldId id="578" r:id="rId73"/>
    <p:sldId id="576" r:id="rId74"/>
    <p:sldId id="575" r:id="rId75"/>
    <p:sldId id="574" r:id="rId76"/>
    <p:sldId id="573" r:id="rId77"/>
    <p:sldId id="583" r:id="rId78"/>
    <p:sldId id="582" r:id="rId79"/>
    <p:sldId id="580" r:id="rId80"/>
    <p:sldId id="581" r:id="rId81"/>
    <p:sldId id="579" r:id="rId82"/>
    <p:sldId id="588" r:id="rId83"/>
    <p:sldId id="587" r:id="rId84"/>
    <p:sldId id="586" r:id="rId85"/>
    <p:sldId id="585" r:id="rId86"/>
    <p:sldId id="584" r:id="rId87"/>
    <p:sldId id="593" r:id="rId88"/>
    <p:sldId id="592" r:id="rId89"/>
    <p:sldId id="591" r:id="rId90"/>
    <p:sldId id="590" r:id="rId91"/>
    <p:sldId id="589" r:id="rId92"/>
    <p:sldId id="598" r:id="rId93"/>
    <p:sldId id="599" r:id="rId94"/>
    <p:sldId id="597" r:id="rId95"/>
    <p:sldId id="596" r:id="rId96"/>
    <p:sldId id="595" r:id="rId97"/>
    <p:sldId id="594" r:id="rId98"/>
    <p:sldId id="605" r:id="rId99"/>
    <p:sldId id="604" r:id="rId100"/>
    <p:sldId id="603" r:id="rId101"/>
    <p:sldId id="602" r:id="rId102"/>
    <p:sldId id="600" r:id="rId103"/>
    <p:sldId id="610" r:id="rId104"/>
    <p:sldId id="609" r:id="rId105"/>
    <p:sldId id="608" r:id="rId106"/>
    <p:sldId id="607" r:id="rId107"/>
    <p:sldId id="611" r:id="rId108"/>
    <p:sldId id="606" r:id="rId109"/>
    <p:sldId id="617" r:id="rId110"/>
    <p:sldId id="615" r:id="rId111"/>
    <p:sldId id="614" r:id="rId112"/>
    <p:sldId id="613" r:id="rId113"/>
    <p:sldId id="612" r:id="rId114"/>
    <p:sldId id="622" r:id="rId115"/>
    <p:sldId id="623" r:id="rId116"/>
    <p:sldId id="621" r:id="rId117"/>
    <p:sldId id="620" r:id="rId118"/>
    <p:sldId id="618" r:id="rId119"/>
    <p:sldId id="628" r:id="rId120"/>
    <p:sldId id="627" r:id="rId121"/>
    <p:sldId id="625" r:id="rId122"/>
    <p:sldId id="624" r:id="rId123"/>
    <p:sldId id="632" r:id="rId124"/>
    <p:sldId id="631" r:id="rId125"/>
    <p:sldId id="630" r:id="rId126"/>
    <p:sldId id="641" r:id="rId127"/>
    <p:sldId id="642" r:id="rId128"/>
    <p:sldId id="629" r:id="rId12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B050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50F83A-B98E-DE0D-AB52-43673FD27582}" v="1466" dt="2025-02-04T10:26:26.656"/>
    <p1510:client id="{0DC4175A-0EC5-5880-3A0F-72A315E455DA}" v="273" dt="2025-02-05T01:28:06.535"/>
    <p1510:client id="{155213BC-DB96-4999-B9D1-525C2D806095}" v="100" dt="2025-02-04T10:27:18.274"/>
    <p1510:client id="{49E30228-D06E-8EBB-90E5-7E2862FEF56F}" v="2590" dt="2025-02-04T02:37:47.990"/>
    <p1510:client id="{6EFB29AC-6A90-9398-AA1F-D3B89D270222}" v="59" dt="2025-02-05T01:57:49.586"/>
    <p1510:client id="{9B492F51-39C4-12FA-A8A7-7F3FBA1D4C16}" v="301" dt="2025-02-04T10:20:57.279"/>
    <p1510:client id="{A7035AA2-92A8-30B1-57F1-DA183FBA7C78}" v="2822" dt="2025-02-04T04:00:19.302"/>
    <p1510:client id="{A8DC1219-7C82-A8D0-830E-06E9BED02870}" v="579" dt="2025-02-05T01:50:07.5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7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2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63" Type="http://schemas.openxmlformats.org/officeDocument/2006/relationships/slide" Target="slides/slide58.xml"/><Relationship Id="rId84" Type="http://schemas.openxmlformats.org/officeDocument/2006/relationships/slide" Target="slides/slide79.xml"/><Relationship Id="rId16" Type="http://schemas.openxmlformats.org/officeDocument/2006/relationships/slide" Target="slides/slide11.xml"/><Relationship Id="rId107" Type="http://schemas.openxmlformats.org/officeDocument/2006/relationships/slide" Target="slides/slide102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102" Type="http://schemas.openxmlformats.org/officeDocument/2006/relationships/slide" Target="slides/slide97.xml"/><Relationship Id="rId123" Type="http://schemas.openxmlformats.org/officeDocument/2006/relationships/slide" Target="slides/slide118.xml"/><Relationship Id="rId128" Type="http://schemas.openxmlformats.org/officeDocument/2006/relationships/slide" Target="slides/slide123.xml"/><Relationship Id="rId5" Type="http://schemas.openxmlformats.org/officeDocument/2006/relationships/slideMaster" Target="slideMasters/slideMaster2.xml"/><Relationship Id="rId90" Type="http://schemas.openxmlformats.org/officeDocument/2006/relationships/slide" Target="slides/slide85.xml"/><Relationship Id="rId95" Type="http://schemas.openxmlformats.org/officeDocument/2006/relationships/slide" Target="slides/slide90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113" Type="http://schemas.openxmlformats.org/officeDocument/2006/relationships/slide" Target="slides/slide108.xml"/><Relationship Id="rId118" Type="http://schemas.openxmlformats.org/officeDocument/2006/relationships/slide" Target="slides/slide113.xml"/><Relationship Id="rId134" Type="http://schemas.openxmlformats.org/officeDocument/2006/relationships/tableStyles" Target="tableStyles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59" Type="http://schemas.openxmlformats.org/officeDocument/2006/relationships/slide" Target="slides/slide54.xml"/><Relationship Id="rId103" Type="http://schemas.openxmlformats.org/officeDocument/2006/relationships/slide" Target="slides/slide98.xml"/><Relationship Id="rId108" Type="http://schemas.openxmlformats.org/officeDocument/2006/relationships/slide" Target="slides/slide103.xml"/><Relationship Id="rId124" Type="http://schemas.openxmlformats.org/officeDocument/2006/relationships/slide" Target="slides/slide119.xml"/><Relationship Id="rId129" Type="http://schemas.openxmlformats.org/officeDocument/2006/relationships/slide" Target="slides/slide124.xml"/><Relationship Id="rId54" Type="http://schemas.openxmlformats.org/officeDocument/2006/relationships/slide" Target="slides/slide49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91" Type="http://schemas.openxmlformats.org/officeDocument/2006/relationships/slide" Target="slides/slide86.xml"/><Relationship Id="rId96" Type="http://schemas.openxmlformats.org/officeDocument/2006/relationships/slide" Target="slides/slide9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49" Type="http://schemas.openxmlformats.org/officeDocument/2006/relationships/slide" Target="slides/slide44.xml"/><Relationship Id="rId114" Type="http://schemas.openxmlformats.org/officeDocument/2006/relationships/slide" Target="slides/slide109.xml"/><Relationship Id="rId119" Type="http://schemas.openxmlformats.org/officeDocument/2006/relationships/slide" Target="slides/slide114.xml"/><Relationship Id="rId44" Type="http://schemas.openxmlformats.org/officeDocument/2006/relationships/slide" Target="slides/slide39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130" Type="http://schemas.openxmlformats.org/officeDocument/2006/relationships/notesMaster" Target="notesMasters/notesMaster1.xml"/><Relationship Id="rId135" Type="http://schemas.microsoft.com/office/2015/10/relationships/revisionInfo" Target="revisionInfo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109" Type="http://schemas.openxmlformats.org/officeDocument/2006/relationships/slide" Target="slides/slide10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slide" Target="slides/slide92.xml"/><Relationship Id="rId104" Type="http://schemas.openxmlformats.org/officeDocument/2006/relationships/slide" Target="slides/slide99.xml"/><Relationship Id="rId120" Type="http://schemas.openxmlformats.org/officeDocument/2006/relationships/slide" Target="slides/slide115.xml"/><Relationship Id="rId125" Type="http://schemas.openxmlformats.org/officeDocument/2006/relationships/slide" Target="slides/slide120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87" Type="http://schemas.openxmlformats.org/officeDocument/2006/relationships/slide" Target="slides/slide82.xml"/><Relationship Id="rId110" Type="http://schemas.openxmlformats.org/officeDocument/2006/relationships/slide" Target="slides/slide105.xml"/><Relationship Id="rId115" Type="http://schemas.openxmlformats.org/officeDocument/2006/relationships/slide" Target="slides/slide110.xml"/><Relationship Id="rId131" Type="http://schemas.openxmlformats.org/officeDocument/2006/relationships/presProps" Target="presProps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56" Type="http://schemas.openxmlformats.org/officeDocument/2006/relationships/slide" Target="slides/slide51.xml"/><Relationship Id="rId77" Type="http://schemas.openxmlformats.org/officeDocument/2006/relationships/slide" Target="slides/slide72.xml"/><Relationship Id="rId100" Type="http://schemas.openxmlformats.org/officeDocument/2006/relationships/slide" Target="slides/slide95.xml"/><Relationship Id="rId105" Type="http://schemas.openxmlformats.org/officeDocument/2006/relationships/slide" Target="slides/slide100.xml"/><Relationship Id="rId126" Type="http://schemas.openxmlformats.org/officeDocument/2006/relationships/slide" Target="slides/slide12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93" Type="http://schemas.openxmlformats.org/officeDocument/2006/relationships/slide" Target="slides/slide88.xml"/><Relationship Id="rId98" Type="http://schemas.openxmlformats.org/officeDocument/2006/relationships/slide" Target="slides/slide93.xml"/><Relationship Id="rId121" Type="http://schemas.openxmlformats.org/officeDocument/2006/relationships/slide" Target="slides/slide116.xml"/><Relationship Id="rId3" Type="http://schemas.openxmlformats.org/officeDocument/2006/relationships/customXml" Target="../customXml/item3.xml"/><Relationship Id="rId25" Type="http://schemas.openxmlformats.org/officeDocument/2006/relationships/slide" Target="slides/slide20.xml"/><Relationship Id="rId46" Type="http://schemas.openxmlformats.org/officeDocument/2006/relationships/slide" Target="slides/slide41.xml"/><Relationship Id="rId67" Type="http://schemas.openxmlformats.org/officeDocument/2006/relationships/slide" Target="slides/slide62.xml"/><Relationship Id="rId116" Type="http://schemas.openxmlformats.org/officeDocument/2006/relationships/slide" Target="slides/slide11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62" Type="http://schemas.openxmlformats.org/officeDocument/2006/relationships/slide" Target="slides/slide57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111" Type="http://schemas.openxmlformats.org/officeDocument/2006/relationships/slide" Target="slides/slide106.xml"/><Relationship Id="rId132" Type="http://schemas.openxmlformats.org/officeDocument/2006/relationships/viewProps" Target="viewProps.xml"/><Relationship Id="rId15" Type="http://schemas.openxmlformats.org/officeDocument/2006/relationships/slide" Target="slides/slide10.xml"/><Relationship Id="rId36" Type="http://schemas.openxmlformats.org/officeDocument/2006/relationships/slide" Target="slides/slide31.xml"/><Relationship Id="rId57" Type="http://schemas.openxmlformats.org/officeDocument/2006/relationships/slide" Target="slides/slide52.xml"/><Relationship Id="rId106" Type="http://schemas.openxmlformats.org/officeDocument/2006/relationships/slide" Target="slides/slide101.xml"/><Relationship Id="rId127" Type="http://schemas.openxmlformats.org/officeDocument/2006/relationships/slide" Target="slides/slide12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52" Type="http://schemas.openxmlformats.org/officeDocument/2006/relationships/slide" Target="slides/slide47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94" Type="http://schemas.openxmlformats.org/officeDocument/2006/relationships/slide" Target="slides/slide89.xml"/><Relationship Id="rId99" Type="http://schemas.openxmlformats.org/officeDocument/2006/relationships/slide" Target="slides/slide94.xml"/><Relationship Id="rId101" Type="http://schemas.openxmlformats.org/officeDocument/2006/relationships/slide" Target="slides/slide96.xml"/><Relationship Id="rId122" Type="http://schemas.openxmlformats.org/officeDocument/2006/relationships/slide" Target="slides/slide11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47" Type="http://schemas.openxmlformats.org/officeDocument/2006/relationships/slide" Target="slides/slide42.xml"/><Relationship Id="rId68" Type="http://schemas.openxmlformats.org/officeDocument/2006/relationships/slide" Target="slides/slide63.xml"/><Relationship Id="rId89" Type="http://schemas.openxmlformats.org/officeDocument/2006/relationships/slide" Target="slides/slide84.xml"/><Relationship Id="rId112" Type="http://schemas.openxmlformats.org/officeDocument/2006/relationships/slide" Target="slides/slide107.xml"/><Relationship Id="rId13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2025/2/13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Z722" TargetMode="External"/><Relationship Id="rId2" Type="http://schemas.openxmlformats.org/officeDocument/2006/relationships/hyperlink" Target="https://www.acti.com/product/Z322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Z722" TargetMode="External"/><Relationship Id="rId2" Type="http://schemas.openxmlformats.org/officeDocument/2006/relationships/hyperlink" Target="https://www.acti.com/product/Z322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ZNR-429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ZNR-429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acti.com/product/Z415" TargetMode="Externa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acti.com/product/Z416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acti.com/product/Z415" TargetMode="Externa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acti.com/product/Z416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acti.com/product/A912" TargetMode="Externa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acti.com/product/A912" TargetMode="Externa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acti.com/product/Q550" TargetMode="Externa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acti.com/product/Q550" TargetMode="Externa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acti.com/product/Q84" TargetMode="Externa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acti.com/product/Q84" TargetMode="Externa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acti.com/product/Z721" TargetMode="External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acti.com/product/Z721" TargetMode="External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acti.com/product/Z972" TargetMode="External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acti.com/product/Z972" TargetMode="External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acti.com/product/A427" TargetMode="External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acti.com/product/A427" TargetMode="External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acti.com/product/VMGB-410" TargetMode="External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acti.com/product/VMGB-410" TargetMode="External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431-P1" TargetMode="External"/><Relationship Id="rId2" Type="http://schemas.openxmlformats.org/officeDocument/2006/relationships/hyperlink" Target="https://www.acti.com/product/A431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hyperlink" Target="https://www.acti.com/product/A431-P2" TargetMode="Externa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acti.com/product/A432" TargetMode="External"/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acti.com/product/A961" TargetMode="External"/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s://www.acti.com/product/A962" TargetMode="External"/><Relationship Id="rId1" Type="http://schemas.openxmlformats.org/officeDocument/2006/relationships/slideLayout" Target="../slideLayouts/slideLayout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acti.com/product/A426" TargetMode="Externa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www.acti.com/product/A826" TargetMode="External"/><Relationship Id="rId4" Type="http://schemas.openxmlformats.org/officeDocument/2006/relationships/image" Target="../media/image20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www.acti.com/product/A426" TargetMode="Externa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www.acti.com/product/A826" TargetMode="External"/><Relationship Id="rId4" Type="http://schemas.openxmlformats.org/officeDocument/2006/relationships/image" Target="../media/image20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VMGB-359-P1" TargetMode="External"/><Relationship Id="rId2" Type="http://schemas.openxmlformats.org/officeDocument/2006/relationships/hyperlink" Target="https://www.acti.com/product/VMGB-359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VMGB-359-P1" TargetMode="External"/><Relationship Id="rId2" Type="http://schemas.openxmlformats.org/officeDocument/2006/relationships/hyperlink" Target="https://www.acti.com/product/VMGB-359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png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9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hyperlink" Target="https://www.acti.com/product/A570-P1" TargetMode="External"/><Relationship Id="rId7" Type="http://schemas.openxmlformats.org/officeDocument/2006/relationships/hyperlink" Target="https://www.acti.com/product/A371-P2" TargetMode="External"/><Relationship Id="rId2" Type="http://schemas.openxmlformats.org/officeDocument/2006/relationships/hyperlink" Target="https://www.acti.com/product/A570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product/A371-P1" TargetMode="External"/><Relationship Id="rId5" Type="http://schemas.openxmlformats.org/officeDocument/2006/relationships/hyperlink" Target="https://www.acti.com/product/A371" TargetMode="External"/><Relationship Id="rId4" Type="http://schemas.openxmlformats.org/officeDocument/2006/relationships/hyperlink" Target="https://www.acti.com/product/A570-P2" TargetMode="External"/><Relationship Id="rId9" Type="http://schemas.openxmlformats.org/officeDocument/2006/relationships/image" Target="../media/image23.png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hyperlink" Target="https://www.acti.com/product/A570-P1" TargetMode="External"/><Relationship Id="rId7" Type="http://schemas.openxmlformats.org/officeDocument/2006/relationships/hyperlink" Target="https://www.acti.com/product/A371-P2" TargetMode="External"/><Relationship Id="rId2" Type="http://schemas.openxmlformats.org/officeDocument/2006/relationships/hyperlink" Target="https://www.acti.com/product/A570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product/A371-P1" TargetMode="External"/><Relationship Id="rId5" Type="http://schemas.openxmlformats.org/officeDocument/2006/relationships/hyperlink" Target="https://www.acti.com/product/A371" TargetMode="External"/><Relationship Id="rId4" Type="http://schemas.openxmlformats.org/officeDocument/2006/relationships/hyperlink" Target="https://www.acti.com/product/A570-P2" TargetMode="External"/><Relationship Id="rId9" Type="http://schemas.openxmlformats.org/officeDocument/2006/relationships/image" Target="../media/image23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8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370-P1" TargetMode="External"/><Relationship Id="rId2" Type="http://schemas.openxmlformats.org/officeDocument/2006/relationships/hyperlink" Target="https://www.acti.com/product/A370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4.png"/><Relationship Id="rId4" Type="http://schemas.openxmlformats.org/officeDocument/2006/relationships/hyperlink" Target="https://www.acti.com/product/A370-P2" TargetMode="Externa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372-P1" TargetMode="External"/><Relationship Id="rId2" Type="http://schemas.openxmlformats.org/officeDocument/2006/relationships/hyperlink" Target="https://www.acti.com/product/A372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product/A372-P1" TargetMode="External"/><Relationship Id="rId2" Type="http://schemas.openxmlformats.org/officeDocument/2006/relationships/hyperlink" Target="https://www.acti.com/product/A372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5.png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8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acti.com/product/Q170" TargetMode="External"/><Relationship Id="rId1" Type="http://schemas.openxmlformats.org/officeDocument/2006/relationships/slideLayout" Target="../slideLayouts/slideLayout8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acti.com/product/Q170" TargetMode="External"/><Relationship Id="rId1" Type="http://schemas.openxmlformats.org/officeDocument/2006/relationships/slideLayout" Target="../slideLayouts/slideLayout8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acti.com/product/A972" TargetMode="External"/><Relationship Id="rId1" Type="http://schemas.openxmlformats.org/officeDocument/2006/relationships/slideLayout" Target="../slideLayouts/slideLayout8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899591" y="1351434"/>
            <a:ext cx="7447703" cy="2088232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</a:t>
            </a:r>
            <a:r>
              <a:rPr lang="zh-TW" alt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 </a:t>
            </a:r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Sales</a:t>
            </a:r>
            <a:r>
              <a:rPr lang="zh-TW" alt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 </a:t>
            </a:r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Training</a:t>
            </a:r>
          </a:p>
          <a:p>
            <a:r>
              <a:rPr lang="en-US" sz="48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F8DDC58-A9CA-F63F-BB05-7DEABDDEBF96}"/>
              </a:ext>
            </a:extLst>
          </p:cNvPr>
          <p:cNvSpPr txBox="1"/>
          <p:nvPr/>
        </p:nvSpPr>
        <p:spPr>
          <a:xfrm>
            <a:off x="135187" y="639593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8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20250208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13E92-A589-A099-83EB-CA3332535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87FB8B8-72A6-5B1E-170C-3671C1CC33F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Z322/Z722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3DBAAA-0747-AA4C-163A-2ADDA1DA97AC}"/>
              </a:ext>
            </a:extLst>
          </p:cNvPr>
          <p:cNvSpPr txBox="1"/>
          <p:nvPr/>
        </p:nvSpPr>
        <p:spPr>
          <a:xfrm>
            <a:off x="2726135" y="2248888"/>
            <a:ext cx="6285649" cy="34778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Feature1: </a:t>
            </a:r>
            <a:r>
              <a:rPr lang="en-US" altLang="zh-TW" sz="2000" b="1">
                <a:ea typeface="微軟正黑體"/>
                <a:cs typeface="+mn-lt"/>
              </a:rPr>
              <a:t>Vivid Event Clarity</a:t>
            </a:r>
            <a:endParaRPr lang="en-US" altLang="zh-TW" sz="2000" b="1">
              <a:ea typeface="Calibri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Full-color imaging enhances recognition in critical events.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Feature2: </a:t>
            </a:r>
            <a:r>
              <a:rPr lang="en-US" altLang="zh-TW" sz="2000" b="1">
                <a:ea typeface="微軟正黑體"/>
                <a:cs typeface="+mn-lt"/>
              </a:rPr>
              <a:t>Advanced White LED Technology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Delivers superior night vision, even for low-IR-reflective objects.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2000" b="1">
                <a:ea typeface="Calibri"/>
              </a:rPr>
              <a:t>Feature3: Smart Detection Capabilities</a:t>
            </a:r>
            <a:endParaRPr lang="en-US" sz="2000">
              <a:ea typeface="Calibri"/>
            </a:endParaRPr>
          </a:p>
          <a:p>
            <a:pPr marL="800100" lvl="1" indent="-342900">
              <a:buFont typeface="Courier New,monospace"/>
              <a:buChar char="o"/>
            </a:pPr>
            <a:r>
              <a:rPr lang="en-US" sz="2000">
                <a:ea typeface="Calibri"/>
              </a:rPr>
              <a:t>Basic IVA ensures accurate detection of people, vehicles, and sound.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B1BEB32-F751-EB9B-7E37-A39E7275BB5C}"/>
              </a:ext>
            </a:extLst>
          </p:cNvPr>
          <p:cNvSpPr txBox="1"/>
          <p:nvPr/>
        </p:nvSpPr>
        <p:spPr>
          <a:xfrm>
            <a:off x="286084" y="321620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https://www.acti.com/product/Z</a:t>
            </a:r>
            <a:r>
              <a:rPr lang="en-US" altLang="zh-TW">
                <a:ea typeface="+mn-lt"/>
                <a:cs typeface="+mn-lt"/>
                <a:hlinkClick r:id="rId2"/>
              </a:rPr>
              <a:t>322</a:t>
            </a:r>
            <a:endParaRPr lang="zh-TW" altLang="en-US">
              <a:ea typeface="微軟正黑體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85D6C00-4631-4CFC-7D84-59CE2BEF77E7}"/>
              </a:ext>
            </a:extLst>
          </p:cNvPr>
          <p:cNvSpPr txBox="1"/>
          <p:nvPr/>
        </p:nvSpPr>
        <p:spPr>
          <a:xfrm>
            <a:off x="286084" y="527029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3"/>
              </a:rPr>
              <a:t>https://www.acti.com/product/Z</a:t>
            </a:r>
            <a:r>
              <a:rPr lang="en-US" altLang="zh-TW">
                <a:ea typeface="+mn-lt"/>
                <a:cs typeface="+mn-lt"/>
                <a:hlinkClick r:id="rId3"/>
              </a:rPr>
              <a:t>722</a:t>
            </a:r>
            <a:r>
              <a:rPr lang="en-US" altLang="zh-TW">
                <a:ea typeface="+mn-lt"/>
                <a:cs typeface="+mn-lt"/>
              </a:rPr>
              <a:t> </a:t>
            </a:r>
            <a:endParaRPr lang="en-US" altLang="zh-TW">
              <a:ea typeface="Calibri"/>
              <a:cs typeface="+mn-lt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300BACA-8C85-7622-2CB9-B0FAC65FC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453" y="1712983"/>
            <a:ext cx="1768110" cy="1828800"/>
          </a:xfrm>
          <a:prstGeom prst="rect">
            <a:avLst/>
          </a:prstGeom>
        </p:spPr>
      </p:pic>
      <p:pic>
        <p:nvPicPr>
          <p:cNvPr id="9" name="圖片 8" descr="一張含有 圓形, 相機和鏡頭, 光學儀器, 相機 的圖片&#10;&#10;AI 產生的內容可能不正確。">
            <a:extLst>
              <a:ext uri="{FF2B5EF4-FFF2-40B4-BE49-F238E27FC236}">
                <a16:creationId xmlns:a16="http://schemas.microsoft.com/office/drawing/2014/main" id="{E60DF814-AA75-D6A3-BFC6-848BD7B349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513" y="3859900"/>
            <a:ext cx="1495004" cy="14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1018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4DA046-80F1-4F5E-B6EB-412E96050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986F4DF-D440-DFF9-F982-97FC79855EC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Z322/Z722: Features</a:t>
            </a:r>
            <a:endParaRPr lang="en-US" b="0">
              <a:solidFill>
                <a:srgbClr val="000000"/>
              </a:solidFill>
              <a:ea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046139A-75A5-F895-2C06-06053CA12CC6}"/>
              </a:ext>
            </a:extLst>
          </p:cNvPr>
          <p:cNvSpPr txBox="1"/>
          <p:nvPr/>
        </p:nvSpPr>
        <p:spPr>
          <a:xfrm>
            <a:off x="2748084" y="2628992"/>
            <a:ext cx="6242061" cy="203132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Feature4</a:t>
            </a:r>
            <a:r>
              <a:rPr lang="en-US" altLang="zh-TW" b="1">
                <a:ea typeface="微軟正黑體"/>
                <a:cs typeface="+mn-lt"/>
              </a:rPr>
              <a:t>: Flexible Camera Options</a:t>
            </a:r>
            <a:endParaRPr lang="en-US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Available in bullet and turret models to meet diverse installation needs.</a:t>
            </a:r>
            <a:endParaRPr lang="en-US">
              <a:ea typeface="微軟正黑體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</a:t>
            </a:r>
            <a:r>
              <a:rPr lang="en-US" b="1">
                <a:ea typeface="+mn-lt"/>
                <a:cs typeface="+mn-lt"/>
              </a:rPr>
              <a:t>5: Unmatched Value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NDAA-compliant with the most competitive pricing against Chinese brands.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4A75E79-8889-9D5C-7BA9-68D23CC66728}"/>
              </a:ext>
            </a:extLst>
          </p:cNvPr>
          <p:cNvSpPr txBox="1"/>
          <p:nvPr/>
        </p:nvSpPr>
        <p:spPr>
          <a:xfrm>
            <a:off x="286084" y="321620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https://www.acti.com/product/Z</a:t>
            </a:r>
            <a:r>
              <a:rPr lang="en-US" altLang="zh-TW">
                <a:ea typeface="+mn-lt"/>
                <a:cs typeface="+mn-lt"/>
                <a:hlinkClick r:id="rId2"/>
              </a:rPr>
              <a:t>322</a:t>
            </a:r>
            <a:endParaRPr lang="zh-TW" altLang="en-US">
              <a:ea typeface="微軟正黑體"/>
              <a:cs typeface="+mn-lt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A77DE961-6F44-744E-0940-8DB53FEDA147}"/>
              </a:ext>
            </a:extLst>
          </p:cNvPr>
          <p:cNvSpPr txBox="1"/>
          <p:nvPr/>
        </p:nvSpPr>
        <p:spPr>
          <a:xfrm>
            <a:off x="286084" y="527029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3"/>
              </a:rPr>
              <a:t>https://www.acti.com/product/Z</a:t>
            </a:r>
            <a:r>
              <a:rPr lang="en-US" altLang="zh-TW">
                <a:ea typeface="+mn-lt"/>
                <a:cs typeface="+mn-lt"/>
                <a:hlinkClick r:id="rId3"/>
              </a:rPr>
              <a:t>722</a:t>
            </a:r>
            <a:r>
              <a:rPr lang="en-US" altLang="zh-TW">
                <a:ea typeface="+mn-lt"/>
                <a:cs typeface="+mn-lt"/>
              </a:rPr>
              <a:t> </a:t>
            </a:r>
            <a:endParaRPr lang="en-US" altLang="zh-TW">
              <a:ea typeface="Calibri"/>
              <a:cs typeface="+mn-lt"/>
            </a:endParaRP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0912EA9A-46D9-9C04-F99D-29760777B6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453" y="1712983"/>
            <a:ext cx="1768110" cy="1828800"/>
          </a:xfrm>
          <a:prstGeom prst="rect">
            <a:avLst/>
          </a:prstGeom>
        </p:spPr>
      </p:pic>
      <p:pic>
        <p:nvPicPr>
          <p:cNvPr id="15" name="圖片 14" descr="一張含有 圓形, 相機和鏡頭, 光學儀器, 相機 的圖片&#10;&#10;AI 產生的內容可能不正確。">
            <a:extLst>
              <a:ext uri="{FF2B5EF4-FFF2-40B4-BE49-F238E27FC236}">
                <a16:creationId xmlns:a16="http://schemas.microsoft.com/office/drawing/2014/main" id="{8A019FA6-09C0-1FA9-9FD3-D82C4F8FA8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2513" y="3859900"/>
            <a:ext cx="1495004" cy="14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787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38111-D457-093A-014E-BD30F8974C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3E45024-5732-E216-4F74-0A5E4E33F6F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203DB6F-DBD0-6C85-CFFF-D511BAFDC6B1}"/>
              </a:ext>
            </a:extLst>
          </p:cNvPr>
          <p:cNvSpPr txBox="1"/>
          <p:nvPr/>
        </p:nvSpPr>
        <p:spPr>
          <a:xfrm>
            <a:off x="3138460" y="161630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工廠  (</a:t>
            </a:r>
            <a:r>
              <a:rPr lang="zh-TW">
                <a:ea typeface="+mn-lt"/>
                <a:cs typeface="+mn-lt"/>
              </a:rPr>
              <a:t>Factory</a:t>
            </a:r>
            <a:r>
              <a:rPr lang="en-US" altLang="zh-TW">
                <a:ea typeface="+mn-lt"/>
                <a:cs typeface="+mn-lt"/>
              </a:rPr>
              <a:t>)</a:t>
            </a:r>
            <a:endParaRPr lang="zh-TW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CCDCA1DC-705C-E5C7-5FDD-28D363222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1" y="1601718"/>
            <a:ext cx="1768110" cy="1828800"/>
          </a:xfrm>
          <a:prstGeom prst="rect">
            <a:avLst/>
          </a:prstGeom>
        </p:spPr>
      </p:pic>
      <p:pic>
        <p:nvPicPr>
          <p:cNvPr id="12" name="圖片 11" descr="一張含有 圓形, 相機和鏡頭, 光學儀器, 相機 的圖片&#10;&#10;AI 產生的內容可能不正確。">
            <a:extLst>
              <a:ext uri="{FF2B5EF4-FFF2-40B4-BE49-F238E27FC236}">
                <a16:creationId xmlns:a16="http://schemas.microsoft.com/office/drawing/2014/main" id="{06502203-9525-5FB8-3C3B-F611A8AD9E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6" y="3344033"/>
            <a:ext cx="1495004" cy="1495004"/>
          </a:xfrm>
          <a:prstGeom prst="rect">
            <a:avLst/>
          </a:prstGeom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E0DA6F79-FC80-920A-A5B3-BBC97568B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103733"/>
              </p:ext>
            </p:extLst>
          </p:nvPr>
        </p:nvGraphicFramePr>
        <p:xfrm>
          <a:off x="1992664" y="2043239"/>
          <a:ext cx="6837621" cy="466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5752">
                  <a:extLst>
                    <a:ext uri="{9D8B030D-6E8A-4147-A177-3AD203B41FA5}">
                      <a16:colId xmlns:a16="http://schemas.microsoft.com/office/drawing/2014/main" val="1383885357"/>
                    </a:ext>
                  </a:extLst>
                </a:gridCol>
                <a:gridCol w="745983">
                  <a:extLst>
                    <a:ext uri="{9D8B030D-6E8A-4147-A177-3AD203B41FA5}">
                      <a16:colId xmlns:a16="http://schemas.microsoft.com/office/drawing/2014/main" val="2769936155"/>
                    </a:ext>
                  </a:extLst>
                </a:gridCol>
                <a:gridCol w="1188516">
                  <a:extLst>
                    <a:ext uri="{9D8B030D-6E8A-4147-A177-3AD203B41FA5}">
                      <a16:colId xmlns:a16="http://schemas.microsoft.com/office/drawing/2014/main" val="2932995576"/>
                    </a:ext>
                  </a:extLst>
                </a:gridCol>
                <a:gridCol w="1074722">
                  <a:extLst>
                    <a:ext uri="{9D8B030D-6E8A-4147-A177-3AD203B41FA5}">
                      <a16:colId xmlns:a16="http://schemas.microsoft.com/office/drawing/2014/main" val="202244950"/>
                    </a:ext>
                  </a:extLst>
                </a:gridCol>
                <a:gridCol w="1302310">
                  <a:extLst>
                    <a:ext uri="{9D8B030D-6E8A-4147-A177-3AD203B41FA5}">
                      <a16:colId xmlns:a16="http://schemas.microsoft.com/office/drawing/2014/main" val="3040131076"/>
                    </a:ext>
                  </a:extLst>
                </a:gridCol>
                <a:gridCol w="1186968">
                  <a:extLst>
                    <a:ext uri="{9D8B030D-6E8A-4147-A177-3AD203B41FA5}">
                      <a16:colId xmlns:a16="http://schemas.microsoft.com/office/drawing/2014/main" val="219337946"/>
                    </a:ext>
                  </a:extLst>
                </a:gridCol>
                <a:gridCol w="833370">
                  <a:extLst>
                    <a:ext uri="{9D8B030D-6E8A-4147-A177-3AD203B41FA5}">
                      <a16:colId xmlns:a16="http://schemas.microsoft.com/office/drawing/2014/main" val="2493028178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功能說明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適合位置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操作流程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應用場景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效益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6379802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1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清晰事件影像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透過全彩影像技術，確保關鍵事件能被準確辨識，提高安全性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生產線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倉儲區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入口通道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監控關鍵區域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即時警報觸發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保安團隊回應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生產過程中的異常監測</a:t>
                      </a:r>
                      <a:r>
                        <a:rPr lang="zh-TW" altLang="en-US" sz="1200"/>
                        <a:t>：透過全彩影像辨識機器故障、異常人員行動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降低安全風險，提高生產管理效率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500260"/>
                  </a:ext>
                </a:extLst>
              </a:tr>
              <a:tr h="733340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2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先進白光 </a:t>
                      </a:r>
                      <a:r>
                        <a:rPr lang="en-US" sz="1200" b="1"/>
                        <a:t>LED </a:t>
                      </a:r>
                      <a:r>
                        <a:rPr lang="zh-TW" altLang="en-US" sz="1200" b="1"/>
                        <a:t>技術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提供超強夜視能力，即使是低紅外線反射物體也能清晰呈現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夜間巡邏路線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物料儲存區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廠區周邊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夜間監控啟動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低光照區域自動補光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事件記錄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夜間安全巡邏</a:t>
                      </a:r>
                      <a:r>
                        <a:rPr lang="zh-TW" altLang="en-US" sz="1200"/>
                        <a:t>：確保巡邏時可見度高，偵測可疑人員或異常情況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強化夜間安全監控，減少可疑活動風險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589920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3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智能偵測能力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支援人員、車輛及聲音偵測，提高安全管理準確性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大門出入口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主要通道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停車區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設定監測區域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AI </a:t>
                      </a:r>
                      <a:r>
                        <a:rPr lang="zh-TW" altLang="en-US" sz="1200"/>
                        <a:t>偵測異常行為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觸發警報與紀錄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自動異常警報</a:t>
                      </a:r>
                      <a:r>
                        <a:rPr lang="zh-TW" altLang="en-US" sz="1200"/>
                        <a:t>：當人員或車輛違規進入管制區域時，系統自動通知管理人員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減少誤報，提高監控效率，提升事件反應速度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2652789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4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靈活安裝選擇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可選子彈型與半球型相機，適應不同安裝需求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天花板安裝區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牆面監控點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生產線設備監控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根據需求選擇機型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安裝於最佳視角 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進行遠端調整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靈活部署監控點</a:t>
                      </a:r>
                      <a:r>
                        <a:rPr lang="zh-TW" altLang="en-US" sz="1200"/>
                        <a:t>：根據不同區域需求安裝最適合的攝影機類型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降低安裝成本，提高監控靈活性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2387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121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6E932A-527E-AF48-5350-E515F371A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D284539-5B7B-DE66-4F25-4BDB439659EA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8F1049F6-4373-68EB-A825-685C71B44559}"/>
              </a:ext>
            </a:extLst>
          </p:cNvPr>
          <p:cNvSpPr txBox="1"/>
          <p:nvPr/>
        </p:nvSpPr>
        <p:spPr>
          <a:xfrm>
            <a:off x="3118231" y="167699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商業大樓 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Commercial Building</a:t>
            </a:r>
            <a:r>
              <a:rPr lang="en-US" altLang="zh-TW"/>
              <a:t>)</a:t>
            </a:r>
            <a:endParaRPr lang="zh-TW" altLang="en-US">
              <a:cs typeface="Calibri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9B9CA6EC-25AA-2D85-EFF9-6207BCF9A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1" y="1601718"/>
            <a:ext cx="1768110" cy="1828800"/>
          </a:xfrm>
          <a:prstGeom prst="rect">
            <a:avLst/>
          </a:prstGeom>
        </p:spPr>
      </p:pic>
      <p:pic>
        <p:nvPicPr>
          <p:cNvPr id="9" name="圖片 8" descr="一張含有 圓形, 相機和鏡頭, 光學儀器, 相機 的圖片&#10;&#10;AI 產生的內容可能不正確。">
            <a:extLst>
              <a:ext uri="{FF2B5EF4-FFF2-40B4-BE49-F238E27FC236}">
                <a16:creationId xmlns:a16="http://schemas.microsoft.com/office/drawing/2014/main" id="{FA16268B-0C80-5D17-6CA1-EF01B48D4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6" y="3344033"/>
            <a:ext cx="1495004" cy="1495004"/>
          </a:xfrm>
          <a:prstGeom prst="rect">
            <a:avLst/>
          </a:prstGeom>
        </p:spPr>
      </p:pic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F4C5EE0-8514-EA72-ABCC-C76F09CB8F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141226"/>
              </p:ext>
            </p:extLst>
          </p:nvPr>
        </p:nvGraphicFramePr>
        <p:xfrm>
          <a:off x="1982549" y="2194965"/>
          <a:ext cx="6840359" cy="450969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3162">
                  <a:extLst>
                    <a:ext uri="{9D8B030D-6E8A-4147-A177-3AD203B41FA5}">
                      <a16:colId xmlns:a16="http://schemas.microsoft.com/office/drawing/2014/main" val="1383885357"/>
                    </a:ext>
                  </a:extLst>
                </a:gridCol>
                <a:gridCol w="581615">
                  <a:extLst>
                    <a:ext uri="{9D8B030D-6E8A-4147-A177-3AD203B41FA5}">
                      <a16:colId xmlns:a16="http://schemas.microsoft.com/office/drawing/2014/main" val="2769936155"/>
                    </a:ext>
                  </a:extLst>
                </a:gridCol>
                <a:gridCol w="960928">
                  <a:extLst>
                    <a:ext uri="{9D8B030D-6E8A-4147-A177-3AD203B41FA5}">
                      <a16:colId xmlns:a16="http://schemas.microsoft.com/office/drawing/2014/main" val="2932995576"/>
                    </a:ext>
                  </a:extLst>
                </a:gridCol>
                <a:gridCol w="1062079">
                  <a:extLst>
                    <a:ext uri="{9D8B030D-6E8A-4147-A177-3AD203B41FA5}">
                      <a16:colId xmlns:a16="http://schemas.microsoft.com/office/drawing/2014/main" val="202244950"/>
                    </a:ext>
                  </a:extLst>
                </a:gridCol>
                <a:gridCol w="1410658">
                  <a:extLst>
                    <a:ext uri="{9D8B030D-6E8A-4147-A177-3AD203B41FA5}">
                      <a16:colId xmlns:a16="http://schemas.microsoft.com/office/drawing/2014/main" val="3040131076"/>
                    </a:ext>
                  </a:extLst>
                </a:gridCol>
                <a:gridCol w="1307911">
                  <a:extLst>
                    <a:ext uri="{9D8B030D-6E8A-4147-A177-3AD203B41FA5}">
                      <a16:colId xmlns:a16="http://schemas.microsoft.com/office/drawing/2014/main" val="219337946"/>
                    </a:ext>
                  </a:extLst>
                </a:gridCol>
                <a:gridCol w="994006">
                  <a:extLst>
                    <a:ext uri="{9D8B030D-6E8A-4147-A177-3AD203B41FA5}">
                      <a16:colId xmlns:a16="http://schemas.microsoft.com/office/drawing/2014/main" val="2493028178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功能說明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適合位置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操作流程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應用場景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200" b="1"/>
                        <a:t>效益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6379802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1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清晰事件影像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全彩影像技術確保在低光源環境下仍可辨識可疑人員與事件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大樓出入口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電梯間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主要走廊</a:t>
                      </a:r>
                      <a:endParaRPr 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監控即時畫面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自動錄製異常事件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安保人員調閱影像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門禁管理輔助</a:t>
                      </a:r>
                      <a:r>
                        <a:rPr lang="zh-TW" altLang="en-US" sz="1200"/>
                        <a:t>：可在夜間或低光環境下準確識別進出人員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提高大樓安全性，減少未授權進入的風險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500260"/>
                  </a:ext>
                </a:extLst>
              </a:tr>
              <a:tr h="733340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2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先進白光 </a:t>
                      </a:r>
                      <a:r>
                        <a:rPr lang="en-US" sz="1200" b="1"/>
                        <a:t>LED </a:t>
                      </a:r>
                      <a:r>
                        <a:rPr lang="zh-TW" altLang="en-US" sz="1200" b="1"/>
                        <a:t>技術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在無照明環境下提供清晰夜視，確保即時監控畫面可用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地下停車場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停車場出入口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消防通道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夜間模式自動啟動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LED </a:t>
                      </a:r>
                      <a:r>
                        <a:rPr lang="zh-TW" altLang="en-US" sz="1200"/>
                        <a:t>啟動補光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影像記錄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停車場監控</a:t>
                      </a:r>
                      <a:r>
                        <a:rPr lang="zh-TW" altLang="en-US" sz="1200"/>
                        <a:t>：清晰辨識車牌與人員，降低車輛盜竊與破壞風險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強化夜間監控，減少監控盲點，提高事件回應速度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589920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3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智能偵測能力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具備人員、車輛與聲音偵測，實現精準警報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大樓大堂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消防逃生門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頂樓區域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設定監測區域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AI </a:t>
                      </a:r>
                      <a:r>
                        <a:rPr lang="zh-TW" altLang="en-US" sz="1200"/>
                        <a:t>自動偵測異常行為 </a:t>
                      </a: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觸發警報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防止非法進入</a:t>
                      </a:r>
                      <a:r>
                        <a:rPr lang="zh-TW" altLang="en-US" sz="1200"/>
                        <a:t>：當非授權人員進入管制區域時，系統立即通知管理人員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減少誤報，提高保安效率，強化安全管理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2652789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200" b="0"/>
                        <a:t>4</a:t>
                      </a:r>
                      <a:endParaRPr lang="zh-TW" altLang="en-US" sz="1200" b="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靈活安裝選擇</a:t>
                      </a:r>
                      <a:endParaRPr lang="zh-TW" altLang="en-US" sz="1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子彈型與半球型相機可依據不同監控需求選擇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牆面安裝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天花板監視點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室內樓梯間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根據需求選擇機型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安裝於最佳視角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進行遠端調整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靈活部署監控點</a:t>
                      </a:r>
                      <a:r>
                        <a:rPr lang="zh-TW" altLang="en-US" sz="1200"/>
                        <a:t>：根據不同區域需求安裝最適合的攝影機類型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降低安裝成本，提高監控靈活性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2387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3543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2551C4-E7FF-FB0C-33CB-7159BCAEF4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C805D4C-8D98-8363-E6FD-09C497AEBF9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6AC8A37-AC7F-4758-9CF5-9C247A49CAE0}"/>
              </a:ext>
            </a:extLst>
          </p:cNvPr>
          <p:cNvSpPr txBox="1"/>
          <p:nvPr/>
        </p:nvSpPr>
        <p:spPr>
          <a:xfrm>
            <a:off x="3148576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物流 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Logistics</a:t>
            </a:r>
            <a:r>
              <a:rPr lang="en-US" altLang="zh-TW"/>
              <a:t>)</a:t>
            </a:r>
            <a:endParaRPr lang="zh-TW" altLang="en-US">
              <a:cs typeface="Calibri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73084C4F-972C-0725-9D4D-8F337868650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064577"/>
              </p:ext>
            </p:extLst>
          </p:nvPr>
        </p:nvGraphicFramePr>
        <p:xfrm>
          <a:off x="2053354" y="2093813"/>
          <a:ext cx="6757061" cy="463117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8395">
                  <a:extLst>
                    <a:ext uri="{9D8B030D-6E8A-4147-A177-3AD203B41FA5}">
                      <a16:colId xmlns:a16="http://schemas.microsoft.com/office/drawing/2014/main" val="2511229268"/>
                    </a:ext>
                  </a:extLst>
                </a:gridCol>
                <a:gridCol w="651312">
                  <a:extLst>
                    <a:ext uri="{9D8B030D-6E8A-4147-A177-3AD203B41FA5}">
                      <a16:colId xmlns:a16="http://schemas.microsoft.com/office/drawing/2014/main" val="2935919581"/>
                    </a:ext>
                  </a:extLst>
                </a:gridCol>
                <a:gridCol w="1112654">
                  <a:extLst>
                    <a:ext uri="{9D8B030D-6E8A-4147-A177-3AD203B41FA5}">
                      <a16:colId xmlns:a16="http://schemas.microsoft.com/office/drawing/2014/main" val="991347630"/>
                    </a:ext>
                  </a:extLst>
                </a:gridCol>
                <a:gridCol w="1115333">
                  <a:extLst>
                    <a:ext uri="{9D8B030D-6E8A-4147-A177-3AD203B41FA5}">
                      <a16:colId xmlns:a16="http://schemas.microsoft.com/office/drawing/2014/main" val="3257764761"/>
                    </a:ext>
                  </a:extLst>
                </a:gridCol>
                <a:gridCol w="1163230">
                  <a:extLst>
                    <a:ext uri="{9D8B030D-6E8A-4147-A177-3AD203B41FA5}">
                      <a16:colId xmlns:a16="http://schemas.microsoft.com/office/drawing/2014/main" val="3479996901"/>
                    </a:ext>
                  </a:extLst>
                </a:gridCol>
                <a:gridCol w="1301934">
                  <a:extLst>
                    <a:ext uri="{9D8B030D-6E8A-4147-A177-3AD203B41FA5}">
                      <a16:colId xmlns:a16="http://schemas.microsoft.com/office/drawing/2014/main" val="1482917416"/>
                    </a:ext>
                  </a:extLst>
                </a:gridCol>
                <a:gridCol w="894203">
                  <a:extLst>
                    <a:ext uri="{9D8B030D-6E8A-4147-A177-3AD203B41FA5}">
                      <a16:colId xmlns:a16="http://schemas.microsoft.com/office/drawing/2014/main" val="2428480211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功能說明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適合位置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操作流程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應用場景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效益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164671"/>
                  </a:ext>
                </a:extLst>
              </a:tr>
              <a:tr h="1150586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1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清晰事件影像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透過全彩影像技術，在貨物裝卸與運輸過程中提供高清監控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貨物裝卸區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倉庫內部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物流通道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監控貨物流動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自動記錄異常事件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安保人員審查影像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貨物安全追蹤</a:t>
                      </a:r>
                      <a:r>
                        <a:rPr lang="zh-TW" altLang="en-US" sz="1200"/>
                        <a:t>：確保物品在搬運與存放過程中未被調換或損毀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減少貨物遺失與竊盜風險，提高貨物流通透明度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293652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2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先進白光 </a:t>
                      </a:r>
                      <a:r>
                        <a:rPr lang="en-US" sz="1200" b="1"/>
                        <a:t>LED </a:t>
                      </a:r>
                      <a:r>
                        <a:rPr lang="zh-TW" altLang="en-US" sz="1200" b="1"/>
                        <a:t>技術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確保夜間物流作業時，能清晰辨識人員與車輛動態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戶外裝卸區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停車場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倉庫內部</a:t>
                      </a:r>
                      <a:endParaRPr lang="en-US" altLang="zh-TW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夜間模式自動啟動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LED </a:t>
                      </a:r>
                      <a:r>
                        <a:rPr lang="zh-TW" altLang="en-US" sz="1200"/>
                        <a:t>補光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事件錄影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夜間裝卸監控</a:t>
                      </a:r>
                      <a:r>
                        <a:rPr lang="zh-TW" altLang="en-US" sz="1200"/>
                        <a:t>：避免夜間視線不良導致的貨物遺失或錯誤運送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提高夜間作業安全性，減少監控盲點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3858700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 b="1"/>
                        <a:t>3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智能偵測能力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透過 </a:t>
                      </a:r>
                      <a:r>
                        <a:rPr lang="en-US" altLang="zh-TW" sz="1200"/>
                        <a:t>AI </a:t>
                      </a:r>
                      <a:r>
                        <a:rPr lang="zh-TW" altLang="en-US" sz="1200"/>
                        <a:t>偵測人員、車輛及聲音，預防異常行為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倉庫出入口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貨物存放區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物流中心周界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設定監測區域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AI </a:t>
                      </a:r>
                      <a:r>
                        <a:rPr lang="zh-TW" altLang="en-US" sz="1200"/>
                        <a:t>偵測異常行為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觸發警報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非法闖入警報</a:t>
                      </a:r>
                      <a:r>
                        <a:rPr lang="zh-TW" altLang="en-US" sz="1200"/>
                        <a:t>：當未授權人員或車輛接近受保護區域時，系統自動警示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減少貨物竊盜，提升安保管理效率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1550400"/>
                  </a:ext>
                </a:extLst>
              </a:tr>
              <a:tr h="1150586">
                <a:tc>
                  <a:txBody>
                    <a:bodyPr/>
                    <a:lstStyle/>
                    <a:p>
                      <a:r>
                        <a:rPr lang="en-US" altLang="zh-TW" sz="1200" b="0"/>
                        <a:t>4</a:t>
                      </a:r>
                      <a:endParaRPr lang="zh-TW" altLang="en-US" sz="1200" b="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靈活安裝選擇</a:t>
                      </a:r>
                      <a:endParaRPr lang="zh-TW" altLang="en-US" sz="12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子彈型與半球型相機，可根據不同物流場景靈活安裝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倉庫高處監控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貨車裝卸點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物流中心大門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根據需求選擇機型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安裝於最佳視角</a:t>
                      </a:r>
                      <a:endParaRPr lang="zh-TW" sz="1200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遠端調整監控角度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全方位物流監控</a:t>
                      </a:r>
                      <a:r>
                        <a:rPr lang="zh-TW" altLang="en-US" sz="1200"/>
                        <a:t>：確保關鍵物流環節都在監控範圍內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提高貨物流轉效率，降低意外發生機率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0920998"/>
                  </a:ext>
                </a:extLst>
              </a:tr>
            </a:tbl>
          </a:graphicData>
        </a:graphic>
      </p:graphicFrame>
      <p:pic>
        <p:nvPicPr>
          <p:cNvPr id="4" name="圖片 3">
            <a:extLst>
              <a:ext uri="{FF2B5EF4-FFF2-40B4-BE49-F238E27FC236}">
                <a16:creationId xmlns:a16="http://schemas.microsoft.com/office/drawing/2014/main" id="{BEEF22EF-A044-A1B5-95BA-8B571551B5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1" y="1601718"/>
            <a:ext cx="1768110" cy="1828800"/>
          </a:xfrm>
          <a:prstGeom prst="rect">
            <a:avLst/>
          </a:prstGeom>
        </p:spPr>
      </p:pic>
      <p:pic>
        <p:nvPicPr>
          <p:cNvPr id="9" name="圖片 8" descr="一張含有 圓形, 相機和鏡頭, 光學儀器, 相機 的圖片&#10;&#10;AI 產生的內容可能不正確。">
            <a:extLst>
              <a:ext uri="{FF2B5EF4-FFF2-40B4-BE49-F238E27FC236}">
                <a16:creationId xmlns:a16="http://schemas.microsoft.com/office/drawing/2014/main" id="{9217D0B4-F272-C4C8-7196-88D22B5C81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6" y="3344033"/>
            <a:ext cx="1495004" cy="14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62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1C41FC-DE73-B4DD-2CAF-4671ED9D7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2233BD0-001E-C918-BC88-139F5DEC17C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Z322/Z722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6FB019DE-EB44-9FD4-C0AC-C7C5A9E89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391" y="1601718"/>
            <a:ext cx="1768110" cy="1828800"/>
          </a:xfrm>
          <a:prstGeom prst="rect">
            <a:avLst/>
          </a:prstGeom>
        </p:spPr>
      </p:pic>
      <p:pic>
        <p:nvPicPr>
          <p:cNvPr id="8" name="圖片 7" descr="一張含有 圓形, 相機和鏡頭, 光學儀器, 相機 的圖片&#10;&#10;AI 產生的內容可能不正確。">
            <a:extLst>
              <a:ext uri="{FF2B5EF4-FFF2-40B4-BE49-F238E27FC236}">
                <a16:creationId xmlns:a16="http://schemas.microsoft.com/office/drawing/2014/main" id="{DCF53515-28D2-B522-0D9B-D60FC1483A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416" y="3344033"/>
            <a:ext cx="1495004" cy="14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122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627926" y="1657943"/>
            <a:ext cx="6322980" cy="507831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Feature1: 64 Channel Support</a:t>
            </a:r>
            <a:endParaRPr lang="en-US" altLang="zh-TW"/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Free bundled 64-channel license</a:t>
            </a:r>
            <a:endParaRPr lang="en-US" altLang="zh-TW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Live view with up to 64-channel layout, each camera supporting a maximum resolution of 32MP</a:t>
            </a:r>
            <a:endParaRPr lang="en-US" altLang="zh-TW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Concurrent recording for up to 64 channels</a:t>
            </a:r>
            <a:br>
              <a:rPr lang="en-US" altLang="zh-TW"/>
            </a:b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Feature2: Built-in Hardware RAID</a:t>
            </a:r>
            <a:endParaRPr lang="en-US" altLang="zh-TW"/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Built-in Hardware RAID: RAID 0, 1, 5, 6, 10</a:t>
            </a:r>
            <a:endParaRPr lang="en-US" altLang="zh-TW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Supports maximum storage capacity of 128TB (16TB x 8 bays)</a:t>
            </a:r>
            <a:br>
              <a:rPr lang="en-US" altLang="zh-TW"/>
            </a:b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Feature3: AI Events and Metadata Integration</a:t>
            </a:r>
            <a:endParaRPr lang="en-US" altLang="zh-TW"/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AI built-in cameras support events and metadata for people and vehicle detection, tracking, counting, classification, and recognition</a:t>
            </a:r>
            <a:endParaRPr lang="en-US" altLang="zh-TW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/>
              <a:t>NVR built-in AI supports events and metadata for people and vehicle detection, entry/exit area monitoring, loitering, and line crossing</a:t>
            </a:r>
            <a:endParaRPr lang="en-US" altLang="zh-TW"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AB952AB-DF8D-F39B-38B1-0A2C7D7D97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36" y="2020618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19823" y="3657946"/>
            <a:ext cx="23242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>
                <a:hlinkClick r:id="rId3"/>
              </a:rPr>
              <a:t>https://www.acti.com/product/ZNR-429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0411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282793" y="1556796"/>
            <a:ext cx="6707352" cy="532453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Feature4: AI Search and Playback Functionality</a:t>
            </a:r>
            <a:endParaRPr lang="en-US" altLang="zh-TW" sz="1700"/>
          </a:p>
          <a:p>
            <a:pPr marL="742950" lvl="1" indent="-285750">
              <a:buFont typeface="Courier New" panose="020B0604020202020204" pitchFamily="34" charset="0"/>
              <a:buChar char="o"/>
            </a:pPr>
            <a:r>
              <a:rPr lang="en-US" altLang="zh-TW" sz="1700">
                <a:solidFill>
                  <a:schemeClr val="accent6"/>
                </a:solidFill>
              </a:rPr>
              <a:t>Smart Search</a:t>
            </a:r>
            <a:r>
              <a:rPr lang="en-US" altLang="zh-TW" sz="1700"/>
              <a:t>: Supports ROI-based people and vehicle detection search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 sz="1700">
                <a:solidFill>
                  <a:schemeClr val="accent6"/>
                </a:solidFill>
              </a:rPr>
              <a:t>Forensic Search</a:t>
            </a:r>
            <a:r>
              <a:rPr lang="en-US" altLang="zh-TW" sz="1700"/>
              <a:t>: Allows object-of-interest definition in playback videos for detailed searches (e.g., vehicle type, brand, attributes like color, clothing, gender, age)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 sz="1700">
                <a:solidFill>
                  <a:schemeClr val="accent6"/>
                </a:solidFill>
              </a:rPr>
              <a:t>Metadata Search</a:t>
            </a:r>
            <a:r>
              <a:rPr lang="en-US" altLang="zh-TW" sz="1700"/>
              <a:t>: Filters searches by sub-type and attributes for vehicles, faces, and people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 sz="1700">
                <a:solidFill>
                  <a:schemeClr val="accent6"/>
                </a:solidFill>
              </a:rPr>
              <a:t>Object Visual Tracking</a:t>
            </a:r>
            <a:r>
              <a:rPr lang="en-US" altLang="zh-TW" sz="1700"/>
              <a:t>:</a:t>
            </a:r>
            <a:endParaRPr lang="en-US" altLang="zh-TW" sz="17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altLang="zh-TW" sz="1700"/>
              <a:t>Verify AI search results via thumbnails</a:t>
            </a:r>
            <a:endParaRPr lang="en-US" altLang="zh-TW" sz="17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altLang="zh-TW" sz="1700"/>
              <a:t>Time-based tracking to investigate incidents and manage evidence</a:t>
            </a:r>
            <a:endParaRPr lang="en-US" altLang="zh-TW" sz="1700">
              <a:cs typeface="Calibri"/>
            </a:endParaRPr>
          </a:p>
          <a:p>
            <a:pPr lvl="1"/>
            <a:endParaRPr lang="en-US" altLang="zh-TW" sz="17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Feature5: Alarm and IoT Sensor Integration</a:t>
            </a:r>
            <a:endParaRPr lang="en-US" altLang="zh-TW" sz="1700"/>
          </a:p>
          <a:p>
            <a:pPr marL="742950" lvl="1" indent="-285750">
              <a:buFont typeface="Courier New"/>
              <a:buChar char="o"/>
            </a:pPr>
            <a:r>
              <a:rPr lang="en-US" altLang="zh-TW" sz="1700"/>
              <a:t>Fire and burglar alarms, plus IoT sensors, supported through NVR built-in DIO port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 sz="170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/>
              <a:t>Feature6: Control via Two-way Audio and Keyboard Controller</a:t>
            </a:r>
            <a:endParaRPr lang="en-US" altLang="zh-TW" sz="1700"/>
          </a:p>
          <a:p>
            <a:pPr marL="742950" lvl="1" indent="-285750">
              <a:buFont typeface="Courier New"/>
              <a:buChar char="o"/>
            </a:pPr>
            <a:r>
              <a:rPr lang="en-US" altLang="zh-TW" sz="1700"/>
              <a:t>Supports keyboard controller for remote PTZ camera control</a:t>
            </a:r>
            <a:endParaRPr lang="en-US" altLang="zh-TW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altLang="zh-TW" sz="1700"/>
              <a:t>Supports two-way audio for remote intercom via IP speaker</a:t>
            </a:r>
            <a:endParaRPr lang="en-US" altLang="zh-TW" sz="1700">
              <a:cs typeface="Calibri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9FFFAD7-3C8B-48D0-EF42-ED918CDE5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23" y="1799748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A93A81B4-D332-586D-208C-010E501F33A1}"/>
              </a:ext>
            </a:extLst>
          </p:cNvPr>
          <p:cNvSpPr txBox="1"/>
          <p:nvPr/>
        </p:nvSpPr>
        <p:spPr>
          <a:xfrm>
            <a:off x="241910" y="3437076"/>
            <a:ext cx="23242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>
                <a:hlinkClick r:id="rId3"/>
              </a:rPr>
              <a:t>https://www.acti.com/product/ZNR-429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7149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4EC68C1-F0DC-0A1B-6DD8-45626BC46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23" y="2263575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219381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商業大樓 </a:t>
            </a:r>
            <a:r>
              <a:rPr lang="en-US" altLang="zh-TW"/>
              <a:t>(Commercial Building)</a:t>
            </a:r>
            <a:endParaRPr lang="zh-TW" altLang="en-US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1F71026B-64EB-A9A0-CE34-E2B2826DF4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981356"/>
              </p:ext>
            </p:extLst>
          </p:nvPr>
        </p:nvGraphicFramePr>
        <p:xfrm>
          <a:off x="2145671" y="2267676"/>
          <a:ext cx="6726726" cy="4218207"/>
        </p:xfrm>
        <a:graphic>
          <a:graphicData uri="http://schemas.openxmlformats.org/drawingml/2006/table">
            <a:tbl>
              <a:tblPr/>
              <a:tblGrid>
                <a:gridCol w="469298">
                  <a:extLst>
                    <a:ext uri="{9D8B030D-6E8A-4147-A177-3AD203B41FA5}">
                      <a16:colId xmlns:a16="http://schemas.microsoft.com/office/drawing/2014/main" val="1028042902"/>
                    </a:ext>
                  </a:extLst>
                </a:gridCol>
                <a:gridCol w="1226449">
                  <a:extLst>
                    <a:ext uri="{9D8B030D-6E8A-4147-A177-3AD203B41FA5}">
                      <a16:colId xmlns:a16="http://schemas.microsoft.com/office/drawing/2014/main" val="3111627932"/>
                    </a:ext>
                  </a:extLst>
                </a:gridCol>
                <a:gridCol w="1187135">
                  <a:extLst>
                    <a:ext uri="{9D8B030D-6E8A-4147-A177-3AD203B41FA5}">
                      <a16:colId xmlns:a16="http://schemas.microsoft.com/office/drawing/2014/main" val="3139417920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939560777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2345681209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599585324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401786346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271629"/>
                  </a:ext>
                </a:extLst>
              </a:tr>
              <a:tr h="744779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1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64 Channel Support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多頻道監控，查看與錄影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主要出入口、停車場、電梯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管理即時影像，確保出入口安全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監控人流與車流，偵測異常活動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減少安全事件，提升即時管理效率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687694"/>
                  </a:ext>
                </a:extLst>
              </a:tr>
              <a:tr h="744779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2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Build-in Hardware RAID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高容量儲存並確保數據完整性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伺服器室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配置 </a:t>
                      </a:r>
                      <a:r>
                        <a:rPr lang="en-US" altLang="zh-TW" sz="1300">
                          <a:latin typeface="+mj-lt"/>
                          <a:ea typeface="微軟正黑體"/>
                        </a:rPr>
                        <a:t>RAID</a:t>
                      </a:r>
                      <a:r>
                        <a:rPr lang="zh-TW" altLang="en-US" sz="1300">
                          <a:latin typeface="+mj-lt"/>
                          <a:ea typeface="微軟正黑體"/>
                        </a:rPr>
                        <a:t>，進行多層備份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確保長期錄影資料的可用性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防止數據丟失，提高運行穩定性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98347"/>
                  </a:ext>
                </a:extLst>
              </a:tr>
              <a:tr h="744779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3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AI Event and Meta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AI </a:t>
                      </a:r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偵測人員</a:t>
                      </a:r>
                      <a:r>
                        <a:rPr lang="en-US" altLang="zh-TW" sz="1300">
                          <a:latin typeface="+mj-lt"/>
                          <a:ea typeface="微軟正黑體"/>
                        </a:rPr>
                        <a:t>/</a:t>
                      </a:r>
                      <a:r>
                        <a:rPr lang="zh-TW" altLang="en-US" sz="1300">
                          <a:latin typeface="+mj-lt"/>
                          <a:ea typeface="微軟正黑體"/>
                        </a:rPr>
                        <a:t>車輛進出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出入口、停車場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設定 </a:t>
                      </a:r>
                      <a:r>
                        <a:rPr lang="en-US" altLang="zh-TW" sz="1300">
                          <a:latin typeface="+mj-lt"/>
                          <a:ea typeface="微軟正黑體"/>
                        </a:rPr>
                        <a:t>AI </a:t>
                      </a:r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偵測條件，啟動警報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防止未授權進入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減少人力監控成本，提升準確性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9913981"/>
                  </a:ext>
                </a:extLst>
              </a:tr>
              <a:tr h="467820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4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AI Search and Playback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快速回溯事件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伺服器室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使用 </a:t>
                      </a:r>
                      <a:r>
                        <a:rPr lang="en-US" sz="1300">
                          <a:latin typeface="+mj-lt"/>
                          <a:ea typeface="微軟正黑體"/>
                        </a:rPr>
                        <a:t>AI </a:t>
                      </a:r>
                      <a:r>
                        <a:rPr lang="zh-TW" altLang="en-US" sz="1300">
                          <a:latin typeface="+mj-lt"/>
                          <a:ea typeface="微軟正黑體"/>
                        </a:rPr>
                        <a:t>搜尋錄影資料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確認特定事件細節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快速處理突發事件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4888"/>
                  </a:ext>
                </a:extLst>
              </a:tr>
              <a:tr h="744779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5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Alarm Sensor Integration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整合火災</a:t>
                      </a:r>
                      <a:r>
                        <a:rPr lang="en-US" altLang="zh-TW" sz="1300">
                          <a:latin typeface="+mj-lt"/>
                          <a:ea typeface="微軟正黑體"/>
                        </a:rPr>
                        <a:t>/</a:t>
                      </a:r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入侵警報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消防設施旁、伺服器室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連接警報裝置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監控環境變化並快速回應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提高安全事件應對效率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69347"/>
                  </a:ext>
                </a:extLst>
              </a:tr>
              <a:tr h="467820">
                <a:tc>
                  <a:txBody>
                    <a:bodyPr/>
                    <a:lstStyle/>
                    <a:p>
                      <a:r>
                        <a:rPr lang="en-US" altLang="zh-TW" sz="1300">
                          <a:latin typeface="+mj-lt"/>
                          <a:ea typeface="微軟正黑體"/>
                        </a:rPr>
                        <a:t>6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>
                          <a:latin typeface="+mj-lt"/>
                          <a:ea typeface="微軟正黑體"/>
                        </a:rPr>
                        <a:t>Two-Way Audio &amp; Control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遠程對講及控制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出入口、監控室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透過 </a:t>
                      </a:r>
                      <a:r>
                        <a:rPr lang="en-US" altLang="zh-TW" sz="1300">
                          <a:latin typeface="+mj-lt"/>
                          <a:ea typeface="微軟正黑體"/>
                        </a:rPr>
                        <a:t>IP </a:t>
                      </a:r>
                      <a:r>
                        <a:rPr lang="zh-TW" altLang="en-US" sz="1300">
                          <a:latin typeface="+mj-lt"/>
                          <a:ea typeface="微軟正黑體"/>
                        </a:rPr>
                        <a:t>音箱進行溝通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提供即時警告或詢問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>
                          <a:latin typeface="+mj-lt"/>
                          <a:ea typeface="微軟正黑體"/>
                        </a:rPr>
                        <a:t>增加互動性和安全管理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3488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29691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E8F4CBB-1315-16B5-43E9-CBAE20E7C6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979" y="2024613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178921" y="164664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零售 </a:t>
            </a:r>
            <a:r>
              <a:rPr lang="en-US" altLang="zh-TW"/>
              <a:t>(Retail)</a:t>
            </a:r>
            <a:endParaRPr lang="zh-TW" altLang="en-US"/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145184CA-366B-0A23-8978-5CE079200E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0848380"/>
              </p:ext>
            </p:extLst>
          </p:nvPr>
        </p:nvGraphicFramePr>
        <p:xfrm>
          <a:off x="2186131" y="2105836"/>
          <a:ext cx="6726719" cy="4453652"/>
        </p:xfrm>
        <a:graphic>
          <a:graphicData uri="http://schemas.openxmlformats.org/drawingml/2006/table">
            <a:tbl>
              <a:tblPr/>
              <a:tblGrid>
                <a:gridCol w="543683">
                  <a:extLst>
                    <a:ext uri="{9D8B030D-6E8A-4147-A177-3AD203B41FA5}">
                      <a16:colId xmlns:a16="http://schemas.microsoft.com/office/drawing/2014/main" val="1028042902"/>
                    </a:ext>
                  </a:extLst>
                </a:gridCol>
                <a:gridCol w="1100009">
                  <a:extLst>
                    <a:ext uri="{9D8B030D-6E8A-4147-A177-3AD203B41FA5}">
                      <a16:colId xmlns:a16="http://schemas.microsoft.com/office/drawing/2014/main" val="3111627932"/>
                    </a:ext>
                  </a:extLst>
                </a:gridCol>
                <a:gridCol w="1239186">
                  <a:extLst>
                    <a:ext uri="{9D8B030D-6E8A-4147-A177-3AD203B41FA5}">
                      <a16:colId xmlns:a16="http://schemas.microsoft.com/office/drawing/2014/main" val="3139417920"/>
                    </a:ext>
                  </a:extLst>
                </a:gridCol>
                <a:gridCol w="885065">
                  <a:extLst>
                    <a:ext uri="{9D8B030D-6E8A-4147-A177-3AD203B41FA5}">
                      <a16:colId xmlns:a16="http://schemas.microsoft.com/office/drawing/2014/main" val="939560777"/>
                    </a:ext>
                  </a:extLst>
                </a:gridCol>
                <a:gridCol w="1036854">
                  <a:extLst>
                    <a:ext uri="{9D8B030D-6E8A-4147-A177-3AD203B41FA5}">
                      <a16:colId xmlns:a16="http://schemas.microsoft.com/office/drawing/2014/main" val="2345681209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599585324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401786346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序號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功能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功能操作流程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最適位置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操作流程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應用場景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效益</a:t>
                      </a:r>
                      <a:endParaRPr lang="zh-TW" altLang="en-US" sz="13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271629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64 Channel Support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多角度監控各櫃位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收銀台、倉庫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即時影像查看，減少偷竊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減少損失，改善服務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減少盜竊，提升營運效率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687694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Build-in Hardware RAID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確保銷售資料的安全性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資訊中心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提供錄影備份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防止資料丟失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提升顧客及營運安全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98347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AI Event and Meta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偵測可疑顧客行為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店內主要區域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設置偵測條件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提早警示異常行為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提升客戶體驗並減少損失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9913981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AI Search and Playback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快速找到特定時段影像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資訊中心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使用關鍵字快速搜索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快速解決客訴或糾紛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提升服務效率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4888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300"/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Alarm Sensor Integration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整合商業警報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重要倉庫、門禁系統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即時觸發警報反應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預防火災或入侵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確保財產及人員安全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69347"/>
                  </a:ext>
                </a:extLst>
              </a:tr>
              <a:tr h="538884">
                <a:tc>
                  <a:txBody>
                    <a:bodyPr/>
                    <a:lstStyle/>
                    <a:p>
                      <a:r>
                        <a:rPr lang="en-US" altLang="zh-TW" sz="1300"/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300"/>
                        <a:t>Two-Way Audio &amp; Control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即時與顧客或員工溝通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提供遠程協助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增加店內互動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增強顧客體驗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3488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8269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87AB26B-6CD2-0FB3-2A8E-CA090C734D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58" y="2142096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199151" y="176802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工廠 </a:t>
            </a:r>
            <a:r>
              <a:rPr lang="en-US" altLang="zh-TW"/>
              <a:t>(Factory)</a:t>
            </a:r>
            <a:endParaRPr lang="zh-TW" altLang="en-US"/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4EB425FD-75ED-52A9-C517-1D439D7CBD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961296"/>
              </p:ext>
            </p:extLst>
          </p:nvPr>
        </p:nvGraphicFramePr>
        <p:xfrm>
          <a:off x="2117085" y="2247447"/>
          <a:ext cx="6726713" cy="4362764"/>
        </p:xfrm>
        <a:graphic>
          <a:graphicData uri="http://schemas.openxmlformats.org/drawingml/2006/table">
            <a:tbl>
              <a:tblPr/>
              <a:tblGrid>
                <a:gridCol w="594258">
                  <a:extLst>
                    <a:ext uri="{9D8B030D-6E8A-4147-A177-3AD203B41FA5}">
                      <a16:colId xmlns:a16="http://schemas.microsoft.com/office/drawing/2014/main" val="1028042902"/>
                    </a:ext>
                  </a:extLst>
                </a:gridCol>
                <a:gridCol w="1011504">
                  <a:extLst>
                    <a:ext uri="{9D8B030D-6E8A-4147-A177-3AD203B41FA5}">
                      <a16:colId xmlns:a16="http://schemas.microsoft.com/office/drawing/2014/main" val="3111627932"/>
                    </a:ext>
                  </a:extLst>
                </a:gridCol>
                <a:gridCol w="1251736">
                  <a:extLst>
                    <a:ext uri="{9D8B030D-6E8A-4147-A177-3AD203B41FA5}">
                      <a16:colId xmlns:a16="http://schemas.microsoft.com/office/drawing/2014/main" val="3139417920"/>
                    </a:ext>
                  </a:extLst>
                </a:gridCol>
                <a:gridCol w="986332">
                  <a:extLst>
                    <a:ext uri="{9D8B030D-6E8A-4147-A177-3AD203B41FA5}">
                      <a16:colId xmlns:a16="http://schemas.microsoft.com/office/drawing/2014/main" val="939560777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2345681209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599585324"/>
                    </a:ext>
                  </a:extLst>
                </a:gridCol>
                <a:gridCol w="960961">
                  <a:extLst>
                    <a:ext uri="{9D8B030D-6E8A-4147-A177-3AD203B41FA5}">
                      <a16:colId xmlns:a16="http://schemas.microsoft.com/office/drawing/2014/main" val="401786346"/>
                    </a:ext>
                  </a:extLst>
                </a:gridCol>
              </a:tblGrid>
              <a:tr h="387485"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序號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功能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功能操作流程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最適位置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操作流程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應用場景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效益</a:t>
                      </a:r>
                      <a:endParaRPr lang="zh-TW" altLang="en-US" sz="14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271629"/>
                  </a:ext>
                </a:extLst>
              </a:tr>
              <a:tr h="531039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64 Channel Support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多場景監控生產流程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生產線、倉儲區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監控關鍵操作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減少異常停機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提高生產效率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687694"/>
                  </a:ext>
                </a:extLst>
              </a:tr>
              <a:tr h="695409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Build-in Hardware RAID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保障錄影數據安全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中控室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RAID </a:t>
                      </a:r>
                      <a:r>
                        <a:rPr lang="zh-TW" altLang="en-US" sz="1400"/>
                        <a:t>設置與維護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確保事件追溯資料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提升安全性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98347"/>
                  </a:ext>
                </a:extLst>
              </a:tr>
              <a:tr h="493108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AI Event and Meta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偵測人員操作不當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生產線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設置操作條件監控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預警潛在危險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提高安全生產標準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9913981"/>
                  </a:ext>
                </a:extLst>
              </a:tr>
              <a:tr h="544902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AI Search and Playback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快速查詢異常事件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中控室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定位問題環節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追蹤問題根源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提升問題解決效率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4888"/>
                  </a:ext>
                </a:extLst>
              </a:tr>
              <a:tr h="493108">
                <a:tc>
                  <a:txBody>
                    <a:bodyPr/>
                    <a:lstStyle/>
                    <a:p>
                      <a:r>
                        <a:rPr lang="en-US" altLang="zh-TW" sz="1400"/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Alarm Sensor Integration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整合機器異常警報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生產線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即時傳送通知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減少設備故障停工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提高運作時間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69347"/>
                  </a:ext>
                </a:extLst>
              </a:tr>
              <a:tr h="544902">
                <a:tc>
                  <a:txBody>
                    <a:bodyPr/>
                    <a:lstStyle/>
                    <a:p>
                      <a:r>
                        <a:rPr lang="en-US" altLang="zh-TW" sz="1400"/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1400"/>
                        <a:t>Two-Way Audio &amp; Control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即時指揮或協助員工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生產控制室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協助現場問題處理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增強內部管理能力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降低停工風險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34880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09422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ZNR-429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5F74241-2679-1076-B3B5-DB9E72D471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10" y="1556792"/>
            <a:ext cx="1640233" cy="164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1709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Z415/Z416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26135" y="2248888"/>
            <a:ext cx="6285649" cy="378565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Feature1: </a:t>
            </a:r>
            <a:r>
              <a:rPr lang="en-US" sz="2000" b="1">
                <a:ea typeface="+mn-lt"/>
                <a:cs typeface="+mn-lt"/>
              </a:rPr>
              <a:t>2MP 10x and 5MP 12x Zoom Bullet Cameras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Z415 supports 2MP at 60fps, ideal for low-speed traffic applications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Budget-friendly alternative to zoom box and housing cameras, with an object distance of up to 100m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Feature2: </a:t>
            </a:r>
            <a:r>
              <a:rPr lang="en-US" sz="2000" b="1">
                <a:ea typeface="+mn-lt"/>
                <a:cs typeface="+mn-lt"/>
              </a:rPr>
              <a:t>100m IR Distance and Low-light Color Mode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Both Z415 and Z416 support 100m IR distance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Capture color images under 0.002 lux (F1.2, AGC ON)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Extreme WDR support up to 145dB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86084" y="321620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https://www.acti.com/product/Z415</a:t>
            </a:r>
            <a:endParaRPr lang="zh-TW"/>
          </a:p>
        </p:txBody>
      </p:sp>
      <p:pic>
        <p:nvPicPr>
          <p:cNvPr id="2" name="圖片 1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93690D6E-0FDC-3660-E544-62FCF35312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16" y="1967837"/>
            <a:ext cx="1298714" cy="1243496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89BC19C2-9CB3-DDFD-6049-420F41EE759D}"/>
              </a:ext>
            </a:extLst>
          </p:cNvPr>
          <p:cNvSpPr txBox="1"/>
          <p:nvPr/>
        </p:nvSpPr>
        <p:spPr>
          <a:xfrm>
            <a:off x="286084" y="527029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4"/>
              </a:rPr>
              <a:t>https://www.acti.com/product/Z41</a:t>
            </a:r>
            <a:r>
              <a:rPr lang="en-US" altLang="zh-TW">
                <a:ea typeface="+mn-lt"/>
                <a:cs typeface="+mn-lt"/>
                <a:hlinkClick r:id="rId4"/>
              </a:rPr>
              <a:t>6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7" name="圖片 6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222582FD-A091-40D7-E979-7B234FAF5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16" y="4021923"/>
            <a:ext cx="1298714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3503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Z415/Z416: Features</a:t>
            </a:r>
            <a:endParaRPr lang="en-US" b="0">
              <a:solidFill>
                <a:srgbClr val="000000"/>
              </a:solidFill>
              <a:ea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748084" y="1809673"/>
            <a:ext cx="6242061" cy="480131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Feature3: </a:t>
            </a:r>
            <a:r>
              <a:rPr lang="en-US" b="1">
                <a:ea typeface="+mn-lt"/>
                <a:cs typeface="+mn-lt"/>
              </a:rPr>
              <a:t>Advanced Built-in AI for Events and Metadata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people counting and crowd density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Includes sound detection</a:t>
            </a:r>
          </a:p>
          <a:p>
            <a:pPr marL="742950" lvl="1" indent="-285750">
              <a:buFont typeface="Courier New"/>
              <a:buChar char="o"/>
            </a:pP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Feature4: </a:t>
            </a:r>
            <a:r>
              <a:rPr lang="en-US" b="1">
                <a:ea typeface="+mn-lt"/>
                <a:cs typeface="+mn-lt"/>
              </a:rPr>
              <a:t>Flexible DIO, Audio, BNC, and Built-in Heater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Two DI ports and two DO ports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One audio line in and one audio line out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BNC connectors for traditional or installation monitors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Built-in heater with an operating temperature range of -40°C to +60°C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IP67 and IK10 ratings for harsh environments</a:t>
            </a:r>
            <a:endParaRPr lang="en-US"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8C653456-56CC-1832-BC19-A66C05F2CAD2}"/>
              </a:ext>
            </a:extLst>
          </p:cNvPr>
          <p:cNvSpPr txBox="1"/>
          <p:nvPr/>
        </p:nvSpPr>
        <p:spPr>
          <a:xfrm>
            <a:off x="286084" y="321620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https://www.acti.com/product/Z415</a:t>
            </a:r>
            <a:endParaRPr lang="zh-TW"/>
          </a:p>
        </p:txBody>
      </p:sp>
      <p:pic>
        <p:nvPicPr>
          <p:cNvPr id="7" name="圖片 6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281DB2A4-9C82-71B2-E448-9935249C0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316" y="1967837"/>
            <a:ext cx="1298714" cy="1243496"/>
          </a:xfrm>
          <a:prstGeom prst="rect">
            <a:avLst/>
          </a:prstGeo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BD2BABB6-4058-F6C9-B222-7A239633ECB5}"/>
              </a:ext>
            </a:extLst>
          </p:cNvPr>
          <p:cNvSpPr txBox="1"/>
          <p:nvPr/>
        </p:nvSpPr>
        <p:spPr>
          <a:xfrm>
            <a:off x="286084" y="527029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4"/>
              </a:rPr>
              <a:t>https://www.acti.com/product/Z41</a:t>
            </a:r>
            <a:r>
              <a:rPr lang="en-US" altLang="zh-TW">
                <a:ea typeface="+mn-lt"/>
                <a:cs typeface="+mn-lt"/>
                <a:hlinkClick r:id="rId4"/>
              </a:rPr>
              <a:t>6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14" name="圖片 13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9FDA12B7-7B61-B9FC-D728-C31A98103C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990" y="4023429"/>
            <a:ext cx="1298714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5456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269956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商業大樓 </a:t>
            </a:r>
            <a:r>
              <a:rPr lang="en-US" altLang="zh-TW"/>
              <a:t>(Commercial Building)</a:t>
            </a:r>
            <a:endParaRPr lang="zh-TW" altLang="en-US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1F71026B-64EB-A9A0-CE34-E2B2826DF4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772352"/>
              </p:ext>
            </p:extLst>
          </p:nvPr>
        </p:nvGraphicFramePr>
        <p:xfrm>
          <a:off x="2145671" y="2186756"/>
          <a:ext cx="6827893" cy="4387774"/>
        </p:xfrm>
        <a:graphic>
          <a:graphicData uri="http://schemas.openxmlformats.org/drawingml/2006/table">
            <a:tbl>
              <a:tblPr/>
              <a:tblGrid>
                <a:gridCol w="476357">
                  <a:extLst>
                    <a:ext uri="{9D8B030D-6E8A-4147-A177-3AD203B41FA5}">
                      <a16:colId xmlns:a16="http://schemas.microsoft.com/office/drawing/2014/main" val="1028042902"/>
                    </a:ext>
                  </a:extLst>
                </a:gridCol>
                <a:gridCol w="847134">
                  <a:extLst>
                    <a:ext uri="{9D8B030D-6E8A-4147-A177-3AD203B41FA5}">
                      <a16:colId xmlns:a16="http://schemas.microsoft.com/office/drawing/2014/main" val="3111627932"/>
                    </a:ext>
                  </a:extLst>
                </a:gridCol>
                <a:gridCol w="1365528">
                  <a:extLst>
                    <a:ext uri="{9D8B030D-6E8A-4147-A177-3AD203B41FA5}">
                      <a16:colId xmlns:a16="http://schemas.microsoft.com/office/drawing/2014/main" val="3139417920"/>
                    </a:ext>
                  </a:extLst>
                </a:gridCol>
                <a:gridCol w="897709">
                  <a:extLst>
                    <a:ext uri="{9D8B030D-6E8A-4147-A177-3AD203B41FA5}">
                      <a16:colId xmlns:a16="http://schemas.microsoft.com/office/drawing/2014/main" val="939560777"/>
                    </a:ext>
                  </a:extLst>
                </a:gridCol>
                <a:gridCol w="885066">
                  <a:extLst>
                    <a:ext uri="{9D8B030D-6E8A-4147-A177-3AD203B41FA5}">
                      <a16:colId xmlns:a16="http://schemas.microsoft.com/office/drawing/2014/main" val="2345681209"/>
                    </a:ext>
                  </a:extLst>
                </a:gridCol>
                <a:gridCol w="1380685">
                  <a:extLst>
                    <a:ext uri="{9D8B030D-6E8A-4147-A177-3AD203B41FA5}">
                      <a16:colId xmlns:a16="http://schemas.microsoft.com/office/drawing/2014/main" val="599585324"/>
                    </a:ext>
                  </a:extLst>
                </a:gridCol>
                <a:gridCol w="975414">
                  <a:extLst>
                    <a:ext uri="{9D8B030D-6E8A-4147-A177-3AD203B41FA5}">
                      <a16:colId xmlns:a16="http://schemas.microsoft.com/office/drawing/2014/main" val="401786346"/>
                    </a:ext>
                  </a:extLst>
                </a:gridCol>
              </a:tblGrid>
              <a:tr h="278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最適位置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操作流程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應用場景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效益</a:t>
                      </a:r>
                      <a:endParaRPr lang="zh-TW" altLang="en-US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0271629"/>
                  </a:ext>
                </a:extLst>
              </a:tr>
              <a:tr h="11379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400">
                          <a:latin typeface="+mj-lt"/>
                          <a:ea typeface="微軟正黑體"/>
                        </a:rPr>
                        <a:t>1</a:t>
                      </a:r>
                      <a:endParaRPr lang="zh-TW" altLang="zh-TW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i="0" u="none" strike="noStrike" noProof="0"/>
                        <a:t>2MP/5MP </a:t>
                      </a:r>
                      <a:r>
                        <a:rPr lang="en-US" sz="1400" b="0" i="0" u="none" strike="noStrike" noProof="0" err="1"/>
                        <a:t>變焦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i="0" u="none" strike="noStrike" noProof="0"/>
                        <a:t>提供 2MP 10x 或 5MP 12x 光學變焦，適用於物體距離達 100m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zh-TW" sz="1400" b="0" i="0" u="none" strike="noStrike" noProof="0"/>
                        <a:t>生產區、倉儲區、周界監控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導航 &gt; 配置 &gt; 執行 &gt; 檢視結果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工廠周界防護、關鍵區域監控，適合低光環境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增加監控範圍，降低設備數量，減少運營成本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90687694"/>
                  </a:ext>
                </a:extLst>
              </a:tr>
              <a:tr h="11379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400">
                          <a:latin typeface="+mj-lt"/>
                          <a:ea typeface="微軟正黑體"/>
                        </a:rPr>
                        <a:t>2</a:t>
                      </a:r>
                      <a:endParaRPr lang="zh-TW" altLang="zh-TW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b="0" i="0" u="none" strike="noStrike" noProof="0"/>
                        <a:t>100m </a:t>
                      </a:r>
                      <a:r>
                        <a:rPr lang="en-US" sz="1400" b="0" i="0" u="none" strike="noStrike" noProof="0" err="1"/>
                        <a:t>紅外線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支援 100m 紅外線夜視，0.002lux 下彩色模式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工廠周界、停車場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導航 &gt; 配置 &gt; 執行 &gt; 檢視結果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提供全天候監控，即使在低光或無光環境下仍可提供高畫質影像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增強夜間安全性，降低犯罪風險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4298347"/>
                  </a:ext>
                </a:extLst>
              </a:tr>
              <a:tr h="92299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400">
                          <a:latin typeface="+mj-lt"/>
                          <a:ea typeface="微軟正黑體"/>
                        </a:rPr>
                        <a:t>3</a:t>
                      </a:r>
                      <a:endParaRPr lang="zh-TW" altLang="zh-TW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b="0" i="0" u="none" strike="noStrike" noProof="0" err="1"/>
                        <a:t>內建</a:t>
                      </a:r>
                      <a:r>
                        <a:rPr lang="en-US" sz="1400" b="0" i="0" u="none" strike="noStrike" noProof="0"/>
                        <a:t> AI </a:t>
                      </a:r>
                      <a:r>
                        <a:rPr lang="en-US" sz="1400" b="0" i="0" u="none" strike="noStrike" noProof="0" err="1"/>
                        <a:t>功能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偵測人員、車輛異常移動並生成事件元數據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進出口、敏感區域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導航 &gt; 配置 &gt; 執行 &gt; 檢視結果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人員計數、區域入侵偵測，準確辨別人員與車輛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降低人為監控需求，提升運營效率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9913981"/>
                  </a:ext>
                </a:extLst>
              </a:tr>
              <a:tr h="90098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400">
                          <a:latin typeface="+mj-lt"/>
                          <a:ea typeface="微軟正黑體"/>
                        </a:rPr>
                        <a:t>4</a:t>
                      </a:r>
                      <a:endParaRPr lang="zh-TW" altLang="zh-TW" sz="14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400" b="0" i="0" u="none" strike="noStrike" noProof="0" err="1"/>
                        <a:t>堅固設計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支援 IP67、IK10，適應惡劣環境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戶外設施、工廠邊界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導航 &gt; 配置 &gt; 執行 &gt; 檢視結果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應對風雨或高溫等惡劣環境，確保長期穩定運行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/>
                        <a:t>減少維護成本，提升設備壽命</a:t>
                      </a:r>
                      <a:endParaRPr 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7644888"/>
                  </a:ext>
                </a:extLst>
              </a:tr>
            </a:tbl>
          </a:graphicData>
        </a:graphic>
      </p:graphicFrame>
      <p:pic>
        <p:nvPicPr>
          <p:cNvPr id="15" name="圖片 14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5670C9FD-8851-627B-FE09-30088BFEF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9" y="2191101"/>
            <a:ext cx="1298714" cy="1243496"/>
          </a:xfrm>
          <a:prstGeom prst="rect">
            <a:avLst/>
          </a:prstGeom>
        </p:spPr>
      </p:pic>
      <p:pic>
        <p:nvPicPr>
          <p:cNvPr id="18" name="圖片 17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A763D775-F00D-F76B-3BE7-9E813FF1F4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8" y="3437010"/>
            <a:ext cx="1298714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262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280071" y="176802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交通</a:t>
            </a:r>
            <a:r>
              <a:rPr lang="zh-TW" altLang="en-US"/>
              <a:t> 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Traffic</a:t>
            </a:r>
            <a:r>
              <a:rPr lang="en-US" altLang="zh-TW"/>
              <a:t>)</a:t>
            </a:r>
            <a:endParaRPr lang="zh-TW" altLang="en-US">
              <a:cs typeface="Calibri"/>
            </a:endParaRPr>
          </a:p>
        </p:txBody>
      </p:sp>
      <p:pic>
        <p:nvPicPr>
          <p:cNvPr id="5" name="圖片 4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4244CB27-B05C-8FA3-3471-FEF01F4DD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9" y="2330025"/>
            <a:ext cx="1298714" cy="1243496"/>
          </a:xfrm>
          <a:prstGeom prst="rect">
            <a:avLst/>
          </a:prstGeom>
        </p:spPr>
      </p:pic>
      <p:pic>
        <p:nvPicPr>
          <p:cNvPr id="8" name="圖片 7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F2DC2089-F87E-38EF-FE53-015EBDE578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8" y="3580576"/>
            <a:ext cx="1298714" cy="1243496"/>
          </a:xfrm>
          <a:prstGeom prst="rect">
            <a:avLst/>
          </a:prstGeom>
        </p:spPr>
      </p:pic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11CD81C6-D411-DB41-2652-5DB1A7DB7D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036146"/>
              </p:ext>
            </p:extLst>
          </p:nvPr>
        </p:nvGraphicFramePr>
        <p:xfrm>
          <a:off x="2154504" y="2326460"/>
          <a:ext cx="6753582" cy="388299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68969">
                  <a:extLst>
                    <a:ext uri="{9D8B030D-6E8A-4147-A177-3AD203B41FA5}">
                      <a16:colId xmlns:a16="http://schemas.microsoft.com/office/drawing/2014/main" val="1383885357"/>
                    </a:ext>
                  </a:extLst>
                </a:gridCol>
                <a:gridCol w="1087367">
                  <a:extLst>
                    <a:ext uri="{9D8B030D-6E8A-4147-A177-3AD203B41FA5}">
                      <a16:colId xmlns:a16="http://schemas.microsoft.com/office/drawing/2014/main" val="2769936155"/>
                    </a:ext>
                  </a:extLst>
                </a:gridCol>
                <a:gridCol w="1125297">
                  <a:extLst>
                    <a:ext uri="{9D8B030D-6E8A-4147-A177-3AD203B41FA5}">
                      <a16:colId xmlns:a16="http://schemas.microsoft.com/office/drawing/2014/main" val="2932995576"/>
                    </a:ext>
                  </a:extLst>
                </a:gridCol>
                <a:gridCol w="910354">
                  <a:extLst>
                    <a:ext uri="{9D8B030D-6E8A-4147-A177-3AD203B41FA5}">
                      <a16:colId xmlns:a16="http://schemas.microsoft.com/office/drawing/2014/main" val="202244950"/>
                    </a:ext>
                  </a:extLst>
                </a:gridCol>
                <a:gridCol w="1024147">
                  <a:extLst>
                    <a:ext uri="{9D8B030D-6E8A-4147-A177-3AD203B41FA5}">
                      <a16:colId xmlns:a16="http://schemas.microsoft.com/office/drawing/2014/main" val="3040131076"/>
                    </a:ext>
                  </a:extLst>
                </a:gridCol>
                <a:gridCol w="1072650">
                  <a:extLst>
                    <a:ext uri="{9D8B030D-6E8A-4147-A177-3AD203B41FA5}">
                      <a16:colId xmlns:a16="http://schemas.microsoft.com/office/drawing/2014/main" val="219337946"/>
                    </a:ext>
                  </a:extLst>
                </a:gridCol>
                <a:gridCol w="964798">
                  <a:extLst>
                    <a:ext uri="{9D8B030D-6E8A-4147-A177-3AD203B41FA5}">
                      <a16:colId xmlns:a16="http://schemas.microsoft.com/office/drawing/2014/main" val="2493028178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/>
                        <a:t>功能說明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/>
                        <a:t>適合位置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/>
                        <a:t>操作流程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/>
                        <a:t>應用場景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400" b="1"/>
                        <a:t>效益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6379802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2MP/5MP </a:t>
                      </a:r>
                      <a:r>
                        <a:rPr lang="zh-TW" altLang="en-US" sz="1400"/>
                        <a:t>變焦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支援 </a:t>
                      </a:r>
                      <a:r>
                        <a:rPr lang="en-US" altLang="zh-TW" sz="1400"/>
                        <a:t>2</a:t>
                      </a:r>
                      <a:r>
                        <a:rPr lang="af-ZA" sz="1400"/>
                        <a:t>MP 60fps，</a:t>
                      </a:r>
                      <a:r>
                        <a:rPr lang="zh-TW" altLang="en-US" sz="1400"/>
                        <a:t>用於監控低速車輛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道路交叉口、停車場出入口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導航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配置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執行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偵測車輛行進方向、車牌監控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增加交通監控精準度，減少違規行為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500260"/>
                  </a:ext>
                </a:extLst>
              </a:tr>
              <a:tr h="733340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100m </a:t>
                      </a:r>
                      <a:r>
                        <a:rPr lang="zh-TW" altLang="en-US" sz="1400"/>
                        <a:t>紅外線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夜間紅外線模式，適用於道路監控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隧道、停車場、行車道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導航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配置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執行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夜間交通事件監控，避免車禍發生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提高夜間駕駛安全性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0589920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內建 </a:t>
                      </a:r>
                      <a:r>
                        <a:rPr lang="af-ZA" sz="1400"/>
                        <a:t>AI </a:t>
                      </a:r>
                      <a:r>
                        <a:rPr lang="zh-TW" altLang="en-US" sz="1400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車輛進出區域、路線偵測，提供事件分析數據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高速公路、收費站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導航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配置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執行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提供交通流量分析，辨別車輛類型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提供交通管理效率，優化交通規劃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2652789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堅固設計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支援 </a:t>
                      </a:r>
                      <a:r>
                        <a:rPr lang="af-ZA" sz="1400"/>
                        <a:t>BNC </a:t>
                      </a:r>
                      <a:r>
                        <a:rPr lang="zh-TW" altLang="en-US" sz="1400"/>
                        <a:t>傳統監控連接，適合各類交通場景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高速公路出口、橋樑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導航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配置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執行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在高振動或惡劣天氣下仍能穩定運行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提升設備可靠性，減少停機時間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52387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6134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249726" y="172756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公用事業</a:t>
            </a:r>
            <a:r>
              <a:rPr lang="zh-TW" altLang="en-US"/>
              <a:t> 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Utility</a:t>
            </a:r>
            <a:r>
              <a:rPr lang="en-US" altLang="zh-TW"/>
              <a:t>)</a:t>
            </a:r>
            <a:endParaRPr lang="zh-TW" altLang="en-US">
              <a:cs typeface="Calibri"/>
            </a:endParaRPr>
          </a:p>
        </p:txBody>
      </p:sp>
      <p:pic>
        <p:nvPicPr>
          <p:cNvPr id="5" name="圖片 4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2C755650-7445-AAE2-BA44-184110285B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9" y="2234346"/>
            <a:ext cx="1298714" cy="1243496"/>
          </a:xfrm>
          <a:prstGeom prst="rect">
            <a:avLst/>
          </a:prstGeom>
        </p:spPr>
      </p:pic>
      <p:pic>
        <p:nvPicPr>
          <p:cNvPr id="8" name="圖片 7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D8004401-C45F-E02D-E7DF-04FAFFD24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8" y="3481184"/>
            <a:ext cx="1298714" cy="1243496"/>
          </a:xfrm>
          <a:prstGeom prst="rect">
            <a:avLst/>
          </a:prstGeom>
        </p:spPr>
      </p:pic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21088214-EC47-619E-2FA4-F485A9852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1996358"/>
              </p:ext>
            </p:extLst>
          </p:nvPr>
        </p:nvGraphicFramePr>
        <p:xfrm>
          <a:off x="2184850" y="2235423"/>
          <a:ext cx="6702971" cy="431288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81615">
                  <a:extLst>
                    <a:ext uri="{9D8B030D-6E8A-4147-A177-3AD203B41FA5}">
                      <a16:colId xmlns:a16="http://schemas.microsoft.com/office/drawing/2014/main" val="2511229268"/>
                    </a:ext>
                  </a:extLst>
                </a:gridCol>
                <a:gridCol w="733340">
                  <a:extLst>
                    <a:ext uri="{9D8B030D-6E8A-4147-A177-3AD203B41FA5}">
                      <a16:colId xmlns:a16="http://schemas.microsoft.com/office/drawing/2014/main" val="2935919581"/>
                    </a:ext>
                  </a:extLst>
                </a:gridCol>
                <a:gridCol w="1188516">
                  <a:extLst>
                    <a:ext uri="{9D8B030D-6E8A-4147-A177-3AD203B41FA5}">
                      <a16:colId xmlns:a16="http://schemas.microsoft.com/office/drawing/2014/main" val="991347630"/>
                    </a:ext>
                  </a:extLst>
                </a:gridCol>
                <a:gridCol w="973573">
                  <a:extLst>
                    <a:ext uri="{9D8B030D-6E8A-4147-A177-3AD203B41FA5}">
                      <a16:colId xmlns:a16="http://schemas.microsoft.com/office/drawing/2014/main" val="3257764761"/>
                    </a:ext>
                  </a:extLst>
                </a:gridCol>
                <a:gridCol w="960928">
                  <a:extLst>
                    <a:ext uri="{9D8B030D-6E8A-4147-A177-3AD203B41FA5}">
                      <a16:colId xmlns:a16="http://schemas.microsoft.com/office/drawing/2014/main" val="3479996901"/>
                    </a:ext>
                  </a:extLst>
                </a:gridCol>
                <a:gridCol w="1175873">
                  <a:extLst>
                    <a:ext uri="{9D8B030D-6E8A-4147-A177-3AD203B41FA5}">
                      <a16:colId xmlns:a16="http://schemas.microsoft.com/office/drawing/2014/main" val="1482917416"/>
                    </a:ext>
                  </a:extLst>
                </a:gridCol>
                <a:gridCol w="1089126">
                  <a:extLst>
                    <a:ext uri="{9D8B030D-6E8A-4147-A177-3AD203B41FA5}">
                      <a16:colId xmlns:a16="http://schemas.microsoft.com/office/drawing/2014/main" val="2428480211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功能說明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適合位置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操作流程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應用場景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效益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6164671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2MP/5MP </a:t>
                      </a:r>
                      <a:r>
                        <a:rPr lang="zh-TW" altLang="en-US" sz="1400"/>
                        <a:t>變焦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適合高精度設備監控，長距離影像清晰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電力站、變電所、管線檢測區域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導航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配置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執行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電力設施的細節檢查與異常偵測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提升運營穩定性，減少事故發生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3293652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100m </a:t>
                      </a:r>
                      <a:r>
                        <a:rPr lang="zh-TW" altLang="en-US" sz="1400"/>
                        <a:t>紅外線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低光彩色模式支援長距離設備監控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石化工廠、燃氣站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導航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配置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執行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在無光環境下進行重要設施的安全檢測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減少夜間監控盲點，提高設施管理效率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3858700"/>
                  </a:ext>
                </a:extLst>
              </a:tr>
              <a:tr h="948285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內建 </a:t>
                      </a:r>
                      <a:r>
                        <a:rPr lang="af-ZA" sz="1400"/>
                        <a:t>AI </a:t>
                      </a:r>
                      <a:r>
                        <a:rPr lang="zh-TW" altLang="en-US" sz="1400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偵測人員進入限制區域、發出報警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電力站周邊、管道進出口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導航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配置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執行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辨別非法入侵或意外闖入事件，提供事件反饋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提高安全性，減少人工監控需求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1550400"/>
                  </a:ext>
                </a:extLst>
              </a:tr>
              <a:tr h="1163230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堅固設計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防水防塵與抗破壞設計，適合惡劣操作環境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風力發電區、地熱設施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導航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配置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執行 </a:t>
                      </a:r>
                      <a:r>
                        <a:rPr lang="en-US" altLang="zh-TW" sz="1400"/>
                        <a:t>&gt; </a:t>
                      </a:r>
                      <a:r>
                        <a:rPr lang="zh-TW" altLang="en-US" sz="1400"/>
                        <a:t>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長時間運行於惡劣條件下，提供穩定的安全保障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減少維護頻率，降低長期運行成本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09209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84674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Z415/Z416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B42C8930-1964-087C-4CAF-783348D98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9" y="2075389"/>
            <a:ext cx="1298714" cy="1243496"/>
          </a:xfrm>
          <a:prstGeom prst="rect">
            <a:avLst/>
          </a:prstGeom>
        </p:spPr>
      </p:pic>
      <p:pic>
        <p:nvPicPr>
          <p:cNvPr id="5" name="圖片 4" descr="一張含有 遠端存放庫, 控制, 設計 的圖片&#10;&#10;AI 產生的內容可能不正確。">
            <a:extLst>
              <a:ext uri="{FF2B5EF4-FFF2-40B4-BE49-F238E27FC236}">
                <a16:creationId xmlns:a16="http://schemas.microsoft.com/office/drawing/2014/main" id="{E13771BB-4F6F-9AD5-7481-FF83D38FAE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28" y="3425967"/>
            <a:ext cx="1298714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963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A912</a:t>
            </a:r>
            <a:r>
              <a:rPr lang="en-US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869757" y="2009575"/>
            <a:ext cx="6120680" cy="378565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Feature1: </a:t>
            </a:r>
            <a:r>
              <a:rPr lang="en-US" sz="2000" b="1">
                <a:ea typeface="+mn-lt"/>
                <a:cs typeface="+mn-lt"/>
              </a:rPr>
              <a:t>5MP Hemispheric Camera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original fisheye view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180-degree single and dual panorama views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4 </a:t>
            </a:r>
            <a:r>
              <a:rPr lang="en-US" sz="2000" err="1">
                <a:ea typeface="+mn-lt"/>
                <a:cs typeface="+mn-lt"/>
              </a:rPr>
              <a:t>ePTZ</a:t>
            </a:r>
            <a:r>
              <a:rPr lang="en-US" sz="2000">
                <a:ea typeface="+mn-lt"/>
                <a:cs typeface="+mn-lt"/>
              </a:rPr>
              <a:t> views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fisheye + 3 </a:t>
            </a:r>
            <a:r>
              <a:rPr lang="en-US" sz="2000" err="1">
                <a:ea typeface="+mn-lt"/>
                <a:cs typeface="+mn-lt"/>
              </a:rPr>
              <a:t>ePTZ</a:t>
            </a:r>
            <a:r>
              <a:rPr lang="en-US" sz="2000">
                <a:ea typeface="+mn-lt"/>
                <a:cs typeface="+mn-lt"/>
              </a:rPr>
              <a:t> views</a:t>
            </a:r>
            <a:endParaRPr lang="en-US" sz="2000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TW" sz="2000" b="1"/>
              <a:t>Feature2: </a:t>
            </a:r>
            <a:r>
              <a:rPr lang="en-US" sz="2000" b="1">
                <a:ea typeface="+mn-lt"/>
                <a:cs typeface="+mn-lt"/>
              </a:rPr>
              <a:t>20m IR Distance and Low-light Color Mode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20m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color images under 0.017 lux (F1.2, AGC ON)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Extreme WDR support up to 130dB</a:t>
            </a:r>
            <a:endParaRPr lang="en-US" sz="20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319215" y="395612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https://www.acti.com/product/A912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2" name="圖片 1" descr="一張含有 檯燈, 燈泡, 燈光, 光線 的圖片&#10;&#10;AI 產生的內容可能不正確。">
            <a:extLst>
              <a:ext uri="{FF2B5EF4-FFF2-40B4-BE49-F238E27FC236}">
                <a16:creationId xmlns:a16="http://schemas.microsoft.com/office/drawing/2014/main" id="{20C485BA-0C01-5ED3-0368-AFC1C1425E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17" y="2423822"/>
            <a:ext cx="1464367" cy="153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8134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Features</a:t>
            </a:r>
            <a:endParaRPr lang="zh-TW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45371" y="1929384"/>
            <a:ext cx="6391700" cy="45243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Feature4: </a:t>
            </a:r>
            <a:r>
              <a:rPr lang="en-US" b="1">
                <a:ea typeface="+mn-lt"/>
                <a:cs typeface="+mn-lt"/>
              </a:rPr>
              <a:t>Advanced Built-in AI for Events and Metadata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solidFill>
                  <a:schemeClr val="accent6"/>
                </a:solidFill>
                <a:ea typeface="+mn-lt"/>
                <a:cs typeface="+mn-lt"/>
              </a:rPr>
              <a:t>People Counting:</a:t>
            </a:r>
          </a:p>
          <a:p>
            <a:pPr marL="1200150" lvl="2" indent="-285750">
              <a:buFont typeface="Wingdings"/>
              <a:buChar char="§"/>
            </a:pPr>
            <a:r>
              <a:rPr lang="en-US">
                <a:ea typeface="+mn-lt"/>
                <a:cs typeface="+mn-lt"/>
              </a:rPr>
              <a:t>Supports counting, displaying, and exporting people flow data for entering, exiting, and passing by (data stored in flash).</a:t>
            </a:r>
            <a:endParaRPr lang="en-US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>
                <a:ea typeface="+mn-lt"/>
                <a:cs typeface="+mn-lt"/>
              </a:rPr>
              <a:t>Supports real-time uploads and uploads by statistical cycles.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solidFill>
                  <a:schemeClr val="accent6"/>
                </a:solidFill>
                <a:ea typeface="+mn-lt"/>
                <a:cs typeface="+mn-lt"/>
              </a:rPr>
              <a:t>Queue Management:</a:t>
            </a:r>
          </a:p>
          <a:p>
            <a:pPr marL="1200150" lvl="2" indent="-285750">
              <a:buFont typeface="Wingdings"/>
              <a:buChar char="§"/>
            </a:pPr>
            <a:r>
              <a:rPr lang="en-US">
                <a:ea typeface="+mn-lt"/>
                <a:cs typeface="+mn-lt"/>
              </a:rPr>
              <a:t>Supports up to 4 detection regions with independent arming schedules and linkage methods.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heatmap analysis.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Feature5: </a:t>
            </a:r>
            <a:r>
              <a:rPr lang="en-US" b="1">
                <a:ea typeface="+mn-lt"/>
                <a:cs typeface="+mn-lt"/>
              </a:rPr>
              <a:t>Comprehensive Audio, DIO, and Control Interface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Audio: Built-in mic, line-in, and line-out support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DIO: Supports one DI and one DO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one RS-485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448A5CB-3090-E851-AE46-DEAEF3286449}"/>
              </a:ext>
            </a:extLst>
          </p:cNvPr>
          <p:cNvSpPr txBox="1"/>
          <p:nvPr/>
        </p:nvSpPr>
        <p:spPr>
          <a:xfrm>
            <a:off x="319215" y="395612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https://www.acti.com/product/A912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9" name="圖片 8" descr="一張含有 檯燈, 燈泡, 燈光, 光線 的圖片&#10;&#10;AI 產生的內容可能不正確。">
            <a:extLst>
              <a:ext uri="{FF2B5EF4-FFF2-40B4-BE49-F238E27FC236}">
                <a16:creationId xmlns:a16="http://schemas.microsoft.com/office/drawing/2014/main" id="{14D9128E-FD0F-13E8-74C6-961586EB2D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517" y="2423822"/>
            <a:ext cx="1464367" cy="153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7577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178921" y="182871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商業大樓 </a:t>
            </a:r>
            <a:r>
              <a:rPr lang="en-US" altLang="zh-TW"/>
              <a:t>(Commercial Building)</a:t>
            </a:r>
            <a:endParaRPr lang="zh-TW" altLang="en-US"/>
          </a:p>
        </p:txBody>
      </p:sp>
      <p:pic>
        <p:nvPicPr>
          <p:cNvPr id="5" name="圖片 4" descr="一張含有 檯燈, 燈泡, 燈光, 光線 的圖片&#10;&#10;AI 產生的內容可能不正確。">
            <a:extLst>
              <a:ext uri="{FF2B5EF4-FFF2-40B4-BE49-F238E27FC236}">
                <a16:creationId xmlns:a16="http://schemas.microsoft.com/office/drawing/2014/main" id="{6354AE51-7254-874C-C5DF-22B28B3702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387" y="2414977"/>
            <a:ext cx="1464367" cy="1530628"/>
          </a:xfrm>
          <a:prstGeom prst="rect">
            <a:avLst/>
          </a:prstGeom>
        </p:spPr>
      </p:pic>
      <p:graphicFrame>
        <p:nvGraphicFramePr>
          <p:cNvPr id="17" name="表格 16">
            <a:extLst>
              <a:ext uri="{FF2B5EF4-FFF2-40B4-BE49-F238E27FC236}">
                <a16:creationId xmlns:a16="http://schemas.microsoft.com/office/drawing/2014/main" id="{417147A6-C692-C2E0-1807-269111E39E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797305"/>
              </p:ext>
            </p:extLst>
          </p:nvPr>
        </p:nvGraphicFramePr>
        <p:xfrm>
          <a:off x="2087217" y="2208695"/>
          <a:ext cx="6766184" cy="443603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3108">
                  <a:extLst>
                    <a:ext uri="{9D8B030D-6E8A-4147-A177-3AD203B41FA5}">
                      <a16:colId xmlns:a16="http://schemas.microsoft.com/office/drawing/2014/main" val="2930503701"/>
                    </a:ext>
                  </a:extLst>
                </a:gridCol>
                <a:gridCol w="872420">
                  <a:extLst>
                    <a:ext uri="{9D8B030D-6E8A-4147-A177-3AD203B41FA5}">
                      <a16:colId xmlns:a16="http://schemas.microsoft.com/office/drawing/2014/main" val="2089030987"/>
                    </a:ext>
                  </a:extLst>
                </a:gridCol>
                <a:gridCol w="1213805">
                  <a:extLst>
                    <a:ext uri="{9D8B030D-6E8A-4147-A177-3AD203B41FA5}">
                      <a16:colId xmlns:a16="http://schemas.microsoft.com/office/drawing/2014/main" val="4280190429"/>
                    </a:ext>
                  </a:extLst>
                </a:gridCol>
                <a:gridCol w="1036791">
                  <a:extLst>
                    <a:ext uri="{9D8B030D-6E8A-4147-A177-3AD203B41FA5}">
                      <a16:colId xmlns:a16="http://schemas.microsoft.com/office/drawing/2014/main" val="2655075295"/>
                    </a:ext>
                  </a:extLst>
                </a:gridCol>
                <a:gridCol w="986214">
                  <a:extLst>
                    <a:ext uri="{9D8B030D-6E8A-4147-A177-3AD203B41FA5}">
                      <a16:colId xmlns:a16="http://schemas.microsoft.com/office/drawing/2014/main" val="1569569983"/>
                    </a:ext>
                  </a:extLst>
                </a:gridCol>
                <a:gridCol w="1137941">
                  <a:extLst>
                    <a:ext uri="{9D8B030D-6E8A-4147-A177-3AD203B41FA5}">
                      <a16:colId xmlns:a16="http://schemas.microsoft.com/office/drawing/2014/main" val="750044842"/>
                    </a:ext>
                  </a:extLst>
                </a:gridCol>
                <a:gridCol w="1025905">
                  <a:extLst>
                    <a:ext uri="{9D8B030D-6E8A-4147-A177-3AD203B41FA5}">
                      <a16:colId xmlns:a16="http://schemas.microsoft.com/office/drawing/2014/main" val="1795157390"/>
                    </a:ext>
                  </a:extLst>
                </a:gridCol>
              </a:tblGrid>
              <a:tr h="40565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sz="13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zh-TW" sz="13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7605790"/>
                  </a:ext>
                </a:extLst>
              </a:tr>
              <a:tr h="955252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5MP </a:t>
                      </a:r>
                      <a:r>
                        <a:rPr lang="zh-TW" altLang="en-US" sz="1300"/>
                        <a:t>半球型攝像機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原始魚眼視角、</a:t>
                      </a:r>
                      <a:r>
                        <a:rPr lang="en-US" altLang="zh-TW" sz="1300"/>
                        <a:t>180°</a:t>
                      </a:r>
                      <a:r>
                        <a:rPr lang="zh-TW" altLang="en-US" sz="1300"/>
                        <a:t>全景、電子</a:t>
                      </a:r>
                      <a:r>
                        <a:rPr lang="af-ZA" sz="1300"/>
                        <a:t>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建築大廳、電梯、大廳走道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捕捉建築入口和走道的全景監控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減少盲點，增強整體安全覆蓋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8899307"/>
                  </a:ext>
                </a:extLst>
              </a:tr>
              <a:tr h="955252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IR</a:t>
                      </a:r>
                      <a:r>
                        <a:rPr lang="zh-TW" altLang="en-US" sz="1300"/>
                        <a:t>距離與彩色模式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20m IR</a:t>
                      </a:r>
                      <a:r>
                        <a:rPr lang="zh-TW" altLang="en-US" sz="1300"/>
                        <a:t>距離，</a:t>
                      </a:r>
                      <a:r>
                        <a:rPr lang="en-US" altLang="zh-TW" sz="1300"/>
                        <a:t>0.017 </a:t>
                      </a:r>
                      <a:r>
                        <a:rPr lang="af-ZA" sz="1300"/>
                        <a:t>lux</a:t>
                      </a:r>
                      <a:r>
                        <a:rPr lang="zh-TW" altLang="en-US" sz="1300"/>
                        <a:t>下彩色影像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停車區、入口、應急出口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在昏暗的環境中監控如停車場和應急出口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在低光條件下確保清晰的影像，提供詳細證據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8273340"/>
                  </a:ext>
                </a:extLst>
              </a:tr>
              <a:tr h="1164622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內建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人流統計、排隊管理、熱力圖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接待區、建築入口、電梯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追蹤建築內人流，檢測擁擠區域並分析交通流量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改善人流管理，提升安全性和舒適度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4238159"/>
                  </a:ext>
                </a:extLst>
              </a:tr>
              <a:tr h="955252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音頻與</a:t>
                      </a:r>
                      <a:r>
                        <a:rPr lang="af-ZA" sz="1300"/>
                        <a:t>DIO</a:t>
                      </a:r>
                      <a:r>
                        <a:rPr lang="zh-TW" altLang="en-US" sz="1300"/>
                        <a:t>介面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音頻錄製、數位輸入</a:t>
                      </a:r>
                      <a:r>
                        <a:rPr lang="en-US" altLang="zh-TW" sz="1300"/>
                        <a:t>/</a:t>
                      </a:r>
                      <a:r>
                        <a:rPr lang="zh-TW" altLang="en-US" sz="1300"/>
                        <a:t>輸出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安全控制室、建築圍牆、關鍵區域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捕捉現場音頻以進行安全分析並回應警報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快速檢測可疑活動，提供即時音頻警報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62085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176011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108115" y="175791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零售 </a:t>
            </a:r>
            <a:r>
              <a:rPr lang="en-US" altLang="zh-TW"/>
              <a:t>(Retail)</a:t>
            </a:r>
            <a:endParaRPr lang="zh-TW" altLang="en-US"/>
          </a:p>
        </p:txBody>
      </p:sp>
      <p:pic>
        <p:nvPicPr>
          <p:cNvPr id="5" name="圖片 4" descr="一張含有 檯燈, 燈泡, 燈光, 光線 的圖片&#10;&#10;AI 產生的內容可能不正確。">
            <a:extLst>
              <a:ext uri="{FF2B5EF4-FFF2-40B4-BE49-F238E27FC236}">
                <a16:creationId xmlns:a16="http://schemas.microsoft.com/office/drawing/2014/main" id="{ACD56404-E07F-B28E-2C0B-AB91350C9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595" y="2334155"/>
            <a:ext cx="1464367" cy="1530628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EB59C7FD-2315-5482-8167-DC21052641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683953"/>
              </p:ext>
            </p:extLst>
          </p:nvPr>
        </p:nvGraphicFramePr>
        <p:xfrm>
          <a:off x="1921857" y="2336576"/>
          <a:ext cx="6952031" cy="407076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3683">
                  <a:extLst>
                    <a:ext uri="{9D8B030D-6E8A-4147-A177-3AD203B41FA5}">
                      <a16:colId xmlns:a16="http://schemas.microsoft.com/office/drawing/2014/main" val="3622060301"/>
                    </a:ext>
                  </a:extLst>
                </a:gridCol>
                <a:gridCol w="783914">
                  <a:extLst>
                    <a:ext uri="{9D8B030D-6E8A-4147-A177-3AD203B41FA5}">
                      <a16:colId xmlns:a16="http://schemas.microsoft.com/office/drawing/2014/main" val="659201399"/>
                    </a:ext>
                  </a:extLst>
                </a:gridCol>
                <a:gridCol w="1213805">
                  <a:extLst>
                    <a:ext uri="{9D8B030D-6E8A-4147-A177-3AD203B41FA5}">
                      <a16:colId xmlns:a16="http://schemas.microsoft.com/office/drawing/2014/main" val="102608418"/>
                    </a:ext>
                  </a:extLst>
                </a:gridCol>
                <a:gridCol w="1036791">
                  <a:extLst>
                    <a:ext uri="{9D8B030D-6E8A-4147-A177-3AD203B41FA5}">
                      <a16:colId xmlns:a16="http://schemas.microsoft.com/office/drawing/2014/main" val="4201590106"/>
                    </a:ext>
                  </a:extLst>
                </a:gridCol>
                <a:gridCol w="922997">
                  <a:extLst>
                    <a:ext uri="{9D8B030D-6E8A-4147-A177-3AD203B41FA5}">
                      <a16:colId xmlns:a16="http://schemas.microsoft.com/office/drawing/2014/main" val="2973889907"/>
                    </a:ext>
                  </a:extLst>
                </a:gridCol>
                <a:gridCol w="1287611">
                  <a:extLst>
                    <a:ext uri="{9D8B030D-6E8A-4147-A177-3AD203B41FA5}">
                      <a16:colId xmlns:a16="http://schemas.microsoft.com/office/drawing/2014/main" val="2667086893"/>
                    </a:ext>
                  </a:extLst>
                </a:gridCol>
                <a:gridCol w="1163230">
                  <a:extLst>
                    <a:ext uri="{9D8B030D-6E8A-4147-A177-3AD203B41FA5}">
                      <a16:colId xmlns:a16="http://schemas.microsoft.com/office/drawing/2014/main" val="1847533766"/>
                    </a:ext>
                  </a:extLst>
                </a:gridCol>
              </a:tblGrid>
              <a:tr h="278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3992825"/>
                  </a:ext>
                </a:extLst>
              </a:tr>
              <a:tr h="1103303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5MP </a:t>
                      </a:r>
                      <a:r>
                        <a:rPr lang="zh-TW" altLang="en-US" sz="1300"/>
                        <a:t>半球型攝像機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原始魚眼視角、</a:t>
                      </a:r>
                      <a:r>
                        <a:rPr lang="en-US" altLang="zh-TW" sz="1300"/>
                        <a:t>180°</a:t>
                      </a:r>
                      <a:r>
                        <a:rPr lang="zh-TW" altLang="en-US" sz="1300"/>
                        <a:t>全景、電子</a:t>
                      </a:r>
                      <a:r>
                        <a:rPr lang="af-ZA" sz="1300"/>
                        <a:t>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店面入口、走道、結帳區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捕捉商店區域的寬視角，檢測入侵或可疑活動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提高安全性和覆蓋範圍，減少攝像頭數量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2629763"/>
                  </a:ext>
                </a:extLst>
              </a:tr>
              <a:tr h="896434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IR</a:t>
                      </a:r>
                      <a:r>
                        <a:rPr lang="zh-TW" altLang="en-US" sz="1300"/>
                        <a:t>距離與彩色模式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20m IR</a:t>
                      </a:r>
                      <a:r>
                        <a:rPr lang="zh-TW" altLang="en-US" sz="1300"/>
                        <a:t>距離，</a:t>
                      </a:r>
                      <a:r>
                        <a:rPr lang="en-US" altLang="zh-TW" sz="1300"/>
                        <a:t>0.017 </a:t>
                      </a:r>
                      <a:r>
                        <a:rPr lang="af-ZA" sz="1300"/>
                        <a:t>lux</a:t>
                      </a:r>
                      <a:r>
                        <a:rPr lang="zh-TW" altLang="en-US" sz="1300"/>
                        <a:t>下彩色影像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商店入口、暗倉庫、停車場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在低光環境下監控如入口和走道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在低光條件下增強視覺效果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0680159"/>
                  </a:ext>
                </a:extLst>
              </a:tr>
              <a:tr h="896434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內建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人流統計、排隊管理、熱力圖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店面入口、結帳區、走道顯示區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監控顧客流動、排隊長度和熱點區域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優化店面佈局和員工分配，提高顧客服務體驗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775533"/>
                  </a:ext>
                </a:extLst>
              </a:tr>
              <a:tr h="896434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音頻與</a:t>
                      </a:r>
                      <a:r>
                        <a:rPr lang="af-ZA" sz="1300"/>
                        <a:t>DIO</a:t>
                      </a:r>
                      <a:r>
                        <a:rPr lang="zh-TW" altLang="en-US" sz="1300"/>
                        <a:t>介面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音頻錄製、數位輸入</a:t>
                      </a:r>
                      <a:r>
                        <a:rPr lang="en-US" altLang="zh-TW" sz="1300"/>
                        <a:t>/</a:t>
                      </a:r>
                      <a:r>
                        <a:rPr lang="zh-TW" altLang="en-US" sz="1300"/>
                        <a:t>輸出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安全站、商店入口、限制區域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聆聽異常聲音，接收來自安全感測器的信號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提供即時回應以應對潛在的安全威脅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87198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29573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158691" y="175791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教育機構 </a:t>
            </a:r>
            <a:r>
              <a:rPr lang="en-US" altLang="zh-TW"/>
              <a:t>(Education)</a:t>
            </a:r>
            <a:endParaRPr lang="zh-TW" altLang="en-US"/>
          </a:p>
        </p:txBody>
      </p:sp>
      <p:pic>
        <p:nvPicPr>
          <p:cNvPr id="5" name="圖片 4" descr="一張含有 檯燈, 燈泡, 燈光, 光線 的圖片&#10;&#10;AI 產生的內容可能不正確。">
            <a:extLst>
              <a:ext uri="{FF2B5EF4-FFF2-40B4-BE49-F238E27FC236}">
                <a16:creationId xmlns:a16="http://schemas.microsoft.com/office/drawing/2014/main" id="{872DA81A-3C2E-3DDE-ECE1-DC826AD597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07" y="2334985"/>
            <a:ext cx="1464367" cy="1530628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923EDC34-076B-1ED5-B498-286F10D946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007822"/>
              </p:ext>
            </p:extLst>
          </p:nvPr>
        </p:nvGraphicFramePr>
        <p:xfrm>
          <a:off x="1932608" y="2330173"/>
          <a:ext cx="6864561" cy="416823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3983">
                  <a:extLst>
                    <a:ext uri="{9D8B030D-6E8A-4147-A177-3AD203B41FA5}">
                      <a16:colId xmlns:a16="http://schemas.microsoft.com/office/drawing/2014/main" val="609814931"/>
                    </a:ext>
                  </a:extLst>
                </a:gridCol>
                <a:gridCol w="738262">
                  <a:extLst>
                    <a:ext uri="{9D8B030D-6E8A-4147-A177-3AD203B41FA5}">
                      <a16:colId xmlns:a16="http://schemas.microsoft.com/office/drawing/2014/main" val="1283953359"/>
                    </a:ext>
                  </a:extLst>
                </a:gridCol>
                <a:gridCol w="1269297">
                  <a:extLst>
                    <a:ext uri="{9D8B030D-6E8A-4147-A177-3AD203B41FA5}">
                      <a16:colId xmlns:a16="http://schemas.microsoft.com/office/drawing/2014/main" val="491484544"/>
                    </a:ext>
                  </a:extLst>
                </a:gridCol>
                <a:gridCol w="945497">
                  <a:extLst>
                    <a:ext uri="{9D8B030D-6E8A-4147-A177-3AD203B41FA5}">
                      <a16:colId xmlns:a16="http://schemas.microsoft.com/office/drawing/2014/main" val="2466019814"/>
                    </a:ext>
                  </a:extLst>
                </a:gridCol>
                <a:gridCol w="919591">
                  <a:extLst>
                    <a:ext uri="{9D8B030D-6E8A-4147-A177-3AD203B41FA5}">
                      <a16:colId xmlns:a16="http://schemas.microsoft.com/office/drawing/2014/main" val="1164614772"/>
                    </a:ext>
                  </a:extLst>
                </a:gridCol>
                <a:gridCol w="1256345">
                  <a:extLst>
                    <a:ext uri="{9D8B030D-6E8A-4147-A177-3AD203B41FA5}">
                      <a16:colId xmlns:a16="http://schemas.microsoft.com/office/drawing/2014/main" val="3859255808"/>
                    </a:ext>
                  </a:extLst>
                </a:gridCol>
                <a:gridCol w="1191586">
                  <a:extLst>
                    <a:ext uri="{9D8B030D-6E8A-4147-A177-3AD203B41FA5}">
                      <a16:colId xmlns:a16="http://schemas.microsoft.com/office/drawing/2014/main" val="46620229"/>
                    </a:ext>
                  </a:extLst>
                </a:gridCol>
              </a:tblGrid>
              <a:tr h="27268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zh-TW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32701321"/>
                  </a:ext>
                </a:extLst>
              </a:tr>
              <a:tr h="973887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5MP </a:t>
                      </a:r>
                      <a:r>
                        <a:rPr lang="zh-TW" altLang="en-US" sz="1300"/>
                        <a:t>半球型攝像機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原始魚眼視角、</a:t>
                      </a:r>
                      <a:r>
                        <a:rPr lang="en-US" altLang="zh-TW" sz="1300"/>
                        <a:t>180°</a:t>
                      </a:r>
                      <a:r>
                        <a:rPr lang="zh-TW" altLang="en-US" sz="1300"/>
                        <a:t>全景、電子</a:t>
                      </a:r>
                      <a:r>
                        <a:rPr lang="af-ZA" sz="1300"/>
                        <a:t>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學校入口、教室、走道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監控學校入口及高流量區域如走廊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全方位監控，減少設備數量，提升安全性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3063763"/>
                  </a:ext>
                </a:extLst>
              </a:tr>
              <a:tr h="973887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IR</a:t>
                      </a:r>
                      <a:r>
                        <a:rPr lang="zh-TW" altLang="en-US" sz="1300"/>
                        <a:t>距離與彩色模式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20m IR</a:t>
                      </a:r>
                      <a:r>
                        <a:rPr lang="zh-TW" altLang="en-US" sz="1300"/>
                        <a:t>距離，</a:t>
                      </a:r>
                      <a:r>
                        <a:rPr lang="en-US" altLang="zh-TW" sz="1300"/>
                        <a:t>0.017 </a:t>
                      </a:r>
                      <a:r>
                        <a:rPr lang="af-ZA" sz="1300"/>
                        <a:t>lux</a:t>
                      </a:r>
                      <a:r>
                        <a:rPr lang="zh-TW" altLang="en-US" sz="1300"/>
                        <a:t>下彩色影像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停車場、暗走廊、宿舍區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監控低能見度區域，如停車場或宿舍走道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在低光條件下提供優質影像，確保校園安全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5874684"/>
                  </a:ext>
                </a:extLst>
              </a:tr>
              <a:tr h="973887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內建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人流統計、排隊管理、熱力圖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學校食堂、教室、大禮堂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監控學生流動，檢測排隊長度，分析熱點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改善安全協議，防止擁擠或瓶頸問題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6564092"/>
                  </a:ext>
                </a:extLst>
              </a:tr>
              <a:tr h="973887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音頻與</a:t>
                      </a:r>
                      <a:r>
                        <a:rPr lang="af-ZA" sz="1300"/>
                        <a:t>DIO</a:t>
                      </a:r>
                      <a:r>
                        <a:rPr lang="zh-TW" altLang="en-US" sz="1300"/>
                        <a:t>介面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音頻錄製、數位輸入</a:t>
                      </a:r>
                      <a:r>
                        <a:rPr lang="en-US" altLang="zh-TW" sz="1300"/>
                        <a:t>/</a:t>
                      </a:r>
                      <a:r>
                        <a:rPr lang="zh-TW" altLang="en-US" sz="1300"/>
                        <a:t>輸出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教師室、走廊、限制區域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 → 配置 → 執行 → 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捕捉現場音頻以進行安全分析並回應警報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立即發現異常情況，防範問題發生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73777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55061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A912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檯燈, 燈泡, 燈光, 光線 的圖片&#10;&#10;AI 產生的內容可能不正確。">
            <a:extLst>
              <a:ext uri="{FF2B5EF4-FFF2-40B4-BE49-F238E27FC236}">
                <a16:creationId xmlns:a16="http://schemas.microsoft.com/office/drawing/2014/main" id="{A02D21F6-50C6-397C-29E2-1F3449D43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01" y="1686694"/>
            <a:ext cx="1464367" cy="1530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980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/>
              <a:t>Q550</a:t>
            </a:r>
            <a:r>
              <a:rPr lang="en-US" dirty="0"/>
              <a:t>: Features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492686" y="1634202"/>
            <a:ext cx="6650937" cy="50629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 dirty="0"/>
              <a:t>Feature1: </a:t>
            </a:r>
            <a:r>
              <a:rPr lang="en-US" sz="1700" b="1" dirty="0">
                <a:ea typeface="+mn-lt"/>
                <a:cs typeface="+mn-lt"/>
              </a:rPr>
              <a:t>8 Megapixel Multi-Imager</a:t>
            </a:r>
            <a:endParaRPr lang="en-US" altLang="zh-TW" sz="1700" b="1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Provides 180-degree full coverage without missing any objects</a:t>
            </a:r>
            <a:endParaRPr lang="en-US" sz="1700" dirty="0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700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 dirty="0"/>
              <a:t>Feature2: </a:t>
            </a:r>
            <a:r>
              <a:rPr lang="en-US" sz="1700" b="1" dirty="0">
                <a:ea typeface="+mn-lt"/>
                <a:cs typeface="+mn-lt"/>
              </a:rPr>
              <a:t>24-Hour Full-Color Support</a:t>
            </a:r>
            <a:endParaRPr lang="en-US" altLang="zh-TW" sz="1700" b="1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Night mode with white light LED always on for 24-hour color images, capturing detailed attributes without extra cost</a:t>
            </a:r>
            <a:endParaRPr lang="en-US" sz="1700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Night mode with regular IR LED; AI events can automatically turn on the white light LED to capture suspects in full-color details</a:t>
            </a:r>
            <a:endParaRPr lang="en-US" sz="1700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Supports extreme WDR up to 130dB for high-contrast lighting situations across a 180-degree field of view</a:t>
            </a:r>
            <a:endParaRPr lang="en-US" sz="1700" dirty="0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700" dirty="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sz="1700" b="1" dirty="0"/>
              <a:t>Feature3: </a:t>
            </a:r>
            <a:r>
              <a:rPr lang="en-US" sz="1700" b="1" dirty="0">
                <a:ea typeface="+mn-lt"/>
                <a:cs typeface="+mn-lt"/>
              </a:rPr>
              <a:t>Advanced Built-in AI for Events and Metadata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  <a:endParaRPr lang="en-US" sz="1700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Supports people counting and crowd density detection</a:t>
            </a:r>
            <a:endParaRPr lang="en-US" sz="1700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 dirty="0">
                <a:ea typeface="+mn-lt"/>
                <a:cs typeface="+mn-lt"/>
              </a:rPr>
              <a:t>Includes sound detection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163620" y="3525229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https://www.acti.com/product/Q550</a:t>
            </a:r>
            <a:endParaRPr lang="zh-TW">
              <a:ea typeface="微軟正黑體"/>
              <a:cs typeface="+mn-lt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46358F07-B74C-B70E-D7C6-8F9571D85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069" y="2123460"/>
            <a:ext cx="1353931" cy="139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260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Q550</a:t>
            </a:r>
            <a:r>
              <a:rPr lang="en-US"/>
              <a:t>: Features</a:t>
            </a:r>
            <a:endParaRPr lang="zh-TW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46935" y="2022088"/>
            <a:ext cx="6332783" cy="39703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/>
              <a:t>Feature4: </a:t>
            </a:r>
            <a:r>
              <a:rPr lang="en-US" b="1" dirty="0">
                <a:ea typeface="+mn-lt"/>
                <a:cs typeface="+mn-lt"/>
              </a:rPr>
              <a:t>Active Deterrence</a:t>
            </a:r>
            <a:endParaRPr lang="en-US" altLang="zh-TW" b="1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In night mode with IR LED only: All AI events, fire and burglar alarms, and IoT sensor events (via DI) can trigger the white light LED as an active alarm</a:t>
            </a:r>
            <a:endParaRPr lang="en-US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Active alarms can also utilize built-in red/blue lights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Pre-recorded audio alerts </a:t>
            </a:r>
            <a:r>
              <a:rPr lang="en-US" dirty="0">
                <a:ea typeface="+mn-lt"/>
                <a:cs typeface="+mn-lt"/>
              </a:rPr>
              <a:t>can be played through the built-in </a:t>
            </a:r>
            <a:r>
              <a:rPr lang="en-US" dirty="0">
                <a:solidFill>
                  <a:srgbClr val="FF0000"/>
                </a:solidFill>
                <a:ea typeface="+mn-lt"/>
                <a:cs typeface="+mn-lt"/>
              </a:rPr>
              <a:t>3W speaker</a:t>
            </a:r>
            <a:endParaRPr lang="en-US" dirty="0">
              <a:solidFill>
                <a:srgbClr val="FF0000"/>
              </a:solidFill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 dirty="0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 dirty="0"/>
              <a:t>Feature5: </a:t>
            </a:r>
            <a:r>
              <a:rPr lang="en-US" b="1" dirty="0">
                <a:ea typeface="+mn-lt"/>
                <a:cs typeface="+mn-lt"/>
              </a:rPr>
              <a:t>Flexible DIO and Audio with IP67 and IK10</a:t>
            </a:r>
            <a:endParaRPr lang="en-US" altLang="zh-TW" b="1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Supports one DI port and one DO port</a:t>
            </a:r>
            <a:endParaRPr lang="en-US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Includes one audio line in, one audio line out, and two built-in microphones</a:t>
            </a:r>
            <a:endParaRPr lang="en-US" dirty="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dirty="0">
                <a:ea typeface="+mn-lt"/>
                <a:cs typeface="+mn-lt"/>
              </a:rPr>
              <a:t>IP67 and IK10 ratings ensure durability in harsh environments</a:t>
            </a:r>
            <a:endParaRPr lang="en-US" dirty="0"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56A62F53-BB12-C30F-84EF-B138DBFDE507}"/>
              </a:ext>
            </a:extLst>
          </p:cNvPr>
          <p:cNvSpPr txBox="1"/>
          <p:nvPr/>
        </p:nvSpPr>
        <p:spPr>
          <a:xfrm>
            <a:off x="323688" y="367643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https://www.acti.com/product/Q550</a:t>
            </a:r>
            <a:endParaRPr lang="zh-TW">
              <a:ea typeface="微軟正黑體"/>
              <a:cs typeface="+mn-lt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13DC11BA-D347-77F7-F9ED-72246A3594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138" y="2252577"/>
            <a:ext cx="1353931" cy="142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5893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Q550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2915929" y="160618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工廠 </a:t>
            </a:r>
            <a:r>
              <a:rPr lang="en-US" altLang="zh-TW"/>
              <a:t>(Factory)</a:t>
            </a:r>
            <a:endParaRPr lang="zh-TW" altLang="en-US"/>
          </a:p>
        </p:txBody>
      </p:sp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id="{FB148CF3-E248-3F4F-C58E-87998F338F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585023"/>
              </p:ext>
            </p:extLst>
          </p:nvPr>
        </p:nvGraphicFramePr>
        <p:xfrm>
          <a:off x="1456566" y="2053353"/>
          <a:ext cx="7499707" cy="446737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41808">
                  <a:extLst>
                    <a:ext uri="{9D8B030D-6E8A-4147-A177-3AD203B41FA5}">
                      <a16:colId xmlns:a16="http://schemas.microsoft.com/office/drawing/2014/main" val="1881923954"/>
                    </a:ext>
                  </a:extLst>
                </a:gridCol>
                <a:gridCol w="733340">
                  <a:extLst>
                    <a:ext uri="{9D8B030D-6E8A-4147-A177-3AD203B41FA5}">
                      <a16:colId xmlns:a16="http://schemas.microsoft.com/office/drawing/2014/main" val="3954476390"/>
                    </a:ext>
                  </a:extLst>
                </a:gridCol>
                <a:gridCol w="1319778">
                  <a:extLst>
                    <a:ext uri="{9D8B030D-6E8A-4147-A177-3AD203B41FA5}">
                      <a16:colId xmlns:a16="http://schemas.microsoft.com/office/drawing/2014/main" val="3032859551"/>
                    </a:ext>
                  </a:extLst>
                </a:gridCol>
                <a:gridCol w="973573">
                  <a:extLst>
                    <a:ext uri="{9D8B030D-6E8A-4147-A177-3AD203B41FA5}">
                      <a16:colId xmlns:a16="http://schemas.microsoft.com/office/drawing/2014/main" val="975822430"/>
                    </a:ext>
                  </a:extLst>
                </a:gridCol>
                <a:gridCol w="1644498">
                  <a:extLst>
                    <a:ext uri="{9D8B030D-6E8A-4147-A177-3AD203B41FA5}">
                      <a16:colId xmlns:a16="http://schemas.microsoft.com/office/drawing/2014/main" val="1878245812"/>
                    </a:ext>
                  </a:extLst>
                </a:gridCol>
                <a:gridCol w="1315318">
                  <a:extLst>
                    <a:ext uri="{9D8B030D-6E8A-4147-A177-3AD203B41FA5}">
                      <a16:colId xmlns:a16="http://schemas.microsoft.com/office/drawing/2014/main" val="612998136"/>
                    </a:ext>
                  </a:extLst>
                </a:gridCol>
                <a:gridCol w="1071392">
                  <a:extLst>
                    <a:ext uri="{9D8B030D-6E8A-4147-A177-3AD203B41FA5}">
                      <a16:colId xmlns:a16="http://schemas.microsoft.com/office/drawing/2014/main" val="2362926377"/>
                    </a:ext>
                  </a:extLst>
                </a:gridCol>
              </a:tblGrid>
              <a:tr h="32209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sz="11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9757320"/>
                  </a:ext>
                </a:extLst>
              </a:tr>
              <a:tr h="875708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8 </a:t>
                      </a:r>
                      <a:r>
                        <a:rPr lang="zh-TW" altLang="en-US" sz="1100"/>
                        <a:t>百萬畫素多鏡頭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180° </a:t>
                      </a:r>
                      <a:r>
                        <a:rPr lang="zh-TW" altLang="en-US" sz="1100"/>
                        <a:t>全景影像，涵蓋工廠區域，減少盲點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生產線、倉儲區域、進出口大門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定位設備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配置拍攝範圍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启动攝影模式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監控和存儲影像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監控生產過程中的人員與機械活動，保障設備安全和有效性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確保所有生產過程可視，減少財產丟失風險，提高操作效率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405465"/>
                  </a:ext>
                </a:extLst>
              </a:tr>
              <a:tr h="744855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24 </a:t>
                      </a:r>
                      <a:r>
                        <a:rPr lang="zh-TW" altLang="en-US" sz="1100"/>
                        <a:t>小時全彩模式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24 </a:t>
                      </a:r>
                      <a:r>
                        <a:rPr lang="zh-TW" altLang="en-US" sz="1100"/>
                        <a:t>小時全彩影像，詳細記錄所有物體的屬性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晚班生產區、重點設備操作區、門禁處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選擇光源模式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設置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事件觸發條件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實時監控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儲存記錄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夜間監控不間斷，能快速捕捉詳細的異常行為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無需額外照明，夜間畫面依然清晰詳細，提高安全性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192941"/>
                  </a:ext>
                </a:extLst>
              </a:tr>
              <a:tr h="910353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綜合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智能與元數據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支援人員、車輛檢測，過線、入侵等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偵測，顯著降低錯誤報警率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倉儲大門、戶外空間、重要物料區域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設置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偵測模式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配置報警觸發條件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實時分析影像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儲存偵測數據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識別人員與車輛行為，及時報警或追蹤異常活動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通過減少錯誤警報節省管理資源，實現更準確有效的安全管理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45220803"/>
                  </a:ext>
                </a:extLst>
              </a:tr>
              <a:tr h="745984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主動震懾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支援紅藍警示燈與語音警報功能，夜間觸發白光 </a:t>
                      </a:r>
                      <a:r>
                        <a:rPr lang="af-ZA" sz="1100"/>
                        <a:t>LED </a:t>
                      </a:r>
                      <a:r>
                        <a:rPr lang="zh-TW" altLang="en-US" sz="1100"/>
                        <a:t>作為主動警報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廠區周界、關鍵機房、易燃區域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配置警報條件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設置觸發類型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實時啟用警報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收集事件數據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通過聲光(紅藍strobe light or 白光) 提示威懾可疑行為或非授權人員進入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實現主動安全防護，降低財產損失風險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191047"/>
                  </a:ext>
                </a:extLst>
              </a:tr>
              <a:tr h="745984">
                <a:tc>
                  <a:txBody>
                    <a:bodyPr/>
                    <a:lstStyle/>
                    <a:p>
                      <a:r>
                        <a:rPr lang="en-US" altLang="zh-TW" sz="11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靈活的 </a:t>
                      </a:r>
                      <a:r>
                        <a:rPr lang="af-ZA" sz="1100"/>
                        <a:t>DIO </a:t>
                      </a:r>
                      <a:r>
                        <a:rPr lang="zh-TW" altLang="en-US" sz="1100"/>
                        <a:t>與音頻支持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內建 </a:t>
                      </a:r>
                      <a:r>
                        <a:rPr lang="en-US" altLang="zh-TW" sz="1100"/>
                        <a:t>2 </a:t>
                      </a:r>
                      <a:r>
                        <a:rPr lang="af-ZA" sz="1100"/>
                        <a:t>MIC，</a:t>
                      </a:r>
                      <a:r>
                        <a:rPr lang="zh-TW" altLang="en-US" sz="1100"/>
                        <a:t>支援輸入與輸出音頻，實現雙向通信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生產管理室、安保值班室、巡檢點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設置音頻參數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配置雙向通信流程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啟用語音回饋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記錄溝通內容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安全管理人員可通過語音實時指導現場人員或進行應急處理 (可預錄內容)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提高安全事件處理效率，改善溝通效果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6763082"/>
                  </a:ext>
                </a:extLst>
              </a:tr>
            </a:tbl>
          </a:graphicData>
        </a:graphic>
      </p:graphicFrame>
      <p:pic>
        <p:nvPicPr>
          <p:cNvPr id="20" name="圖片 19">
            <a:extLst>
              <a:ext uri="{FF2B5EF4-FFF2-40B4-BE49-F238E27FC236}">
                <a16:creationId xmlns:a16="http://schemas.microsoft.com/office/drawing/2014/main" id="{382FBBDB-4CD6-7D67-C21A-D04A56C3E0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39" y="2056093"/>
            <a:ext cx="1133061" cy="1243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7388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Q550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2986735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銀行</a:t>
            </a:r>
            <a:r>
              <a:rPr lang="zh-TW" altLang="en-US"/>
              <a:t> </a:t>
            </a:r>
            <a:r>
              <a:rPr lang="en-US" altLang="zh-TW"/>
              <a:t>(Bank)</a:t>
            </a:r>
            <a:endParaRPr lang="zh-TW" altLang="en-US">
              <a:cs typeface="Calibri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FDA0EF18-E245-133C-59B2-6921A0C58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62" y="2006819"/>
            <a:ext cx="1199322" cy="1331843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DFC3B582-B7FB-7364-50A3-09486EA82A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8260931"/>
              </p:ext>
            </p:extLst>
          </p:nvPr>
        </p:nvGraphicFramePr>
        <p:xfrm>
          <a:off x="1648752" y="2073584"/>
          <a:ext cx="7259284" cy="47054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21583">
                  <a:extLst>
                    <a:ext uri="{9D8B030D-6E8A-4147-A177-3AD203B41FA5}">
                      <a16:colId xmlns:a16="http://schemas.microsoft.com/office/drawing/2014/main" val="1732742006"/>
                    </a:ext>
                  </a:extLst>
                </a:gridCol>
                <a:gridCol w="720696">
                  <a:extLst>
                    <a:ext uri="{9D8B030D-6E8A-4147-A177-3AD203B41FA5}">
                      <a16:colId xmlns:a16="http://schemas.microsoft.com/office/drawing/2014/main" val="1874856377"/>
                    </a:ext>
                  </a:extLst>
                </a:gridCol>
                <a:gridCol w="1188516">
                  <a:extLst>
                    <a:ext uri="{9D8B030D-6E8A-4147-A177-3AD203B41FA5}">
                      <a16:colId xmlns:a16="http://schemas.microsoft.com/office/drawing/2014/main" val="423308845"/>
                    </a:ext>
                  </a:extLst>
                </a:gridCol>
                <a:gridCol w="948282">
                  <a:extLst>
                    <a:ext uri="{9D8B030D-6E8A-4147-A177-3AD203B41FA5}">
                      <a16:colId xmlns:a16="http://schemas.microsoft.com/office/drawing/2014/main" val="2311444013"/>
                    </a:ext>
                  </a:extLst>
                </a:gridCol>
                <a:gridCol w="1656337">
                  <a:extLst>
                    <a:ext uri="{9D8B030D-6E8A-4147-A177-3AD203B41FA5}">
                      <a16:colId xmlns:a16="http://schemas.microsoft.com/office/drawing/2014/main" val="1715624995"/>
                    </a:ext>
                  </a:extLst>
                </a:gridCol>
                <a:gridCol w="1340505">
                  <a:extLst>
                    <a:ext uri="{9D8B030D-6E8A-4147-A177-3AD203B41FA5}">
                      <a16:colId xmlns:a16="http://schemas.microsoft.com/office/drawing/2014/main" val="1589265236"/>
                    </a:ext>
                  </a:extLst>
                </a:gridCol>
                <a:gridCol w="983365">
                  <a:extLst>
                    <a:ext uri="{9D8B030D-6E8A-4147-A177-3AD203B41FA5}">
                      <a16:colId xmlns:a16="http://schemas.microsoft.com/office/drawing/2014/main" val="3634261819"/>
                    </a:ext>
                  </a:extLst>
                </a:gridCol>
              </a:tblGrid>
              <a:tr h="21494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sz="11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70628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8 </a:t>
                      </a:r>
                      <a:r>
                        <a:rPr lang="zh-TW" altLang="en-US" sz="1100"/>
                        <a:t>百萬畫素多鏡頭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180° </a:t>
                      </a:r>
                      <a:r>
                        <a:rPr lang="zh-TW" altLang="en-US" sz="1100"/>
                        <a:t>全景影像，涵蓋銀行大堂和重要交易區域，減少監控盲點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大堂、櫃檯區域、自助設備（</a:t>
                      </a:r>
                      <a:r>
                        <a:rPr lang="af-ZA" sz="1100"/>
                        <a:t>ATM）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定位設備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配置拍攝範圍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启动攝影模式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監控和存儲影像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監控大堂交易活動，防範金融犯罪；監控 </a:t>
                      </a:r>
                      <a:r>
                        <a:rPr lang="af-ZA" sz="1100"/>
                        <a:t>ATM </a:t>
                      </a:r>
                      <a:r>
                        <a:rPr lang="zh-TW" altLang="en-US" sz="1100"/>
                        <a:t>區域，保護客戶與銀行財產安全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確保客戶交易過程的安全，減少銀行盜竊或詐騙風險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9269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24 </a:t>
                      </a:r>
                      <a:r>
                        <a:rPr lang="zh-TW" altLang="en-US" sz="1100"/>
                        <a:t>小時全彩模式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支援 </a:t>
                      </a:r>
                      <a:r>
                        <a:rPr lang="en-US" altLang="zh-TW" sz="1100"/>
                        <a:t>24 </a:t>
                      </a:r>
                      <a:r>
                        <a:rPr lang="zh-TW" altLang="en-US" sz="1100"/>
                        <a:t>小時全彩影像，提升夜間監控細節，保障安全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金庫出入口、自助服務區域、夜間運營分行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選擇光源模式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設置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事件觸發條件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實時監控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儲存記錄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夜間監控中快速捕捉細微異常，如可疑行為或違規操作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無需額外照明，提供高細節的夜間影像；加強金融運營的全時段安全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53765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綜合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智能與元數據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偵測人員與車輛行為，檢測非授權進入或異常停留，減少錯誤報警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停車場、大堂、</a:t>
                      </a:r>
                      <a:r>
                        <a:rPr lang="af-ZA" sz="1100"/>
                        <a:t>VIP </a:t>
                      </a:r>
                      <a:r>
                        <a:rPr lang="zh-TW" altLang="en-US" sz="1100"/>
                        <a:t>客戶區域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設置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偵測模式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配置報警觸發條件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實時分析影像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儲存偵測數據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檢測大堂中的異常行為，如持續徘徊；在停車場中識別非授權車輛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提高警報準確性，降低誤報影響；有效識別潛在威脅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274292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主動震懾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白光 </a:t>
                      </a:r>
                      <a:r>
                        <a:rPr lang="af-ZA" sz="1100"/>
                        <a:t>LED、</a:t>
                      </a:r>
                      <a:r>
                        <a:rPr lang="zh-TW" altLang="en-US" sz="1100"/>
                        <a:t>紅藍警示燈和語音警報功能，威懾可疑行為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金庫周邊、</a:t>
                      </a:r>
                      <a:r>
                        <a:rPr lang="af-ZA" sz="1100"/>
                        <a:t>ATM </a:t>
                      </a:r>
                      <a:r>
                        <a:rPr lang="zh-TW" altLang="en-US" sz="1100"/>
                        <a:t>區域、後台區域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配置警報條件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設置觸發類型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實時啟用警報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收集事件數據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非營業時間對可疑人員的實時震懾；防止損失或延遲犯罪事件的發生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加強安全威脅應對能力；有效降低財產損失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096303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靈活的 </a:t>
                      </a:r>
                      <a:r>
                        <a:rPr lang="af-ZA" sz="1100"/>
                        <a:t>DIO </a:t>
                      </a:r>
                      <a:r>
                        <a:rPr lang="zh-TW" altLang="en-US" sz="1100"/>
                        <a:t>與音頻支持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雙向語音支持，實現客戶與後台人員的快速溝通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大堂服務區域、</a:t>
                      </a:r>
                      <a:r>
                        <a:rPr lang="af-ZA" sz="1100"/>
                        <a:t>ATM </a:t>
                      </a:r>
                      <a:r>
                        <a:rPr lang="zh-TW" altLang="en-US" sz="1100"/>
                        <a:t>操作點、監控值班室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設置音頻參數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配置雙向通信流程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啟用語音回饋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記錄溝通內容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可用於緊急事件中遠程指導客戶或操作人員處理事件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提高事件處理效率，降低應急溝通的時間成本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76301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20808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Q550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06965" y="169722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零售 </a:t>
            </a:r>
            <a:r>
              <a:rPr lang="en-US" altLang="zh-TW"/>
              <a:t>(Retail)</a:t>
            </a:r>
            <a:endParaRPr lang="zh-TW" altLang="en-US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5E18EF5A-8D96-29C3-DC97-D32AC2F7A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61" y="2184345"/>
            <a:ext cx="1254539" cy="1254539"/>
          </a:xfrm>
          <a:prstGeom prst="rect">
            <a:avLst/>
          </a:prstGeom>
        </p:spPr>
      </p:pic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id="{FD4BCD86-7F30-62CE-84C8-A4523CB237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393805"/>
              </p:ext>
            </p:extLst>
          </p:nvPr>
        </p:nvGraphicFramePr>
        <p:xfrm>
          <a:off x="1618407" y="2184849"/>
          <a:ext cx="7348018" cy="447558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29888">
                  <a:extLst>
                    <a:ext uri="{9D8B030D-6E8A-4147-A177-3AD203B41FA5}">
                      <a16:colId xmlns:a16="http://schemas.microsoft.com/office/drawing/2014/main" val="2992549123"/>
                    </a:ext>
                  </a:extLst>
                </a:gridCol>
                <a:gridCol w="796557">
                  <a:extLst>
                    <a:ext uri="{9D8B030D-6E8A-4147-A177-3AD203B41FA5}">
                      <a16:colId xmlns:a16="http://schemas.microsoft.com/office/drawing/2014/main" val="939225998"/>
                    </a:ext>
                  </a:extLst>
                </a:gridCol>
                <a:gridCol w="1306218">
                  <a:extLst>
                    <a:ext uri="{9D8B030D-6E8A-4147-A177-3AD203B41FA5}">
                      <a16:colId xmlns:a16="http://schemas.microsoft.com/office/drawing/2014/main" val="146835154"/>
                    </a:ext>
                  </a:extLst>
                </a:gridCol>
                <a:gridCol w="973573">
                  <a:extLst>
                    <a:ext uri="{9D8B030D-6E8A-4147-A177-3AD203B41FA5}">
                      <a16:colId xmlns:a16="http://schemas.microsoft.com/office/drawing/2014/main" val="4270622838"/>
                    </a:ext>
                  </a:extLst>
                </a:gridCol>
                <a:gridCol w="1706911">
                  <a:extLst>
                    <a:ext uri="{9D8B030D-6E8A-4147-A177-3AD203B41FA5}">
                      <a16:colId xmlns:a16="http://schemas.microsoft.com/office/drawing/2014/main" val="1708396972"/>
                    </a:ext>
                  </a:extLst>
                </a:gridCol>
                <a:gridCol w="1085149">
                  <a:extLst>
                    <a:ext uri="{9D8B030D-6E8A-4147-A177-3AD203B41FA5}">
                      <a16:colId xmlns:a16="http://schemas.microsoft.com/office/drawing/2014/main" val="3040993125"/>
                    </a:ext>
                  </a:extLst>
                </a:gridCol>
                <a:gridCol w="1049722">
                  <a:extLst>
                    <a:ext uri="{9D8B030D-6E8A-4147-A177-3AD203B41FA5}">
                      <a16:colId xmlns:a16="http://schemas.microsoft.com/office/drawing/2014/main" val="3272072621"/>
                    </a:ext>
                  </a:extLst>
                </a:gridCol>
              </a:tblGrid>
              <a:tr h="23639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sz="11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sz="11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en-US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2930573"/>
                  </a:ext>
                </a:extLst>
              </a:tr>
              <a:tr h="791928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8 </a:t>
                      </a:r>
                      <a:r>
                        <a:rPr lang="zh-TW" altLang="en-US" sz="1100"/>
                        <a:t>百萬畫素多鏡頭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180° </a:t>
                      </a:r>
                      <a:r>
                        <a:rPr lang="zh-TW" altLang="en-US" sz="1100"/>
                        <a:t>全景影像覆蓋，減少盲區，實現全面監控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監獄操場、囚犯宿舍區域、主要通道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定位設備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配置拍攝範圍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启动攝影模式 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監控和存儲影像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覆蓋大面積監控區域，有效監測囚犯的異常行為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提高監控精準度，減少監控人員的監視負擔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53960"/>
                  </a:ext>
                </a:extLst>
              </a:tr>
              <a:tr h="791928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24 </a:t>
                      </a:r>
                      <a:r>
                        <a:rPr lang="zh-TW" altLang="en-US" sz="1100"/>
                        <a:t>小時全彩模式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夜間影像仍可詳細記錄囚犯活動，保障全時段安全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宿舍走廊、監控塔、圍牆周邊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選擇光源模式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設置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事件觸發條件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實時監控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儲存記錄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夜間防範囚犯越獄或違規行為，確保周邊安全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實現低成本夜間監控；減少越獄風險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878565"/>
                  </a:ext>
                </a:extLst>
              </a:tr>
              <a:tr h="933766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綜合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智能與元數據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偵測越線、進入禁區等行為，減少誤報；檢測人群密度，預防暴動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囚犯活動區域、監獄大門、公共設施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設置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偵測模式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配置報警觸發條件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實時分析影像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儲存偵測數據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精確識別囚犯不當行為或暴力事件，及時報警處理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減少誤報對管理的影響，改善監獄安全管理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005042"/>
                  </a:ext>
                </a:extLst>
              </a:tr>
              <a:tr h="791928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主動震懾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使用紅藍警示燈或語音播放，實現震懾效果，防止進一步犯罪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看守塔、監獄圍牆、重點區域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配置警報條件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設置觸發類型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實時啟用警報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收集事件數據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快速制止囚犯越獄或團體鬥爭，威懾不當行為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主動介入危險事件，降低暴力事件升級的風險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1742783"/>
                  </a:ext>
                </a:extLst>
              </a:tr>
              <a:tr h="791928">
                <a:tc>
                  <a:txBody>
                    <a:bodyPr/>
                    <a:lstStyle/>
                    <a:p>
                      <a:r>
                        <a:rPr lang="en-US" altLang="zh-TW" sz="11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靈活的 </a:t>
                      </a:r>
                      <a:r>
                        <a:rPr lang="af-ZA" sz="1100"/>
                        <a:t>DIO </a:t>
                      </a:r>
                      <a:r>
                        <a:rPr lang="zh-TW" altLang="en-US" sz="1100"/>
                        <a:t>與音頻支持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雙向語音功能，提升管理效率，可即時指導或干預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管理室、看守哨、巡邏點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設置音頻參數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配置雙向通信流程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啟用語音回饋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記錄溝通內容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管理人員通過語音實時處理突發狀況，遠程指揮監控行動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縮短突發事件處理時間，增強管理靈活性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072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56738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Q550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0C3A1344-4353-8FD5-3600-C33C8671DA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111" y="1931469"/>
            <a:ext cx="1232452" cy="127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1674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Q84</a:t>
            </a:r>
            <a:r>
              <a:rPr lang="en-US"/>
              <a:t>: Features</a:t>
            </a:r>
            <a:endParaRPr lang="zh-TW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531112" y="1889579"/>
            <a:ext cx="6612512" cy="461664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Feature1: 20 Megapixel Multi-Imager (5MP x4)</a:t>
            </a:r>
            <a:endParaRPr lang="en-US" altLang="zh-TW" sz="1400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Provides 360-degree full coverage with no blind spots for global object coverage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One IP supports 4 channels, each up to 5 megapixels (2880x1620@30fps), reducing wiring costs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Independently adjustable for each channel: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Pan, tilt, zoom (5x = 2.7–13.5mm), image settings, resolution, and frame rate, supporting complex scenes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4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Feature2: 9 IR LEDs Supporting 50m IR Distance per Lens and Low-light Color Mode</a:t>
            </a:r>
            <a:endParaRPr lang="en-US" altLang="zh-TW" sz="1400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Each lens includes 2 high-power IR LEDs, supporting IR distances up to 50m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Additional IR LED provides downward-facing coverage for full area illumination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Supports color images under 0.002 lux (F1.2, AGC ON)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4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Feature3: Advanced Built-in AI for Events and Metadata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Supports people counting and crowd density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Includes sound detection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08780" y="328246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https://www.acti.com/product/Q</a:t>
            </a:r>
            <a:r>
              <a:rPr lang="en-US" altLang="zh-TW">
                <a:ea typeface="+mn-lt"/>
                <a:cs typeface="+mn-lt"/>
                <a:hlinkClick r:id="rId2"/>
              </a:rPr>
              <a:t>84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燈泡, 光線 的圖片&#10;&#10;AI 產生的內容可能不正確。">
            <a:extLst>
              <a:ext uri="{FF2B5EF4-FFF2-40B4-BE49-F238E27FC236}">
                <a16:creationId xmlns:a16="http://schemas.microsoft.com/office/drawing/2014/main" id="{9A9D3BF4-F0E6-10EA-2439-1CA8B52C39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456" y="1885402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5890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46935" y="2285080"/>
            <a:ext cx="6120680" cy="369331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Feature4: </a:t>
            </a:r>
            <a:r>
              <a:rPr lang="en-US" b="1">
                <a:ea typeface="+mn-lt"/>
                <a:cs typeface="+mn-lt"/>
              </a:rPr>
              <a:t>Active Deterrence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 night mode with IR LED only: All AI events, fire and burglar alarms, and IoT sensor events (via DI) can trigger DO to activate an external strobe light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The strobe light can use the camera’s built-in DC12V power output as its power source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altLang="zh-TW"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TW" b="1"/>
              <a:t>Feature5: </a:t>
            </a:r>
            <a:r>
              <a:rPr lang="en-US" b="1">
                <a:ea typeface="+mn-lt"/>
                <a:cs typeface="+mn-lt"/>
              </a:rPr>
              <a:t>Flexible DIO and Audio with IP67 and IK10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two DI ports and two DO ports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Includes one audio line in, one audio line out, and one built-in microphone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IP67 and IK10 ratings ensure durability in harsh environments</a:t>
            </a: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DEE4585E-4A8D-A73E-FC02-94CB590F99B9}"/>
              </a:ext>
            </a:extLst>
          </p:cNvPr>
          <p:cNvSpPr txBox="1"/>
          <p:nvPr/>
        </p:nvSpPr>
        <p:spPr>
          <a:xfrm>
            <a:off x="330258" y="380845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zh-TW">
                <a:ea typeface="+mn-lt"/>
                <a:cs typeface="+mn-lt"/>
                <a:hlinkClick r:id="rId2"/>
              </a:rPr>
              <a:t>https://www.acti.com/product/Q</a:t>
            </a:r>
            <a:r>
              <a:rPr lang="en-US" altLang="zh-TW">
                <a:ea typeface="+mn-lt"/>
                <a:cs typeface="+mn-lt"/>
                <a:hlinkClick r:id="rId2"/>
              </a:rPr>
              <a:t>84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13" name="圖片 12" descr="一張含有 燈泡, 光線 的圖片&#10;&#10;AI 產生的內容可能不正確。">
            <a:extLst>
              <a:ext uri="{FF2B5EF4-FFF2-40B4-BE49-F238E27FC236}">
                <a16:creationId xmlns:a16="http://schemas.microsoft.com/office/drawing/2014/main" id="{ACEE798B-819C-281A-E371-6DF1CD9B0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819" y="2391154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2543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168805" y="168710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工廠 </a:t>
            </a:r>
            <a:r>
              <a:rPr lang="en-US" altLang="zh-TW"/>
              <a:t>(Factory)</a:t>
            </a:r>
            <a:endParaRPr lang="zh-TW" altLang="en-US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2B37CE0F-EF6F-EAE1-3C01-229E525301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208129"/>
              </p:ext>
            </p:extLst>
          </p:nvPr>
        </p:nvGraphicFramePr>
        <p:xfrm>
          <a:off x="1982548" y="2174734"/>
          <a:ext cx="6955757" cy="457479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33080">
                  <a:extLst>
                    <a:ext uri="{9D8B030D-6E8A-4147-A177-3AD203B41FA5}">
                      <a16:colId xmlns:a16="http://schemas.microsoft.com/office/drawing/2014/main" val="3066827346"/>
                    </a:ext>
                  </a:extLst>
                </a:gridCol>
                <a:gridCol w="859777">
                  <a:extLst>
                    <a:ext uri="{9D8B030D-6E8A-4147-A177-3AD203B41FA5}">
                      <a16:colId xmlns:a16="http://schemas.microsoft.com/office/drawing/2014/main" val="1411805227"/>
                    </a:ext>
                  </a:extLst>
                </a:gridCol>
                <a:gridCol w="1062079">
                  <a:extLst>
                    <a:ext uri="{9D8B030D-6E8A-4147-A177-3AD203B41FA5}">
                      <a16:colId xmlns:a16="http://schemas.microsoft.com/office/drawing/2014/main" val="4201263459"/>
                    </a:ext>
                  </a:extLst>
                </a:gridCol>
                <a:gridCol w="998857">
                  <a:extLst>
                    <a:ext uri="{9D8B030D-6E8A-4147-A177-3AD203B41FA5}">
                      <a16:colId xmlns:a16="http://schemas.microsoft.com/office/drawing/2014/main" val="2513793303"/>
                    </a:ext>
                  </a:extLst>
                </a:gridCol>
                <a:gridCol w="1668982">
                  <a:extLst>
                    <a:ext uri="{9D8B030D-6E8A-4147-A177-3AD203B41FA5}">
                      <a16:colId xmlns:a16="http://schemas.microsoft.com/office/drawing/2014/main" val="3546042884"/>
                    </a:ext>
                  </a:extLst>
                </a:gridCol>
                <a:gridCol w="985689">
                  <a:extLst>
                    <a:ext uri="{9D8B030D-6E8A-4147-A177-3AD203B41FA5}">
                      <a16:colId xmlns:a16="http://schemas.microsoft.com/office/drawing/2014/main" val="397299089"/>
                    </a:ext>
                  </a:extLst>
                </a:gridCol>
                <a:gridCol w="947293">
                  <a:extLst>
                    <a:ext uri="{9D8B030D-6E8A-4147-A177-3AD203B41FA5}">
                      <a16:colId xmlns:a16="http://schemas.microsoft.com/office/drawing/2014/main" val="1209656498"/>
                    </a:ext>
                  </a:extLst>
                </a:gridCol>
              </a:tblGrid>
              <a:tr h="20747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en-US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en-US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en-US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en-US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46624006"/>
                  </a:ext>
                </a:extLst>
              </a:tr>
              <a:tr h="841431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20MP 5MP x4 </a:t>
                      </a:r>
                      <a:r>
                        <a:rPr lang="zh-TW" altLang="en-US" sz="1200"/>
                        <a:t>多鏡頭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環視</a:t>
                      </a:r>
                      <a:r>
                        <a:rPr lang="en-US" altLang="zh-TW" sz="1200"/>
                        <a:t>360°</a:t>
                      </a:r>
                      <a:r>
                        <a:rPr lang="zh-TW" altLang="en-US" sz="1200"/>
                        <a:t>全景，無盲區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倉庫出入口、組裝線、戶外區域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進入功能頁面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調整鏡頭角度及解析度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觸發事件記錄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在倉庫或戶外區域進行車輛與人員活動監控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減少盲區風險，提高安全管理效率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65959"/>
                  </a:ext>
                </a:extLst>
              </a:tr>
              <a:tr h="841431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9 IR LED </a:t>
                      </a:r>
                      <a:r>
                        <a:rPr lang="zh-TW" altLang="en-US" sz="1200"/>
                        <a:t>夜視功能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提供</a:t>
                      </a:r>
                      <a:r>
                        <a:rPr lang="en-US" altLang="zh-TW" sz="1200"/>
                        <a:t>50</a:t>
                      </a:r>
                      <a:r>
                        <a:rPr lang="zh-TW" altLang="en-US" sz="1200"/>
                        <a:t>米範圍夜間清晰影像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夜間安保區域、廠房內部角落、戶外停車場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設置夜視模式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檢測暗處活動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觸發警報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夜晚監控人員或可疑活動，防止未授權進入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強化夜間安全，提升事件檢測準確度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4600517"/>
                  </a:ext>
                </a:extLst>
              </a:tr>
              <a:tr h="841431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AI</a:t>
                      </a:r>
                      <a:r>
                        <a:rPr lang="zh-TW" altLang="en-US" sz="1200"/>
                        <a:t>偵測功能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自動化車輛與人員偵測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主要車輛進出點、大型機械運作區域、材料存儲區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設置</a:t>
                      </a:r>
                      <a:r>
                        <a:rPr lang="af-ZA" sz="1200"/>
                        <a:t>AI</a:t>
                      </a:r>
                      <a:r>
                        <a:rPr lang="zh-TW" altLang="en-US" sz="1200"/>
                        <a:t>警報參數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持續監控事件發生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生成數據分析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對進出口的車輛與人員進行統計與記錄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減少人為監控負擔，準確識別威脅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9913925"/>
                  </a:ext>
                </a:extLst>
              </a:tr>
              <a:tr h="726166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主動威懾功能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使用紅外燈觸發警告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員工宿舍周邊、敏感儲存區、主要廠區周邊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夜視模式下觸發紅外燈警告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外部光源連動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夜晚通過紅外燈威懾潛在入侵者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防止入侵，增強威懾效果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3336139"/>
                  </a:ext>
                </a:extLst>
              </a:tr>
              <a:tr h="796559">
                <a:tc>
                  <a:txBody>
                    <a:bodyPr/>
                    <a:lstStyle/>
                    <a:p>
                      <a:r>
                        <a:rPr lang="en-US" altLang="zh-TW" sz="12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音頻及靈活</a:t>
                      </a:r>
                      <a:r>
                        <a:rPr lang="af-ZA" sz="1200"/>
                        <a:t>DIO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雙向語音及設備整合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管理室、室內控制中心、外圍安保崗位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連接音頻輸入</a:t>
                      </a:r>
                      <a:r>
                        <a:rPr lang="en-US" altLang="zh-TW" sz="1200"/>
                        <a:t>/</a:t>
                      </a:r>
                      <a:r>
                        <a:rPr lang="zh-TW" altLang="en-US" sz="1200"/>
                        <a:t>輸出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與外部系統整合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傳遞指令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與安保系統交互進行即時通話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提升通訊效率，整合控制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077284"/>
                  </a:ext>
                </a:extLst>
              </a:tr>
            </a:tbl>
          </a:graphicData>
        </a:graphic>
      </p:graphicFrame>
      <p:pic>
        <p:nvPicPr>
          <p:cNvPr id="5" name="圖片 4" descr="一張含有 燈泡, 光線 的圖片&#10;&#10;AI 產生的內容可能不正確。">
            <a:extLst>
              <a:ext uri="{FF2B5EF4-FFF2-40B4-BE49-F238E27FC236}">
                <a16:creationId xmlns:a16="http://schemas.microsoft.com/office/drawing/2014/main" id="{96D8E74C-9101-BC03-A1B4-5B411401C6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7" y="2178738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5691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178921" y="161630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教育機構 </a:t>
            </a:r>
            <a:r>
              <a:rPr lang="en-US" altLang="zh-TW"/>
              <a:t>(Education)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FC01B56C-9929-BF6B-3666-5A43D49795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828392"/>
              </p:ext>
            </p:extLst>
          </p:nvPr>
        </p:nvGraphicFramePr>
        <p:xfrm>
          <a:off x="2009913" y="2087217"/>
          <a:ext cx="6905308" cy="443681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51863">
                  <a:extLst>
                    <a:ext uri="{9D8B030D-6E8A-4147-A177-3AD203B41FA5}">
                      <a16:colId xmlns:a16="http://schemas.microsoft.com/office/drawing/2014/main" val="3046951506"/>
                    </a:ext>
                  </a:extLst>
                </a:gridCol>
                <a:gridCol w="809203">
                  <a:extLst>
                    <a:ext uri="{9D8B030D-6E8A-4147-A177-3AD203B41FA5}">
                      <a16:colId xmlns:a16="http://schemas.microsoft.com/office/drawing/2014/main" val="3046964138"/>
                    </a:ext>
                  </a:extLst>
                </a:gridCol>
                <a:gridCol w="1111221">
                  <a:extLst>
                    <a:ext uri="{9D8B030D-6E8A-4147-A177-3AD203B41FA5}">
                      <a16:colId xmlns:a16="http://schemas.microsoft.com/office/drawing/2014/main" val="146263497"/>
                    </a:ext>
                  </a:extLst>
                </a:gridCol>
                <a:gridCol w="1004144">
                  <a:extLst>
                    <a:ext uri="{9D8B030D-6E8A-4147-A177-3AD203B41FA5}">
                      <a16:colId xmlns:a16="http://schemas.microsoft.com/office/drawing/2014/main" val="4213671450"/>
                    </a:ext>
                  </a:extLst>
                </a:gridCol>
                <a:gridCol w="1416106">
                  <a:extLst>
                    <a:ext uri="{9D8B030D-6E8A-4147-A177-3AD203B41FA5}">
                      <a16:colId xmlns:a16="http://schemas.microsoft.com/office/drawing/2014/main" val="3668436246"/>
                    </a:ext>
                  </a:extLst>
                </a:gridCol>
                <a:gridCol w="1126295">
                  <a:extLst>
                    <a:ext uri="{9D8B030D-6E8A-4147-A177-3AD203B41FA5}">
                      <a16:colId xmlns:a16="http://schemas.microsoft.com/office/drawing/2014/main" val="1561478894"/>
                    </a:ext>
                  </a:extLst>
                </a:gridCol>
                <a:gridCol w="986476">
                  <a:extLst>
                    <a:ext uri="{9D8B030D-6E8A-4147-A177-3AD203B41FA5}">
                      <a16:colId xmlns:a16="http://schemas.microsoft.com/office/drawing/2014/main" val="100824929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2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3589474"/>
                  </a:ext>
                </a:extLst>
              </a:tr>
              <a:tr h="74691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af-ZA" altLang="zh-TW" sz="1200"/>
                        <a:t>20MP 5MP x4 </a:t>
                      </a:r>
                      <a:r>
                        <a:rPr lang="zh-TW" altLang="en-US" sz="1200"/>
                        <a:t>多鏡頭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/>
                        <a:t>覆蓋校園活動區域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/>
                        <a:t>校園大門、運動場、圖書館周邊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設置多角度覆蓋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定義畫質要求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持續監控</a:t>
                      </a:r>
                      <a:endParaRPr lang="zh-TW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/>
                        <a:t>校園內部活動、人群聚集點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/>
                        <a:t>提升校園安全，預防潛在風險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840038"/>
                  </a:ext>
                </a:extLst>
              </a:tr>
              <a:tr h="898633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9 IR LED </a:t>
                      </a:r>
                      <a:r>
                        <a:rPr lang="zh-TW" altLang="en-US" sz="1200"/>
                        <a:t>夜視功能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保障夜間學生安全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校園停車場、宿舍周邊、教學樓入口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開啟夜視模式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夜間活動記錄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觸發自動警報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在夜間監測進出情況及可疑行動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保護學生安全，減少夜間事件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678236"/>
                  </a:ext>
                </a:extLst>
              </a:tr>
              <a:tr h="956985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AI</a:t>
                      </a:r>
                      <a:r>
                        <a:rPr lang="zh-TW" altLang="en-US" sz="1200"/>
                        <a:t>偵測功能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自動記錄人員進出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校園主要出入口、食堂、行政樓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設置進出識別參數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進行事件分析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生成人數報告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記錄學生及訪客的活動行為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提高校園管理效率，減少干擾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4663429"/>
                  </a:ext>
                </a:extLst>
              </a:tr>
              <a:tr h="796559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主動威懾功能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威懾非法入侵者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圍牆周邊、遠程監控點、地下室入口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結合</a:t>
                      </a:r>
                      <a:r>
                        <a:rPr lang="af-ZA" sz="1200"/>
                        <a:t>AI</a:t>
                      </a:r>
                      <a:r>
                        <a:rPr lang="zh-TW" altLang="en-US" sz="1200"/>
                        <a:t>觸發威懾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設置自動驅趕警報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偵測並警告非法入侵者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提高校園安全，防止資產損失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6192564"/>
                  </a:ext>
                </a:extLst>
              </a:tr>
              <a:tr h="746915">
                <a:tc>
                  <a:txBody>
                    <a:bodyPr/>
                    <a:lstStyle/>
                    <a:p>
                      <a:r>
                        <a:rPr lang="en-US" altLang="zh-TW" sz="12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音頻及靈活</a:t>
                      </a:r>
                      <a:r>
                        <a:rPr lang="af-ZA" sz="1200"/>
                        <a:t>DIO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遠程指令及協作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校警指揮中心、校內重要設備房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設置語音警報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結合設備指令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通過語音與校警協作應對突發事件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提升即時反應能力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5075835"/>
                  </a:ext>
                </a:extLst>
              </a:tr>
            </a:tbl>
          </a:graphicData>
        </a:graphic>
      </p:graphicFrame>
      <p:pic>
        <p:nvPicPr>
          <p:cNvPr id="7" name="圖片 6" descr="一張含有 燈泡, 光線 的圖片&#10;&#10;AI 產生的內容可能不正確。">
            <a:extLst>
              <a:ext uri="{FF2B5EF4-FFF2-40B4-BE49-F238E27FC236}">
                <a16:creationId xmlns:a16="http://schemas.microsoft.com/office/drawing/2014/main" id="{9D11C617-A1CC-7D6C-04A5-A1B84E019D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7" y="2178738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348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67655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物流</a:t>
            </a:r>
            <a:r>
              <a:rPr lang="zh-TW" altLang="en-US"/>
              <a:t> 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Logistics</a:t>
            </a:r>
            <a:r>
              <a:rPr lang="en-US" altLang="zh-TW"/>
              <a:t>)</a:t>
            </a:r>
            <a:endParaRPr lang="zh-TW" altLang="en-US">
              <a:cs typeface="Calibri"/>
            </a:endParaRP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60511DB1-7816-C514-E365-08B716CE23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726170"/>
              </p:ext>
            </p:extLst>
          </p:nvPr>
        </p:nvGraphicFramePr>
        <p:xfrm>
          <a:off x="1820708" y="2053354"/>
          <a:ext cx="7069709" cy="431280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8386">
                  <a:extLst>
                    <a:ext uri="{9D8B030D-6E8A-4147-A177-3AD203B41FA5}">
                      <a16:colId xmlns:a16="http://schemas.microsoft.com/office/drawing/2014/main" val="2484847315"/>
                    </a:ext>
                  </a:extLst>
                </a:gridCol>
                <a:gridCol w="922997">
                  <a:extLst>
                    <a:ext uri="{9D8B030D-6E8A-4147-A177-3AD203B41FA5}">
                      <a16:colId xmlns:a16="http://schemas.microsoft.com/office/drawing/2014/main" val="139058752"/>
                    </a:ext>
                  </a:extLst>
                </a:gridCol>
                <a:gridCol w="1125298">
                  <a:extLst>
                    <a:ext uri="{9D8B030D-6E8A-4147-A177-3AD203B41FA5}">
                      <a16:colId xmlns:a16="http://schemas.microsoft.com/office/drawing/2014/main" val="1080177341"/>
                    </a:ext>
                  </a:extLst>
                </a:gridCol>
                <a:gridCol w="1100011">
                  <a:extLst>
                    <a:ext uri="{9D8B030D-6E8A-4147-A177-3AD203B41FA5}">
                      <a16:colId xmlns:a16="http://schemas.microsoft.com/office/drawing/2014/main" val="1872410663"/>
                    </a:ext>
                  </a:extLst>
                </a:gridCol>
                <a:gridCol w="1393101">
                  <a:extLst>
                    <a:ext uri="{9D8B030D-6E8A-4147-A177-3AD203B41FA5}">
                      <a16:colId xmlns:a16="http://schemas.microsoft.com/office/drawing/2014/main" val="2279029266"/>
                    </a:ext>
                  </a:extLst>
                </a:gridCol>
                <a:gridCol w="1009958">
                  <a:extLst>
                    <a:ext uri="{9D8B030D-6E8A-4147-A177-3AD203B41FA5}">
                      <a16:colId xmlns:a16="http://schemas.microsoft.com/office/drawing/2014/main" val="2517411522"/>
                    </a:ext>
                  </a:extLst>
                </a:gridCol>
                <a:gridCol w="1009958">
                  <a:extLst>
                    <a:ext uri="{9D8B030D-6E8A-4147-A177-3AD203B41FA5}">
                      <a16:colId xmlns:a16="http://schemas.microsoft.com/office/drawing/2014/main" val="1565614099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916726"/>
                  </a:ext>
                </a:extLst>
              </a:tr>
              <a:tr h="765352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20MP 5MP x4 </a:t>
                      </a:r>
                      <a:r>
                        <a:rPr lang="zh-TW" altLang="en-US" sz="1300"/>
                        <a:t>多鏡頭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全面監控物流過程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倉儲區域、裝卸碼頭、監控中心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定義拍攝區域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設置視頻輸出參數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監控貨物裝卸與包裝作業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防止貨物遺失與損壞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6950582"/>
                  </a:ext>
                </a:extLst>
              </a:tr>
              <a:tr h="985877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9 IR LED </a:t>
                      </a:r>
                      <a:r>
                        <a:rPr lang="zh-TW" altLang="en-US" sz="1300"/>
                        <a:t>夜視功能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確保夜間物流安全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室內倉儲、停車區、碼頭周圍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設置</a:t>
                      </a:r>
                      <a:r>
                        <a:rPr lang="af-ZA" sz="1300"/>
                        <a:t>IR</a:t>
                      </a:r>
                      <a:r>
                        <a:rPr lang="zh-TW" altLang="en-US" sz="1300"/>
                        <a:t>覆蓋範圍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夜間視頻記錄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夜間貨物處理與物流監控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減少夜間偷竊事件，提高操作準確度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3249330"/>
                  </a:ext>
                </a:extLst>
              </a:tr>
              <a:tr h="765352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偵測功能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偵測車輛與貨物狀態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主要車輛進出口、存儲點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分析場景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實時觸發預警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監控車輛及貨物流轉狀況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提升運輸效率，減少錯誤與延誤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8646454"/>
                  </a:ext>
                </a:extLst>
              </a:tr>
              <a:tr h="765352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主動威懾功能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夜間紅外燈威懾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大型倉儲區、周邊圍欄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啟用威懾光源功能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設定觸發條件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警告非法進入貨物區域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降低財產損失與非法闖入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8352966"/>
                  </a:ext>
                </a:extLst>
              </a:tr>
              <a:tr h="765352">
                <a:tc>
                  <a:txBody>
                    <a:bodyPr/>
                    <a:lstStyle/>
                    <a:p>
                      <a:r>
                        <a:rPr lang="en-US" altLang="zh-TW" sz="13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音頻及靈活</a:t>
                      </a:r>
                      <a:r>
                        <a:rPr lang="af-ZA" sz="1300"/>
                        <a:t>DIO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緊急事件通信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控制中心、車輛入口處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進行遠程雙向對話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傳達管理命令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調度中心與操作員即時通訊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增強溝通能力，優化操作流程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9626807"/>
                  </a:ext>
                </a:extLst>
              </a:tr>
            </a:tbl>
          </a:graphicData>
        </a:graphic>
      </p:graphicFrame>
      <p:pic>
        <p:nvPicPr>
          <p:cNvPr id="4" name="圖片 3" descr="一張含有 燈泡, 光線 的圖片&#10;&#10;AI 產生的內容可能不正確。">
            <a:extLst>
              <a:ext uri="{FF2B5EF4-FFF2-40B4-BE49-F238E27FC236}">
                <a16:creationId xmlns:a16="http://schemas.microsoft.com/office/drawing/2014/main" id="{9A39F590-46C3-5C5C-411A-2EE12A1DCC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7" y="2178738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9590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Q84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燈泡, 光線 的圖片&#10;&#10;AI 產生的內容可能不正確。">
            <a:extLst>
              <a:ext uri="{FF2B5EF4-FFF2-40B4-BE49-F238E27FC236}">
                <a16:creationId xmlns:a16="http://schemas.microsoft.com/office/drawing/2014/main" id="{985FF34E-9ED6-89E2-9658-54CF83474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527" y="2178738"/>
            <a:ext cx="1387062" cy="140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67295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/>
              <a:t>Z721</a:t>
            </a:r>
            <a:r>
              <a:rPr lang="en-US"/>
              <a:t>: Features</a:t>
            </a:r>
            <a:endParaRPr lang="zh-TW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74750" y="2617708"/>
            <a:ext cx="6242955" cy="28623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4MP Fixed Lens with M12 Connector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Side dome design with 3-axis adjustment support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M12 D-coding 10/100M Ethernet connection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 30m IR Distance and Low-light Color Mode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30m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color images under 0.002 lux (F1.2, AGC ON)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Extreme WDR support up to 135dB</a:t>
            </a:r>
            <a:endParaRPr lang="en-US" sz="20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370718" y="376799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TW">
                <a:ea typeface="+mn-lt"/>
                <a:cs typeface="+mn-lt"/>
                <a:hlinkClick r:id="rId2"/>
              </a:rPr>
              <a:t>https://www.acti.com/product/Z721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圓形, 光線 的圖片&#10;&#10;AI 產生的內容可能不正確。">
            <a:extLst>
              <a:ext uri="{FF2B5EF4-FFF2-40B4-BE49-F238E27FC236}">
                <a16:creationId xmlns:a16="http://schemas.microsoft.com/office/drawing/2014/main" id="{97D45D9A-FB1A-A33C-CB2E-23AC5EBC03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131" y="2422782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81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46935" y="2133354"/>
            <a:ext cx="6397019" cy="440120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Advanced Built-in AI for Events and Metadata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people counting and crowd density detection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sound detection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altLang="zh-TW" sz="200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Feature4: Built-in MIC with IP67 and IK10 Support</a:t>
            </a:r>
            <a:endParaRPr lang="en-US" altLang="zh-TW" sz="20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IP67 and IK10 ratings ensure durability in harsh environments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3FBDADA-71D2-22F9-6D9A-F6735CA7451A}"/>
              </a:ext>
            </a:extLst>
          </p:cNvPr>
          <p:cNvSpPr txBox="1"/>
          <p:nvPr/>
        </p:nvSpPr>
        <p:spPr>
          <a:xfrm>
            <a:off x="373390" y="3699411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TW">
                <a:ea typeface="+mn-lt"/>
                <a:cs typeface="+mn-lt"/>
                <a:hlinkClick r:id="rId2"/>
              </a:rPr>
              <a:t>https://www.acti.com/product/Z721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5" name="圖片 4" descr="一張含有 圓形, 光線 的圖片&#10;&#10;AI 產生的內容可能不正確。">
            <a:extLst>
              <a:ext uri="{FF2B5EF4-FFF2-40B4-BE49-F238E27FC236}">
                <a16:creationId xmlns:a16="http://schemas.microsoft.com/office/drawing/2014/main" id="{40960FA1-54D6-2C53-4049-5F74C6707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803" y="2354203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7159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168806" y="163653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火車</a:t>
            </a:r>
            <a:r>
              <a:rPr lang="zh-TW" altLang="en-US"/>
              <a:t> </a:t>
            </a:r>
            <a:r>
              <a:rPr lang="en-US" altLang="zh-TW"/>
              <a:t>(Train)</a:t>
            </a:r>
            <a:endParaRPr lang="zh-TW" altLang="en-US">
              <a:cs typeface="Calibri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FB3D11DF-8033-C73A-4912-8354638056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49167"/>
              </p:ext>
            </p:extLst>
          </p:nvPr>
        </p:nvGraphicFramePr>
        <p:xfrm>
          <a:off x="1719557" y="2093814"/>
          <a:ext cx="7145572" cy="444647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7072">
                  <a:extLst>
                    <a:ext uri="{9D8B030D-6E8A-4147-A177-3AD203B41FA5}">
                      <a16:colId xmlns:a16="http://schemas.microsoft.com/office/drawing/2014/main" val="2717231820"/>
                    </a:ext>
                  </a:extLst>
                </a:gridCol>
                <a:gridCol w="557893">
                  <a:extLst>
                    <a:ext uri="{9D8B030D-6E8A-4147-A177-3AD203B41FA5}">
                      <a16:colId xmlns:a16="http://schemas.microsoft.com/office/drawing/2014/main" val="1032214404"/>
                    </a:ext>
                  </a:extLst>
                </a:gridCol>
                <a:gridCol w="1251865">
                  <a:extLst>
                    <a:ext uri="{9D8B030D-6E8A-4147-A177-3AD203B41FA5}">
                      <a16:colId xmlns:a16="http://schemas.microsoft.com/office/drawing/2014/main" val="1841393911"/>
                    </a:ext>
                  </a:extLst>
                </a:gridCol>
                <a:gridCol w="1049435">
                  <a:extLst>
                    <a:ext uri="{9D8B030D-6E8A-4147-A177-3AD203B41FA5}">
                      <a16:colId xmlns:a16="http://schemas.microsoft.com/office/drawing/2014/main" val="801001505"/>
                    </a:ext>
                  </a:extLst>
                </a:gridCol>
                <a:gridCol w="1304618">
                  <a:extLst>
                    <a:ext uri="{9D8B030D-6E8A-4147-A177-3AD203B41FA5}">
                      <a16:colId xmlns:a16="http://schemas.microsoft.com/office/drawing/2014/main" val="2516921804"/>
                    </a:ext>
                  </a:extLst>
                </a:gridCol>
                <a:gridCol w="1251865">
                  <a:extLst>
                    <a:ext uri="{9D8B030D-6E8A-4147-A177-3AD203B41FA5}">
                      <a16:colId xmlns:a16="http://schemas.microsoft.com/office/drawing/2014/main" val="842820185"/>
                    </a:ext>
                  </a:extLst>
                </a:gridCol>
                <a:gridCol w="1212824">
                  <a:extLst>
                    <a:ext uri="{9D8B030D-6E8A-4147-A177-3AD203B41FA5}">
                      <a16:colId xmlns:a16="http://schemas.microsoft.com/office/drawing/2014/main" val="219276626"/>
                    </a:ext>
                  </a:extLst>
                </a:gridCol>
              </a:tblGrid>
              <a:tr h="24023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0745351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4MP </a:t>
                      </a:r>
                      <a:r>
                        <a:rPr lang="zh-TW" altLang="en-US" sz="1200"/>
                        <a:t>固定鏡頭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側邊圓頂設計，支援三軸角度調整，</a:t>
                      </a:r>
                      <a:r>
                        <a:rPr lang="af-ZA" sz="1200"/>
                        <a:t>M12 D-</a:t>
                      </a:r>
                      <a:r>
                        <a:rPr lang="af-ZA" sz="1200" err="1"/>
                        <a:t>coding</a:t>
                      </a:r>
                      <a:r>
                        <a:rPr lang="af-ZA" sz="1200"/>
                        <a:t> </a:t>
                      </a:r>
                      <a:r>
                        <a:rPr lang="zh-TW" altLang="en-US" sz="1200"/>
                        <a:t>乙太網路連接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火車前後車廂、貨物車廂、駕駛艙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導航至攝影機安裝界面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設定影像模式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開啟監控畫面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監控火車內部與周圍環境，檢測未授權人員或異常行為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提供高穩定的監控，減少失竊或破壞風險，並提升行車安全性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8704640"/>
                  </a:ext>
                </a:extLst>
              </a:tr>
              <a:tr h="1150586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低光支援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極低光條件下呈現彩色影像，支援極限寬動態範圍 </a:t>
                      </a:r>
                      <a:r>
                        <a:rPr lang="en-US" altLang="zh-TW" sz="1200"/>
                        <a:t>(135</a:t>
                      </a:r>
                      <a:r>
                        <a:rPr lang="af-ZA" sz="1200"/>
                        <a:t>dB)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夜間火車站、隧道、陰暗車廂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導航至光源模式設定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啟用寬動態範圍模式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夜間火車行駛時的外部環境監控，隧道內的清晰影像捕捉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增強夜間監控能力，提供可靠畫面即便在低光環境中，也能減少安全漏洞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5789427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事件檢測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具備人車物件識別，提供精準的事件警報 </a:t>
                      </a:r>
                      <a:r>
                        <a:rPr lang="en-US" altLang="zh-TW" sz="1200"/>
                        <a:t>(</a:t>
                      </a:r>
                      <a:r>
                        <a:rPr lang="zh-TW" altLang="en-US" sz="1200"/>
                        <a:t>如闖入、進出區域檢測</a:t>
                      </a:r>
                      <a:r>
                        <a:rPr lang="en-US" altLang="zh-TW" sz="1200"/>
                        <a:t>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月台、列車進出口、關鍵走道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啟用 </a:t>
                      </a:r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檢測功能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設定警報條件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接收即時通知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自動識別未授權進入月台區域的人員或火車進出站時的安全行為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降低誤報率，提高檢測效率，實現即時反應並加強人員和財產保護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251765"/>
                  </a:ext>
                </a:extLst>
              </a:tr>
              <a:tr h="986216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環境耐久性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IP67、IK10 </a:t>
                      </a:r>
                      <a:r>
                        <a:rPr lang="zh-TW" altLang="en-US" sz="1200"/>
                        <a:t>設計，適用於惡劣天候或外部衝擊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火車外殼、車底、暴露位置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安裝於目標環境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測試抗壓與防水功能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啟動實時監控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火車外部在雨雪天氣下仍能正常運作，避免攝影機損壞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提升設備壽命，減少維護成本，確保全天候穩定監控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0246044"/>
                  </a:ext>
                </a:extLst>
              </a:tr>
            </a:tbl>
          </a:graphicData>
        </a:graphic>
      </p:graphicFrame>
      <p:pic>
        <p:nvPicPr>
          <p:cNvPr id="8" name="圖片 7" descr="一張含有 圓形, 光線 的圖片&#10;&#10;AI 產生的內容可能不正確。">
            <a:extLst>
              <a:ext uri="{FF2B5EF4-FFF2-40B4-BE49-F238E27FC236}">
                <a16:creationId xmlns:a16="http://schemas.microsoft.com/office/drawing/2014/main" id="{E53F2BCF-BA13-C1F9-1AEE-32104D87F2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998" y="2088986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3443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87885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/>
              <a:t>巴士 </a:t>
            </a:r>
            <a:r>
              <a:rPr lang="en-US" altLang="zh-TW"/>
              <a:t>(Bus)</a:t>
            </a:r>
            <a:endParaRPr lang="zh-TW" altLang="en-US">
              <a:cs typeface="Calibri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20F680CA-F64C-0735-AB6D-D1D3AB94A8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469666"/>
              </p:ext>
            </p:extLst>
          </p:nvPr>
        </p:nvGraphicFramePr>
        <p:xfrm>
          <a:off x="1519846" y="2326557"/>
          <a:ext cx="7284779" cy="397630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58218">
                  <a:extLst>
                    <a:ext uri="{9D8B030D-6E8A-4147-A177-3AD203B41FA5}">
                      <a16:colId xmlns:a16="http://schemas.microsoft.com/office/drawing/2014/main" val="990332816"/>
                    </a:ext>
                  </a:extLst>
                </a:gridCol>
                <a:gridCol w="720694">
                  <a:extLst>
                    <a:ext uri="{9D8B030D-6E8A-4147-A177-3AD203B41FA5}">
                      <a16:colId xmlns:a16="http://schemas.microsoft.com/office/drawing/2014/main" val="3360661698"/>
                    </a:ext>
                  </a:extLst>
                </a:gridCol>
                <a:gridCol w="1302310">
                  <a:extLst>
                    <a:ext uri="{9D8B030D-6E8A-4147-A177-3AD203B41FA5}">
                      <a16:colId xmlns:a16="http://schemas.microsoft.com/office/drawing/2014/main" val="1138930573"/>
                    </a:ext>
                  </a:extLst>
                </a:gridCol>
                <a:gridCol w="922997">
                  <a:extLst>
                    <a:ext uri="{9D8B030D-6E8A-4147-A177-3AD203B41FA5}">
                      <a16:colId xmlns:a16="http://schemas.microsoft.com/office/drawing/2014/main" val="40258004"/>
                    </a:ext>
                  </a:extLst>
                </a:gridCol>
                <a:gridCol w="1479325">
                  <a:extLst>
                    <a:ext uri="{9D8B030D-6E8A-4147-A177-3AD203B41FA5}">
                      <a16:colId xmlns:a16="http://schemas.microsoft.com/office/drawing/2014/main" val="4133451488"/>
                    </a:ext>
                  </a:extLst>
                </a:gridCol>
                <a:gridCol w="1172819">
                  <a:extLst>
                    <a:ext uri="{9D8B030D-6E8A-4147-A177-3AD203B41FA5}">
                      <a16:colId xmlns:a16="http://schemas.microsoft.com/office/drawing/2014/main" val="3396562707"/>
                    </a:ext>
                  </a:extLst>
                </a:gridCol>
                <a:gridCol w="1128416">
                  <a:extLst>
                    <a:ext uri="{9D8B030D-6E8A-4147-A177-3AD203B41FA5}">
                      <a16:colId xmlns:a16="http://schemas.microsoft.com/office/drawing/2014/main" val="1631975434"/>
                    </a:ext>
                  </a:extLst>
                </a:gridCol>
              </a:tblGrid>
              <a:tr h="28822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1522855"/>
                  </a:ext>
                </a:extLst>
              </a:tr>
              <a:tr h="1302311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4MP </a:t>
                      </a:r>
                      <a:r>
                        <a:rPr lang="zh-TW" altLang="en-US" sz="1400"/>
                        <a:t>固定鏡頭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側邊圓頂設計，支援三軸角度調整，</a:t>
                      </a:r>
                      <a:r>
                        <a:rPr lang="af-ZA" sz="1400"/>
                        <a:t>M12 D-</a:t>
                      </a:r>
                      <a:r>
                        <a:rPr lang="af-ZA" sz="1400" err="1"/>
                        <a:t>coding</a:t>
                      </a:r>
                      <a:r>
                        <a:rPr lang="af-ZA" sz="1400"/>
                        <a:t> </a:t>
                      </a:r>
                      <a:r>
                        <a:rPr lang="zh-TW" altLang="en-US" sz="1400"/>
                        <a:t>乙太網路連接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車內走道、駕駛座、車外門口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安裝於高頻使用區域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設定拍攝角度與範圍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開啟監控畫面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監控乘客上下車情況，偵測行李遺留或異常行為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減少財產損失，提升乘車安全，優化司機對車內動態的掌握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5922598"/>
                  </a:ext>
                </a:extLst>
              </a:tr>
              <a:tr h="1100011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AI </a:t>
                      </a:r>
                      <a:r>
                        <a:rPr lang="zh-TW" altLang="en-US" sz="1400"/>
                        <a:t>事件檢測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精準檢測人員或物件異常行為，提供即時警報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車門、乘客集中區域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啟用 </a:t>
                      </a:r>
                      <a:r>
                        <a:rPr lang="af-ZA" sz="1400"/>
                        <a:t>AI </a:t>
                      </a:r>
                      <a:r>
                        <a:rPr lang="zh-TW" altLang="en-US" sz="1400"/>
                        <a:t>檢測功能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設定警報條件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實時通知駕駛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偵測車門處違規進出人員或擁擠狀態，防範潛在風險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減少擁堵，提升乘客體驗，實現高效反應與應對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9690007"/>
                  </a:ext>
                </a:extLst>
              </a:tr>
              <a:tr h="1100011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環境耐久性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支援 </a:t>
                      </a:r>
                      <a:r>
                        <a:rPr lang="af-ZA" sz="1400"/>
                        <a:t>IP67 </a:t>
                      </a:r>
                      <a:r>
                        <a:rPr lang="zh-TW" altLang="en-US" sz="1400"/>
                        <a:t>防水防塵，</a:t>
                      </a:r>
                      <a:r>
                        <a:rPr lang="af-ZA" sz="1400"/>
                        <a:t>IK10 </a:t>
                      </a:r>
                      <a:r>
                        <a:rPr lang="zh-TW" altLang="en-US" sz="1400"/>
                        <a:t>抗衝擊設計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車外鏡頭安裝點，惡劣天候區域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安裝於外部易受損點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測試耐久性與畫質清晰度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雨天巴士行駛，確保關鍵畫面完整捕捉，避免因天氣損壞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延長設備使用壽命，減少維護與更換頻率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0634806"/>
                  </a:ext>
                </a:extLst>
              </a:tr>
            </a:tbl>
          </a:graphicData>
        </a:graphic>
      </p:graphicFrame>
      <p:pic>
        <p:nvPicPr>
          <p:cNvPr id="9" name="圖片 8" descr="一張含有 圓形, 光線 的圖片&#10;&#10;AI 產生的內容可能不正確。">
            <a:extLst>
              <a:ext uri="{FF2B5EF4-FFF2-40B4-BE49-F238E27FC236}">
                <a16:creationId xmlns:a16="http://schemas.microsoft.com/office/drawing/2014/main" id="{B647017F-1263-C803-396E-D2A9C96C2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91" y="2321729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8529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67655" y="181860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卡車</a:t>
            </a:r>
            <a:r>
              <a:rPr lang="zh-TW" altLang="en-US"/>
              <a:t> </a:t>
            </a:r>
            <a:r>
              <a:rPr lang="en-US" altLang="zh-TW"/>
              <a:t>(Truck)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F02CD1A9-79AF-875C-91C8-0DC911481F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385542"/>
              </p:ext>
            </p:extLst>
          </p:nvPr>
        </p:nvGraphicFramePr>
        <p:xfrm>
          <a:off x="1716674" y="2427610"/>
          <a:ext cx="6968535" cy="328852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5906">
                  <a:extLst>
                    <a:ext uri="{9D8B030D-6E8A-4147-A177-3AD203B41FA5}">
                      <a16:colId xmlns:a16="http://schemas.microsoft.com/office/drawing/2014/main" val="2958239715"/>
                    </a:ext>
                  </a:extLst>
                </a:gridCol>
                <a:gridCol w="771272">
                  <a:extLst>
                    <a:ext uri="{9D8B030D-6E8A-4147-A177-3AD203B41FA5}">
                      <a16:colId xmlns:a16="http://schemas.microsoft.com/office/drawing/2014/main" val="1894218722"/>
                    </a:ext>
                  </a:extLst>
                </a:gridCol>
                <a:gridCol w="1251773">
                  <a:extLst>
                    <a:ext uri="{9D8B030D-6E8A-4147-A177-3AD203B41FA5}">
                      <a16:colId xmlns:a16="http://schemas.microsoft.com/office/drawing/2014/main" val="2547715847"/>
                    </a:ext>
                  </a:extLst>
                </a:gridCol>
                <a:gridCol w="951232">
                  <a:extLst>
                    <a:ext uri="{9D8B030D-6E8A-4147-A177-3AD203B41FA5}">
                      <a16:colId xmlns:a16="http://schemas.microsoft.com/office/drawing/2014/main" val="538100789"/>
                    </a:ext>
                  </a:extLst>
                </a:gridCol>
                <a:gridCol w="1192392">
                  <a:extLst>
                    <a:ext uri="{9D8B030D-6E8A-4147-A177-3AD203B41FA5}">
                      <a16:colId xmlns:a16="http://schemas.microsoft.com/office/drawing/2014/main" val="2079108885"/>
                    </a:ext>
                  </a:extLst>
                </a:gridCol>
                <a:gridCol w="1138802">
                  <a:extLst>
                    <a:ext uri="{9D8B030D-6E8A-4147-A177-3AD203B41FA5}">
                      <a16:colId xmlns:a16="http://schemas.microsoft.com/office/drawing/2014/main" val="854028174"/>
                    </a:ext>
                  </a:extLst>
                </a:gridCol>
                <a:gridCol w="1127158">
                  <a:extLst>
                    <a:ext uri="{9D8B030D-6E8A-4147-A177-3AD203B41FA5}">
                      <a16:colId xmlns:a16="http://schemas.microsoft.com/office/drawing/2014/main" val="2779711686"/>
                    </a:ext>
                  </a:extLst>
                </a:gridCol>
              </a:tblGrid>
              <a:tr h="37931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7031025"/>
                  </a:ext>
                </a:extLst>
              </a:tr>
              <a:tr h="140460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低光支援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彩色影像，強化夜間監控能力，提供低光模式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貨櫃區、駕駛艙、車輛後方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設定光線條件檢測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調整 </a:t>
                      </a:r>
                      <a:r>
                        <a:rPr lang="af-ZA" sz="1400"/>
                        <a:t>IR </a:t>
                      </a:r>
                      <a:r>
                        <a:rPr lang="zh-TW" altLang="en-US" sz="1400"/>
                        <a:t>模式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啟動監控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夜間停靠區域監控，防止貨物盜竊或損壞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提高夜間操作安全，增強貨物保護，降低潛在損失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236935"/>
                  </a:ext>
                </a:extLst>
              </a:tr>
              <a:tr h="1504612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AI </a:t>
                      </a:r>
                      <a:r>
                        <a:rPr lang="zh-TW" altLang="en-US" sz="1400"/>
                        <a:t>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人員與車輛檢測，提供智能化的事件分析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車輛兩側、貨櫃內外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啟動 </a:t>
                      </a:r>
                      <a:r>
                        <a:rPr lang="af-ZA" sz="1400"/>
                        <a:t>AI </a:t>
                      </a:r>
                      <a:r>
                        <a:rPr lang="zh-TW" altLang="en-US" sz="1400"/>
                        <a:t>偵測與警報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設定條件篩選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實現主動應對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偵測非法入侵貨櫃、車輛側邊行為異常或車後未授權進出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降低人為干預成本，強化自動化監控與事件管理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0544105"/>
                  </a:ext>
                </a:extLst>
              </a:tr>
            </a:tbl>
          </a:graphicData>
        </a:graphic>
      </p:graphicFrame>
      <p:pic>
        <p:nvPicPr>
          <p:cNvPr id="8" name="圖片 7" descr="一張含有 圓形, 光線 的圖片&#10;&#10;AI 產生的內容可能不正確。">
            <a:extLst>
              <a:ext uri="{FF2B5EF4-FFF2-40B4-BE49-F238E27FC236}">
                <a16:creationId xmlns:a16="http://schemas.microsoft.com/office/drawing/2014/main" id="{D7D09DB8-1C1A-77D8-022B-FF083BC3C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72" y="2422783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922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Z721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圓形, 光線 的圖片&#10;&#10;AI 產生的內容可能不正確。">
            <a:extLst>
              <a:ext uri="{FF2B5EF4-FFF2-40B4-BE49-F238E27FC236}">
                <a16:creationId xmlns:a16="http://schemas.microsoft.com/office/drawing/2014/main" id="{6F0B05F9-6743-4E28-48E3-7310B26E21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025" y="1805764"/>
            <a:ext cx="1298714" cy="1342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2270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Z972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92453" y="1983776"/>
            <a:ext cx="6209858" cy="39703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Feature1: 5MP 5X Mini PTZ</a:t>
            </a:r>
            <a:endParaRPr lang="en-US" altLang="zh-TW" sz="21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5MP resolution with 5x optical zoom provides detailed PTZ control for indoor applications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Cost-effective solution for indoor locations, minimizing the number of cameras needed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1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Feature2: Low-Light and High-Contrast Performance</a:t>
            </a:r>
            <a:endParaRPr lang="en-US" altLang="zh-TW" sz="21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IR LED range up to 50m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WDR: 130dB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Supports color images under 0.003 lux (F1.2, AGC ON)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330258" y="342603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https://www.acti.com/product/Z972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相機和鏡頭, 光學儀器, 圓形, 鏡片 的圖片&#10;&#10;AI 產生的內容可能不正確。">
            <a:extLst>
              <a:ext uri="{FF2B5EF4-FFF2-40B4-BE49-F238E27FC236}">
                <a16:creationId xmlns:a16="http://schemas.microsoft.com/office/drawing/2014/main" id="{009C278E-0218-7CCB-A9A4-0FAFAE5AF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505" y="1918899"/>
            <a:ext cx="1646729" cy="150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4709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8FDF2-1106-F228-A6AC-BCB4ACE8E8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709AE17-EBA8-9CF5-5139-22092ED83CA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Z972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C86E47-5AB2-EACE-1354-4FA230896991}"/>
              </a:ext>
            </a:extLst>
          </p:cNvPr>
          <p:cNvSpPr txBox="1"/>
          <p:nvPr/>
        </p:nvSpPr>
        <p:spPr>
          <a:xfrm>
            <a:off x="2792453" y="1751130"/>
            <a:ext cx="6341353" cy="480131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Feature3: Advanced Built-in AI with Events and Metadata</a:t>
            </a:r>
            <a:endParaRPr lang="en-US" altLang="zh-TW" b="1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Detects people and vehicles with object line crossing, area entry/exit, and intrusion detection (forbidden area), reducing false alarms caused by leaves, birds, and lights while accurately identifying humans and vehicles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sound detection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b="1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Feature4: Wi-Fi Support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Wi-Fi connectivity eliminates extra cabling, saving time and effort during installation</a:t>
            </a:r>
          </a:p>
          <a:p>
            <a:pPr marL="742950" lvl="1" indent="-285750">
              <a:buFont typeface="Courier New"/>
              <a:buChar char="o"/>
            </a:pPr>
            <a:endParaRPr lang="en-US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ea typeface="+mn-lt"/>
                <a:cs typeface="+mn-lt"/>
              </a:rPr>
              <a:t>Feature5: Flexible DIO, Audio In/Out, Built-in MIC, and Speaker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one DI port and one DO port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Includes one audio line in, one audio line out, one built-in MIC, and one built-in speaker for clear audio reception and two-way communication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78A45FF-8D70-83B3-EFCF-350B821A7180}"/>
              </a:ext>
            </a:extLst>
          </p:cNvPr>
          <p:cNvSpPr txBox="1"/>
          <p:nvPr/>
        </p:nvSpPr>
        <p:spPr>
          <a:xfrm>
            <a:off x="462779" y="350333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https://www.acti.com/product/Z972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相機和鏡頭, 光學儀器, 圓形, 鏡片 的圖片&#10;&#10;AI 產生的內容可能不正確。">
            <a:extLst>
              <a:ext uri="{FF2B5EF4-FFF2-40B4-BE49-F238E27FC236}">
                <a16:creationId xmlns:a16="http://schemas.microsoft.com/office/drawing/2014/main" id="{394567D8-C50E-5A88-195A-787EFA51F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157" y="1996204"/>
            <a:ext cx="1646729" cy="1505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8543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22424" y="161630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商業大樓</a:t>
            </a:r>
            <a:r>
              <a:rPr lang="zh-TW" altLang="en-US"/>
              <a:t> 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Commercial Building</a:t>
            </a:r>
            <a:r>
              <a:rPr lang="en-US" altLang="zh-TW"/>
              <a:t>)</a:t>
            </a:r>
            <a:endParaRPr lang="zh-TW" altLang="en-US">
              <a:cs typeface="Calibri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CBBF863F-DFF4-4553-D55E-02AB753A37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760353"/>
              </p:ext>
            </p:extLst>
          </p:nvPr>
        </p:nvGraphicFramePr>
        <p:xfrm>
          <a:off x="1518338" y="2083699"/>
          <a:ext cx="7396899" cy="47207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1109">
                  <a:extLst>
                    <a:ext uri="{9D8B030D-6E8A-4147-A177-3AD203B41FA5}">
                      <a16:colId xmlns:a16="http://schemas.microsoft.com/office/drawing/2014/main" val="1204847405"/>
                    </a:ext>
                  </a:extLst>
                </a:gridCol>
                <a:gridCol w="708052">
                  <a:extLst>
                    <a:ext uri="{9D8B030D-6E8A-4147-A177-3AD203B41FA5}">
                      <a16:colId xmlns:a16="http://schemas.microsoft.com/office/drawing/2014/main" val="3738867732"/>
                    </a:ext>
                  </a:extLst>
                </a:gridCol>
                <a:gridCol w="1416104">
                  <a:extLst>
                    <a:ext uri="{9D8B030D-6E8A-4147-A177-3AD203B41FA5}">
                      <a16:colId xmlns:a16="http://schemas.microsoft.com/office/drawing/2014/main" val="3669292898"/>
                    </a:ext>
                  </a:extLst>
                </a:gridCol>
                <a:gridCol w="809203">
                  <a:extLst>
                    <a:ext uri="{9D8B030D-6E8A-4147-A177-3AD203B41FA5}">
                      <a16:colId xmlns:a16="http://schemas.microsoft.com/office/drawing/2014/main" val="1972620941"/>
                    </a:ext>
                  </a:extLst>
                </a:gridCol>
                <a:gridCol w="1542544">
                  <a:extLst>
                    <a:ext uri="{9D8B030D-6E8A-4147-A177-3AD203B41FA5}">
                      <a16:colId xmlns:a16="http://schemas.microsoft.com/office/drawing/2014/main" val="2650803160"/>
                    </a:ext>
                  </a:extLst>
                </a:gridCol>
                <a:gridCol w="1390815">
                  <a:extLst>
                    <a:ext uri="{9D8B030D-6E8A-4147-A177-3AD203B41FA5}">
                      <a16:colId xmlns:a16="http://schemas.microsoft.com/office/drawing/2014/main" val="505530100"/>
                    </a:ext>
                  </a:extLst>
                </a:gridCol>
                <a:gridCol w="1019072">
                  <a:extLst>
                    <a:ext uri="{9D8B030D-6E8A-4147-A177-3AD203B41FA5}">
                      <a16:colId xmlns:a16="http://schemas.microsoft.com/office/drawing/2014/main" val="174779398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07555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5MP 5X Mini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5MP</a:t>
                      </a:r>
                      <a:r>
                        <a:rPr lang="zh-TW" altLang="en-US" sz="1200"/>
                        <a:t>解析度及</a:t>
                      </a:r>
                      <a:r>
                        <a:rPr lang="en-US" altLang="zh-TW" sz="1200"/>
                        <a:t>5</a:t>
                      </a:r>
                      <a:r>
                        <a:rPr lang="zh-TW" altLang="en-US" sz="1200"/>
                        <a:t>倍光學變焦，適用於室內場景，提供高清細節影像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大廳、走廊、電梯內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</a:t>
                      </a:r>
                      <a:r>
                        <a:rPr lang="zh-TW" altLang="en-US" sz="1200"/>
                        <a:t>導航到監控區域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</a:t>
                      </a:r>
                      <a:r>
                        <a:rPr lang="zh-TW" altLang="en-US" sz="1200"/>
                        <a:t>設定預置點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</a:t>
                      </a:r>
                      <a:r>
                        <a:rPr lang="zh-TW" altLang="en-US" sz="1200"/>
                        <a:t>觸發監控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4)</a:t>
                      </a:r>
                      <a:r>
                        <a:rPr lang="zh-TW" altLang="en-US" sz="1200"/>
                        <a:t>檢視影像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大廳內查看訪客及人員行為，走廊內細節觀察，電梯內即時監控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減少風險，提升場地安全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000384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低光與強光對比性能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支援</a:t>
                      </a:r>
                      <a:r>
                        <a:rPr lang="af-ZA" sz="1200"/>
                        <a:t>IR LED 50</a:t>
                      </a:r>
                      <a:r>
                        <a:rPr lang="zh-TW" altLang="en-US" sz="1200"/>
                        <a:t>米，</a:t>
                      </a:r>
                      <a:r>
                        <a:rPr lang="en-US" altLang="zh-TW" sz="1200"/>
                        <a:t>130</a:t>
                      </a:r>
                      <a:r>
                        <a:rPr lang="af-ZA" sz="1200"/>
                        <a:t>dB WDR，</a:t>
                      </a:r>
                      <a:r>
                        <a:rPr lang="zh-TW" altLang="en-US" sz="1200"/>
                        <a:t>低光下呈現彩色影像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地下停車場、倉儲區域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</a:t>
                      </a:r>
                      <a:r>
                        <a:rPr lang="zh-TW" altLang="en-US" sz="1200"/>
                        <a:t>導航到低光區域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</a:t>
                      </a:r>
                      <a:r>
                        <a:rPr lang="zh-TW" altLang="en-US" sz="1200"/>
                        <a:t>設定光照條件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</a:t>
                      </a:r>
                      <a:r>
                        <a:rPr lang="zh-TW" altLang="en-US" sz="1200"/>
                        <a:t>觸發拍攝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4)</a:t>
                      </a:r>
                      <a:r>
                        <a:rPr lang="zh-TW" altLang="en-US" sz="1200"/>
                        <a:t>檢視影像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在停車場查看車輛進出，倉儲內即時檢查貨物及人員動態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提升夜間及高對比場景下的影像辨識度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42874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事件與元數據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支援多種</a:t>
                      </a:r>
                      <a:r>
                        <a:rPr lang="af-ZA" sz="1200"/>
                        <a:t>AI</a:t>
                      </a:r>
                      <a:r>
                        <a:rPr lang="zh-TW" altLang="en-US" sz="1200"/>
                        <a:t>檢測（入侵區域、越線、區域進出等）減少誤報，提高精準檢測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出入口、會議室門口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</a:t>
                      </a:r>
                      <a:r>
                        <a:rPr lang="zh-TW" altLang="en-US" sz="1200"/>
                        <a:t>設置檢測參數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</a:t>
                      </a:r>
                      <a:r>
                        <a:rPr lang="zh-TW" altLang="en-US" sz="1200"/>
                        <a:t>檢測觸發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</a:t>
                      </a:r>
                      <a:r>
                        <a:rPr lang="zh-TW" altLang="en-US" sz="1200"/>
                        <a:t>報警通知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4)</a:t>
                      </a:r>
                      <a:r>
                        <a:rPr lang="zh-TW" altLang="en-US" sz="1200"/>
                        <a:t>檢視元數據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出入口監控人員進出行為，會議室門口監測非授權進入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提升安全效率，降低人力需求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4052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 err="1"/>
                        <a:t>Wifi</a:t>
                      </a:r>
                      <a:r>
                        <a:rPr lang="af-ZA" sz="1200"/>
                        <a:t> </a:t>
                      </a:r>
                      <a:r>
                        <a:rPr lang="zh-TW" altLang="en-US" sz="12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支援</a:t>
                      </a:r>
                      <a:r>
                        <a:rPr lang="af-ZA" sz="1200" err="1"/>
                        <a:t>Wifi</a:t>
                      </a:r>
                      <a:r>
                        <a:rPr lang="zh-TW" altLang="en-US" sz="1200"/>
                        <a:t>安裝，無需額外布線，節省施工時間及成本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小型辦公室、臨時活動場地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</a:t>
                      </a:r>
                      <a:r>
                        <a:rPr lang="zh-TW" altLang="en-US" sz="1200"/>
                        <a:t>設備連接</a:t>
                      </a:r>
                      <a:r>
                        <a:rPr lang="af-ZA" sz="1200" err="1"/>
                        <a:t>Wifi</a:t>
                      </a:r>
                      <a:r>
                        <a:rPr lang="af-ZA" sz="1200"/>
                        <a:t>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af-ZA" sz="1200"/>
                        <a:t>2)</a:t>
                      </a:r>
                      <a:r>
                        <a:rPr lang="zh-TW" altLang="en-US" sz="1200"/>
                        <a:t>進行設置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</a:t>
                      </a:r>
                      <a:r>
                        <a:rPr lang="zh-TW" altLang="en-US" sz="1200"/>
                        <a:t>監控啟動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4)</a:t>
                      </a:r>
                      <a:r>
                        <a:rPr lang="zh-TW" altLang="en-US" sz="1200"/>
                        <a:t>檢視影像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小型辦公室簡化安裝流程，臨時活動場地快速布署監控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縮短安裝時間，降低安裝成本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5734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靈活</a:t>
                      </a:r>
                      <a:r>
                        <a:rPr lang="af-ZA" sz="1200"/>
                        <a:t>I/O</a:t>
                      </a:r>
                      <a:r>
                        <a:rPr lang="zh-TW" altLang="en-US" sz="1200"/>
                        <a:t>及音頻功能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提供多種</a:t>
                      </a:r>
                      <a:r>
                        <a:rPr lang="af-ZA" sz="1200"/>
                        <a:t>I/O</a:t>
                      </a:r>
                      <a:r>
                        <a:rPr lang="zh-TW" altLang="en-US" sz="1200"/>
                        <a:t>接口及內建麥克風與喇叭，支持雙向語音通訊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前台接待區、安保值班室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</a:t>
                      </a:r>
                      <a:r>
                        <a:rPr lang="zh-TW" altLang="en-US" sz="1200"/>
                        <a:t>接收音頻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</a:t>
                      </a:r>
                      <a:r>
                        <a:rPr lang="zh-TW" altLang="en-US" sz="1200"/>
                        <a:t>雙向通訊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</a:t>
                      </a:r>
                      <a:r>
                        <a:rPr lang="zh-TW" altLang="en-US" sz="1200"/>
                        <a:t>執行語音提醒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4)</a:t>
                      </a:r>
                      <a:r>
                        <a:rPr lang="zh-TW" altLang="en-US" sz="1200"/>
                        <a:t>監控區域音頻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前台接待與訪客語音互動，安保值班室對可疑情況進行遠程語音干預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提升通訊效率，增強應對突發事件能力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158834"/>
                  </a:ext>
                </a:extLst>
              </a:tr>
            </a:tbl>
          </a:graphicData>
        </a:graphic>
      </p:graphicFrame>
      <p:pic>
        <p:nvPicPr>
          <p:cNvPr id="7" name="圖片 6" descr="一張含有 相機和鏡頭, 光學儀器, 圓形, 鏡片 的圖片&#10;&#10;AI 產生的內容可能不正確。">
            <a:extLst>
              <a:ext uri="{FF2B5EF4-FFF2-40B4-BE49-F238E27FC236}">
                <a16:creationId xmlns:a16="http://schemas.microsoft.com/office/drawing/2014/main" id="{DF56CF1F-231F-DEA4-A520-CFDC9C223A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1" y="2082404"/>
            <a:ext cx="1430623" cy="136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37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2966505" y="161630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零售</a:t>
            </a:r>
            <a:r>
              <a:rPr lang="zh-TW" altLang="en-US"/>
              <a:t> 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Retail</a:t>
            </a:r>
            <a:r>
              <a:rPr lang="en-US" altLang="zh-TW"/>
              <a:t>)</a:t>
            </a:r>
            <a:endParaRPr lang="zh-TW" altLang="en-US">
              <a:cs typeface="Calibri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9A954446-5E7E-DD62-289D-7E873B68D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635998"/>
              </p:ext>
            </p:extLst>
          </p:nvPr>
        </p:nvGraphicFramePr>
        <p:xfrm>
          <a:off x="1557716" y="2083699"/>
          <a:ext cx="7396855" cy="45683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5384">
                  <a:extLst>
                    <a:ext uri="{9D8B030D-6E8A-4147-A177-3AD203B41FA5}">
                      <a16:colId xmlns:a16="http://schemas.microsoft.com/office/drawing/2014/main" val="3864252810"/>
                    </a:ext>
                  </a:extLst>
                </a:gridCol>
                <a:gridCol w="760425">
                  <a:extLst>
                    <a:ext uri="{9D8B030D-6E8A-4147-A177-3AD203B41FA5}">
                      <a16:colId xmlns:a16="http://schemas.microsoft.com/office/drawing/2014/main" val="1239979564"/>
                    </a:ext>
                  </a:extLst>
                </a:gridCol>
                <a:gridCol w="1368766">
                  <a:extLst>
                    <a:ext uri="{9D8B030D-6E8A-4147-A177-3AD203B41FA5}">
                      <a16:colId xmlns:a16="http://schemas.microsoft.com/office/drawing/2014/main" val="1971298106"/>
                    </a:ext>
                  </a:extLst>
                </a:gridCol>
                <a:gridCol w="1009287">
                  <a:extLst>
                    <a:ext uri="{9D8B030D-6E8A-4147-A177-3AD203B41FA5}">
                      <a16:colId xmlns:a16="http://schemas.microsoft.com/office/drawing/2014/main" val="1430596988"/>
                    </a:ext>
                  </a:extLst>
                </a:gridCol>
                <a:gridCol w="1119896">
                  <a:extLst>
                    <a:ext uri="{9D8B030D-6E8A-4147-A177-3AD203B41FA5}">
                      <a16:colId xmlns:a16="http://schemas.microsoft.com/office/drawing/2014/main" val="165576871"/>
                    </a:ext>
                  </a:extLst>
                </a:gridCol>
                <a:gridCol w="1354940">
                  <a:extLst>
                    <a:ext uri="{9D8B030D-6E8A-4147-A177-3AD203B41FA5}">
                      <a16:colId xmlns:a16="http://schemas.microsoft.com/office/drawing/2014/main" val="2828956331"/>
                    </a:ext>
                  </a:extLst>
                </a:gridCol>
                <a:gridCol w="1258157">
                  <a:extLst>
                    <a:ext uri="{9D8B030D-6E8A-4147-A177-3AD203B41FA5}">
                      <a16:colId xmlns:a16="http://schemas.microsoft.com/office/drawing/2014/main" val="11399430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587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5MP 5X Mini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提供零售店鋪的高清影像，支持細節觀察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收銀台、貨架、倉庫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同</a:t>
                      </a:r>
                      <a:r>
                        <a:rPr lang="zh-TW" sz="1400" b="0" i="0" u="none" strike="noStrike" noProof="0">
                          <a:latin typeface="Calibri"/>
                        </a:rPr>
                        <a:t>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監控收銀台交易、貨架商品丟失及倉庫進出情況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降低商品丟失風險，提高運營透明度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21591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低光與強光對比性能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確保店內及外牆廣告屏幕的影像清晰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店內、倉庫、出入口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提供低光條件下商品監控，並提升展示效果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增強顧客體驗，提升店鋪形象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861435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AI </a:t>
                      </a:r>
                      <a:r>
                        <a:rPr lang="zh-TW" altLang="en-US" sz="1400"/>
                        <a:t>事件與元數據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支援區域越界、物品丟失等</a:t>
                      </a:r>
                      <a:r>
                        <a:rPr lang="af-ZA" sz="1400"/>
                        <a:t>AI</a:t>
                      </a:r>
                      <a:r>
                        <a:rPr lang="zh-TW" altLang="en-US" sz="1400"/>
                        <a:t>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收銀台、入口、防搶區域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減少偷竊行為，並快速響應可疑情況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降低經濟損失，提升安全感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529499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 err="1"/>
                        <a:t>Wifi</a:t>
                      </a:r>
                      <a:r>
                        <a:rPr lang="af-ZA" sz="1400"/>
                        <a:t> </a:t>
                      </a:r>
                      <a:r>
                        <a:rPr lang="zh-TW" altLang="en-US" sz="14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提供靈活布署可能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店內、臨時展示攤位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臨時展示區布署，節省時間及成本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靈活性高，提升營運效率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25988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靈活</a:t>
                      </a:r>
                      <a:r>
                        <a:rPr lang="af-ZA" sz="1400"/>
                        <a:t>I/O</a:t>
                      </a:r>
                      <a:r>
                        <a:rPr lang="zh-TW" altLang="en-US" sz="1400"/>
                        <a:t>及音頻功能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店鋪內部通訊和顧客廣播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收銀台、辦公室、展示區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增加店內溝通便捷性，處理顧客疑問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提升顧客滿意度及運營效率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8386917"/>
                  </a:ext>
                </a:extLst>
              </a:tr>
            </a:tbl>
          </a:graphicData>
        </a:graphic>
      </p:graphicFrame>
      <p:pic>
        <p:nvPicPr>
          <p:cNvPr id="4" name="圖片 3" descr="一張含有 相機和鏡頭, 光學儀器, 圓形, 鏡片 的圖片&#10;&#10;AI 產生的內容可能不正確。">
            <a:extLst>
              <a:ext uri="{FF2B5EF4-FFF2-40B4-BE49-F238E27FC236}">
                <a16:creationId xmlns:a16="http://schemas.microsoft.com/office/drawing/2014/main" id="{FAB40C5F-0F21-2F0B-B0C4-EFDE4268D0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1" y="2082404"/>
            <a:ext cx="1430623" cy="136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5196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57540" y="160618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酒店</a:t>
            </a:r>
            <a:r>
              <a:rPr lang="zh-TW" altLang="en-US"/>
              <a:t> </a:t>
            </a:r>
            <a:r>
              <a:rPr lang="en-US" altLang="zh-TW"/>
              <a:t>(</a:t>
            </a:r>
            <a:r>
              <a:rPr lang="en-US">
                <a:ea typeface="+mn-lt"/>
                <a:cs typeface="+mn-lt"/>
              </a:rPr>
              <a:t>Hotel</a:t>
            </a:r>
            <a:r>
              <a:rPr lang="en-US" altLang="zh-TW"/>
              <a:t>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44A846BB-1EB7-8FF5-8728-FB7CE9BBB0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680077"/>
              </p:ext>
            </p:extLst>
          </p:nvPr>
        </p:nvGraphicFramePr>
        <p:xfrm>
          <a:off x="1567831" y="2174734"/>
          <a:ext cx="7358660" cy="416176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45555">
                  <a:extLst>
                    <a:ext uri="{9D8B030D-6E8A-4147-A177-3AD203B41FA5}">
                      <a16:colId xmlns:a16="http://schemas.microsoft.com/office/drawing/2014/main" val="2114078038"/>
                    </a:ext>
                  </a:extLst>
                </a:gridCol>
                <a:gridCol w="786614">
                  <a:extLst>
                    <a:ext uri="{9D8B030D-6E8A-4147-A177-3AD203B41FA5}">
                      <a16:colId xmlns:a16="http://schemas.microsoft.com/office/drawing/2014/main" val="2918424210"/>
                    </a:ext>
                  </a:extLst>
                </a:gridCol>
                <a:gridCol w="1256046">
                  <a:extLst>
                    <a:ext uri="{9D8B030D-6E8A-4147-A177-3AD203B41FA5}">
                      <a16:colId xmlns:a16="http://schemas.microsoft.com/office/drawing/2014/main" val="2106190627"/>
                    </a:ext>
                  </a:extLst>
                </a:gridCol>
                <a:gridCol w="938863">
                  <a:extLst>
                    <a:ext uri="{9D8B030D-6E8A-4147-A177-3AD203B41FA5}">
                      <a16:colId xmlns:a16="http://schemas.microsoft.com/office/drawing/2014/main" val="4136986812"/>
                    </a:ext>
                  </a:extLst>
                </a:gridCol>
                <a:gridCol w="1125298">
                  <a:extLst>
                    <a:ext uri="{9D8B030D-6E8A-4147-A177-3AD203B41FA5}">
                      <a16:colId xmlns:a16="http://schemas.microsoft.com/office/drawing/2014/main" val="1356397910"/>
                    </a:ext>
                  </a:extLst>
                </a:gridCol>
                <a:gridCol w="1618407">
                  <a:extLst>
                    <a:ext uri="{9D8B030D-6E8A-4147-A177-3AD203B41FA5}">
                      <a16:colId xmlns:a16="http://schemas.microsoft.com/office/drawing/2014/main" val="3004922525"/>
                    </a:ext>
                  </a:extLst>
                </a:gridCol>
                <a:gridCol w="1087877">
                  <a:extLst>
                    <a:ext uri="{9D8B030D-6E8A-4147-A177-3AD203B41FA5}">
                      <a16:colId xmlns:a16="http://schemas.microsoft.com/office/drawing/2014/main" val="281754493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677773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5MP 5X Mini PTZ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適用於公共區域，提供優質監控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大堂、電梯、走廊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大堂監控來往人員，電梯內部監控，走廊活動監測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減少風險，提升住客安全感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450841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低光與強光對比性能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確保在夜間或光線不均的走廊及客房外清晰成像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走廊、客房外、大堂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晚間活動監控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提升住客信任度及安全感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75681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AI </a:t>
                      </a:r>
                      <a:r>
                        <a:rPr lang="zh-TW" altLang="en-US" sz="1400"/>
                        <a:t>事件與元數據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支援區域監測與自動報警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員工專用通道、公共區域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防止非授權進入，保障住客安全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提高運營效率，減少人工巡邏需求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031347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 err="1"/>
                        <a:t>Wifi</a:t>
                      </a:r>
                      <a:r>
                        <a:rPr lang="af-ZA" sz="1400"/>
                        <a:t> </a:t>
                      </a:r>
                      <a:r>
                        <a:rPr lang="zh-TW" altLang="en-US" sz="14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提供靈活的無線部署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客房內、戶外活動場地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快速布署於特殊活動區域，支持靈活管理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節省布線成本及時間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63898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5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靈活</a:t>
                      </a:r>
                      <a:r>
                        <a:rPr lang="af-ZA" sz="1400"/>
                        <a:t>I/O</a:t>
                      </a:r>
                      <a:r>
                        <a:rPr lang="zh-TW" altLang="en-US" sz="1400"/>
                        <a:t>及音頻功能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提供緊急情況下的語音溝通功能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客房內、應急通道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sz="14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同商業大樓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緊急情況下與客人及員工即時溝通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提升應急管理能力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2258724"/>
                  </a:ext>
                </a:extLst>
              </a:tr>
            </a:tbl>
          </a:graphicData>
        </a:graphic>
      </p:graphicFrame>
      <p:pic>
        <p:nvPicPr>
          <p:cNvPr id="5" name="圖片 4" descr="一張含有 相機和鏡頭, 光學儀器, 圓形, 鏡片 的圖片&#10;&#10;AI 產生的內容可能不正確。">
            <a:extLst>
              <a:ext uri="{FF2B5EF4-FFF2-40B4-BE49-F238E27FC236}">
                <a16:creationId xmlns:a16="http://schemas.microsoft.com/office/drawing/2014/main" id="{37B07A0B-D99F-49E3-46B6-018EA163BA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15" y="2170752"/>
            <a:ext cx="1430623" cy="1362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37052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Z972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相機和鏡頭, 光學儀器, 圓形, 鏡片 的圖片&#10;&#10;AI 產生的內容可能不正確。">
            <a:extLst>
              <a:ext uri="{FF2B5EF4-FFF2-40B4-BE49-F238E27FC236}">
                <a16:creationId xmlns:a16="http://schemas.microsoft.com/office/drawing/2014/main" id="{3E06387E-2366-2513-2F4A-3D4CCFBE33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49" y="2097354"/>
            <a:ext cx="1272473" cy="116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2753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Z953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92453" y="1943316"/>
            <a:ext cx="6098593" cy="429348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Feature1: 8MP 40x PTZ Camera (Speed Dome)</a:t>
            </a:r>
            <a:endParaRPr lang="en-US" altLang="zh-TW" sz="21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4K resolution with 40x optical zoom delivers exceptional video clarity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Pan speed up to 300 degrees per second with 1024 preset points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1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Feature2: 250m IR Distance and Low-light Color Mode</a:t>
            </a:r>
            <a:endParaRPr lang="en-US" altLang="zh-TW" sz="21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1/1.8-inch sensor ensures excellent low-light performance with an IR distance of 250m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Supports color images under 0.003 lux (F1.2, AGC ON)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Extreme WDR support up to 140dB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462779" y="383713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85F6F49B-1DFF-F45C-E4C6-E1474ACDF8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5783" y="2265425"/>
            <a:ext cx="1541670" cy="156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0344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3021191" y="1879018"/>
            <a:ext cx="5993980" cy="45243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Feature3: Advanced Built-in AI for Events and Metadata</a:t>
            </a:r>
            <a:endParaRPr lang="en-US" b="1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Calibri"/>
                <a:cs typeface="+mn-lt"/>
              </a:rPr>
              <a:t>Detects people and vehicles with Object Line Crossing, Entry/Exit Area, and Intrusion Detection (Forbidden Area Detection), minimizing false alarms caused by leaves, birds, or lights, while accurately focusing on humans, motor vehicles, and non-motor vehicles</a:t>
            </a:r>
            <a:endParaRPr lang="en-US">
              <a:ea typeface="微軟正黑體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Calibri"/>
                <a:cs typeface="+mn-lt"/>
              </a:rPr>
              <a:t>Supports people counting and crowd density detection</a:t>
            </a:r>
            <a:endParaRPr lang="en-US">
              <a:ea typeface="微軟正黑體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Calibri"/>
                <a:cs typeface="+mn-lt"/>
              </a:rPr>
              <a:t>Includes sound detection</a:t>
            </a:r>
          </a:p>
          <a:p>
            <a:pPr marL="742950" lvl="1" indent="-285750">
              <a:buFont typeface="Courier New"/>
              <a:buChar char="o"/>
            </a:pPr>
            <a:endParaRPr lang="en-US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US" b="1">
                <a:ea typeface="+mn-lt"/>
                <a:cs typeface="+mn-lt"/>
              </a:rPr>
              <a:t>Feature4: Flexible DIO, Audio In/Out with IP66 and IK10 Support</a:t>
            </a:r>
            <a:endParaRPr lang="en-US" b="1">
              <a:ea typeface="Calibri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Seven DI ports and two DO ports supported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Includes one audio line in and one audio line out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IP66 and IK10 ratings ensure durability in harsh environments</a:t>
            </a:r>
            <a:endParaRPr lang="en-US"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E90DB4F-5B2E-8A2D-4BEF-F932943EA8DE}"/>
              </a:ext>
            </a:extLst>
          </p:cNvPr>
          <p:cNvSpPr txBox="1"/>
          <p:nvPr/>
        </p:nvSpPr>
        <p:spPr>
          <a:xfrm>
            <a:off x="512329" y="4030981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9" name="圖片 8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84207BF9-61BD-0124-40C4-F24C330C39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375" y="2469388"/>
            <a:ext cx="1541670" cy="1563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0003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2956390" y="168710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城市</a:t>
            </a:r>
            <a:r>
              <a:rPr lang="en-US">
                <a:ea typeface="+mn-lt"/>
                <a:cs typeface="+mn-lt"/>
              </a:rPr>
              <a:t> (City)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45178AA4-2ED4-D41E-8D82-415FE7E30D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60" y="2206397"/>
            <a:ext cx="1329255" cy="1341226"/>
          </a:xfrm>
          <a:prstGeom prst="rect">
            <a:avLst/>
          </a:prstGeom>
        </p:spPr>
      </p:pic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9094DEF9-F6BB-9488-1BA4-B898754AD9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542349"/>
              </p:ext>
            </p:extLst>
          </p:nvPr>
        </p:nvGraphicFramePr>
        <p:xfrm>
          <a:off x="1648752" y="2205079"/>
          <a:ext cx="7183629" cy="440192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27097">
                  <a:extLst>
                    <a:ext uri="{9D8B030D-6E8A-4147-A177-3AD203B41FA5}">
                      <a16:colId xmlns:a16="http://schemas.microsoft.com/office/drawing/2014/main" val="1968025497"/>
                    </a:ext>
                  </a:extLst>
                </a:gridCol>
                <a:gridCol w="869711">
                  <a:extLst>
                    <a:ext uri="{9D8B030D-6E8A-4147-A177-3AD203B41FA5}">
                      <a16:colId xmlns:a16="http://schemas.microsoft.com/office/drawing/2014/main" val="2242590248"/>
                    </a:ext>
                  </a:extLst>
                </a:gridCol>
                <a:gridCol w="1225500">
                  <a:extLst>
                    <a:ext uri="{9D8B030D-6E8A-4147-A177-3AD203B41FA5}">
                      <a16:colId xmlns:a16="http://schemas.microsoft.com/office/drawing/2014/main" val="613385094"/>
                    </a:ext>
                  </a:extLst>
                </a:gridCol>
                <a:gridCol w="1001484">
                  <a:extLst>
                    <a:ext uri="{9D8B030D-6E8A-4147-A177-3AD203B41FA5}">
                      <a16:colId xmlns:a16="http://schemas.microsoft.com/office/drawing/2014/main" val="1501569227"/>
                    </a:ext>
                  </a:extLst>
                </a:gridCol>
                <a:gridCol w="1396810">
                  <a:extLst>
                    <a:ext uri="{9D8B030D-6E8A-4147-A177-3AD203B41FA5}">
                      <a16:colId xmlns:a16="http://schemas.microsoft.com/office/drawing/2014/main" val="4236065224"/>
                    </a:ext>
                  </a:extLst>
                </a:gridCol>
                <a:gridCol w="1136790">
                  <a:extLst>
                    <a:ext uri="{9D8B030D-6E8A-4147-A177-3AD203B41FA5}">
                      <a16:colId xmlns:a16="http://schemas.microsoft.com/office/drawing/2014/main" val="339080321"/>
                    </a:ext>
                  </a:extLst>
                </a:gridCol>
                <a:gridCol w="1026237">
                  <a:extLst>
                    <a:ext uri="{9D8B030D-6E8A-4147-A177-3AD203B41FA5}">
                      <a16:colId xmlns:a16="http://schemas.microsoft.com/office/drawing/2014/main" val="722198739"/>
                    </a:ext>
                  </a:extLst>
                </a:gridCol>
              </a:tblGrid>
              <a:tr h="32873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2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6543171"/>
                  </a:ext>
                </a:extLst>
              </a:tr>
              <a:tr h="1038007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8MP 40x PTZ </a:t>
                      </a:r>
                      <a:r>
                        <a:rPr lang="zh-TW" altLang="en-US" sz="1200"/>
                        <a:t>攝影機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提供</a:t>
                      </a:r>
                      <a:r>
                        <a:rPr lang="en-US" altLang="zh-TW" sz="1200"/>
                        <a:t>4</a:t>
                      </a:r>
                      <a:r>
                        <a:rPr lang="af-ZA" sz="1200"/>
                        <a:t>K</a:t>
                      </a:r>
                      <a:r>
                        <a:rPr lang="zh-TW" altLang="en-US" sz="1200"/>
                        <a:t>解析度與</a:t>
                      </a:r>
                      <a:r>
                        <a:rPr lang="en-US" altLang="zh-TW" sz="1200"/>
                        <a:t>40</a:t>
                      </a:r>
                      <a:r>
                        <a:rPr lang="zh-TW" altLang="en-US" sz="1200"/>
                        <a:t>倍光學變焦，可精確捕捉細節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市中心廣場、地鐵站、商業區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導航到攝影機控制界面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設定焦距及拍攝區域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觸發跟蹤功能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檢視清晰畫面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監控人群聚集與大型活動，精確定位嫌疑人或異常行為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減少犯罪風險，提高公共安全，精確追蹤目標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2670468"/>
                  </a:ext>
                </a:extLst>
              </a:tr>
              <a:tr h="1011728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支援</a:t>
                      </a:r>
                      <a:r>
                        <a:rPr lang="en-US" altLang="zh-TW" sz="1200"/>
                        <a:t>250</a:t>
                      </a:r>
                      <a:r>
                        <a:rPr lang="zh-TW" altLang="en-US" sz="1200"/>
                        <a:t>米紅外線距離與極低照度影像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在黑暗環境下提供清晰彩色影像，並具備</a:t>
                      </a:r>
                      <a:r>
                        <a:rPr lang="en-US" altLang="zh-TW" sz="1200"/>
                        <a:t>140</a:t>
                      </a:r>
                      <a:r>
                        <a:rPr lang="af-ZA" sz="1200"/>
                        <a:t>DB</a:t>
                      </a:r>
                      <a:r>
                        <a:rPr lang="zh-TW" altLang="en-US" sz="1200"/>
                        <a:t>的寬動態範圍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胡同、偏遠地區、停車場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啟用低光模式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自動切換到紅外線模式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確保影像細節清晰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夜間監控偏遠或低光照地點，防止非法行為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提高夜間可視性，減少偷竊或破壞行為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0200496"/>
                  </a:ext>
                </a:extLst>
              </a:tr>
              <a:tr h="1011728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驅動事件偵測與元數據分析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偵測人員、車輛穿越特定區域，準確識別人群密度，並減少誤報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交通要道、公共設施、學校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設定事件觸發條件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啟用偵測功能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生成報警通知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分析相關數據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實現人流控制、交通監控，及時應對安全事件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提高效率，準確識別真實威脅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4371772"/>
                  </a:ext>
                </a:extLst>
              </a:tr>
              <a:tr h="1011728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靈活的 </a:t>
                      </a:r>
                      <a:r>
                        <a:rPr lang="af-ZA" sz="1200"/>
                        <a:t>I/O </a:t>
                      </a:r>
                      <a:r>
                        <a:rPr lang="zh-TW" altLang="en-US" sz="1200"/>
                        <a:t>與耐用設計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支援多輸入輸出，適應惡劣環境，抗撞擊和防水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建築工地、重要設施入口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安裝攝影機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連接其他設備（如警報系統） </a:t>
                      </a:r>
                      <a:r>
                        <a:rPr lang="en-US" altLang="zh-TW" sz="1200"/>
                        <a:t>&gt; </a:t>
                      </a:r>
                      <a:r>
                        <a:rPr lang="zh-TW" altLang="en-US" sz="1200"/>
                        <a:t>測試整體運行穩定性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對重要設施進行全天候高可靠性監控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減少設備損壞維修成本，保障安全設備長期穩定運行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4526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003952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Z953:</a:t>
            </a:r>
            <a:r>
              <a:rPr lang="en-US"/>
              <a:t> 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37310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機場</a:t>
            </a:r>
            <a:r>
              <a:rPr lang="en-US" altLang="zh-TW">
                <a:ea typeface="+mn-lt"/>
                <a:cs typeface="+mn-lt"/>
              </a:rPr>
              <a:t> </a:t>
            </a:r>
            <a:r>
              <a:rPr lang="en-US">
                <a:ea typeface="+mn-lt"/>
                <a:cs typeface="+mn-lt"/>
              </a:rPr>
              <a:t>(Airport)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A857FF6B-D0EA-AB53-7D54-14586575E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62" y="2246857"/>
            <a:ext cx="1400059" cy="1351341"/>
          </a:xfrm>
          <a:prstGeom prst="rect">
            <a:avLst/>
          </a:prstGeom>
        </p:spPr>
      </p:pic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0D14AC94-EFC6-130D-18AF-2FBDCCC7CC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5047346"/>
              </p:ext>
            </p:extLst>
          </p:nvPr>
        </p:nvGraphicFramePr>
        <p:xfrm>
          <a:off x="1579217" y="2219739"/>
          <a:ext cx="7208865" cy="4282407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3107">
                  <a:extLst>
                    <a:ext uri="{9D8B030D-6E8A-4147-A177-3AD203B41FA5}">
                      <a16:colId xmlns:a16="http://schemas.microsoft.com/office/drawing/2014/main" val="4179585378"/>
                    </a:ext>
                  </a:extLst>
                </a:gridCol>
                <a:gridCol w="1062077">
                  <a:extLst>
                    <a:ext uri="{9D8B030D-6E8A-4147-A177-3AD203B41FA5}">
                      <a16:colId xmlns:a16="http://schemas.microsoft.com/office/drawing/2014/main" val="3278986786"/>
                    </a:ext>
                  </a:extLst>
                </a:gridCol>
                <a:gridCol w="1239092">
                  <a:extLst>
                    <a:ext uri="{9D8B030D-6E8A-4147-A177-3AD203B41FA5}">
                      <a16:colId xmlns:a16="http://schemas.microsoft.com/office/drawing/2014/main" val="4175104809"/>
                    </a:ext>
                  </a:extLst>
                </a:gridCol>
                <a:gridCol w="1024148">
                  <a:extLst>
                    <a:ext uri="{9D8B030D-6E8A-4147-A177-3AD203B41FA5}">
                      <a16:colId xmlns:a16="http://schemas.microsoft.com/office/drawing/2014/main" val="94860170"/>
                    </a:ext>
                  </a:extLst>
                </a:gridCol>
                <a:gridCol w="1330765">
                  <a:extLst>
                    <a:ext uri="{9D8B030D-6E8A-4147-A177-3AD203B41FA5}">
                      <a16:colId xmlns:a16="http://schemas.microsoft.com/office/drawing/2014/main" val="320271635"/>
                    </a:ext>
                  </a:extLst>
                </a:gridCol>
                <a:gridCol w="1029838">
                  <a:extLst>
                    <a:ext uri="{9D8B030D-6E8A-4147-A177-3AD203B41FA5}">
                      <a16:colId xmlns:a16="http://schemas.microsoft.com/office/drawing/2014/main" val="602422856"/>
                    </a:ext>
                  </a:extLst>
                </a:gridCol>
                <a:gridCol w="1029838">
                  <a:extLst>
                    <a:ext uri="{9D8B030D-6E8A-4147-A177-3AD203B41FA5}">
                      <a16:colId xmlns:a16="http://schemas.microsoft.com/office/drawing/2014/main" val="3592288800"/>
                    </a:ext>
                  </a:extLst>
                </a:gridCol>
              </a:tblGrid>
              <a:tr h="30444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52098271"/>
                  </a:ext>
                </a:extLst>
              </a:tr>
              <a:tr h="1072184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8MP 40x PTZ </a:t>
                      </a:r>
                      <a:r>
                        <a:rPr lang="zh-TW" altLang="en-US" sz="1300"/>
                        <a:t>攝影機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</a:t>
                      </a:r>
                      <a:r>
                        <a:rPr lang="en-US" altLang="zh-TW" sz="1300"/>
                        <a:t>4</a:t>
                      </a:r>
                      <a:r>
                        <a:rPr lang="af-ZA" sz="1300"/>
                        <a:t>K</a:t>
                      </a:r>
                      <a:r>
                        <a:rPr lang="zh-TW" altLang="en-US" sz="1300"/>
                        <a:t>解析度與</a:t>
                      </a:r>
                      <a:r>
                        <a:rPr lang="en-US" altLang="zh-TW" sz="1300"/>
                        <a:t>40</a:t>
                      </a:r>
                      <a:r>
                        <a:rPr lang="zh-TW" altLang="en-US" sz="1300"/>
                        <a:t>倍光學變焦，可精確捕捉細節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候機室、跑道區域、安檢口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導航到攝影機界面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鎖定目標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自動追蹤飛機或異常行李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監控人員流動，快速處理突發事件或行李失竊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確保機場安全運營，提升旅客體驗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8066815"/>
                  </a:ext>
                </a:extLst>
              </a:tr>
              <a:tr h="1072184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支援</a:t>
                      </a:r>
                      <a:r>
                        <a:rPr lang="en-US" altLang="zh-TW" sz="1300"/>
                        <a:t>250</a:t>
                      </a:r>
                      <a:r>
                        <a:rPr lang="zh-TW" altLang="en-US" sz="1300"/>
                        <a:t>米紅外線距離與極低照度影像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在低光環境下保持清晰影像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機場周界、停機坪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啟用紅外線夜視模式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自動識別移動目標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傳送通知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夜間周界防護，及時檢測可疑活動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減少非法侵入風險，提升周界防護等級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4414219"/>
                  </a:ext>
                </a:extLst>
              </a:tr>
              <a:tr h="939816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驅動事件偵測與元數據分析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精準識別人員密度與飛機周邊車輛活動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候機區、停機坪、貨運區域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設定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條件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啟用密度分析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生成即時報警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管理候機室人群密度，監測停機坪的操作流程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優化機場運營效率，降低管理成本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1029585"/>
                  </a:ext>
                </a:extLst>
              </a:tr>
              <a:tr h="873631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靈活的 </a:t>
                      </a:r>
                      <a:r>
                        <a:rPr lang="af-ZA" sz="1300"/>
                        <a:t>I/O </a:t>
                      </a:r>
                      <a:r>
                        <a:rPr lang="zh-TW" altLang="en-US" sz="1300"/>
                        <a:t>與耐用設計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適應多種惡劣條件，支持外部警報連接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貨運區、地下停車場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連接設備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測試功能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整合到現有管理系統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監測貨運區域及車輛進出情況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提升系統兼容性，簡化整合流程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5114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491571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280071" y="168710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交通市場 </a:t>
            </a:r>
            <a:r>
              <a:rPr lang="en-US">
                <a:ea typeface="+mn-lt"/>
                <a:cs typeface="+mn-lt"/>
              </a:rPr>
              <a:t>(Traffic)</a:t>
            </a:r>
          </a:p>
        </p:txBody>
      </p:sp>
      <p:pic>
        <p:nvPicPr>
          <p:cNvPr id="5" name="圖片 4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BC7953DD-62F7-3BB8-6400-6064ABE103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651" y="2155822"/>
            <a:ext cx="1450635" cy="1422146"/>
          </a:xfrm>
          <a:prstGeom prst="rect">
            <a:avLst/>
          </a:prstGeom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15DED3C-3C9A-4C39-4E9F-3085CC547E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566736"/>
              </p:ext>
            </p:extLst>
          </p:nvPr>
        </p:nvGraphicFramePr>
        <p:xfrm>
          <a:off x="1811130" y="2153478"/>
          <a:ext cx="7099784" cy="437887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84539">
                  <a:extLst>
                    <a:ext uri="{9D8B030D-6E8A-4147-A177-3AD203B41FA5}">
                      <a16:colId xmlns:a16="http://schemas.microsoft.com/office/drawing/2014/main" val="3241486483"/>
                    </a:ext>
                  </a:extLst>
                </a:gridCol>
                <a:gridCol w="916700">
                  <a:extLst>
                    <a:ext uri="{9D8B030D-6E8A-4147-A177-3AD203B41FA5}">
                      <a16:colId xmlns:a16="http://schemas.microsoft.com/office/drawing/2014/main" val="3994780816"/>
                    </a:ext>
                  </a:extLst>
                </a:gridCol>
                <a:gridCol w="1230999">
                  <a:extLst>
                    <a:ext uri="{9D8B030D-6E8A-4147-A177-3AD203B41FA5}">
                      <a16:colId xmlns:a16="http://schemas.microsoft.com/office/drawing/2014/main" val="2937085056"/>
                    </a:ext>
                  </a:extLst>
                </a:gridCol>
                <a:gridCol w="929799">
                  <a:extLst>
                    <a:ext uri="{9D8B030D-6E8A-4147-A177-3AD203B41FA5}">
                      <a16:colId xmlns:a16="http://schemas.microsoft.com/office/drawing/2014/main" val="2514519544"/>
                    </a:ext>
                  </a:extLst>
                </a:gridCol>
                <a:gridCol w="1401237">
                  <a:extLst>
                    <a:ext uri="{9D8B030D-6E8A-4147-A177-3AD203B41FA5}">
                      <a16:colId xmlns:a16="http://schemas.microsoft.com/office/drawing/2014/main" val="73708801"/>
                    </a:ext>
                  </a:extLst>
                </a:gridCol>
                <a:gridCol w="1122251">
                  <a:extLst>
                    <a:ext uri="{9D8B030D-6E8A-4147-A177-3AD203B41FA5}">
                      <a16:colId xmlns:a16="http://schemas.microsoft.com/office/drawing/2014/main" val="1494642672"/>
                    </a:ext>
                  </a:extLst>
                </a:gridCol>
                <a:gridCol w="1014259">
                  <a:extLst>
                    <a:ext uri="{9D8B030D-6E8A-4147-A177-3AD203B41FA5}">
                      <a16:colId xmlns:a16="http://schemas.microsoft.com/office/drawing/2014/main" val="1446437412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1107394"/>
                  </a:ext>
                </a:extLst>
              </a:tr>
              <a:tr h="1061757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8MP 40x PTZ </a:t>
                      </a:r>
                      <a:r>
                        <a:rPr lang="zh-TW" altLang="en-US" sz="1300"/>
                        <a:t>攝影機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</a:t>
                      </a:r>
                      <a:r>
                        <a:rPr lang="en-US" altLang="zh-TW" sz="1300"/>
                        <a:t>4</a:t>
                      </a:r>
                      <a:r>
                        <a:rPr lang="af-ZA" sz="1300"/>
                        <a:t>K</a:t>
                      </a:r>
                      <a:r>
                        <a:rPr lang="zh-TW" altLang="en-US" sz="1300"/>
                        <a:t>解析度與</a:t>
                      </a:r>
                      <a:r>
                        <a:rPr lang="en-US" altLang="zh-TW" sz="1300"/>
                        <a:t>40</a:t>
                      </a:r>
                      <a:r>
                        <a:rPr lang="zh-TW" altLang="en-US" sz="1300"/>
                        <a:t>倍光學變焦，可精確捕捉細節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十字路口、高速公路、橋樑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鎖定路段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設定自動巡航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檢視影像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偵測交通事故、監控擁堵情況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提高交通流量管理效率，及時響應事故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71462996"/>
                  </a:ext>
                </a:extLst>
              </a:tr>
              <a:tr h="1061757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支援</a:t>
                      </a:r>
                      <a:r>
                        <a:rPr lang="en-US" altLang="zh-TW" sz="1300"/>
                        <a:t>250</a:t>
                      </a:r>
                      <a:r>
                        <a:rPr lang="zh-TW" altLang="en-US" sz="1300"/>
                        <a:t>米紅外線距離與極低照度影像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夜間條件下保持清晰監控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隧道、偏僻高速路段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啟用夜間模式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自動追蹤異常車輛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生成即時影像報告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確保夜間交通安全，減少車禍風險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增強夜間道路安全性，降低事故發生率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5212219"/>
                  </a:ext>
                </a:extLst>
              </a:tr>
              <a:tr h="1061757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驅動事件偵測與元數據分析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精準分析車流，減少假警報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高速公路出入口、收費站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啟用交通流分析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對車輛行為進行分類與統計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生成報告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分析高峰期流量，優化信號燈運作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減少交通擁堵，提高運輸效率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3019459"/>
                  </a:ext>
                </a:extLst>
              </a:tr>
              <a:tr h="869873">
                <a:tc>
                  <a:txBody>
                    <a:bodyPr/>
                    <a:lstStyle/>
                    <a:p>
                      <a:r>
                        <a:rPr lang="en-US" altLang="zh-TW" sz="13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靈活的 </a:t>
                      </a:r>
                      <a:r>
                        <a:rPr lang="af-ZA" sz="1300"/>
                        <a:t>I/O </a:t>
                      </a:r>
                      <a:r>
                        <a:rPr lang="zh-TW" altLang="en-US" sz="1300"/>
                        <a:t>與耐用設計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支援惡劣環境與多樣化連接選項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停車場、貨車加油站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安裝與調整設置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測試穩定性 </a:t>
                      </a:r>
                      <a:r>
                        <a:rPr lang="en-US" altLang="zh-TW" sz="1300"/>
                        <a:t>&gt; </a:t>
                      </a:r>
                      <a:r>
                        <a:rPr lang="zh-TW" altLang="en-US" sz="1300"/>
                        <a:t>整合警報功能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停車場的自動化管理與安全防護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確保安全運行，提升使用者信心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78788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370741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538DE971-9F49-F1A7-EC55-E1917B014B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837" y="1953521"/>
            <a:ext cx="1450635" cy="147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634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A427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811580" y="1609052"/>
            <a:ext cx="6334263" cy="526297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Feature1: 4MP 4.3x with Superior Low-light and WDR Performance</a:t>
            </a:r>
            <a:endParaRPr lang="en-US" altLang="zh-TW" sz="2100" b="1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1/1.8-inch sensor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Color: 0.0005 lux @ (F1.2, AGC ON); B/W: 0.0001 lux @ (F1.2, AGC ON); 0 lux with IR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IR distance: 50m; WDR: 140dB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Supports 5 concurrent streams to meet diverse application and specification needs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1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>
                <a:ea typeface="+mn-lt"/>
                <a:cs typeface="+mn-lt"/>
              </a:rPr>
              <a:t>Feature2: Physical Security AI Support</a:t>
            </a:r>
            <a:endParaRPr lang="en-US" altLang="zh-TW" sz="21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Detects people and vehicles for line crossing, intrusion, region entry, and region exit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People density detection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People attribute metadata (e.g., clothing color)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Face attribute metadata (e.g., gender, age)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100">
                <a:ea typeface="+mn-lt"/>
                <a:cs typeface="+mn-lt"/>
              </a:rPr>
              <a:t>Facial recognition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442549" y="3614602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https://www.acti.com/product/A427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D0E193C2-CB79-61AB-BC8A-BEA7567F0A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595" y="2124229"/>
            <a:ext cx="1530627" cy="148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68059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A427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3122341" y="2568300"/>
            <a:ext cx="5817228" cy="317009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Employee Application AI Support</a:t>
            </a:r>
            <a:endParaRPr lang="en-US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Hard hat (helmet) detection for construction employees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On/off duty detection for security guards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000" b="1">
                <a:ea typeface="+mn-lt"/>
                <a:cs typeface="+mn-lt"/>
              </a:rPr>
              <a:t>Feature4: Operation Management and Business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Intelligence AI Support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People counting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Queue management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Heatmap analysis</a:t>
            </a:r>
            <a:endParaRPr lang="en-US" sz="2000">
              <a:cs typeface="Calibri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E90DB4F-5B2E-8A2D-4BEF-F932943EA8DE}"/>
              </a:ext>
            </a:extLst>
          </p:cNvPr>
          <p:cNvSpPr txBox="1"/>
          <p:nvPr/>
        </p:nvSpPr>
        <p:spPr>
          <a:xfrm>
            <a:off x="552789" y="4122017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https://www.acti.com/product/A427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7" name="圖片 6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182B18AF-B2B9-8D1E-53EB-37C98C6B0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4861" y="2640097"/>
            <a:ext cx="1530627" cy="1486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56913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A427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77770" y="165676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工廠</a:t>
            </a:r>
            <a:r>
              <a:rPr lang="en-US">
                <a:ea typeface="+mn-lt"/>
                <a:cs typeface="+mn-lt"/>
              </a:rPr>
              <a:t> (Factory)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60089223-A00E-0A40-BE03-69E1E18400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8234841"/>
              </p:ext>
            </p:extLst>
          </p:nvPr>
        </p:nvGraphicFramePr>
        <p:xfrm>
          <a:off x="1709442" y="2154504"/>
          <a:ext cx="7310086" cy="435159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29889">
                  <a:extLst>
                    <a:ext uri="{9D8B030D-6E8A-4147-A177-3AD203B41FA5}">
                      <a16:colId xmlns:a16="http://schemas.microsoft.com/office/drawing/2014/main" val="1252499400"/>
                    </a:ext>
                  </a:extLst>
                </a:gridCol>
                <a:gridCol w="821845">
                  <a:extLst>
                    <a:ext uri="{9D8B030D-6E8A-4147-A177-3AD203B41FA5}">
                      <a16:colId xmlns:a16="http://schemas.microsoft.com/office/drawing/2014/main" val="295528802"/>
                    </a:ext>
                  </a:extLst>
                </a:gridCol>
                <a:gridCol w="1112653">
                  <a:extLst>
                    <a:ext uri="{9D8B030D-6E8A-4147-A177-3AD203B41FA5}">
                      <a16:colId xmlns:a16="http://schemas.microsoft.com/office/drawing/2014/main" val="3220103448"/>
                    </a:ext>
                  </a:extLst>
                </a:gridCol>
                <a:gridCol w="885063">
                  <a:extLst>
                    <a:ext uri="{9D8B030D-6E8A-4147-A177-3AD203B41FA5}">
                      <a16:colId xmlns:a16="http://schemas.microsoft.com/office/drawing/2014/main" val="1997139907"/>
                    </a:ext>
                  </a:extLst>
                </a:gridCol>
                <a:gridCol w="1605760">
                  <a:extLst>
                    <a:ext uri="{9D8B030D-6E8A-4147-A177-3AD203B41FA5}">
                      <a16:colId xmlns:a16="http://schemas.microsoft.com/office/drawing/2014/main" val="3884285814"/>
                    </a:ext>
                  </a:extLst>
                </a:gridCol>
                <a:gridCol w="1239092">
                  <a:extLst>
                    <a:ext uri="{9D8B030D-6E8A-4147-A177-3AD203B41FA5}">
                      <a16:colId xmlns:a16="http://schemas.microsoft.com/office/drawing/2014/main" val="2196297644"/>
                    </a:ext>
                  </a:extLst>
                </a:gridCol>
                <a:gridCol w="1215784">
                  <a:extLst>
                    <a:ext uri="{9D8B030D-6E8A-4147-A177-3AD203B41FA5}">
                      <a16:colId xmlns:a16="http://schemas.microsoft.com/office/drawing/2014/main" val="3795266008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395706"/>
                  </a:ext>
                </a:extLst>
              </a:tr>
              <a:tr h="743345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4MP 4.3</a:t>
                      </a:r>
                      <a:r>
                        <a:rPr lang="zh-TW" altLang="en-US" sz="1200"/>
                        <a:t>倍變焦</a:t>
                      </a:r>
                      <a:r>
                        <a:rPr lang="en-US" altLang="zh-TW" sz="1200"/>
                        <a:t>+</a:t>
                      </a:r>
                      <a:r>
                        <a:rPr lang="zh-TW" altLang="en-US" sz="1200"/>
                        <a:t>低光環境表現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WDR </a:t>
                      </a:r>
                      <a:r>
                        <a:rPr lang="zh-TW" altLang="en-US" sz="1200"/>
                        <a:t>設置、</a:t>
                      </a:r>
                      <a:r>
                        <a:rPr lang="af-ZA" sz="1200"/>
                        <a:t>IR </a:t>
                      </a:r>
                      <a:r>
                        <a:rPr lang="zh-TW" altLang="en-US" sz="1200"/>
                        <a:t>操作、低光成像切換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主要出入口、車間、倉庫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進入功能頁面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設定最佳光源條件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實時影像檢視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監控工廠進出人員、機械設備運行狀態，提供全天候清晰影像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減少盲區，降低偷盜風險，提高夜間生產線監控的效率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3082795"/>
                  </a:ext>
                </a:extLst>
              </a:tr>
              <a:tr h="905952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支援的物體偵測與追蹤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線路設定、區域進出分析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圍牆周邊、停車場、出入口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設定警戒線與區域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定義觸發條件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收到警報後檢視結果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當車輛或人員未經授權進入限制區域時，自動觸發警報並錄製影像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強化工廠安全防護，減少入侵事件，提高應對突發狀況的反應速度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6805105"/>
                  </a:ext>
                </a:extLst>
              </a:tr>
              <a:tr h="106856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員工應用的 </a:t>
                      </a:r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安全帽檢測與上下班檢測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工廠生產線、上下班打卡點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設定安全帽檢測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設定人員上下班識別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監控與生成報表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確保工人符合安全規定（佩戴安全帽），並自動記錄考勤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提升安全合規性，減少因違規導致的事故，簡化考勤流程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408852"/>
                  </a:ext>
                </a:extLst>
              </a:tr>
              <a:tr h="894338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營運管理與商業智能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人流統計、排隊管理、熱點分析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員工餐廳、入口大廳、會議區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設定統計條件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設置熱區監控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定期生成分析報告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分析工廠內的員工活動熱點、排隊情況，優化設施布局和資源分配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提高工廠運營效率，優化內部資源配置，降低人力資源管理成本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4066030"/>
                  </a:ext>
                </a:extLst>
              </a:tr>
            </a:tbl>
          </a:graphicData>
        </a:graphic>
      </p:graphicFrame>
      <p:pic>
        <p:nvPicPr>
          <p:cNvPr id="9" name="圖片 8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B7ED1DE4-D11D-44DB-D3D5-7BB996D077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348" y="2144460"/>
            <a:ext cx="1308096" cy="128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991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A427:</a:t>
            </a:r>
            <a:r>
              <a:rPr lang="en-US"/>
              <a:t> 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118230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物流</a:t>
            </a:r>
            <a:r>
              <a:rPr lang="en-US" altLang="zh-TW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(Logistics)</a:t>
            </a:r>
            <a:endParaRPr lang="zh-TW" altLang="en-US">
              <a:ea typeface="+mn-lt"/>
              <a:cs typeface="+mn-lt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E2BE6277-FC81-38AB-DE85-023CD52DF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315102"/>
              </p:ext>
            </p:extLst>
          </p:nvPr>
        </p:nvGraphicFramePr>
        <p:xfrm>
          <a:off x="1689212" y="2245539"/>
          <a:ext cx="7208905" cy="42635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0798">
                  <a:extLst>
                    <a:ext uri="{9D8B030D-6E8A-4147-A177-3AD203B41FA5}">
                      <a16:colId xmlns:a16="http://schemas.microsoft.com/office/drawing/2014/main" val="4192905741"/>
                    </a:ext>
                  </a:extLst>
                </a:gridCol>
                <a:gridCol w="723278">
                  <a:extLst>
                    <a:ext uri="{9D8B030D-6E8A-4147-A177-3AD203B41FA5}">
                      <a16:colId xmlns:a16="http://schemas.microsoft.com/office/drawing/2014/main" val="3877708498"/>
                    </a:ext>
                  </a:extLst>
                </a:gridCol>
                <a:gridCol w="1201161">
                  <a:extLst>
                    <a:ext uri="{9D8B030D-6E8A-4147-A177-3AD203B41FA5}">
                      <a16:colId xmlns:a16="http://schemas.microsoft.com/office/drawing/2014/main" val="1430516086"/>
                    </a:ext>
                  </a:extLst>
                </a:gridCol>
                <a:gridCol w="878269">
                  <a:extLst>
                    <a:ext uri="{9D8B030D-6E8A-4147-A177-3AD203B41FA5}">
                      <a16:colId xmlns:a16="http://schemas.microsoft.com/office/drawing/2014/main" val="1290531054"/>
                    </a:ext>
                  </a:extLst>
                </a:gridCol>
                <a:gridCol w="1524056">
                  <a:extLst>
                    <a:ext uri="{9D8B030D-6E8A-4147-A177-3AD203B41FA5}">
                      <a16:colId xmlns:a16="http://schemas.microsoft.com/office/drawing/2014/main" val="3120384076"/>
                    </a:ext>
                  </a:extLst>
                </a:gridCol>
                <a:gridCol w="1252826">
                  <a:extLst>
                    <a:ext uri="{9D8B030D-6E8A-4147-A177-3AD203B41FA5}">
                      <a16:colId xmlns:a16="http://schemas.microsoft.com/office/drawing/2014/main" val="3739599971"/>
                    </a:ext>
                  </a:extLst>
                </a:gridCol>
                <a:gridCol w="1138517">
                  <a:extLst>
                    <a:ext uri="{9D8B030D-6E8A-4147-A177-3AD203B41FA5}">
                      <a16:colId xmlns:a16="http://schemas.microsoft.com/office/drawing/2014/main" val="381772829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34548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4MP 4.3</a:t>
                      </a:r>
                      <a:r>
                        <a:rPr lang="zh-TW" altLang="en-US" sz="1200"/>
                        <a:t>倍變焦</a:t>
                      </a:r>
                      <a:r>
                        <a:rPr lang="en-US" altLang="zh-TW" sz="1200"/>
                        <a:t>+</a:t>
                      </a:r>
                      <a:r>
                        <a:rPr lang="zh-TW" altLang="en-US" sz="1200"/>
                        <a:t>低光環境表現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WDR </a:t>
                      </a:r>
                      <a:r>
                        <a:rPr lang="zh-TW" altLang="en-US" sz="1200"/>
                        <a:t>設置、</a:t>
                      </a:r>
                      <a:r>
                        <a:rPr lang="af-ZA" sz="1200"/>
                        <a:t>IR </a:t>
                      </a:r>
                      <a:r>
                        <a:rPr lang="zh-TW" altLang="en-US" sz="1200"/>
                        <a:t>操作、低光成像切換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貨物裝卸區、倉庫入口、夜間運輸通道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進入功能頁面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設置光源條件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實時檢視影像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確保貨物裝卸和運輸過程中無死角監控，提供高質量影像作為事故證據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降低夜間作業風險，減少貨物損失或遺失，提升整體作業透明度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73349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支援的物體偵測與追蹤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線路設定、區域進出分析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倉庫周邊、停車場、出入口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設定警戒線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定義觸發條件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監控異常情況並生成報告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未授權人員或車輛進入限制區域時，自動警報並錄製畫面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強化物流園區的安全，防止未經授權的闖入行為，提高安全管理效率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331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員工應用的 </a:t>
                      </a:r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安全規範檢測與考勤追蹤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裝卸區域、倉庫作業點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開啟安全規範檢測功能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設定考勤監控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定期生成合規報告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監測員工在高危區域的安全措施是否到位，並記錄考勤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減少安全事故風險，簡化考勤流程，提供安全合規的完整記錄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3804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營運管理與商業智能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人流統計、排隊管理、熱點分析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倉庫主通道、貨物分揀區、等候區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設定數據收集條件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運行熱點分析功能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查看報表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優化物流區內貨物和人員分流，減少擁堵，提升運輸效率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優化物流流程配置，提升空間使用效率，降低營運成本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244630"/>
                  </a:ext>
                </a:extLst>
              </a:tr>
            </a:tbl>
          </a:graphicData>
        </a:graphic>
      </p:graphicFrame>
      <p:pic>
        <p:nvPicPr>
          <p:cNvPr id="9" name="圖片 8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F9A28482-74B8-0E84-6B59-895BCC97B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233" y="2245611"/>
            <a:ext cx="1308096" cy="128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80004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Z953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2976620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教育機構</a:t>
            </a:r>
            <a:r>
              <a:rPr lang="en-US" altLang="zh-TW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(Education)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65744709-6090-9001-19EB-17697DB7BF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615345"/>
              </p:ext>
            </p:extLst>
          </p:nvPr>
        </p:nvGraphicFramePr>
        <p:xfrm>
          <a:off x="1547601" y="2235424"/>
          <a:ext cx="7436361" cy="445559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2714">
                  <a:extLst>
                    <a:ext uri="{9D8B030D-6E8A-4147-A177-3AD203B41FA5}">
                      <a16:colId xmlns:a16="http://schemas.microsoft.com/office/drawing/2014/main" val="4206618849"/>
                    </a:ext>
                  </a:extLst>
                </a:gridCol>
                <a:gridCol w="708052">
                  <a:extLst>
                    <a:ext uri="{9D8B030D-6E8A-4147-A177-3AD203B41FA5}">
                      <a16:colId xmlns:a16="http://schemas.microsoft.com/office/drawing/2014/main" val="576953296"/>
                    </a:ext>
                  </a:extLst>
                </a:gridCol>
                <a:gridCol w="1074722">
                  <a:extLst>
                    <a:ext uri="{9D8B030D-6E8A-4147-A177-3AD203B41FA5}">
                      <a16:colId xmlns:a16="http://schemas.microsoft.com/office/drawing/2014/main" val="4013920142"/>
                    </a:ext>
                  </a:extLst>
                </a:gridCol>
                <a:gridCol w="1036791">
                  <a:extLst>
                    <a:ext uri="{9D8B030D-6E8A-4147-A177-3AD203B41FA5}">
                      <a16:colId xmlns:a16="http://schemas.microsoft.com/office/drawing/2014/main" val="1055434769"/>
                    </a:ext>
                  </a:extLst>
                </a:gridCol>
                <a:gridCol w="1515525">
                  <a:extLst>
                    <a:ext uri="{9D8B030D-6E8A-4147-A177-3AD203B41FA5}">
                      <a16:colId xmlns:a16="http://schemas.microsoft.com/office/drawing/2014/main" val="2596673709"/>
                    </a:ext>
                  </a:extLst>
                </a:gridCol>
                <a:gridCol w="1314954">
                  <a:extLst>
                    <a:ext uri="{9D8B030D-6E8A-4147-A177-3AD203B41FA5}">
                      <a16:colId xmlns:a16="http://schemas.microsoft.com/office/drawing/2014/main" val="2938028415"/>
                    </a:ext>
                  </a:extLst>
                </a:gridCol>
                <a:gridCol w="1323603">
                  <a:extLst>
                    <a:ext uri="{9D8B030D-6E8A-4147-A177-3AD203B41FA5}">
                      <a16:colId xmlns:a16="http://schemas.microsoft.com/office/drawing/2014/main" val="3449919643"/>
                    </a:ext>
                  </a:extLst>
                </a:gridCol>
              </a:tblGrid>
              <a:tr h="30345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0425527"/>
                  </a:ext>
                </a:extLst>
              </a:tr>
              <a:tr h="1134623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4MP 4.3</a:t>
                      </a:r>
                      <a:r>
                        <a:rPr lang="zh-TW" altLang="en-US" sz="1200"/>
                        <a:t>倍變焦</a:t>
                      </a:r>
                      <a:r>
                        <a:rPr lang="en-US" altLang="zh-TW" sz="1200"/>
                        <a:t>+</a:t>
                      </a:r>
                      <a:r>
                        <a:rPr lang="zh-TW" altLang="en-US" sz="1200"/>
                        <a:t>低光環境表現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WDR </a:t>
                      </a:r>
                      <a:r>
                        <a:rPr lang="zh-TW" altLang="en-US" sz="1200"/>
                        <a:t>設置、</a:t>
                      </a:r>
                      <a:r>
                        <a:rPr lang="af-ZA" sz="1200"/>
                        <a:t>IR </a:t>
                      </a:r>
                      <a:r>
                        <a:rPr lang="zh-TW" altLang="en-US" sz="1200"/>
                        <a:t>操作、低光成像切換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學校主要入口、操場、停車場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進入功能頁面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調整光源與成像條件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實時監控影像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提供校園夜間和低光條件下的清晰監控，保障學生和設施安全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提升夜間安全性，減少破壞行為或未授權進入事件，提供影像證據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9331991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支援的物體偵測與追蹤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線路設定、區域進出分析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學校圍牆、停車場、重要建築出入口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設定虛擬警戒線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設置進出條件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接收並檢視警報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偵測未經授權的人員或車輛進入校園重要區域，及時處理異常情況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強化校園周邊安全，減少外來入侵風險，提高安保效率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8632720"/>
                  </a:ext>
                </a:extLst>
              </a:tr>
              <a:tr h="796559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員工應用的 </a:t>
                      </a:r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安全規範檢測與考勤管理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學校辦公室、宿舍出入口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設置考勤監控功能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啟用安全規範檢測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查看報表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管理教職工的上下班考勤，同時監控宿舍進出是否遵守規範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提升校內管理效率，降低人力記錄錯誤，提升合規性與校園紀律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098080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營運管理與商業智能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人流統計、排隊管理、熱點分析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餐廳、圖書館、報到處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啟用統計與熱區分析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定義報表輸出格式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查看數據報告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分析校內學生和員工的活動熱點與排隊情況，優化空間規劃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提高資源配置效率，減少擁擠現象，提升校園設施的整體使用效率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949780"/>
                  </a:ext>
                </a:extLst>
              </a:tr>
            </a:tbl>
          </a:graphicData>
        </a:graphic>
      </p:graphicFrame>
      <p:pic>
        <p:nvPicPr>
          <p:cNvPr id="9" name="圖片 8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A24A7A8B-B196-2E48-1EE6-58F13305B3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58" y="2235495"/>
            <a:ext cx="1308096" cy="128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9670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A427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5EB81077-4898-1485-AEFA-D99B007FE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224" y="1921929"/>
            <a:ext cx="1308096" cy="1284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3080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VMGB-410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811580" y="1703320"/>
            <a:ext cx="6322479" cy="501579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>
                <a:ea typeface="+mn-lt"/>
                <a:cs typeface="+mn-lt"/>
              </a:rPr>
              <a:t>Feature1: 4MP 4.3x with Superior Low-light and WDR Performance</a:t>
            </a:r>
            <a:endParaRPr lang="en-US" altLang="zh-TW" sz="17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1/1.8-inch sensor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Color: 0.0005 lux @ (F1.2, AGC ON); B/W: 0.0001 lux @ (F1.2, AGC ON); 0 lux with IR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IR distance: 50m; WDR: 140dB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5 concurrent streams to meet diverse application and specification needs</a:t>
            </a:r>
          </a:p>
          <a:p>
            <a:pPr marL="742950" lvl="1" indent="-285750">
              <a:buFont typeface="Courier New"/>
              <a:buChar char="o"/>
            </a:pPr>
            <a:endParaRPr lang="en-US" sz="17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b="1">
                <a:ea typeface="+mn-lt"/>
                <a:cs typeface="+mn-lt"/>
              </a:rPr>
              <a:t>Feature2: Physical Security AI Support</a:t>
            </a:r>
            <a:endParaRPr lang="en-US" altLang="zh-TW" sz="17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Detects people and vehicles for line crossing, intrusion, region entry, and region exit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vehicle counting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Detects vehicle attributes, including type, color, brand, and driving direction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license plate recognition (LPR)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Front installation for checkpoint scenarios: up to 120 km/h; side installation: up to 80 km/h</a:t>
            </a:r>
            <a:endParaRPr lang="en-US" sz="17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00">
                <a:ea typeface="+mn-lt"/>
                <a:cs typeface="+mn-lt"/>
              </a:rPr>
              <a:t>Supports monitoring up to 2 lanes</a:t>
            </a:r>
            <a:endParaRPr lang="en-US" sz="17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495909" y="351438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https://www.acti.com/product/VMGB-410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B42528F0-E280-8862-A7A7-81C0B3402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922" y="1990779"/>
            <a:ext cx="1519583" cy="151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43534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63D14-6F8B-8C31-648D-848EBC754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13071C8-DBB1-658D-0409-5B5E65AA34D9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9A0914-2DC3-D4F7-8806-9C1F12FA69F2}"/>
              </a:ext>
            </a:extLst>
          </p:cNvPr>
          <p:cNvSpPr txBox="1"/>
          <p:nvPr/>
        </p:nvSpPr>
        <p:spPr>
          <a:xfrm>
            <a:off x="2667067" y="1773853"/>
            <a:ext cx="6481164" cy="477053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Feature3: Parking Lot-Related AI</a:t>
            </a:r>
          </a:p>
          <a:p>
            <a:pPr marL="800100" lvl="1" indent="-34290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License Plate and Vehicle Mode:</a:t>
            </a:r>
            <a:endParaRPr lang="en-US" sz="1600">
              <a:solidFill>
                <a:schemeClr val="accent6"/>
              </a:solidFill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Captures simultaneous images of vehicles and license plates for entry/exit license plate recognition</a:t>
            </a:r>
            <a:endParaRPr lang="en-US" sz="16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Distant View Mode:</a:t>
            </a:r>
            <a:endParaRPr lang="en-US" sz="1600">
              <a:solidFill>
                <a:schemeClr val="accent6"/>
              </a:solidFill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Monitors the status of up to 40 parking spaces, ideal for large parking lot surveillance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Detects parking duration, helping manage vehicle stay times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Provides vacant parking space alerts to indicate available spaces</a:t>
            </a:r>
            <a:endParaRPr lang="en-US" sz="16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Close View Mode:</a:t>
            </a:r>
            <a:endParaRPr lang="en-US" sz="1600">
              <a:solidFill>
                <a:schemeClr val="accent6"/>
              </a:solidFill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Monitors up to 4 parking spaces for close-range, detailed surveillance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Includes license plate recognition (LPR) to record parking details for each vehicle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Detects parking timeouts and triggers alarms for overdue stays</a:t>
            </a:r>
            <a:endParaRPr lang="en-US" sz="1600">
              <a:ea typeface="微軟正黑體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Provides vacant parking space alerts to improve space utilization</a:t>
            </a:r>
            <a:endParaRPr lang="en-US" sz="16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885E56B-E57A-585E-3195-9031B2B80DD8}"/>
              </a:ext>
            </a:extLst>
          </p:cNvPr>
          <p:cNvSpPr txBox="1"/>
          <p:nvPr/>
        </p:nvSpPr>
        <p:spPr>
          <a:xfrm>
            <a:off x="352344" y="355855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https://www.acti.com/product/VMGB-410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9" name="圖片 8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E11A32D4-D704-2945-F296-BC4531B596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356" y="2034953"/>
            <a:ext cx="1519583" cy="151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74141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37310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交通</a:t>
            </a:r>
            <a:r>
              <a:rPr lang="zh-TW" altLang="en-US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(Traffic)</a:t>
            </a:r>
          </a:p>
        </p:txBody>
      </p:sp>
      <p:pic>
        <p:nvPicPr>
          <p:cNvPr id="4" name="圖片 3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C00181F5-D6AC-EFBC-6F3F-C3098C008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15" y="2091930"/>
            <a:ext cx="1276822" cy="1226247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501302ED-AFEB-39D1-BF38-029A6080FE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6235693"/>
              </p:ext>
            </p:extLst>
          </p:nvPr>
        </p:nvGraphicFramePr>
        <p:xfrm>
          <a:off x="1699327" y="2093814"/>
          <a:ext cx="7259475" cy="430535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3107">
                  <a:extLst>
                    <a:ext uri="{9D8B030D-6E8A-4147-A177-3AD203B41FA5}">
                      <a16:colId xmlns:a16="http://schemas.microsoft.com/office/drawing/2014/main" val="990828320"/>
                    </a:ext>
                  </a:extLst>
                </a:gridCol>
                <a:gridCol w="771271">
                  <a:extLst>
                    <a:ext uri="{9D8B030D-6E8A-4147-A177-3AD203B41FA5}">
                      <a16:colId xmlns:a16="http://schemas.microsoft.com/office/drawing/2014/main" val="246067559"/>
                    </a:ext>
                  </a:extLst>
                </a:gridCol>
                <a:gridCol w="1289668">
                  <a:extLst>
                    <a:ext uri="{9D8B030D-6E8A-4147-A177-3AD203B41FA5}">
                      <a16:colId xmlns:a16="http://schemas.microsoft.com/office/drawing/2014/main" val="3198689229"/>
                    </a:ext>
                  </a:extLst>
                </a:gridCol>
                <a:gridCol w="973573">
                  <a:extLst>
                    <a:ext uri="{9D8B030D-6E8A-4147-A177-3AD203B41FA5}">
                      <a16:colId xmlns:a16="http://schemas.microsoft.com/office/drawing/2014/main" val="258306520"/>
                    </a:ext>
                  </a:extLst>
                </a:gridCol>
                <a:gridCol w="1508730">
                  <a:extLst>
                    <a:ext uri="{9D8B030D-6E8A-4147-A177-3AD203B41FA5}">
                      <a16:colId xmlns:a16="http://schemas.microsoft.com/office/drawing/2014/main" val="722373295"/>
                    </a:ext>
                  </a:extLst>
                </a:gridCol>
                <a:gridCol w="1186054">
                  <a:extLst>
                    <a:ext uri="{9D8B030D-6E8A-4147-A177-3AD203B41FA5}">
                      <a16:colId xmlns:a16="http://schemas.microsoft.com/office/drawing/2014/main" val="4018950435"/>
                    </a:ext>
                  </a:extLst>
                </a:gridCol>
                <a:gridCol w="1037072">
                  <a:extLst>
                    <a:ext uri="{9D8B030D-6E8A-4147-A177-3AD203B41FA5}">
                      <a16:colId xmlns:a16="http://schemas.microsoft.com/office/drawing/2014/main" val="3325805657"/>
                    </a:ext>
                  </a:extLst>
                </a:gridCol>
              </a:tblGrid>
              <a:tr h="34138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8636712"/>
                  </a:ext>
                </a:extLst>
              </a:tr>
              <a:tr h="1388985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4MP 4.3</a:t>
                      </a:r>
                      <a:r>
                        <a:rPr lang="zh-TW" altLang="en-US" sz="1300" b="0"/>
                        <a:t>倍變焦 </a:t>
                      </a:r>
                      <a:r>
                        <a:rPr lang="en-US" altLang="zh-TW" sz="1300" b="0"/>
                        <a:t>+ </a:t>
                      </a:r>
                      <a:r>
                        <a:rPr lang="zh-TW" altLang="en-US" sz="1300" b="0"/>
                        <a:t>極低光源與</a:t>
                      </a:r>
                      <a:r>
                        <a:rPr lang="af-ZA" sz="1300" b="0"/>
                        <a:t>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確保在低光環境下清晰影像；支持多樣變焦操作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交通要道、快速公路出入口、十字路口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進入介面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配置低光條件影像設定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3.) </a:t>
                      </a:r>
                      <a:r>
                        <a:rPr lang="zh-TW" altLang="en-US" sz="1300"/>
                        <a:t>觸發監控</a:t>
                      </a:r>
                      <a:r>
                        <a:rPr lang="en-US" altLang="zh-TW" sz="1300"/>
                        <a:t> 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顯示高對比影像</a:t>
                      </a:r>
                      <a:endParaRPr lang="zh-TW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監控車流量及車輛進出口，特別是在夜間或光線變化劇烈的交通場景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減少因光線不足或過曝導致的監控盲點 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提高事件回溯的有效性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6953085"/>
                  </a:ext>
                </a:extLst>
              </a:tr>
              <a:tr h="1205533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物件</a:t>
                      </a:r>
                      <a:r>
                        <a:rPr lang="af-ZA" sz="1300" b="0"/>
                        <a:t>AI</a:t>
                      </a:r>
                      <a:r>
                        <a:rPr lang="zh-TW" altLang="en-US" sz="1300" b="0"/>
                        <a:t>辨識（車輛</a:t>
                      </a:r>
                      <a:r>
                        <a:rPr lang="en-US" altLang="zh-TW" sz="1300" b="0"/>
                        <a:t>/</a:t>
                      </a:r>
                      <a:r>
                        <a:rPr lang="zh-TW" altLang="en-US" sz="1300" b="0"/>
                        <a:t>人員）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自動檢測車輛違規行為（如逆行、越線）；統計人員與車輛數據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交通監控哨、橋樑檢測點、高速公路分流區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進入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偵測頁面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設定車輛</a:t>
                      </a:r>
                      <a:r>
                        <a:rPr lang="en-US" altLang="zh-TW" sz="1300"/>
                        <a:t>/</a:t>
                      </a:r>
                      <a:r>
                        <a:rPr lang="zh-TW" altLang="en-US" sz="1300"/>
                        <a:t>人員辨識參數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啟動檢測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查看統計報告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檢測車輛逆行、交通違規及人群異常聚集行為，提供即時警報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提升交通運輸效率 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降低違規風險與罰款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1739823"/>
                  </a:ext>
                </a:extLst>
              </a:tr>
              <a:tr h="1205533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車牌辨識與車輛屬性檢測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快速識別車牌，支持車輛品牌、型號、顏色、行駛方向等信息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收費站、停車場入口、檢查哨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</a:t>
                      </a:r>
                      <a:r>
                        <a:rPr lang="af-ZA" sz="1300"/>
                        <a:t>LPR</a:t>
                      </a:r>
                      <a:r>
                        <a:rPr lang="zh-TW" altLang="en-US" sz="1300"/>
                        <a:t>模式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配置目標車輛屬性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觸發檢測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自動存檔與告警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自動記錄車輛進出資料，適用於違規車輛或未經授權車輛入侵的即時管理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快速處理車流，減少人工干預 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提高交通通暢率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4929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3776741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VMGB-410:</a:t>
            </a:r>
            <a:r>
              <a:rPr lang="en-US"/>
              <a:t> 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87885" y="169722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停車場</a:t>
            </a:r>
            <a:r>
              <a:rPr lang="en-US" altLang="zh-TW">
                <a:ea typeface="+mn-lt"/>
                <a:cs typeface="+mn-lt"/>
              </a:rPr>
              <a:t> (Parking </a:t>
            </a:r>
            <a:r>
              <a:rPr lang="en-US">
                <a:ea typeface="+mn-lt"/>
                <a:cs typeface="+mn-lt"/>
              </a:rPr>
              <a:t>Lot)</a:t>
            </a:r>
            <a:endParaRPr lang="zh-TW"/>
          </a:p>
        </p:txBody>
      </p:sp>
      <p:pic>
        <p:nvPicPr>
          <p:cNvPr id="4" name="圖片 3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7E22DE04-BD3C-3DB6-B35D-E9B6C1E348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626" y="2203195"/>
            <a:ext cx="1276822" cy="1226247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A64C630B-CE1B-1B1E-B830-B2EAAEFF15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651544"/>
              </p:ext>
            </p:extLst>
          </p:nvPr>
        </p:nvGraphicFramePr>
        <p:xfrm>
          <a:off x="1567831" y="2205079"/>
          <a:ext cx="7360548" cy="433329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6844">
                  <a:extLst>
                    <a:ext uri="{9D8B030D-6E8A-4147-A177-3AD203B41FA5}">
                      <a16:colId xmlns:a16="http://schemas.microsoft.com/office/drawing/2014/main" val="3134855296"/>
                    </a:ext>
                  </a:extLst>
                </a:gridCol>
                <a:gridCol w="851096">
                  <a:extLst>
                    <a:ext uri="{9D8B030D-6E8A-4147-A177-3AD203B41FA5}">
                      <a16:colId xmlns:a16="http://schemas.microsoft.com/office/drawing/2014/main" val="1162640083"/>
                    </a:ext>
                  </a:extLst>
                </a:gridCol>
                <a:gridCol w="1178439">
                  <a:extLst>
                    <a:ext uri="{9D8B030D-6E8A-4147-A177-3AD203B41FA5}">
                      <a16:colId xmlns:a16="http://schemas.microsoft.com/office/drawing/2014/main" val="1254943891"/>
                    </a:ext>
                  </a:extLst>
                </a:gridCol>
                <a:gridCol w="851096">
                  <a:extLst>
                    <a:ext uri="{9D8B030D-6E8A-4147-A177-3AD203B41FA5}">
                      <a16:colId xmlns:a16="http://schemas.microsoft.com/office/drawing/2014/main" val="1596007430"/>
                    </a:ext>
                  </a:extLst>
                </a:gridCol>
                <a:gridCol w="1649820">
                  <a:extLst>
                    <a:ext uri="{9D8B030D-6E8A-4147-A177-3AD203B41FA5}">
                      <a16:colId xmlns:a16="http://schemas.microsoft.com/office/drawing/2014/main" val="2628176590"/>
                    </a:ext>
                  </a:extLst>
                </a:gridCol>
                <a:gridCol w="1217711">
                  <a:extLst>
                    <a:ext uri="{9D8B030D-6E8A-4147-A177-3AD203B41FA5}">
                      <a16:colId xmlns:a16="http://schemas.microsoft.com/office/drawing/2014/main" val="580230184"/>
                    </a:ext>
                  </a:extLst>
                </a:gridCol>
                <a:gridCol w="1075542">
                  <a:extLst>
                    <a:ext uri="{9D8B030D-6E8A-4147-A177-3AD203B41FA5}">
                      <a16:colId xmlns:a16="http://schemas.microsoft.com/office/drawing/2014/main" val="1673971191"/>
                    </a:ext>
                  </a:extLst>
                </a:gridCol>
              </a:tblGrid>
              <a:tr h="32873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19413359"/>
                  </a:ext>
                </a:extLst>
              </a:tr>
              <a:tr h="1178928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4MP 4.3</a:t>
                      </a:r>
                      <a:r>
                        <a:rPr lang="zh-TW" altLang="en-US" sz="1300" b="0"/>
                        <a:t>倍變焦 </a:t>
                      </a:r>
                      <a:r>
                        <a:rPr lang="en-US" altLang="zh-TW" sz="1300" b="0"/>
                        <a:t>+ </a:t>
                      </a:r>
                      <a:r>
                        <a:rPr lang="zh-TW" altLang="en-US" sz="1300" b="0"/>
                        <a:t>極低光源與</a:t>
                      </a:r>
                      <a:r>
                        <a:rPr lang="af-ZA" sz="1300" b="0"/>
                        <a:t>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在低光環境下提供清晰停車影像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室內停車場、地下停車場、戶外停車場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設定夜間監控參數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啟動低光模式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提供即時影像與錄像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偵測車輛的停放動態，特別是光源不足或夜晚進出頻繁的場合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降低停車場盲點與治安風險 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增強車輛安全管理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6555036"/>
                  </a:ext>
                </a:extLst>
              </a:tr>
              <a:tr h="1347349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車牌與車輛模式辨識（進出口監控模式）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同時捕捉車輛與車牌影像，快速識別進出車輛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停車場出入口、收費區域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開啟</a:t>
                      </a:r>
                      <a:r>
                        <a:rPr lang="af-ZA" sz="1300"/>
                        <a:t>LPR</a:t>
                      </a:r>
                      <a:r>
                        <a:rPr lang="zh-TW" altLang="en-US" sz="1300"/>
                        <a:t>模式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配置車輛進出記錄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自動統計出入口資料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設定超時警告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自動監控車輛進出，並根據停車時間生成費用提醒，適用於大型停車場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減少人工干預，加快車輛管理 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提供即時警報，避免逾時停車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8098747"/>
                  </a:ext>
                </a:extLst>
              </a:tr>
              <a:tr h="1140062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停車位狀態監控（多模式支持）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支持最多</a:t>
                      </a:r>
                      <a:r>
                        <a:rPr lang="en-US" altLang="zh-TW" sz="1300"/>
                        <a:t>40</a:t>
                      </a:r>
                      <a:r>
                        <a:rPr lang="zh-TW" altLang="en-US" sz="1300"/>
                        <a:t>個停車位監控，提供空車位提示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大型停車場、車庫管理區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設定停車位監控模式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配置空車位提醒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自動生成停車場地圖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偵測車位逾時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提供車位動態監控，生成即時車位分布地圖，協助車位分配與管理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提高停車效率，降低客戶流失風險 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確保車輛停放行為的合規性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4468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65647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27195" y="177814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工廠</a:t>
            </a:r>
            <a:r>
              <a:rPr lang="en-US">
                <a:ea typeface="+mn-lt"/>
                <a:cs typeface="+mn-lt"/>
              </a:rPr>
              <a:t> (Factory)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B53E24EC-FD85-A8C2-504E-BB9F9824CA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660" y="2344806"/>
            <a:ext cx="1276822" cy="1226247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354DE674-A332-4E57-E81A-63E7B4FB26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2269462"/>
              </p:ext>
            </p:extLst>
          </p:nvPr>
        </p:nvGraphicFramePr>
        <p:xfrm>
          <a:off x="1699327" y="2346690"/>
          <a:ext cx="7221413" cy="395997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2794">
                  <a:extLst>
                    <a:ext uri="{9D8B030D-6E8A-4147-A177-3AD203B41FA5}">
                      <a16:colId xmlns:a16="http://schemas.microsoft.com/office/drawing/2014/main" val="234608631"/>
                    </a:ext>
                  </a:extLst>
                </a:gridCol>
                <a:gridCol w="850884">
                  <a:extLst>
                    <a:ext uri="{9D8B030D-6E8A-4147-A177-3AD203B41FA5}">
                      <a16:colId xmlns:a16="http://schemas.microsoft.com/office/drawing/2014/main" val="2457823356"/>
                    </a:ext>
                  </a:extLst>
                </a:gridCol>
                <a:gridCol w="1198971">
                  <a:extLst>
                    <a:ext uri="{9D8B030D-6E8A-4147-A177-3AD203B41FA5}">
                      <a16:colId xmlns:a16="http://schemas.microsoft.com/office/drawing/2014/main" val="1873927545"/>
                    </a:ext>
                  </a:extLst>
                </a:gridCol>
                <a:gridCol w="863776">
                  <a:extLst>
                    <a:ext uri="{9D8B030D-6E8A-4147-A177-3AD203B41FA5}">
                      <a16:colId xmlns:a16="http://schemas.microsoft.com/office/drawing/2014/main" val="4147426107"/>
                    </a:ext>
                  </a:extLst>
                </a:gridCol>
                <a:gridCol w="1529900">
                  <a:extLst>
                    <a:ext uri="{9D8B030D-6E8A-4147-A177-3AD203B41FA5}">
                      <a16:colId xmlns:a16="http://schemas.microsoft.com/office/drawing/2014/main" val="3239316966"/>
                    </a:ext>
                  </a:extLst>
                </a:gridCol>
                <a:gridCol w="1243456">
                  <a:extLst>
                    <a:ext uri="{9D8B030D-6E8A-4147-A177-3AD203B41FA5}">
                      <a16:colId xmlns:a16="http://schemas.microsoft.com/office/drawing/2014/main" val="4150546234"/>
                    </a:ext>
                  </a:extLst>
                </a:gridCol>
                <a:gridCol w="1031632">
                  <a:extLst>
                    <a:ext uri="{9D8B030D-6E8A-4147-A177-3AD203B41FA5}">
                      <a16:colId xmlns:a16="http://schemas.microsoft.com/office/drawing/2014/main" val="1453171320"/>
                    </a:ext>
                  </a:extLst>
                </a:gridCol>
              </a:tblGrid>
              <a:tr h="37931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8794989"/>
                  </a:ext>
                </a:extLst>
              </a:tr>
              <a:tr h="1178334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4MP 4.3</a:t>
                      </a:r>
                      <a:r>
                        <a:rPr lang="zh-TW" altLang="en-US" sz="1300" b="0"/>
                        <a:t>倍變焦 </a:t>
                      </a:r>
                      <a:r>
                        <a:rPr lang="en-US" altLang="zh-TW" sz="1300" b="0"/>
                        <a:t>+ </a:t>
                      </a:r>
                      <a:r>
                        <a:rPr lang="zh-TW" altLang="en-US" sz="1300" b="0"/>
                        <a:t>極低光源與</a:t>
                      </a:r>
                      <a:r>
                        <a:rPr lang="af-ZA" sz="1300" b="0"/>
                        <a:t>WDR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在弱光與明暗對比強烈環境下提供清晰影像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倉庫出入口、貨物檢查站、夜間工廠周邊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設定影像增強模式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調整夜間對比參數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啟動監控模式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提供工廠周邊異常行為監控，適用於夜間安全需求較高的場景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減少財產損失 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提高工作效率與安全性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32043316"/>
                  </a:ext>
                </a:extLst>
              </a:tr>
              <a:tr h="1100011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AI</a:t>
                      </a:r>
                      <a:r>
                        <a:rPr lang="zh-TW" altLang="en-US" sz="1300" b="0"/>
                        <a:t>行為分析與物件偵測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支援車輛與人員進出監控，辨識異常行為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工廠大門、貨物裝卸區、巡邏路徑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開啟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辨識模式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設定行為規則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自動檢測異常行為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發送警報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自動監控車輛與員工的互動，特別是貨物裝卸過程中的安全風險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降低安全事故發生率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改善工廠作業流程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3283932"/>
                  </a:ext>
                </a:extLst>
              </a:tr>
              <a:tr h="1302311">
                <a:tc>
                  <a:txBody>
                    <a:bodyPr/>
                    <a:lstStyle/>
                    <a:p>
                      <a:r>
                        <a:rPr lang="en-US" altLang="zh-TW" sz="13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車輛屬性與動態監控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支援車輛屬性記錄，結合行駛方向與運行狀態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工廠內道路、裝卸碼頭、重型機械作業區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設定車輛屬性監控模式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配置動態監控範圍</a:t>
                      </a:r>
                      <a:endParaRPr lang="en-US" alt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啟動追蹤與記錄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自動生成報表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監控工廠內部車輛調度，適用於物流頻繁或需要精細化管理的場景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提升車輛調度效率 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確保重型機械運行的安全性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19086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509082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VMGB-410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8FD4A03B-F58A-9E99-C7D1-C957E3AFCB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41" y="1970549"/>
            <a:ext cx="1276822" cy="1226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1041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A431</a:t>
            </a:r>
            <a:r>
              <a:rPr lang="en-US">
                <a:ea typeface="Calibri"/>
              </a:rPr>
              <a:t> / A431-P1 / A431-P2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683526" y="1853169"/>
            <a:ext cx="6349383" cy="477053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Feature1: 4MP 4.3x with Superior Low-light and WDR Performance</a:t>
            </a:r>
            <a:endParaRPr lang="en-US" altLang="zh-TW" sz="16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1/1.8-inch sensor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Color: 0.0005 lux @ (F1.2, AGC ON); B/W: 0.0001 lux @ (F1.2, AGC ON); 0 lux with IR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IR distance: 50m; WDR: 150dB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Supports 3 concurrent streams to meet diverse application and specification requirements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6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Feature2: Traffic-Related AI Support</a:t>
            </a:r>
            <a:endParaRPr lang="en-US" altLang="zh-TW" sz="16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Traffic Flow Detection:</a:t>
            </a:r>
            <a:r>
              <a:rPr lang="en-US" sz="1600">
                <a:ea typeface="+mn-lt"/>
                <a:cs typeface="+mn-lt"/>
              </a:rPr>
              <a:t> Measures average speed, traffic flow, queue length, and traffic status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Incident Detection:</a:t>
            </a:r>
            <a:r>
              <a:rPr lang="en-US" sz="1600">
                <a:ea typeface="+mn-lt"/>
                <a:cs typeface="+mn-lt"/>
              </a:rPr>
              <a:t> Identifies congestion, stopped vehicles, lane changes, wrong-way driving, speeding, and low-speed driving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Detects vehicle attributes, including type, color, brand, and driving direction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Supports license plate recognition (LPR)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Front installation for checkpoint scenarios: up to 120 km/h; side installation: up to 120 km/h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Covers up to 3 lanes</a:t>
            </a:r>
            <a:endParaRPr lang="en-US" sz="16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80708" y="3392071"/>
            <a:ext cx="2324204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https://www.acti.com/product/A431</a:t>
            </a:r>
          </a:p>
          <a:p>
            <a:endParaRPr lang="en-US" altLang="zh-TW">
              <a:ea typeface="Calibri"/>
              <a:cs typeface="+mn-lt"/>
            </a:endParaRPr>
          </a:p>
          <a:p>
            <a:r>
              <a:rPr lang="en-US">
                <a:ea typeface="Calibri"/>
                <a:cs typeface="+mn-lt"/>
                <a:hlinkClick r:id="rId3"/>
              </a:rPr>
              <a:t>https://www.acti.com/product/A431-P1</a:t>
            </a:r>
          </a:p>
          <a:p>
            <a:endParaRPr lang="en-US">
              <a:ea typeface="Calibri"/>
              <a:cs typeface="Calibri"/>
            </a:endParaRPr>
          </a:p>
          <a:p>
            <a:r>
              <a:rPr lang="en-US">
                <a:ea typeface="Calibri"/>
                <a:cs typeface="Calibri"/>
                <a:hlinkClick r:id="rId4"/>
              </a:rPr>
              <a:t>https://www.acti.com/product/A431-P2</a:t>
            </a:r>
            <a:endParaRPr lang="en-US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2B601038-83BF-8180-9E0B-E34A6D0998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331" y="2183332"/>
            <a:ext cx="1252244" cy="12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86879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A431 / A431-P1 / A431-P2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2956390" y="175791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工廠</a:t>
            </a:r>
            <a:r>
              <a:rPr lang="en-US">
                <a:ea typeface="+mn-lt"/>
                <a:cs typeface="+mn-lt"/>
              </a:rPr>
              <a:t> (Factory)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4E901038-8AB5-51F7-3365-5961F7F82E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21" y="2362069"/>
            <a:ext cx="1252244" cy="1201669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CE646E11-3969-849B-4A15-EA86407158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753669"/>
              </p:ext>
            </p:extLst>
          </p:nvPr>
        </p:nvGraphicFramePr>
        <p:xfrm>
          <a:off x="1628522" y="2366920"/>
          <a:ext cx="7234185" cy="39570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3108">
                  <a:extLst>
                    <a:ext uri="{9D8B030D-6E8A-4147-A177-3AD203B41FA5}">
                      <a16:colId xmlns:a16="http://schemas.microsoft.com/office/drawing/2014/main" val="2352636517"/>
                    </a:ext>
                  </a:extLst>
                </a:gridCol>
                <a:gridCol w="677206">
                  <a:extLst>
                    <a:ext uri="{9D8B030D-6E8A-4147-A177-3AD203B41FA5}">
                      <a16:colId xmlns:a16="http://schemas.microsoft.com/office/drawing/2014/main" val="1370195146"/>
                    </a:ext>
                  </a:extLst>
                </a:gridCol>
                <a:gridCol w="1170308">
                  <a:extLst>
                    <a:ext uri="{9D8B030D-6E8A-4147-A177-3AD203B41FA5}">
                      <a16:colId xmlns:a16="http://schemas.microsoft.com/office/drawing/2014/main" val="3923706909"/>
                    </a:ext>
                  </a:extLst>
                </a:gridCol>
                <a:gridCol w="910354">
                  <a:extLst>
                    <a:ext uri="{9D8B030D-6E8A-4147-A177-3AD203B41FA5}">
                      <a16:colId xmlns:a16="http://schemas.microsoft.com/office/drawing/2014/main" val="3563814588"/>
                    </a:ext>
                  </a:extLst>
                </a:gridCol>
                <a:gridCol w="1706416">
                  <a:extLst>
                    <a:ext uri="{9D8B030D-6E8A-4147-A177-3AD203B41FA5}">
                      <a16:colId xmlns:a16="http://schemas.microsoft.com/office/drawing/2014/main" val="1563844782"/>
                    </a:ext>
                  </a:extLst>
                </a:gridCol>
                <a:gridCol w="1157164">
                  <a:extLst>
                    <a:ext uri="{9D8B030D-6E8A-4147-A177-3AD203B41FA5}">
                      <a16:colId xmlns:a16="http://schemas.microsoft.com/office/drawing/2014/main" val="3956830793"/>
                    </a:ext>
                  </a:extLst>
                </a:gridCol>
                <a:gridCol w="1119629">
                  <a:extLst>
                    <a:ext uri="{9D8B030D-6E8A-4147-A177-3AD203B41FA5}">
                      <a16:colId xmlns:a16="http://schemas.microsoft.com/office/drawing/2014/main" val="289469150"/>
                    </a:ext>
                  </a:extLst>
                </a:gridCol>
              </a:tblGrid>
              <a:tr h="35402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2847952"/>
                  </a:ext>
                </a:extLst>
              </a:tr>
              <a:tr h="1728534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4MP 4.3x，</a:t>
                      </a:r>
                      <a:r>
                        <a:rPr lang="zh-TW" altLang="en-US" sz="1300" b="0"/>
                        <a:t>低光與</a:t>
                      </a:r>
                      <a:r>
                        <a:rPr lang="af-ZA" sz="1300" b="0"/>
                        <a:t>WDR</a:t>
                      </a:r>
                      <a:r>
                        <a:rPr lang="zh-TW" altLang="en-US" sz="1300" b="0"/>
                        <a:t>表現最佳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支援三個即時串流，提供不同應用場景與規格需求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工廠大門入口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倉儲出入口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製造區域內部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設備安裝於工廠重點出入口與生產區域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即時監控影像傳輸至管理中心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af-ZA" sz="1300"/>
                        <a:t>WDR</a:t>
                      </a:r>
                      <a:r>
                        <a:rPr lang="zh-TW" altLang="en-US" sz="1300"/>
                        <a:t>技術改善低光源場景中的影像品質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進行多串流數據記錄與分析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監控進出貨車與人員動態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生產區域安全事件記錄與分析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提供高品質影像，減少視覺盲點，支持工廠內部多場景監控，提升生產安全性與管理效率。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4892334"/>
                  </a:ext>
                </a:extLst>
              </a:tr>
              <a:tr h="1728534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交通相關</a:t>
                      </a:r>
                      <a:r>
                        <a:rPr lang="af-ZA" sz="1300" b="0"/>
                        <a:t>AI</a:t>
                      </a:r>
                      <a:r>
                        <a:rPr lang="zh-TW" altLang="en-US" sz="1300" b="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支援車輛屬性偵測（車型、顏色、品牌等）與車牌辨識，進一步增強工廠物流管理功能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貨物裝卸區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停車場管理區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工廠周邊道路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1) AI</a:t>
                      </a:r>
                      <a:r>
                        <a:rPr lang="zh-TW" altLang="en-US" sz="1300"/>
                        <a:t>辨識車輛屬性與車牌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驗證進出車輛的合法性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數據即時同步至物流管理系統，提升運營效率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管控貨車裝卸流程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驗證員工與訪客車輛進出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偵測未經授權車輛進入工廠區域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減少未經授權車輛進入風險，提升工廠物流與安全管理效率，支援決策數據分析，降低運營風險。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63597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191025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A431 / A431-P1 / A431-P2:</a:t>
            </a:r>
            <a:r>
              <a:rPr lang="en-US"/>
              <a:t> 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06965" y="176802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交通</a:t>
            </a:r>
            <a:r>
              <a:rPr lang="zh-TW" altLang="en-US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(Traffic)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0229F07C-587F-660C-846E-C1A47F2A48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7962485"/>
              </p:ext>
            </p:extLst>
          </p:nvPr>
        </p:nvGraphicFramePr>
        <p:xfrm>
          <a:off x="1770133" y="2336574"/>
          <a:ext cx="7044444" cy="402064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7818">
                  <a:extLst>
                    <a:ext uri="{9D8B030D-6E8A-4147-A177-3AD203B41FA5}">
                      <a16:colId xmlns:a16="http://schemas.microsoft.com/office/drawing/2014/main" val="1003474224"/>
                    </a:ext>
                  </a:extLst>
                </a:gridCol>
                <a:gridCol w="783914">
                  <a:extLst>
                    <a:ext uri="{9D8B030D-6E8A-4147-A177-3AD203B41FA5}">
                      <a16:colId xmlns:a16="http://schemas.microsoft.com/office/drawing/2014/main" val="2404017911"/>
                    </a:ext>
                  </a:extLst>
                </a:gridCol>
                <a:gridCol w="1175870">
                  <a:extLst>
                    <a:ext uri="{9D8B030D-6E8A-4147-A177-3AD203B41FA5}">
                      <a16:colId xmlns:a16="http://schemas.microsoft.com/office/drawing/2014/main" val="241286318"/>
                    </a:ext>
                  </a:extLst>
                </a:gridCol>
                <a:gridCol w="872422">
                  <a:extLst>
                    <a:ext uri="{9D8B030D-6E8A-4147-A177-3AD203B41FA5}">
                      <a16:colId xmlns:a16="http://schemas.microsoft.com/office/drawing/2014/main" val="4109242445"/>
                    </a:ext>
                  </a:extLst>
                </a:gridCol>
                <a:gridCol w="1416106">
                  <a:extLst>
                    <a:ext uri="{9D8B030D-6E8A-4147-A177-3AD203B41FA5}">
                      <a16:colId xmlns:a16="http://schemas.microsoft.com/office/drawing/2014/main" val="540544111"/>
                    </a:ext>
                  </a:extLst>
                </a:gridCol>
                <a:gridCol w="1087364">
                  <a:extLst>
                    <a:ext uri="{9D8B030D-6E8A-4147-A177-3AD203B41FA5}">
                      <a16:colId xmlns:a16="http://schemas.microsoft.com/office/drawing/2014/main" val="2057715787"/>
                    </a:ext>
                  </a:extLst>
                </a:gridCol>
                <a:gridCol w="1240950">
                  <a:extLst>
                    <a:ext uri="{9D8B030D-6E8A-4147-A177-3AD203B41FA5}">
                      <a16:colId xmlns:a16="http://schemas.microsoft.com/office/drawing/2014/main" val="4278336085"/>
                    </a:ext>
                  </a:extLst>
                </a:gridCol>
              </a:tblGrid>
              <a:tr h="29782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3756838"/>
                  </a:ext>
                </a:extLst>
              </a:tr>
              <a:tr h="1922326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4MP 4)3x，</a:t>
                      </a:r>
                      <a:r>
                        <a:rPr lang="zh-TW" altLang="en-US" sz="1300" b="0"/>
                        <a:t>低光與</a:t>
                      </a:r>
                      <a:r>
                        <a:rPr lang="af-ZA" sz="1300" b="0"/>
                        <a:t>WDR</a:t>
                      </a:r>
                      <a:r>
                        <a:rPr lang="zh-TW" altLang="en-US" sz="1300" b="0"/>
                        <a:t>表現最佳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支援三個即時串流，提供不同應用場景與規格需求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高速公路入口</a:t>
                      </a:r>
                      <a:r>
                        <a:rPr lang="en-US" altLang="zh-TW" sz="1300"/>
                        <a:t>/</a:t>
                      </a:r>
                      <a:r>
                        <a:rPr lang="zh-TW" altLang="en-US" sz="1300"/>
                        <a:t>出口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市區主要幹道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停車場出入口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前端設備安裝於目標監控點位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影像即時記錄，並傳輸至後端伺服器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以</a:t>
                      </a:r>
                      <a:r>
                        <a:rPr lang="af-ZA" sz="1300"/>
                        <a:t>WDR</a:t>
                      </a:r>
                      <a:r>
                        <a:rPr lang="zh-TW" altLang="en-US" sz="1300"/>
                        <a:t>改善高反差場景監控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即時存取串流進行分析和儲存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高速公路入出口車流記錄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高對比光照場景的有效監控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提高監控影像質量，減少光線影響，支援多應用情境串流，滿足多功能需求。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5412304"/>
                  </a:ext>
                </a:extLst>
              </a:tr>
              <a:tr h="180049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交通相關</a:t>
                      </a:r>
                      <a:r>
                        <a:rPr lang="af-ZA" sz="1300" b="0"/>
                        <a:t>AI</a:t>
                      </a:r>
                      <a:r>
                        <a:rPr lang="zh-TW" altLang="en-US" sz="1300" b="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提供車輛流量偵測、事件偵測（如違規、車輛停駐等）與車輛屬性辨識及車牌辨識功能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高速公路服務區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交通號誌路口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收費站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前端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辨識數據即時傳輸至中央管理伺服器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分析結果觸發事件警報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匯總數據供管理者分析和報告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停車區域車流分析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違規駕駛即時警報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車牌比對及進出控制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減少人力監控成本，提高事件偵測反應效率，提供交通數據支持決策，減少風險與提高運作效率。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2343981"/>
                  </a:ext>
                </a:extLst>
              </a:tr>
            </a:tbl>
          </a:graphicData>
        </a:graphic>
      </p:graphicFrame>
      <p:pic>
        <p:nvPicPr>
          <p:cNvPr id="11" name="圖片 10">
            <a:extLst>
              <a:ext uri="{FF2B5EF4-FFF2-40B4-BE49-F238E27FC236}">
                <a16:creationId xmlns:a16="http://schemas.microsoft.com/office/drawing/2014/main" id="{23B2ACF7-F622-9325-ADBD-7251209385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42" y="2335056"/>
            <a:ext cx="1252244" cy="12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05736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A431 / A431-P1 / A431-P2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17079" y="180848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市區</a:t>
            </a:r>
            <a:r>
              <a:rPr lang="en-US" altLang="zh-TW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(Downtown)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EC35C76E-DEF9-6C85-DF8B-37BD6D279E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8456466"/>
              </p:ext>
            </p:extLst>
          </p:nvPr>
        </p:nvGraphicFramePr>
        <p:xfrm>
          <a:off x="1638636" y="2366920"/>
          <a:ext cx="7335331" cy="395745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5752">
                  <a:extLst>
                    <a:ext uri="{9D8B030D-6E8A-4147-A177-3AD203B41FA5}">
                      <a16:colId xmlns:a16="http://schemas.microsoft.com/office/drawing/2014/main" val="2906834499"/>
                    </a:ext>
                  </a:extLst>
                </a:gridCol>
                <a:gridCol w="644834">
                  <a:extLst>
                    <a:ext uri="{9D8B030D-6E8A-4147-A177-3AD203B41FA5}">
                      <a16:colId xmlns:a16="http://schemas.microsoft.com/office/drawing/2014/main" val="1565064119"/>
                    </a:ext>
                  </a:extLst>
                </a:gridCol>
                <a:gridCol w="1150586">
                  <a:extLst>
                    <a:ext uri="{9D8B030D-6E8A-4147-A177-3AD203B41FA5}">
                      <a16:colId xmlns:a16="http://schemas.microsoft.com/office/drawing/2014/main" val="4209679865"/>
                    </a:ext>
                  </a:extLst>
                </a:gridCol>
                <a:gridCol w="885066">
                  <a:extLst>
                    <a:ext uri="{9D8B030D-6E8A-4147-A177-3AD203B41FA5}">
                      <a16:colId xmlns:a16="http://schemas.microsoft.com/office/drawing/2014/main" val="3491646044"/>
                    </a:ext>
                  </a:extLst>
                </a:gridCol>
                <a:gridCol w="1854463">
                  <a:extLst>
                    <a:ext uri="{9D8B030D-6E8A-4147-A177-3AD203B41FA5}">
                      <a16:colId xmlns:a16="http://schemas.microsoft.com/office/drawing/2014/main" val="2773568098"/>
                    </a:ext>
                  </a:extLst>
                </a:gridCol>
                <a:gridCol w="1042259">
                  <a:extLst>
                    <a:ext uri="{9D8B030D-6E8A-4147-A177-3AD203B41FA5}">
                      <a16:colId xmlns:a16="http://schemas.microsoft.com/office/drawing/2014/main" val="2443099134"/>
                    </a:ext>
                  </a:extLst>
                </a:gridCol>
                <a:gridCol w="1252371">
                  <a:extLst>
                    <a:ext uri="{9D8B030D-6E8A-4147-A177-3AD203B41FA5}">
                      <a16:colId xmlns:a16="http://schemas.microsoft.com/office/drawing/2014/main" val="3930186436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49290211"/>
                  </a:ext>
                </a:extLst>
              </a:tr>
              <a:tr h="184597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4MP 4.3x，</a:t>
                      </a:r>
                      <a:r>
                        <a:rPr lang="zh-TW" altLang="en-US" sz="1300" b="0"/>
                        <a:t>低光與</a:t>
                      </a:r>
                      <a:r>
                        <a:rPr lang="af-ZA" sz="1300" b="0"/>
                        <a:t>WDR</a:t>
                      </a:r>
                      <a:r>
                        <a:rPr lang="zh-TW" altLang="en-US" sz="1300" b="0"/>
                        <a:t>表現最佳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支援三個即時串流，提供不同應用場景與規格需求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市區十字路口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公共停車場出入口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車站周邊區域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前端設備安裝於高流量區域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即時影像串流記錄，傳輸至後端管理中心 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使用</a:t>
                      </a:r>
                      <a:r>
                        <a:rPr lang="af-ZA" sz="1300"/>
                        <a:t>WDR</a:t>
                      </a:r>
                      <a:r>
                        <a:rPr lang="zh-TW" altLang="en-US" sz="1300"/>
                        <a:t>提升低光與高對比場景監控效果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即時影像供安全管理人員使用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行人與車輛互動監控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高反差光線下的清晰監控影像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交通事故畫面保存與分析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提升市區監控影像的穩定性與清晰度，滿足多場景串流需求，有助於改善公共安全管理效率。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6026917"/>
                  </a:ext>
                </a:extLst>
              </a:tr>
              <a:tr h="184597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交通相關</a:t>
                      </a:r>
                      <a:r>
                        <a:rPr lang="af-ZA" sz="1300" b="0"/>
                        <a:t>AI</a:t>
                      </a:r>
                      <a:r>
                        <a:rPr lang="zh-TW" altLang="en-US" sz="1300" b="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提供交通事件偵測（如擁堵、逆向駕駛等）與車輛屬性辨識及車牌辨識功能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人行道與車道交界處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公共活動區域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市政大樓出入口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1) AI</a:t>
                      </a:r>
                      <a:r>
                        <a:rPr lang="zh-TW" altLang="en-US" sz="1300"/>
                        <a:t>辨識數據即時傳輸至後端伺服器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偵測到事件觸發警報通知管理者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匯整數據進行交通行為分析與決策支持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警告逆向駕駛行為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偵測市區活動中的交通狀況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市政車輛進出紀錄與追蹤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減少市區安全事故發生率，提升交通管理效率，為市政管理提供精確數據支持，有效降低運作風險。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06363933"/>
                  </a:ext>
                </a:extLst>
              </a:tr>
            </a:tbl>
          </a:graphicData>
        </a:graphic>
      </p:graphicFrame>
      <p:pic>
        <p:nvPicPr>
          <p:cNvPr id="11" name="圖片 10">
            <a:extLst>
              <a:ext uri="{FF2B5EF4-FFF2-40B4-BE49-F238E27FC236}">
                <a16:creationId xmlns:a16="http://schemas.microsoft.com/office/drawing/2014/main" id="{53318FB3-FC24-07F8-D865-0D6F257779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41" y="2365402"/>
            <a:ext cx="1252244" cy="12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1644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A431 / A431-P1 / A431-P2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9E91312-69A1-6283-65C4-B9B0BB736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613" y="1920340"/>
            <a:ext cx="1252244" cy="1201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80560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A432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659959" y="1853169"/>
            <a:ext cx="6243332" cy="47089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9MP 3.6x with Superior Low-light Performance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1-inch sensor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Color: 0.001 lux @ (F1.4, AGC ON); B/W: 0.0005 lux @ (F1.4, AGC ON)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30m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3 concurrent streams to meet diverse application and specification requirements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 Traffic-Related AI Support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ALPR (Automatic License Plate Recognition), vehicle detection, color detection, type detection, and incorrect direction detection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Front installation for checkpoint scenarios: up to 320 km/h; side installation: up to 320 km/h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81891" y="3586232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https://www.acti.com/product/A432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241B8BC8-D8CC-11D3-CC7C-2D5975240E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094" y="2163627"/>
            <a:ext cx="1464659" cy="142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38041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2976620" y="174779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交通</a:t>
            </a:r>
            <a:r>
              <a:rPr lang="zh-TW" altLang="en-US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(Traffic)</a:t>
            </a:r>
          </a:p>
        </p:txBody>
      </p:sp>
      <p:pic>
        <p:nvPicPr>
          <p:cNvPr id="5" name="圖片 4" descr="一張含有 小工具 的圖片&#10;&#10;AI 產生的內容可能不正確。">
            <a:extLst>
              <a:ext uri="{FF2B5EF4-FFF2-40B4-BE49-F238E27FC236}">
                <a16:creationId xmlns:a16="http://schemas.microsoft.com/office/drawing/2014/main" id="{95447E25-A4E7-F87F-4F00-0E5F74B48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52" y="2201937"/>
            <a:ext cx="1464659" cy="1424199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FC7AD369-AEF0-B67E-7A42-0CDCFA78B9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024168"/>
              </p:ext>
            </p:extLst>
          </p:nvPr>
        </p:nvGraphicFramePr>
        <p:xfrm>
          <a:off x="1709442" y="2306229"/>
          <a:ext cx="7117659" cy="401455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5095">
                  <a:extLst>
                    <a:ext uri="{9D8B030D-6E8A-4147-A177-3AD203B41FA5}">
                      <a16:colId xmlns:a16="http://schemas.microsoft.com/office/drawing/2014/main" val="537260261"/>
                    </a:ext>
                  </a:extLst>
                </a:gridCol>
                <a:gridCol w="697642">
                  <a:extLst>
                    <a:ext uri="{9D8B030D-6E8A-4147-A177-3AD203B41FA5}">
                      <a16:colId xmlns:a16="http://schemas.microsoft.com/office/drawing/2014/main" val="1144494550"/>
                    </a:ext>
                  </a:extLst>
                </a:gridCol>
                <a:gridCol w="1279000">
                  <a:extLst>
                    <a:ext uri="{9D8B030D-6E8A-4147-A177-3AD203B41FA5}">
                      <a16:colId xmlns:a16="http://schemas.microsoft.com/office/drawing/2014/main" val="2299936412"/>
                    </a:ext>
                  </a:extLst>
                </a:gridCol>
                <a:gridCol w="930190">
                  <a:extLst>
                    <a:ext uri="{9D8B030D-6E8A-4147-A177-3AD203B41FA5}">
                      <a16:colId xmlns:a16="http://schemas.microsoft.com/office/drawing/2014/main" val="1211447188"/>
                    </a:ext>
                  </a:extLst>
                </a:gridCol>
                <a:gridCol w="1279007">
                  <a:extLst>
                    <a:ext uri="{9D8B030D-6E8A-4147-A177-3AD203B41FA5}">
                      <a16:colId xmlns:a16="http://schemas.microsoft.com/office/drawing/2014/main" val="798367507"/>
                    </a:ext>
                  </a:extLst>
                </a:gridCol>
                <a:gridCol w="1188576">
                  <a:extLst>
                    <a:ext uri="{9D8B030D-6E8A-4147-A177-3AD203B41FA5}">
                      <a16:colId xmlns:a16="http://schemas.microsoft.com/office/drawing/2014/main" val="1276068298"/>
                    </a:ext>
                  </a:extLst>
                </a:gridCol>
                <a:gridCol w="1278149">
                  <a:extLst>
                    <a:ext uri="{9D8B030D-6E8A-4147-A177-3AD203B41FA5}">
                      <a16:colId xmlns:a16="http://schemas.microsoft.com/office/drawing/2014/main" val="2215950795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4878188"/>
                  </a:ext>
                </a:extLst>
              </a:tr>
              <a:tr h="1674482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9MP 3.6x </a:t>
                      </a:r>
                      <a:r>
                        <a:rPr lang="zh-TW" altLang="en-US" sz="1300"/>
                        <a:t>具備最佳低光性能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進入相機設置頁面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調整影像解析度與光線感測器設定</a:t>
                      </a:r>
                      <a:endParaRPr 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實時預覽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儲存設置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高速公路收費站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停車場出口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監控樞紐路段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系統啟動 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實時影像捕捉與數據傳輸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影像回傳至後端管理系統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提供安全與交通監控報告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高速公路監控夜間車流與可疑車輛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停車場車輛進出記錄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樞紐路段進行全天候的交通狀況監測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改善夜間監控效率，減少漏抓事件發生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為繁忙區域提供高清影像進行事後分析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提高交通管理效率與準確性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7166492"/>
                  </a:ext>
                </a:extLst>
              </a:tr>
              <a:tr h="2043656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交通相關 </a:t>
                      </a:r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進入 </a:t>
                      </a:r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設置頁面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選擇 </a:t>
                      </a:r>
                      <a:r>
                        <a:rPr lang="af-ZA" sz="1300"/>
                        <a:t>ALPR（</a:t>
                      </a:r>
                      <a:r>
                        <a:rPr lang="zh-TW" altLang="en-US" sz="1300"/>
                        <a:t>車牌辨識）、車輛類型、車輛顏色或方向偵測功能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啟用功能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查看結果</a:t>
                      </a:r>
                      <a:endParaRPr lang="zh-TW" sz="13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主要道路檢查站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收費站車道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區間測速區域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系統自動辨識車輛特徵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影像即時傳輸至 </a:t>
                      </a:r>
                      <a:r>
                        <a:rPr lang="af-ZA" sz="1300"/>
                        <a:t>ALPR </a:t>
                      </a:r>
                      <a:r>
                        <a:rPr lang="zh-TW" altLang="en-US" sz="1300"/>
                        <a:t>後端系統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匹配數據庫檢查違規或非法車輛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通知管理者進一步處理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車輛非法進出檢測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快速抓取車牌和車輛資訊進行執法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確保區域安全並減少車輛違規行為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提高車輛數據收集與違規車輛的檢測速度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減少人工操作，優化運作效率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提升區域內交通及安全管理能力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4172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41110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37310" y="180848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市區</a:t>
            </a:r>
            <a:r>
              <a:rPr lang="en-US" altLang="zh-TW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(Downtown)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小工具 的圖片&#10;&#10;AI 產生的內容可能不正確。">
            <a:extLst>
              <a:ext uri="{FF2B5EF4-FFF2-40B4-BE49-F238E27FC236}">
                <a16:creationId xmlns:a16="http://schemas.microsoft.com/office/drawing/2014/main" id="{5D787C48-15E1-61CA-2774-588E3BD38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19" y="2388162"/>
            <a:ext cx="1464659" cy="1424199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F378DF29-0233-4A60-8EDE-9B770ABF4C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223005"/>
              </p:ext>
            </p:extLst>
          </p:nvPr>
        </p:nvGraphicFramePr>
        <p:xfrm>
          <a:off x="1679096" y="2387150"/>
          <a:ext cx="7284716" cy="400445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8352">
                  <a:extLst>
                    <a:ext uri="{9D8B030D-6E8A-4147-A177-3AD203B41FA5}">
                      <a16:colId xmlns:a16="http://schemas.microsoft.com/office/drawing/2014/main" val="586836519"/>
                    </a:ext>
                  </a:extLst>
                </a:gridCol>
                <a:gridCol w="699774">
                  <a:extLst>
                    <a:ext uri="{9D8B030D-6E8A-4147-A177-3AD203B41FA5}">
                      <a16:colId xmlns:a16="http://schemas.microsoft.com/office/drawing/2014/main" val="1928540194"/>
                    </a:ext>
                  </a:extLst>
                </a:gridCol>
                <a:gridCol w="1205166">
                  <a:extLst>
                    <a:ext uri="{9D8B030D-6E8A-4147-A177-3AD203B41FA5}">
                      <a16:colId xmlns:a16="http://schemas.microsoft.com/office/drawing/2014/main" val="1139303414"/>
                    </a:ext>
                  </a:extLst>
                </a:gridCol>
                <a:gridCol w="971908">
                  <a:extLst>
                    <a:ext uri="{9D8B030D-6E8A-4147-A177-3AD203B41FA5}">
                      <a16:colId xmlns:a16="http://schemas.microsoft.com/office/drawing/2014/main" val="650674159"/>
                    </a:ext>
                  </a:extLst>
                </a:gridCol>
                <a:gridCol w="1269964">
                  <a:extLst>
                    <a:ext uri="{9D8B030D-6E8A-4147-A177-3AD203B41FA5}">
                      <a16:colId xmlns:a16="http://schemas.microsoft.com/office/drawing/2014/main" val="2741799569"/>
                    </a:ext>
                  </a:extLst>
                </a:gridCol>
                <a:gridCol w="1166292">
                  <a:extLst>
                    <a:ext uri="{9D8B030D-6E8A-4147-A177-3AD203B41FA5}">
                      <a16:colId xmlns:a16="http://schemas.microsoft.com/office/drawing/2014/main" val="1381021746"/>
                    </a:ext>
                  </a:extLst>
                </a:gridCol>
                <a:gridCol w="1453260">
                  <a:extLst>
                    <a:ext uri="{9D8B030D-6E8A-4147-A177-3AD203B41FA5}">
                      <a16:colId xmlns:a16="http://schemas.microsoft.com/office/drawing/2014/main" val="11897606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5990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9MP 3.6x </a:t>
                      </a:r>
                      <a:r>
                        <a:rPr lang="zh-TW" altLang="en-US" sz="1300"/>
                        <a:t>具備最佳低光性能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進入相機設置頁面</a:t>
                      </a:r>
                      <a:endParaRPr lang="zh-TW" sz="1300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調整影像解析度與光線感測器設定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實時預覽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儲存設置</a:t>
                      </a:r>
                      <a:endParaRPr lang="zh-TW" sz="13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市中心十字路口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重要公共設施（如政府機構）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人潮密集的購物區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系統啟動 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捕捉實時影像與環境數據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將數據傳輸至管理平台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提供安全與監控報告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夜間監控市中心車輛和行人活動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監控公共設施進出口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協助大型活動區域的安全管理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減少夜間安全事件發生的風險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為市中心及公共設施提供高效高清的安全影像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提升大型活動的現場安全監控能力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057139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交通相關 </a:t>
                      </a:r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進入 </a:t>
                      </a:r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設置頁面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選擇 </a:t>
                      </a:r>
                      <a:r>
                        <a:rPr lang="af-ZA" sz="1300"/>
                        <a:t>ALPR（</a:t>
                      </a:r>
                      <a:r>
                        <a:rPr lang="zh-TW" altLang="en-US" sz="1300"/>
                        <a:t>車牌辨識）、車輛類型、車輛顏色或方向偵測功能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啟用功能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查看結果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公共停車場入口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繁忙街道的監控區域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設有交通燈的路段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自動識別車輛特徵與行駛方向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傳輸影像到 </a:t>
                      </a:r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後端系統進行分析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系統匹配可疑車輛數據庫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管理者收到通知進行處理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公共停車場車輛非法停車檢測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追蹤特定車輛進出市區的路徑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分析市中心的車流與擁擠情況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提高車輛流量與違規行為的管理效率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減少人工監控壓力，優化執法精準度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改善市中心整體交通與安全情況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50001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572683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A432:</a:t>
            </a:r>
            <a:r>
              <a:rPr lang="en-US"/>
              <a:t> 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3067655" y="164664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海港</a:t>
            </a:r>
            <a:r>
              <a:rPr lang="en-US" altLang="zh-TW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(Seaport)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8" name="圖片 7" descr="一張含有 小工具 的圖片&#10;&#10;AI 產生的內容可能不正確。">
            <a:extLst>
              <a:ext uri="{FF2B5EF4-FFF2-40B4-BE49-F238E27FC236}">
                <a16:creationId xmlns:a16="http://schemas.microsoft.com/office/drawing/2014/main" id="{04E1B581-0C53-D2A1-AA8C-BB30026AE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937" y="2107920"/>
            <a:ext cx="1464659" cy="1424199"/>
          </a:xfrm>
          <a:prstGeom prst="rect">
            <a:avLst/>
          </a:prstGeom>
        </p:spPr>
      </p:pic>
      <p:graphicFrame>
        <p:nvGraphicFramePr>
          <p:cNvPr id="19" name="表格 18">
            <a:extLst>
              <a:ext uri="{FF2B5EF4-FFF2-40B4-BE49-F238E27FC236}">
                <a16:creationId xmlns:a16="http://schemas.microsoft.com/office/drawing/2014/main" id="{F0550611-A8D6-418A-9CA0-A74D7F908F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9839384"/>
              </p:ext>
            </p:extLst>
          </p:nvPr>
        </p:nvGraphicFramePr>
        <p:xfrm>
          <a:off x="1719557" y="2103930"/>
          <a:ext cx="7270165" cy="441079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8531">
                  <a:extLst>
                    <a:ext uri="{9D8B030D-6E8A-4147-A177-3AD203B41FA5}">
                      <a16:colId xmlns:a16="http://schemas.microsoft.com/office/drawing/2014/main" val="1083643081"/>
                    </a:ext>
                  </a:extLst>
                </a:gridCol>
                <a:gridCol w="556326">
                  <a:extLst>
                    <a:ext uri="{9D8B030D-6E8A-4147-A177-3AD203B41FA5}">
                      <a16:colId xmlns:a16="http://schemas.microsoft.com/office/drawing/2014/main" val="2260541379"/>
                    </a:ext>
                  </a:extLst>
                </a:gridCol>
                <a:gridCol w="1175873">
                  <a:extLst>
                    <a:ext uri="{9D8B030D-6E8A-4147-A177-3AD203B41FA5}">
                      <a16:colId xmlns:a16="http://schemas.microsoft.com/office/drawing/2014/main" val="2652969971"/>
                    </a:ext>
                  </a:extLst>
                </a:gridCol>
                <a:gridCol w="935638">
                  <a:extLst>
                    <a:ext uri="{9D8B030D-6E8A-4147-A177-3AD203B41FA5}">
                      <a16:colId xmlns:a16="http://schemas.microsoft.com/office/drawing/2014/main" val="2798582488"/>
                    </a:ext>
                  </a:extLst>
                </a:gridCol>
                <a:gridCol w="1454035">
                  <a:extLst>
                    <a:ext uri="{9D8B030D-6E8A-4147-A177-3AD203B41FA5}">
                      <a16:colId xmlns:a16="http://schemas.microsoft.com/office/drawing/2014/main" val="3137092757"/>
                    </a:ext>
                  </a:extLst>
                </a:gridCol>
                <a:gridCol w="1226448">
                  <a:extLst>
                    <a:ext uri="{9D8B030D-6E8A-4147-A177-3AD203B41FA5}">
                      <a16:colId xmlns:a16="http://schemas.microsoft.com/office/drawing/2014/main" val="945093141"/>
                    </a:ext>
                  </a:extLst>
                </a:gridCol>
                <a:gridCol w="1383314">
                  <a:extLst>
                    <a:ext uri="{9D8B030D-6E8A-4147-A177-3AD203B41FA5}">
                      <a16:colId xmlns:a16="http://schemas.microsoft.com/office/drawing/2014/main" val="1733492256"/>
                    </a:ext>
                  </a:extLst>
                </a:gridCol>
              </a:tblGrid>
              <a:tr h="2655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8519759"/>
                  </a:ext>
                </a:extLst>
              </a:tr>
              <a:tr h="1635703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9MP 3.6x </a:t>
                      </a:r>
                      <a:r>
                        <a:rPr lang="zh-TW" altLang="en-US" sz="1300"/>
                        <a:t>具備最佳低光性能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進入相機設置頁面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調整影像解析度與光線感測器設定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實時預覽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儲存設置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港口主要進出口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集裝箱貨運區域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海關檢查點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系統啟動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捕捉高清影像並傳輸至管理平台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系統對數據進行存儲與分析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提供管理者安全報告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夜間監控港口內的車輛與人員活動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集裝箱區域的安全管理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海關檢查點的進出口監測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提供全天候高清監控，減少漏抓事件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提升集裝箱區域的安全與運作效率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加強港口海關的執法能力與準確性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1798750"/>
                  </a:ext>
                </a:extLst>
              </a:tr>
              <a:tr h="2215283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交通相關 </a:t>
                      </a:r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進入 </a:t>
                      </a:r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設置頁面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啟用車輛偵測與 </a:t>
                      </a:r>
                      <a:r>
                        <a:rPr lang="af-ZA" sz="1300"/>
                        <a:t>ALPR </a:t>
                      </a:r>
                      <a:r>
                        <a:rPr lang="zh-TW" altLang="en-US" sz="1300"/>
                        <a:t>功能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實時查看車牌與車輛數據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匹配數據庫並提示違規車輛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港口入口的車輛登記區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貨物運輸車輛等待區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港口內物流中心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自動辨識車輛信息（車牌、顏色、類型）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將數據即時傳輸至管理系統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進行後端分析以辨識可疑車輛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向管理員提供報告或警告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管理車輛進出港口的合法性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防止未經授權的車輛進入港口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提高港口內貨物流轉效率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減少車輛進出管理漏洞，確保港口安全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簡化港口內車輛監控流程，提升運作效率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幫助快速檢測可疑車輛與非法活動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28019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3875640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A432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小工具 的圖片&#10;&#10;AI 產生的內容可能不正確。">
            <a:extLst>
              <a:ext uri="{FF2B5EF4-FFF2-40B4-BE49-F238E27FC236}">
                <a16:creationId xmlns:a16="http://schemas.microsoft.com/office/drawing/2014/main" id="{DFD673BA-B00F-ACE9-6F84-5868F2721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484" y="1801489"/>
            <a:ext cx="1464659" cy="1424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05992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A961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77794" y="1711766"/>
            <a:ext cx="6243332" cy="498140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2MP 60x with Superior Low-light and WDR Performance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1/1.2-inch sensor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Color: 0.002 lux @ F1.6 (AGC on); B/W: 0 lux (Laser on)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500m (Laser); WDR: 140dB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3 concurrent streams to meet diverse application and specification requirements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 Deep Learning AI Support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ALPR (Automatic License Plate Recognition)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Vehicle detection, face detection, face tracking, object area entry detection, object line crossing detection, and object area exit detection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Front installation for checkpoint scenarios: up to 120 km/h; side installation: up to 120 km/h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361629" y="352654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https://www.acti.com/product/A961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相機和鏡頭, 光學儀器, 相機, 相機鏡頭 的圖片&#10;&#10;AI 產生的內容可能不正確。">
            <a:extLst>
              <a:ext uri="{FF2B5EF4-FFF2-40B4-BE49-F238E27FC236}">
                <a16:creationId xmlns:a16="http://schemas.microsoft.com/office/drawing/2014/main" id="{F7642D41-379C-D326-DDDF-A869DC2015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564" y="2079861"/>
            <a:ext cx="1420192" cy="145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53771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67655" y="173768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交通</a:t>
            </a:r>
            <a:r>
              <a:rPr lang="zh-TW" altLang="en-US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(Traffic)</a:t>
            </a:r>
          </a:p>
        </p:txBody>
      </p:sp>
      <p:pic>
        <p:nvPicPr>
          <p:cNvPr id="4" name="圖片 3" descr="一張含有 相機和鏡頭, 光學儀器, 相機, 相機鏡頭 的圖片&#10;&#10;AI 產生的內容可能不正確。">
            <a:extLst>
              <a:ext uri="{FF2B5EF4-FFF2-40B4-BE49-F238E27FC236}">
                <a16:creationId xmlns:a16="http://schemas.microsoft.com/office/drawing/2014/main" id="{2E405F2C-B30E-4659-BBD4-A16FE6BDD6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736" y="2293498"/>
            <a:ext cx="1420192" cy="1453322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F95AAC2C-5848-D93B-8A95-3EB3AE557B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967412"/>
              </p:ext>
            </p:extLst>
          </p:nvPr>
        </p:nvGraphicFramePr>
        <p:xfrm>
          <a:off x="1689652" y="2297043"/>
          <a:ext cx="7194045" cy="398062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34955">
                  <a:extLst>
                    <a:ext uri="{9D8B030D-6E8A-4147-A177-3AD203B41FA5}">
                      <a16:colId xmlns:a16="http://schemas.microsoft.com/office/drawing/2014/main" val="1824863063"/>
                    </a:ext>
                  </a:extLst>
                </a:gridCol>
                <a:gridCol w="882309">
                  <a:extLst>
                    <a:ext uri="{9D8B030D-6E8A-4147-A177-3AD203B41FA5}">
                      <a16:colId xmlns:a16="http://schemas.microsoft.com/office/drawing/2014/main" val="3010943510"/>
                    </a:ext>
                  </a:extLst>
                </a:gridCol>
                <a:gridCol w="1216517">
                  <a:extLst>
                    <a:ext uri="{9D8B030D-6E8A-4147-A177-3AD203B41FA5}">
                      <a16:colId xmlns:a16="http://schemas.microsoft.com/office/drawing/2014/main" val="2401798609"/>
                    </a:ext>
                  </a:extLst>
                </a:gridCol>
                <a:gridCol w="1082832">
                  <a:extLst>
                    <a:ext uri="{9D8B030D-6E8A-4147-A177-3AD203B41FA5}">
                      <a16:colId xmlns:a16="http://schemas.microsoft.com/office/drawing/2014/main" val="3626391862"/>
                    </a:ext>
                  </a:extLst>
                </a:gridCol>
                <a:gridCol w="1069465">
                  <a:extLst>
                    <a:ext uri="{9D8B030D-6E8A-4147-A177-3AD203B41FA5}">
                      <a16:colId xmlns:a16="http://schemas.microsoft.com/office/drawing/2014/main" val="2734451195"/>
                    </a:ext>
                  </a:extLst>
                </a:gridCol>
                <a:gridCol w="1189780">
                  <a:extLst>
                    <a:ext uri="{9D8B030D-6E8A-4147-A177-3AD203B41FA5}">
                      <a16:colId xmlns:a16="http://schemas.microsoft.com/office/drawing/2014/main" val="3971025888"/>
                    </a:ext>
                  </a:extLst>
                </a:gridCol>
                <a:gridCol w="1118187">
                  <a:extLst>
                    <a:ext uri="{9D8B030D-6E8A-4147-A177-3AD203B41FA5}">
                      <a16:colId xmlns:a16="http://schemas.microsoft.com/office/drawing/2014/main" val="2580734827"/>
                    </a:ext>
                  </a:extLst>
                </a:gridCol>
              </a:tblGrid>
              <a:tr h="278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9102437"/>
                  </a:ext>
                </a:extLst>
              </a:tr>
              <a:tr h="185123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2MP 60x </a:t>
                      </a:r>
                      <a:r>
                        <a:rPr lang="zh-TW" altLang="en-US" sz="1300" b="0"/>
                        <a:t>高倍率 </a:t>
                      </a:r>
                      <a:r>
                        <a:rPr lang="en-US" altLang="zh-TW" sz="1300" b="0"/>
                        <a:t>+ </a:t>
                      </a:r>
                      <a:r>
                        <a:rPr lang="zh-TW" altLang="en-US" sz="1300" b="0"/>
                        <a:t>極佳低光 </a:t>
                      </a:r>
                      <a:r>
                        <a:rPr lang="af-ZA" sz="1300" b="0"/>
                        <a:t>WDR </a:t>
                      </a:r>
                      <a:r>
                        <a:rPr lang="zh-TW" altLang="en-US" sz="1300" b="0"/>
                        <a:t>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導航至影像設定頁面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調整倍率、開啟 </a:t>
                      </a:r>
                      <a:r>
                        <a:rPr lang="af-ZA" sz="1300"/>
                        <a:t>WDR </a:t>
                      </a:r>
                      <a:r>
                        <a:rPr lang="zh-TW" altLang="en-US" sz="1300"/>
                        <a:t>功能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實時查看影像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高速公路收費站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高速道路匝道口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大型交通樞紐出口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管理者確認交通樞紐的監控需求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設定倍率與曝光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實時監控道路影像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監控高速公路上車輛的狀態，確保行車順暢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在光線不足環境下，清楚辨識車輛與周邊環境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減少因視線模糊造成的風險，提高交通監控效率，並減少事故造成的停工損失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1500133"/>
                  </a:ext>
                </a:extLst>
              </a:tr>
              <a:tr h="185123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深度學習 </a:t>
                      </a:r>
                      <a:r>
                        <a:rPr lang="af-ZA" sz="1300" b="0"/>
                        <a:t>AI </a:t>
                      </a:r>
                      <a:r>
                        <a:rPr lang="zh-TW" altLang="en-US" sz="1300" b="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啟動 </a:t>
                      </a:r>
                      <a:r>
                        <a:rPr lang="af-ZA" sz="1300"/>
                        <a:t>ALPR </a:t>
                      </a:r>
                      <a:r>
                        <a:rPr lang="zh-TW" altLang="en-US" sz="1300"/>
                        <a:t>功能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設置目標區域與車速參數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查看實時車牌辨識結果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高速公路緩衝區域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橋樑進出口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交通事故高發區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管理者分析車輛流量趨勢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系統自動檢測並辨識車牌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記錄與存儲結果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車輛通過時自動記錄車牌資訊，用於非法車輛攔截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於多重路徑監控中，實現精準車流管理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提高車輛通行效率，快速查詢車輛通行記錄，減少人工作業錯誤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14978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4126878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3027195" y="184894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市區</a:t>
            </a:r>
            <a:r>
              <a:rPr lang="en-US" altLang="zh-TW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(Downtown)</a:t>
            </a:r>
            <a:endParaRPr lang="zh-TW" altLang="en-US">
              <a:ea typeface="+mn-lt"/>
              <a:cs typeface="+mn-lt"/>
            </a:endParaRPr>
          </a:p>
        </p:txBody>
      </p:sp>
      <p:pic>
        <p:nvPicPr>
          <p:cNvPr id="5" name="圖片 4" descr="一張含有 相機和鏡頭, 光學儀器, 相機, 相機鏡頭 的圖片&#10;&#10;AI 產生的內容可能不正確。">
            <a:extLst>
              <a:ext uri="{FF2B5EF4-FFF2-40B4-BE49-F238E27FC236}">
                <a16:creationId xmlns:a16="http://schemas.microsoft.com/office/drawing/2014/main" id="{2CBCADA3-B82C-01C3-C410-199763AB04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400" y="2470634"/>
            <a:ext cx="1420192" cy="1453322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D89053E4-9BAE-7F15-E527-33564AD864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293047"/>
              </p:ext>
            </p:extLst>
          </p:nvPr>
        </p:nvGraphicFramePr>
        <p:xfrm>
          <a:off x="1790363" y="2468070"/>
          <a:ext cx="7057192" cy="366144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81478">
                  <a:extLst>
                    <a:ext uri="{9D8B030D-6E8A-4147-A177-3AD203B41FA5}">
                      <a16:colId xmlns:a16="http://schemas.microsoft.com/office/drawing/2014/main" val="483444454"/>
                    </a:ext>
                  </a:extLst>
                </a:gridCol>
                <a:gridCol w="809203">
                  <a:extLst>
                    <a:ext uri="{9D8B030D-6E8A-4147-A177-3AD203B41FA5}">
                      <a16:colId xmlns:a16="http://schemas.microsoft.com/office/drawing/2014/main" val="3293579523"/>
                    </a:ext>
                  </a:extLst>
                </a:gridCol>
                <a:gridCol w="1327599">
                  <a:extLst>
                    <a:ext uri="{9D8B030D-6E8A-4147-A177-3AD203B41FA5}">
                      <a16:colId xmlns:a16="http://schemas.microsoft.com/office/drawing/2014/main" val="617882337"/>
                    </a:ext>
                  </a:extLst>
                </a:gridCol>
                <a:gridCol w="986216">
                  <a:extLst>
                    <a:ext uri="{9D8B030D-6E8A-4147-A177-3AD203B41FA5}">
                      <a16:colId xmlns:a16="http://schemas.microsoft.com/office/drawing/2014/main" val="1838971759"/>
                    </a:ext>
                  </a:extLst>
                </a:gridCol>
                <a:gridCol w="1112654">
                  <a:extLst>
                    <a:ext uri="{9D8B030D-6E8A-4147-A177-3AD203B41FA5}">
                      <a16:colId xmlns:a16="http://schemas.microsoft.com/office/drawing/2014/main" val="3658886544"/>
                    </a:ext>
                  </a:extLst>
                </a:gridCol>
                <a:gridCol w="1131872">
                  <a:extLst>
                    <a:ext uri="{9D8B030D-6E8A-4147-A177-3AD203B41FA5}">
                      <a16:colId xmlns:a16="http://schemas.microsoft.com/office/drawing/2014/main" val="1550693607"/>
                    </a:ext>
                  </a:extLst>
                </a:gridCol>
                <a:gridCol w="1008170">
                  <a:extLst>
                    <a:ext uri="{9D8B030D-6E8A-4147-A177-3AD203B41FA5}">
                      <a16:colId xmlns:a16="http://schemas.microsoft.com/office/drawing/2014/main" val="1121473584"/>
                    </a:ext>
                  </a:extLst>
                </a:gridCol>
              </a:tblGrid>
              <a:tr h="27816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4288805"/>
                  </a:ext>
                </a:extLst>
              </a:tr>
              <a:tr h="1439244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 b="0"/>
                        <a:t>2MP 60x </a:t>
                      </a:r>
                      <a:r>
                        <a:rPr lang="zh-TW" altLang="en-US" sz="1400" b="0"/>
                        <a:t>高倍率 </a:t>
                      </a:r>
                      <a:r>
                        <a:rPr lang="en-US" altLang="zh-TW" sz="1400" b="0"/>
                        <a:t>+ </a:t>
                      </a:r>
                      <a:r>
                        <a:rPr lang="zh-TW" altLang="en-US" sz="1400" b="0"/>
                        <a:t>極佳低光 </a:t>
                      </a:r>
                      <a:r>
                        <a:rPr lang="af-ZA" sz="1400" b="0"/>
                        <a:t>WDR </a:t>
                      </a:r>
                      <a:r>
                        <a:rPr lang="zh-TW" altLang="en-US" sz="1400" b="0"/>
                        <a:t>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導航至影像設定頁面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調整倍率、開啟 </a:t>
                      </a:r>
                      <a:r>
                        <a:rPr lang="af-ZA" sz="1400"/>
                        <a:t>WDR </a:t>
                      </a:r>
                      <a:r>
                        <a:rPr lang="zh-TW" altLang="en-US" sz="1400"/>
                        <a:t>功能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實時查看影像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市中心交通路口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夜間治安熱點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高樓外圍監控點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安全管理人員分析監控範圍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調整拍攝角度和變焦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開啟夜間監控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提供市區高分辨率影像進行人流管理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夜間低光情境下輔助治安巡檢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提升市區治安，降低犯罪率，增強市民安全感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086268"/>
                  </a:ext>
                </a:extLst>
              </a:tr>
              <a:tr h="1697215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0"/>
                        <a:t>深度學習 </a:t>
                      </a:r>
                      <a:r>
                        <a:rPr lang="af-ZA" sz="1400" b="0"/>
                        <a:t>AI </a:t>
                      </a:r>
                      <a:r>
                        <a:rPr lang="zh-TW" altLang="en-US" sz="1400" b="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啟用臉部偵測功能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設定區域警報觸發條件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追蹤臉部目標並生成報告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市區公園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大型商場入口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停車場進出口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系統識別特定人員進入區域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生成警報並記錄臉部數據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提供即時通知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監控公共空間內異常人員行為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自動識別進入特定區域的人臉，並進行分析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快速應對潛在威脅，減少人員管理壓力，及時應對突發事件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81567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0359090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A961:</a:t>
            </a:r>
            <a:r>
              <a:rPr lang="en-US"/>
              <a:t> 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2986735" y="17174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工廠</a:t>
            </a:r>
            <a:r>
              <a:rPr lang="en-US">
                <a:ea typeface="+mn-lt"/>
                <a:cs typeface="+mn-lt"/>
              </a:rPr>
              <a:t> (Factory)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相機和鏡頭, 光學儀器, 相機, 相機鏡頭 的圖片&#10;&#10;AI 產生的內容可能不正確。">
            <a:extLst>
              <a:ext uri="{FF2B5EF4-FFF2-40B4-BE49-F238E27FC236}">
                <a16:creationId xmlns:a16="http://schemas.microsoft.com/office/drawing/2014/main" id="{1FDA5862-98F8-CAF5-97F3-544E106671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179" y="2371438"/>
            <a:ext cx="1420192" cy="1453322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C4616B8E-99B1-F2AC-C9EB-B9DFA01EDF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2895689"/>
              </p:ext>
            </p:extLst>
          </p:nvPr>
        </p:nvGraphicFramePr>
        <p:xfrm>
          <a:off x="1719556" y="2367946"/>
          <a:ext cx="7107768" cy="380132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82003">
                  <a:extLst>
                    <a:ext uri="{9D8B030D-6E8A-4147-A177-3AD203B41FA5}">
                      <a16:colId xmlns:a16="http://schemas.microsoft.com/office/drawing/2014/main" val="3662445843"/>
                    </a:ext>
                  </a:extLst>
                </a:gridCol>
                <a:gridCol w="839166">
                  <a:extLst>
                    <a:ext uri="{9D8B030D-6E8A-4147-A177-3AD203B41FA5}">
                      <a16:colId xmlns:a16="http://schemas.microsoft.com/office/drawing/2014/main" val="205266076"/>
                    </a:ext>
                  </a:extLst>
                </a:gridCol>
                <a:gridCol w="1380567">
                  <a:extLst>
                    <a:ext uri="{9D8B030D-6E8A-4147-A177-3AD203B41FA5}">
                      <a16:colId xmlns:a16="http://schemas.microsoft.com/office/drawing/2014/main" val="832915550"/>
                    </a:ext>
                  </a:extLst>
                </a:gridCol>
                <a:gridCol w="1087367">
                  <a:extLst>
                    <a:ext uri="{9D8B030D-6E8A-4147-A177-3AD203B41FA5}">
                      <a16:colId xmlns:a16="http://schemas.microsoft.com/office/drawing/2014/main" val="1341638434"/>
                    </a:ext>
                  </a:extLst>
                </a:gridCol>
                <a:gridCol w="1118831">
                  <a:extLst>
                    <a:ext uri="{9D8B030D-6E8A-4147-A177-3AD203B41FA5}">
                      <a16:colId xmlns:a16="http://schemas.microsoft.com/office/drawing/2014/main" val="897054152"/>
                    </a:ext>
                  </a:extLst>
                </a:gridCol>
                <a:gridCol w="1084437">
                  <a:extLst>
                    <a:ext uri="{9D8B030D-6E8A-4147-A177-3AD203B41FA5}">
                      <a16:colId xmlns:a16="http://schemas.microsoft.com/office/drawing/2014/main" val="3165427048"/>
                    </a:ext>
                  </a:extLst>
                </a:gridCol>
                <a:gridCol w="1015397">
                  <a:extLst>
                    <a:ext uri="{9D8B030D-6E8A-4147-A177-3AD203B41FA5}">
                      <a16:colId xmlns:a16="http://schemas.microsoft.com/office/drawing/2014/main" val="2161131130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4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4654573"/>
                  </a:ext>
                </a:extLst>
              </a:tr>
              <a:tr h="1658513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 b="0"/>
                        <a:t>2MP 60x </a:t>
                      </a:r>
                      <a:r>
                        <a:rPr lang="zh-TW" altLang="en-US" sz="1400" b="0"/>
                        <a:t>高倍率 </a:t>
                      </a:r>
                      <a:r>
                        <a:rPr lang="en-US" altLang="zh-TW" sz="1400" b="0"/>
                        <a:t>+ </a:t>
                      </a:r>
                      <a:r>
                        <a:rPr lang="zh-TW" altLang="en-US" sz="1400" b="0"/>
                        <a:t>極佳低光 </a:t>
                      </a:r>
                      <a:r>
                        <a:rPr lang="af-ZA" sz="1400" b="0"/>
                        <a:t>WDR </a:t>
                      </a:r>
                      <a:r>
                        <a:rPr lang="zh-TW" altLang="en-US" sz="1400" b="0"/>
                        <a:t>性能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導航至影像設定頁面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調整倍率、開啟 </a:t>
                      </a:r>
                      <a:r>
                        <a:rPr lang="af-ZA" sz="1400"/>
                        <a:t>WDR </a:t>
                      </a:r>
                      <a:r>
                        <a:rPr lang="zh-TW" altLang="en-US" sz="1400"/>
                        <a:t>功能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實時查看影像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原材料倉庫入口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製造設備重點區域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環境光線不足的監控點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確認監控位置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設置監控攝影機覆蓋重點區域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監控生產過程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清楚記錄工廠物資進出流動情形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在低光環境中，提供高質量監控影像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避免物資遺失，監控生產過程異常，提升內部運作效率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3039458"/>
                  </a:ext>
                </a:extLst>
              </a:tr>
              <a:tr h="1852001">
                <a:tc>
                  <a:txBody>
                    <a:bodyPr/>
                    <a:lstStyle/>
                    <a:p>
                      <a:r>
                        <a:rPr lang="en-US" altLang="zh-TW" sz="14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0"/>
                        <a:t>深度學習 </a:t>
                      </a:r>
                      <a:r>
                        <a:rPr lang="af-ZA" sz="1400" b="0"/>
                        <a:t>AI </a:t>
                      </a:r>
                      <a:r>
                        <a:rPr lang="zh-TW" altLang="en-US" sz="1400" b="0"/>
                        <a:t>支援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啟用區域入侵偵測功能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設定目標範圍及警報方式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自動記錄入侵事件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倉庫周圍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生產車間入口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高價值設備附近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系統自動辨識物體進入指定範圍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觸發警報並通知管理人員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儲存事件數據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自動偵測非法入侵，並及時生成報告以通知相關人員</a:t>
                      </a:r>
                      <a:br>
                        <a:rPr lang="zh-TW" altLang="en-US" sz="1400"/>
                      </a:b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支援即時風險管理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減少因人員管理疏漏導致的風險，保障財產安全，提高警戒效率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878350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797409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A961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相機和鏡頭, 光學儀器, 相機, 相機鏡頭 的圖片&#10;&#10;AI 產生的內容可能不正確。">
            <a:extLst>
              <a:ext uri="{FF2B5EF4-FFF2-40B4-BE49-F238E27FC236}">
                <a16:creationId xmlns:a16="http://schemas.microsoft.com/office/drawing/2014/main" id="{255207B4-1260-50A0-DB82-7613664B9B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077" y="1837100"/>
            <a:ext cx="1420192" cy="145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6646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05729A-FAA5-4D4F-9183-4F07FDAB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5D8E1A-B99E-9521-1BA9-7D193717068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A962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604B65-0A9E-5F9E-BEB3-59E1CD0DC7EA}"/>
              </a:ext>
            </a:extLst>
          </p:cNvPr>
          <p:cNvSpPr txBox="1"/>
          <p:nvPr/>
        </p:nvSpPr>
        <p:spPr>
          <a:xfrm>
            <a:off x="2791350" y="1809684"/>
            <a:ext cx="6172631" cy="480131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Feature1: 8MP 36x with Superior Low-light and WDR Performance</a:t>
            </a:r>
            <a:endParaRPr lang="en-US" altLang="zh-TW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1/1.8-inch sensor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Color: 0.0005 lux @ F1.2 (AGC on); B/W: 0 lux (IR LED on)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IR working distance: 300m; WDR: 140dB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Supports 3 concurrent streams to meet diverse application and specification requirements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120fps at 1080P</a:t>
            </a:r>
            <a:endParaRPr lang="en-US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>
                <a:ea typeface="+mn-lt"/>
                <a:cs typeface="+mn-lt"/>
              </a:rPr>
              <a:t>Feature2: Deep Learning AI Support</a:t>
            </a:r>
            <a:endParaRPr lang="en-US" altLang="zh-TW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ALPR (Automatic License Plate Recognition)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Vehicle detection, face detection, face tracking, object area entry detection, object line crossing detection, and object area exit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>
                <a:ea typeface="+mn-lt"/>
                <a:cs typeface="+mn-lt"/>
              </a:rPr>
              <a:t>Front installation for checkpoint scenarios: up to 180 km/h; side installation: up to 180 km/h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8D0F956-4EE8-DE25-6884-6A89116ADC37}"/>
              </a:ext>
            </a:extLst>
          </p:cNvPr>
          <p:cNvSpPr txBox="1"/>
          <p:nvPr/>
        </p:nvSpPr>
        <p:spPr>
          <a:xfrm>
            <a:off x="209903" y="3718734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https://www.acti.com/product/A962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相機和鏡頭, 光學儀器, 相機鏡頭, 相機 的圖片&#10;&#10;AI 產生的內容可能不正確。">
            <a:extLst>
              <a:ext uri="{FF2B5EF4-FFF2-40B4-BE49-F238E27FC236}">
                <a16:creationId xmlns:a16="http://schemas.microsoft.com/office/drawing/2014/main" id="{99930A81-0A26-435E-7D87-5B08896ACE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983" y="2130228"/>
            <a:ext cx="1596154" cy="159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78689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BACBA5-C7E0-A376-0D25-588AB8CEC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58D3346-5CBE-493E-E230-F6E788887E6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5C615D0-3BDE-E46D-2662-1C357A3B1F49}"/>
              </a:ext>
            </a:extLst>
          </p:cNvPr>
          <p:cNvSpPr txBox="1"/>
          <p:nvPr/>
        </p:nvSpPr>
        <p:spPr>
          <a:xfrm>
            <a:off x="3067655" y="173768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交通</a:t>
            </a:r>
            <a:r>
              <a:rPr lang="zh-TW" altLang="en-US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(Traffic)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ADCA1BDA-B5F9-F740-0CFC-710368F3BB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234130"/>
              </p:ext>
            </p:extLst>
          </p:nvPr>
        </p:nvGraphicFramePr>
        <p:xfrm>
          <a:off x="1395875" y="2245539"/>
          <a:ext cx="7535923" cy="427348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2009">
                  <a:extLst>
                    <a:ext uri="{9D8B030D-6E8A-4147-A177-3AD203B41FA5}">
                      <a16:colId xmlns:a16="http://schemas.microsoft.com/office/drawing/2014/main" val="195574598"/>
                    </a:ext>
                  </a:extLst>
                </a:gridCol>
                <a:gridCol w="518395">
                  <a:extLst>
                    <a:ext uri="{9D8B030D-6E8A-4147-A177-3AD203B41FA5}">
                      <a16:colId xmlns:a16="http://schemas.microsoft.com/office/drawing/2014/main" val="4047964331"/>
                    </a:ext>
                  </a:extLst>
                </a:gridCol>
                <a:gridCol w="1188516">
                  <a:extLst>
                    <a:ext uri="{9D8B030D-6E8A-4147-A177-3AD203B41FA5}">
                      <a16:colId xmlns:a16="http://schemas.microsoft.com/office/drawing/2014/main" val="1615855145"/>
                    </a:ext>
                  </a:extLst>
                </a:gridCol>
                <a:gridCol w="809203">
                  <a:extLst>
                    <a:ext uri="{9D8B030D-6E8A-4147-A177-3AD203B41FA5}">
                      <a16:colId xmlns:a16="http://schemas.microsoft.com/office/drawing/2014/main" val="2028888670"/>
                    </a:ext>
                  </a:extLst>
                </a:gridCol>
                <a:gridCol w="1850670">
                  <a:extLst>
                    <a:ext uri="{9D8B030D-6E8A-4147-A177-3AD203B41FA5}">
                      <a16:colId xmlns:a16="http://schemas.microsoft.com/office/drawing/2014/main" val="2090715206"/>
                    </a:ext>
                  </a:extLst>
                </a:gridCol>
                <a:gridCol w="1529900">
                  <a:extLst>
                    <a:ext uri="{9D8B030D-6E8A-4147-A177-3AD203B41FA5}">
                      <a16:colId xmlns:a16="http://schemas.microsoft.com/office/drawing/2014/main" val="2851194932"/>
                    </a:ext>
                  </a:extLst>
                </a:gridCol>
                <a:gridCol w="1127230">
                  <a:extLst>
                    <a:ext uri="{9D8B030D-6E8A-4147-A177-3AD203B41FA5}">
                      <a16:colId xmlns:a16="http://schemas.microsoft.com/office/drawing/2014/main" val="543596594"/>
                    </a:ext>
                  </a:extLst>
                </a:gridCol>
              </a:tblGrid>
              <a:tr h="32502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9881836"/>
                  </a:ext>
                </a:extLst>
              </a:tr>
              <a:tr h="1974229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8MP 36x</a:t>
                      </a:r>
                      <a:r>
                        <a:rPr lang="zh-TW" altLang="en-US" sz="1300" b="0"/>
                        <a:t>最佳低光</a:t>
                      </a:r>
                      <a:r>
                        <a:rPr lang="af-ZA" sz="1300" b="0"/>
                        <a:t>WDR</a:t>
                      </a:r>
                      <a:r>
                        <a:rPr lang="zh-TW" altLang="en-US" sz="1300" b="0"/>
                        <a:t>表現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提供高畫質影像，可在極低光環境下正常工作；多種串流滿足多應用需求。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高速公路入口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收費站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車輛停車場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管理者透過</a:t>
                      </a:r>
                      <a:r>
                        <a:rPr lang="af-ZA" sz="1300"/>
                        <a:t>VMS</a:t>
                      </a:r>
                      <a:r>
                        <a:rPr lang="zh-TW" altLang="en-US" sz="1300"/>
                        <a:t>遠端觀看高速路段實時影像。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配置多種串流滿足監控與記錄。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夜間或低光情況下，啟用</a:t>
                      </a:r>
                      <a:r>
                        <a:rPr lang="af-ZA" sz="1300"/>
                        <a:t>IR</a:t>
                      </a:r>
                      <a:r>
                        <a:rPr lang="zh-TW" altLang="en-US" sz="1300"/>
                        <a:t>功能。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管理者與車輛</a:t>
                      </a:r>
                      <a:r>
                        <a:rPr lang="zh-TW" altLang="en-US" sz="1300"/>
                        <a:t>：用於監控車輛進出，分析車流量，或追蹤逃逸車輛。</a:t>
                      </a:r>
                      <a:br>
                        <a:rPr lang="zh-TW" altLang="en-US" sz="1300"/>
                      </a:br>
                      <a:r>
                        <a:rPr lang="zh-TW" altLang="en-US" sz="1300" b="1"/>
                        <a:t>管理者與基礎設施</a:t>
                      </a:r>
                      <a:r>
                        <a:rPr lang="zh-TW" altLang="en-US" sz="1300"/>
                        <a:t>：監控高速公路收費站的狀態，提供畫質清晰的事件記錄。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減少事故與交通阻塞風險，提升夜間監控效率與畫質，幫助交通管理者快速應對事件。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0306069"/>
                  </a:ext>
                </a:extLst>
              </a:tr>
              <a:tr h="1974229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深度學習</a:t>
                      </a:r>
                      <a:r>
                        <a:rPr lang="af-ZA" sz="1300" b="0"/>
                        <a:t>AI</a:t>
                      </a:r>
                      <a:r>
                        <a:rPr lang="zh-TW" altLang="en-US" sz="1300" b="0"/>
                        <a:t>支持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ALPR（</a:t>
                      </a:r>
                      <a:r>
                        <a:rPr lang="zh-TW" altLang="en-US" sz="1300"/>
                        <a:t>車牌識別），車輛檢測，物體進出區域與跨線檢測功能，自動分析數據並觸發警報。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收費站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高速公路檢查點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停車場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使用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進行車輛檢測與車牌自動識別。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在高速通過場景下，自動抓取車速高達</a:t>
                      </a:r>
                      <a:r>
                        <a:rPr lang="en-US" altLang="zh-TW" sz="1300"/>
                        <a:t>180</a:t>
                      </a:r>
                      <a:r>
                        <a:rPr lang="af-ZA" sz="1300"/>
                        <a:t>km/h</a:t>
                      </a:r>
                      <a:r>
                        <a:rPr lang="zh-TW" altLang="en-US" sz="1300"/>
                        <a:t>的車牌與車輛特徵。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自動觸發非法行為警報，例如違規停車或車輛進入禁止區域。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管理者與車輛</a:t>
                      </a:r>
                      <a:r>
                        <a:rPr lang="zh-TW" altLang="en-US" sz="1300"/>
                        <a:t>：識別非法車輛或未繳費車輛，觸發自動警報。</a:t>
                      </a:r>
                      <a:br>
                        <a:rPr lang="zh-TW" altLang="en-US" sz="1300"/>
                      </a:br>
                      <a:r>
                        <a:rPr lang="zh-TW" altLang="en-US" sz="1300" b="1"/>
                        <a:t>管理者與訪客</a:t>
                      </a:r>
                      <a:r>
                        <a:rPr lang="zh-TW" altLang="en-US" sz="1300"/>
                        <a:t>：提升停車場進出效率，無需人工干預，提升整體交通流暢性。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減少人工干預提升管理效率，快速捕捉違規行為減少損失，並可應用於執法與取證，滿足交通管理需求。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8622166"/>
                  </a:ext>
                </a:extLst>
              </a:tr>
            </a:tbl>
          </a:graphicData>
        </a:graphic>
      </p:graphicFrame>
      <p:pic>
        <p:nvPicPr>
          <p:cNvPr id="11" name="圖片 10" descr="一張含有 相機和鏡頭, 光學儀器, 相機鏡頭, 相機 的圖片&#10;&#10;AI 產生的內容可能不正確。">
            <a:extLst>
              <a:ext uri="{FF2B5EF4-FFF2-40B4-BE49-F238E27FC236}">
                <a16:creationId xmlns:a16="http://schemas.microsoft.com/office/drawing/2014/main" id="{6D9CA84E-C81A-CFA0-3592-5FF7622AE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41" y="2241495"/>
            <a:ext cx="1070172" cy="1080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39207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2F4221-3165-3AC6-1B8B-7FCBF265F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D3FDB6F-0AE8-3AFE-2671-A7F15F39D00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DC2C48C-56A0-EDF9-0277-865937C7B731}"/>
              </a:ext>
            </a:extLst>
          </p:cNvPr>
          <p:cNvSpPr txBox="1"/>
          <p:nvPr/>
        </p:nvSpPr>
        <p:spPr>
          <a:xfrm>
            <a:off x="2928732" y="1608875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市區</a:t>
            </a:r>
            <a:r>
              <a:rPr lang="en-US" altLang="zh-TW">
                <a:ea typeface="+mn-lt"/>
                <a:cs typeface="+mn-lt"/>
              </a:rPr>
              <a:t> </a:t>
            </a:r>
            <a:r>
              <a:rPr lang="en-US">
                <a:ea typeface="+mn-lt"/>
                <a:cs typeface="+mn-lt"/>
              </a:rPr>
              <a:t>(Downtown)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4" name="圖片 3" descr="一張含有 相機和鏡頭, 光學儀器, 相機鏡頭, 相機 的圖片&#10;&#10;AI 產生的內容可能不正確。">
            <a:extLst>
              <a:ext uri="{FF2B5EF4-FFF2-40B4-BE49-F238E27FC236}">
                <a16:creationId xmlns:a16="http://schemas.microsoft.com/office/drawing/2014/main" id="{504FDC80-83CE-9829-7563-33A469986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66" y="2059327"/>
            <a:ext cx="1323048" cy="1272473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DCD42632-DBDE-8EBA-3100-99F8752B88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177300"/>
              </p:ext>
            </p:extLst>
          </p:nvPr>
        </p:nvGraphicFramePr>
        <p:xfrm>
          <a:off x="1574233" y="2063371"/>
          <a:ext cx="7284631" cy="443172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79630">
                  <a:extLst>
                    <a:ext uri="{9D8B030D-6E8A-4147-A177-3AD203B41FA5}">
                      <a16:colId xmlns:a16="http://schemas.microsoft.com/office/drawing/2014/main" val="1768910"/>
                    </a:ext>
                  </a:extLst>
                </a:gridCol>
                <a:gridCol w="535164">
                  <a:extLst>
                    <a:ext uri="{9D8B030D-6E8A-4147-A177-3AD203B41FA5}">
                      <a16:colId xmlns:a16="http://schemas.microsoft.com/office/drawing/2014/main" val="615447469"/>
                    </a:ext>
                  </a:extLst>
                </a:gridCol>
                <a:gridCol w="1150586">
                  <a:extLst>
                    <a:ext uri="{9D8B030D-6E8A-4147-A177-3AD203B41FA5}">
                      <a16:colId xmlns:a16="http://schemas.microsoft.com/office/drawing/2014/main" val="3927046588"/>
                    </a:ext>
                  </a:extLst>
                </a:gridCol>
                <a:gridCol w="871712">
                  <a:extLst>
                    <a:ext uri="{9D8B030D-6E8A-4147-A177-3AD203B41FA5}">
                      <a16:colId xmlns:a16="http://schemas.microsoft.com/office/drawing/2014/main" val="2453300999"/>
                    </a:ext>
                  </a:extLst>
                </a:gridCol>
                <a:gridCol w="1748749">
                  <a:extLst>
                    <a:ext uri="{9D8B030D-6E8A-4147-A177-3AD203B41FA5}">
                      <a16:colId xmlns:a16="http://schemas.microsoft.com/office/drawing/2014/main" val="2784984299"/>
                    </a:ext>
                  </a:extLst>
                </a:gridCol>
                <a:gridCol w="1476756">
                  <a:extLst>
                    <a:ext uri="{9D8B030D-6E8A-4147-A177-3AD203B41FA5}">
                      <a16:colId xmlns:a16="http://schemas.microsoft.com/office/drawing/2014/main" val="1304575855"/>
                    </a:ext>
                  </a:extLst>
                </a:gridCol>
                <a:gridCol w="1022034">
                  <a:extLst>
                    <a:ext uri="{9D8B030D-6E8A-4147-A177-3AD203B41FA5}">
                      <a16:colId xmlns:a16="http://schemas.microsoft.com/office/drawing/2014/main" val="184441156"/>
                    </a:ext>
                  </a:extLst>
                </a:gridCol>
              </a:tblGrid>
              <a:tr h="28644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2288217"/>
                  </a:ext>
                </a:extLst>
              </a:tr>
              <a:tr h="2044199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8MP 36x</a:t>
                      </a:r>
                      <a:r>
                        <a:rPr lang="zh-TW" altLang="en-US" sz="1300" b="0"/>
                        <a:t>最佳低光</a:t>
                      </a:r>
                      <a:r>
                        <a:rPr lang="af-ZA" sz="1300" b="0"/>
                        <a:t>WDR</a:t>
                      </a:r>
                      <a:r>
                        <a:rPr lang="zh-TW" altLang="en-US" sz="1300" b="0"/>
                        <a:t>表現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提供高畫質影像，可在極低光環境下正常工作；多種串流滿足多應用需求。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公園與公共空間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交通路口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市政府建築外圍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配置攝像頭於公共區域，提供實時影像以供城市管理者遠程查看。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利用多串流同時監控多個場景，並記錄事件發生經過。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夜晚自動啟用低光或</a:t>
                      </a:r>
                      <a:r>
                        <a:rPr lang="af-ZA" sz="1300"/>
                        <a:t>IR</a:t>
                      </a:r>
                      <a:r>
                        <a:rPr lang="zh-TW" altLang="en-US" sz="1300"/>
                        <a:t>模式，確保全時段可用性。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管理者與訪客</a:t>
                      </a:r>
                      <a:r>
                        <a:rPr lang="zh-TW" altLang="en-US" sz="1300"/>
                        <a:t>：監控公共空間內的訪客活動，確保市民安全。</a:t>
                      </a:r>
                      <a:br>
                        <a:rPr lang="zh-TW" altLang="en-US" sz="1300"/>
                      </a:br>
                      <a:r>
                        <a:rPr lang="zh-TW" altLang="en-US" sz="1300" b="1"/>
                        <a:t>管理者與基礎設施</a:t>
                      </a:r>
                      <a:r>
                        <a:rPr lang="zh-TW" altLang="en-US" sz="1300"/>
                        <a:t>：監控路口交通狀況，協助指揮交通或檢測基礎設施損壞。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減少犯罪風險，提升公共安全；優化城市管理者的監控能力，尤其在低光環境下依然能捕捉清晰畫面。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7996874"/>
                  </a:ext>
                </a:extLst>
              </a:tr>
              <a:tr h="2044199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深度學習</a:t>
                      </a:r>
                      <a:r>
                        <a:rPr lang="af-ZA" sz="1300" b="0"/>
                        <a:t>AI</a:t>
                      </a:r>
                      <a:r>
                        <a:rPr lang="zh-TW" altLang="en-US" sz="1300" b="0"/>
                        <a:t>支持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車輛檢測、人臉識別與追蹤，檢測人群密集度，自動生成數據分析與觸發警報。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人流密集的城市廣場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政府設施入口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醫院或學校周圍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利用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功能進行實時人臉或車輛檢測，判斷是否有可疑對象出現。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檢測人群密集情況，及時觸發過度擁擠的警報。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自動記錄可疑活動與事件，生成報告供後續分析。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管理者與訪客</a:t>
                      </a:r>
                      <a:r>
                        <a:rPr lang="zh-TW" altLang="en-US" sz="1300"/>
                        <a:t>：檢測公共活動的異常狀況，例如突發事件或暴力活動，提升執法效率。</a:t>
                      </a:r>
                      <a:br>
                        <a:rPr lang="zh-TW" altLang="en-US" sz="1300"/>
                      </a:br>
                      <a:r>
                        <a:rPr lang="zh-TW" altLang="en-US" sz="1300" b="1"/>
                        <a:t>管理者與員工</a:t>
                      </a:r>
                      <a:r>
                        <a:rPr lang="zh-TW" altLang="en-US" sz="1300"/>
                        <a:t>：追蹤政府設施內的可疑活動，保障員工安全。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實現高效城市管理，預防事件發生；提升公共安全與城市內部管理效率，確保敏感區域的警戒效果。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79645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158974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EF5C2A-D9E0-01CC-0D58-37E9AD1D1B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ACCE05A-29B5-653D-FEC0-63EB477ECB66}"/>
              </a:ext>
            </a:extLst>
          </p:cNvPr>
          <p:cNvSpPr txBox="1">
            <a:spLocks/>
          </p:cNvSpPr>
          <p:nvPr/>
        </p:nvSpPr>
        <p:spPr>
          <a:xfrm>
            <a:off x="0" y="107296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A962:</a:t>
            </a:r>
            <a:r>
              <a:rPr lang="en-US"/>
              <a:t> 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E025DC1-9AC7-C6C8-FDDD-EF493E4F0454}"/>
              </a:ext>
            </a:extLst>
          </p:cNvPr>
          <p:cNvSpPr txBox="1"/>
          <p:nvPr/>
        </p:nvSpPr>
        <p:spPr>
          <a:xfrm>
            <a:off x="2926044" y="160897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海港</a:t>
            </a:r>
            <a:r>
              <a:rPr lang="en-US" altLang="zh-TW">
                <a:ea typeface="+mn-lt"/>
                <a:cs typeface="+mn-lt"/>
              </a:rPr>
              <a:t> </a:t>
            </a:r>
            <a:r>
              <a:rPr lang="en-US">
                <a:ea typeface="+mn-lt"/>
                <a:cs typeface="+mn-lt"/>
              </a:rPr>
              <a:t>(Seaport) </a:t>
            </a:r>
            <a:endParaRPr lang="zh-TW"/>
          </a:p>
        </p:txBody>
      </p:sp>
      <p:pic>
        <p:nvPicPr>
          <p:cNvPr id="5" name="圖片 4" descr="一張含有 相機和鏡頭, 光學儀器, 相機鏡頭, 相機 的圖片&#10;&#10;AI 產生的內容可能不正確。">
            <a:extLst>
              <a:ext uri="{FF2B5EF4-FFF2-40B4-BE49-F238E27FC236}">
                <a16:creationId xmlns:a16="http://schemas.microsoft.com/office/drawing/2014/main" id="{FFCF7930-BD95-0325-9857-27A3863FD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150" y="1942589"/>
            <a:ext cx="1232013" cy="1232013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19A8B9C5-80EB-CF62-A893-ECCE1250B4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954742"/>
              </p:ext>
            </p:extLst>
          </p:nvPr>
        </p:nvGraphicFramePr>
        <p:xfrm>
          <a:off x="1466680" y="2012894"/>
          <a:ext cx="7485026" cy="44006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3758">
                  <a:extLst>
                    <a:ext uri="{9D8B030D-6E8A-4147-A177-3AD203B41FA5}">
                      <a16:colId xmlns:a16="http://schemas.microsoft.com/office/drawing/2014/main" val="3132231928"/>
                    </a:ext>
                  </a:extLst>
                </a:gridCol>
                <a:gridCol w="543683">
                  <a:extLst>
                    <a:ext uri="{9D8B030D-6E8A-4147-A177-3AD203B41FA5}">
                      <a16:colId xmlns:a16="http://schemas.microsoft.com/office/drawing/2014/main" val="426642355"/>
                    </a:ext>
                  </a:extLst>
                </a:gridCol>
                <a:gridCol w="1150585">
                  <a:extLst>
                    <a:ext uri="{9D8B030D-6E8A-4147-A177-3AD203B41FA5}">
                      <a16:colId xmlns:a16="http://schemas.microsoft.com/office/drawing/2014/main" val="4176133065"/>
                    </a:ext>
                  </a:extLst>
                </a:gridCol>
                <a:gridCol w="910351">
                  <a:extLst>
                    <a:ext uri="{9D8B030D-6E8A-4147-A177-3AD203B41FA5}">
                      <a16:colId xmlns:a16="http://schemas.microsoft.com/office/drawing/2014/main" val="4025770384"/>
                    </a:ext>
                  </a:extLst>
                </a:gridCol>
                <a:gridCol w="1732200">
                  <a:extLst>
                    <a:ext uri="{9D8B030D-6E8A-4147-A177-3AD203B41FA5}">
                      <a16:colId xmlns:a16="http://schemas.microsoft.com/office/drawing/2014/main" val="3035301617"/>
                    </a:ext>
                  </a:extLst>
                </a:gridCol>
                <a:gridCol w="1542544">
                  <a:extLst>
                    <a:ext uri="{9D8B030D-6E8A-4147-A177-3AD203B41FA5}">
                      <a16:colId xmlns:a16="http://schemas.microsoft.com/office/drawing/2014/main" val="3506721074"/>
                    </a:ext>
                  </a:extLst>
                </a:gridCol>
                <a:gridCol w="1071905">
                  <a:extLst>
                    <a:ext uri="{9D8B030D-6E8A-4147-A177-3AD203B41FA5}">
                      <a16:colId xmlns:a16="http://schemas.microsoft.com/office/drawing/2014/main" val="38011372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4821262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 b="0"/>
                        <a:t>8MP 36x</a:t>
                      </a:r>
                      <a:r>
                        <a:rPr lang="zh-TW" altLang="en-US" sz="1300" b="0"/>
                        <a:t>最佳低光</a:t>
                      </a:r>
                      <a:r>
                        <a:rPr lang="af-ZA" sz="1300" b="0"/>
                        <a:t>WDR</a:t>
                      </a:r>
                      <a:r>
                        <a:rPr lang="zh-TW" altLang="en-US" sz="1300" b="0"/>
                        <a:t>表現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提供高畫質影像，可在極低光環境下正常工作；多種串流滿足多應用需求。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港口碼頭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船隻停泊區</a:t>
                      </a:r>
                    </a:p>
                    <a:p>
                      <a:pPr lvl="0">
                        <a:buNone/>
                      </a:pPr>
                      <a:r>
                        <a:rPr lang="zh-TW" altLang="en-US" sz="1300"/>
                        <a:t> </a:t>
                      </a: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貨物裝卸區域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部署攝影機於碼頭，全天候監控貨物裝卸與船隻停泊情況。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多串流模式記錄多角度影像，便於事件回溯或調查。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夜晚自動切換至低光模式或啟用</a:t>
                      </a:r>
                      <a:r>
                        <a:rPr lang="af-ZA" sz="1300"/>
                        <a:t>IR</a:t>
                      </a:r>
                      <a:r>
                        <a:rPr lang="zh-TW" altLang="en-US" sz="1300"/>
                        <a:t>功能以獲取清晰畫面。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管理者與基礎設施</a:t>
                      </a:r>
                      <a:r>
                        <a:rPr lang="zh-TW" altLang="en-US" sz="1300"/>
                        <a:t>：監控貨物區域，確保貨物安全；防止盜竊或遺失。</a:t>
                      </a:r>
                      <a:br>
                        <a:rPr lang="zh-TW" altLang="en-US" sz="1300"/>
                      </a:br>
                      <a:r>
                        <a:rPr lang="zh-TW" altLang="en-US" sz="1300" b="1"/>
                        <a:t>管理者與匿名人員</a:t>
                      </a:r>
                      <a:r>
                        <a:rPr lang="zh-TW" altLang="en-US" sz="1300"/>
                        <a:t>：識別未經授權進入敏感區域的行為，並觸發警報以防止意外。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減少貨物損失，保障敏感區域安全，提升港口夜間運營效率；支援多角度影像捕捉，提升事件回溯的準確性與效率。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6160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0"/>
                        <a:t>深度學習</a:t>
                      </a:r>
                      <a:r>
                        <a:rPr lang="af-ZA" sz="1300" b="0"/>
                        <a:t>AI</a:t>
                      </a:r>
                      <a:r>
                        <a:rPr lang="zh-TW" altLang="en-US" sz="1300" b="0"/>
                        <a:t>支持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車輛檢測、物體越界偵測、進出區域自動識別，輔助管理大範圍港區活動。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港區入口檢查點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關稅檢查區 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停車區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使用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技術對港區入口進出車輛進行檢測，並自動記錄車牌與車輛特徵。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配置越界偵測功能，防止車輛或人員誤入關鍵區域。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自動生成事件報告，供管理者進一步審核。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 b="1"/>
                        <a:t>管理者與車輛</a:t>
                      </a:r>
                      <a:r>
                        <a:rPr lang="zh-TW" altLang="en-US" sz="1300"/>
                        <a:t>：高效追蹤港區進出車輛與貨物運輸，減少管理漏洞。</a:t>
                      </a:r>
                      <a:br>
                        <a:rPr lang="zh-TW" altLang="en-US" sz="1300"/>
                      </a:br>
                      <a:r>
                        <a:rPr lang="zh-TW" altLang="en-US" sz="1300" b="1"/>
                        <a:t>管理者與匿名人員</a:t>
                      </a:r>
                      <a:r>
                        <a:rPr lang="zh-TW" altLang="en-US" sz="1300"/>
                        <a:t>：對港口敏感區域未經授權的活動觸發警報，保障運營安全。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提升港區整體安全性與運營效率，減少非法進出活動與事故發生概率，支持管理者進行數據化決策與執法操作。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97784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5422479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EB8E1-841D-7775-503D-4ECC834905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898719A-B6D7-5A0B-A539-87EC31938946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A962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相機和鏡頭, 光學儀器, 相機鏡頭, 相機 的圖片&#10;&#10;AI 產生的內容可能不正確。">
            <a:extLst>
              <a:ext uri="{FF2B5EF4-FFF2-40B4-BE49-F238E27FC236}">
                <a16:creationId xmlns:a16="http://schemas.microsoft.com/office/drawing/2014/main" id="{E0B6B01B-615C-1F58-02FC-2D238AE12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86" y="1836893"/>
            <a:ext cx="1596154" cy="159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2764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D85E5D-A8D7-4A1D-25AC-00FE49987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5168081-C713-2914-40AA-4A32723A8CB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A426 / A826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8E4E282-DE17-0AC5-4B1C-726123DA31CD}"/>
              </a:ext>
            </a:extLst>
          </p:cNvPr>
          <p:cNvSpPr txBox="1"/>
          <p:nvPr/>
        </p:nvSpPr>
        <p:spPr>
          <a:xfrm>
            <a:off x="2838484" y="1868602"/>
            <a:ext cx="6184414" cy="47089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5MP 4.4x with Superior Low-light and WDR Performance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Color: 0.01 lux; B/W: 0 lux (IR LED on)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60m; WDR: 135dB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4 concurrent streams to meet diverse application and specification needs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Deep Learning AI for People and Face-Related Security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solidFill>
                  <a:schemeClr val="accent6"/>
                </a:solidFill>
                <a:ea typeface="+mn-lt"/>
                <a:cs typeface="+mn-lt"/>
              </a:rPr>
              <a:t>People-based detection for:</a:t>
            </a:r>
            <a:endParaRPr lang="en-US" sz="2000">
              <a:solidFill>
                <a:schemeClr val="accent6"/>
              </a:solidFill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Area entry/exit, intrusion (forbidden area), loitering, and line crossing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People area counting and line counting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Face detection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Facial recognition</a:t>
            </a:r>
            <a:endParaRPr lang="en-US" sz="20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4D998BF-E3EF-CFCB-85F4-51153E5B00EF}"/>
              </a:ext>
            </a:extLst>
          </p:cNvPr>
          <p:cNvSpPr txBox="1"/>
          <p:nvPr/>
        </p:nvSpPr>
        <p:spPr>
          <a:xfrm>
            <a:off x="230133" y="332742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https://www.acti.com/product/A426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望遠鏡 的圖片&#10;&#10;AI 產生的內容可能不正確。">
            <a:extLst>
              <a:ext uri="{FF2B5EF4-FFF2-40B4-BE49-F238E27FC236}">
                <a16:creationId xmlns:a16="http://schemas.microsoft.com/office/drawing/2014/main" id="{5167B293-E53A-7904-2F3E-A61C191F9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020" y="2006055"/>
            <a:ext cx="1311216" cy="1325593"/>
          </a:xfrm>
          <a:prstGeom prst="rect">
            <a:avLst/>
          </a:prstGeom>
        </p:spPr>
      </p:pic>
      <p:pic>
        <p:nvPicPr>
          <p:cNvPr id="4" name="圖片 3" descr="一張含有 相機和鏡頭, 相機, 相機鏡頭, 光學儀器 的圖片&#10;&#10;AI 產生的內容可能不正確。">
            <a:extLst>
              <a:ext uri="{FF2B5EF4-FFF2-40B4-BE49-F238E27FC236}">
                <a16:creationId xmlns:a16="http://schemas.microsoft.com/office/drawing/2014/main" id="{39B615F3-7BC6-EBA1-F871-B80BD4A449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498" y="4414931"/>
            <a:ext cx="1325593" cy="1239329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F4808A16-17E4-E7F3-CD58-FE3DAA858BCA}"/>
              </a:ext>
            </a:extLst>
          </p:cNvPr>
          <p:cNvSpPr txBox="1"/>
          <p:nvPr/>
        </p:nvSpPr>
        <p:spPr>
          <a:xfrm>
            <a:off x="230132" y="5656559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5"/>
              </a:rPr>
              <a:t>https://www.acti.com/product/A826</a:t>
            </a:r>
            <a:endParaRPr lang="zh-TW" altLang="en-US">
              <a:ea typeface="微軟正黑體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9508095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5D25EC-E7AF-7656-E448-0E93BFDEF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EAB3C9A-2410-883E-C6AE-43475CA5034D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A426 / A826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440AAD-E569-A283-3824-690CCBE5DFF5}"/>
              </a:ext>
            </a:extLst>
          </p:cNvPr>
          <p:cNvSpPr txBox="1"/>
          <p:nvPr/>
        </p:nvSpPr>
        <p:spPr>
          <a:xfrm>
            <a:off x="2787909" y="2526080"/>
            <a:ext cx="6078363" cy="224676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Deep Learning AI for Vehicle and ALPR Security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solidFill>
                  <a:schemeClr val="accent6"/>
                </a:solidFill>
                <a:ea typeface="+mn-lt"/>
                <a:cs typeface="+mn-lt"/>
              </a:rPr>
              <a:t>Vehicle-based detection for:</a:t>
            </a:r>
            <a:endParaRPr lang="en-US">
              <a:solidFill>
                <a:schemeClr val="accent6"/>
              </a:solidFill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Area entry/exit, intrusion (forbidden area),　loitering, and line crossing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Vehicle counting and stopped vehicle detection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Automatic License Plate Recognition (ALPR)</a:t>
            </a:r>
            <a:endParaRPr lang="en-US" sz="20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A68E683-EAFA-CAD8-FF3B-9EEFF68F3017}"/>
              </a:ext>
            </a:extLst>
          </p:cNvPr>
          <p:cNvSpPr txBox="1"/>
          <p:nvPr/>
        </p:nvSpPr>
        <p:spPr>
          <a:xfrm>
            <a:off x="230133" y="332742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https://www.acti.com/product/A426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望遠鏡 的圖片&#10;&#10;AI 產生的內容可能不正確。">
            <a:extLst>
              <a:ext uri="{FF2B5EF4-FFF2-40B4-BE49-F238E27FC236}">
                <a16:creationId xmlns:a16="http://schemas.microsoft.com/office/drawing/2014/main" id="{9FCD5016-2245-5DB9-6E19-F43097C42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020" y="2006055"/>
            <a:ext cx="1311216" cy="1325593"/>
          </a:xfrm>
          <a:prstGeom prst="rect">
            <a:avLst/>
          </a:prstGeom>
        </p:spPr>
      </p:pic>
      <p:pic>
        <p:nvPicPr>
          <p:cNvPr id="4" name="圖片 3" descr="一張含有 相機和鏡頭, 相機, 相機鏡頭, 光學儀器 的圖片&#10;&#10;AI 產生的內容可能不正確。">
            <a:extLst>
              <a:ext uri="{FF2B5EF4-FFF2-40B4-BE49-F238E27FC236}">
                <a16:creationId xmlns:a16="http://schemas.microsoft.com/office/drawing/2014/main" id="{4CF071CA-A493-42E8-264E-EAFD9907A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498" y="4414931"/>
            <a:ext cx="1325593" cy="1239329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BA3C709B-0638-B565-CA80-5561A108A0AF}"/>
              </a:ext>
            </a:extLst>
          </p:cNvPr>
          <p:cNvSpPr txBox="1"/>
          <p:nvPr/>
        </p:nvSpPr>
        <p:spPr>
          <a:xfrm>
            <a:off x="230132" y="5656559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5"/>
              </a:rPr>
              <a:t>https://www.acti.com/product/A826</a:t>
            </a:r>
            <a:endParaRPr lang="zh-TW" altLang="en-US">
              <a:ea typeface="微軟正黑體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0469179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7E01ED-E90F-0006-7335-88FDBE439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9F3D233-3335-726C-E225-69DBA4EA1FF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A426 / A826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0B34A78-4A00-C2FF-5CE1-F0A49E1C185C}"/>
              </a:ext>
            </a:extLst>
          </p:cNvPr>
          <p:cNvSpPr txBox="1"/>
          <p:nvPr/>
        </p:nvSpPr>
        <p:spPr>
          <a:xfrm>
            <a:off x="2865354" y="162641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工廠 (</a:t>
            </a:r>
            <a:r>
              <a:rPr lang="en-US">
                <a:ea typeface="+mn-lt"/>
                <a:cs typeface="+mn-lt"/>
              </a:rPr>
              <a:t>Factory)</a:t>
            </a:r>
            <a:endParaRPr lang="zh-TW" altLang="en-US">
              <a:cs typeface="Calibri"/>
            </a:endParaRPr>
          </a:p>
        </p:txBody>
      </p:sp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id="{EF66E9F9-5371-20D5-AA51-049E416DC5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741358"/>
              </p:ext>
            </p:extLst>
          </p:nvPr>
        </p:nvGraphicFramePr>
        <p:xfrm>
          <a:off x="1385761" y="2053353"/>
          <a:ext cx="7537771" cy="4556456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2915">
                  <a:extLst>
                    <a:ext uri="{9D8B030D-6E8A-4147-A177-3AD203B41FA5}">
                      <a16:colId xmlns:a16="http://schemas.microsoft.com/office/drawing/2014/main" val="3850697302"/>
                    </a:ext>
                  </a:extLst>
                </a:gridCol>
                <a:gridCol w="1432303">
                  <a:extLst>
                    <a:ext uri="{9D8B030D-6E8A-4147-A177-3AD203B41FA5}">
                      <a16:colId xmlns:a16="http://schemas.microsoft.com/office/drawing/2014/main" val="476912450"/>
                    </a:ext>
                  </a:extLst>
                </a:gridCol>
                <a:gridCol w="1483916">
                  <a:extLst>
                    <a:ext uri="{9D8B030D-6E8A-4147-A177-3AD203B41FA5}">
                      <a16:colId xmlns:a16="http://schemas.microsoft.com/office/drawing/2014/main" val="910500191"/>
                    </a:ext>
                  </a:extLst>
                </a:gridCol>
                <a:gridCol w="796558">
                  <a:extLst>
                    <a:ext uri="{9D8B030D-6E8A-4147-A177-3AD203B41FA5}">
                      <a16:colId xmlns:a16="http://schemas.microsoft.com/office/drawing/2014/main" val="2873471618"/>
                    </a:ext>
                  </a:extLst>
                </a:gridCol>
                <a:gridCol w="1387332">
                  <a:extLst>
                    <a:ext uri="{9D8B030D-6E8A-4147-A177-3AD203B41FA5}">
                      <a16:colId xmlns:a16="http://schemas.microsoft.com/office/drawing/2014/main" val="1852090849"/>
                    </a:ext>
                  </a:extLst>
                </a:gridCol>
                <a:gridCol w="953107">
                  <a:extLst>
                    <a:ext uri="{9D8B030D-6E8A-4147-A177-3AD203B41FA5}">
                      <a16:colId xmlns:a16="http://schemas.microsoft.com/office/drawing/2014/main" val="449718171"/>
                    </a:ext>
                  </a:extLst>
                </a:gridCol>
                <a:gridCol w="1071640">
                  <a:extLst>
                    <a:ext uri="{9D8B030D-6E8A-4147-A177-3AD203B41FA5}">
                      <a16:colId xmlns:a16="http://schemas.microsoft.com/office/drawing/2014/main" val="3541717869"/>
                    </a:ext>
                  </a:extLst>
                </a:gridCol>
              </a:tblGrid>
              <a:tr h="240232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4135958"/>
                  </a:ext>
                </a:extLst>
              </a:tr>
              <a:tr h="1454037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af-ZA" sz="1000" b="1"/>
                        <a:t>5MP </a:t>
                      </a:r>
                      <a:r>
                        <a:rPr lang="zh-TW" altLang="en-US" sz="1000" b="1"/>
                        <a:t>高畫質 </a:t>
                      </a:r>
                      <a:r>
                        <a:rPr lang="en-US" altLang="zh-TW" sz="1000" b="1"/>
                        <a:t>4.4 </a:t>
                      </a:r>
                      <a:r>
                        <a:rPr lang="zh-TW" altLang="en-US" sz="1000" b="1"/>
                        <a:t>倍變焦，具最佳低光與寬動態表現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色彩：</a:t>
                      </a:r>
                      <a:r>
                        <a:rPr lang="en-US" altLang="zh-TW" sz="1000"/>
                        <a:t>0.01 </a:t>
                      </a:r>
                      <a:r>
                        <a:rPr lang="af-ZA" sz="1000" err="1"/>
                        <a:t>lux，B</a:t>
                      </a:r>
                      <a:r>
                        <a:rPr lang="af-ZA" sz="1000"/>
                        <a:t>/W：0 lux (IR LED </a:t>
                      </a:r>
                      <a:r>
                        <a:rPr lang="zh-TW" altLang="en-US" sz="1000"/>
                        <a:t>開啟</a:t>
                      </a:r>
                      <a:r>
                        <a:rPr lang="en-US" altLang="zh-TW" sz="1000"/>
                        <a:t>) </a:t>
                      </a:r>
                      <a:br>
                        <a:rPr lang="en-US" altLang="zh-TW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紅外線距離：</a:t>
                      </a:r>
                      <a:r>
                        <a:rPr lang="en-US" altLang="zh-TW" sz="1000"/>
                        <a:t>60</a:t>
                      </a:r>
                      <a:r>
                        <a:rPr lang="af-ZA" sz="1000"/>
                        <a:t>m，WDR：135db </a:t>
                      </a:r>
                      <a:br>
                        <a:rPr lang="af-ZA" sz="1000"/>
                      </a:br>
                      <a:r>
                        <a:rPr lang="af-ZA" sz="1000"/>
                        <a:t>- </a:t>
                      </a:r>
                      <a:r>
                        <a:rPr lang="zh-TW" altLang="en-US" sz="1000"/>
                        <a:t>同時支援 </a:t>
                      </a:r>
                      <a:r>
                        <a:rPr lang="en-US" altLang="zh-TW" sz="1000"/>
                        <a:t>4 </a:t>
                      </a:r>
                      <a:r>
                        <a:rPr lang="zh-TW" altLang="en-US" sz="1000"/>
                        <a:t>條串流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進入攝影機管理界面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調整變焦倍率與紅外線強度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點擊啟用功能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實時影像呈現高細節、夜間清晰度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倉庫主要出入口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製造區域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周界圍牆監控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安裝於指定區域，配置變焦與</a:t>
                      </a:r>
                      <a:r>
                        <a:rPr lang="af-ZA" sz="1000"/>
                        <a:t>WDR</a:t>
                      </a:r>
                      <a:r>
                        <a:rPr lang="zh-TW" altLang="en-US" sz="1000"/>
                        <a:t>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實時捕捉高解析影像，適應光線變化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分析：</a:t>
                      </a:r>
                      <a:r>
                        <a:rPr lang="zh-TW" altLang="en-US" sz="1000"/>
                        <a:t> 提供完整細節影像供查閱或存證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倉庫進出口監控車輛、貨物裝卸作業影像細節，並支援夜間光線不足時的清晰視野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降低事故風險，確保重要資產安全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提高夜間監控效率，減少遺漏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提供高解析影像作為證據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351487"/>
                  </a:ext>
                </a:extLst>
              </a:tr>
              <a:tr h="1542544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基於人的深度學習 </a:t>
                      </a:r>
                      <a:r>
                        <a:rPr lang="af-ZA" sz="1000" b="1"/>
                        <a:t>AI </a:t>
                      </a:r>
                      <a:r>
                        <a:rPr lang="zh-TW" altLang="en-US" sz="1000" b="1"/>
                        <a:t>支援功能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包括人員檢測、區域入侵、逗留行為與跨線檢測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支援人員計數與臉部辨識功能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分析功能界面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設置檢測規則（如入侵區域、逗留時長等）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啟用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產生事件告警或記錄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廠區入口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敏感區域（如生產設備、原料存放區）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倉庫周界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定義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分析規則與關鍵區域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實時分析人員行為並發送告警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儲存：</a:t>
                      </a:r>
                      <a:r>
                        <a:rPr lang="zh-TW" altLang="en-US" sz="1000"/>
                        <a:t> 存儲事件影像供事後查詢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自動檢測未授權進入敏感區域行為，並通知安全管理人員；辨識人員身分，排除非授權人員進入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降低非授權行為風險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提高安全管理效率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通過自動化告警減少人工監控負擔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849852"/>
                  </a:ext>
                </a:extLst>
              </a:tr>
              <a:tr h="1302311"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基於車輛的深度學習 </a:t>
                      </a:r>
                      <a:r>
                        <a:rPr lang="af-ZA" sz="1000" b="1"/>
                        <a:t>AI </a:t>
                      </a:r>
                      <a:r>
                        <a:rPr lang="zh-TW" altLang="en-US" sz="1000" b="1"/>
                        <a:t>支援功能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包括車輛檢測、車牌辨識 </a:t>
                      </a:r>
                      <a:r>
                        <a:rPr lang="en-US" altLang="zh-TW" sz="1000"/>
                        <a:t>(</a:t>
                      </a:r>
                      <a:r>
                        <a:rPr lang="af-ZA" sz="1000"/>
                        <a:t>ALPR)、</a:t>
                      </a:r>
                      <a:r>
                        <a:rPr lang="zh-TW" altLang="en-US" sz="1000"/>
                        <a:t>區域入侵與車輛逗留檢測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 </a:t>
                      </a:r>
                      <a:r>
                        <a:rPr lang="af-ZA" sz="1000"/>
                        <a:t>ALPR </a:t>
                      </a:r>
                      <a:r>
                        <a:rPr lang="zh-TW" altLang="en-US" sz="1000"/>
                        <a:t>功能界面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設定車輛檢測參數與車牌比對清單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啟用檢測功能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實時產生車牌辨識結果或告警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車輛出入口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停車場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製造區周邊道路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定義車輛檢測區域與參數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自動識別車輛並比對車牌清單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儲存：</a:t>
                      </a:r>
                      <a:r>
                        <a:rPr lang="zh-TW" altLang="en-US" sz="1000"/>
                        <a:t> 存儲車牌數據與影像供後續查詢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自動記錄進出廠區車輛與車牌，檢測車輛在停車區域的逗留時間，並發送異常告警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減少未授權車輛進入風險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提高停車管理效率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支援快速查找特定車輛數據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8786200"/>
                  </a:ext>
                </a:extLst>
              </a:tr>
            </a:tbl>
          </a:graphicData>
        </a:graphic>
      </p:graphicFrame>
      <p:pic>
        <p:nvPicPr>
          <p:cNvPr id="15" name="圖片 14" descr="一張含有 望遠鏡 的圖片&#10;&#10;AI 產生的內容可能不正確。">
            <a:extLst>
              <a:ext uri="{FF2B5EF4-FFF2-40B4-BE49-F238E27FC236}">
                <a16:creationId xmlns:a16="http://schemas.microsoft.com/office/drawing/2014/main" id="{A45B3C7F-27FF-E29C-D75A-6C055096B7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53" y="1925135"/>
            <a:ext cx="1098801" cy="1113178"/>
          </a:xfrm>
          <a:prstGeom prst="rect">
            <a:avLst/>
          </a:prstGeom>
        </p:spPr>
      </p:pic>
      <p:pic>
        <p:nvPicPr>
          <p:cNvPr id="17" name="圖片 16" descr="一張含有 相機和鏡頭, 相機, 相機鏡頭, 光學儀器 的圖片&#10;&#10;AI 產生的內容可能不正確。">
            <a:extLst>
              <a:ext uri="{FF2B5EF4-FFF2-40B4-BE49-F238E27FC236}">
                <a16:creationId xmlns:a16="http://schemas.microsoft.com/office/drawing/2014/main" id="{7753C98E-A618-07E8-DBA5-68B658597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630" y="3433771"/>
            <a:ext cx="1113178" cy="103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34374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0DBC13-607B-A9AF-092B-33C929DDD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B62BEB5-3222-B9CE-A7F2-45C92DCDD94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A426 / A826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48C4ED2-6A38-A0F2-18F1-F84DC6AD7BA4}"/>
              </a:ext>
            </a:extLst>
          </p:cNvPr>
          <p:cNvSpPr txBox="1"/>
          <p:nvPr/>
        </p:nvSpPr>
        <p:spPr>
          <a:xfrm>
            <a:off x="2875469" y="160051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教育機構</a:t>
            </a:r>
            <a:r>
              <a:rPr lang="zh-TW" altLang="en-US">
                <a:ea typeface="+mn-lt"/>
                <a:cs typeface="+mn-lt"/>
              </a:rPr>
              <a:t> (</a:t>
            </a:r>
            <a:r>
              <a:rPr lang="en-US">
                <a:ea typeface="+mn-lt"/>
                <a:cs typeface="+mn-lt"/>
              </a:rPr>
              <a:t>Education</a:t>
            </a:r>
            <a:r>
              <a:rPr lang="en-US" altLang="zh-TW">
                <a:ea typeface="+mn-lt"/>
                <a:cs typeface="+mn-lt"/>
              </a:rPr>
              <a:t>)</a:t>
            </a:r>
            <a:endParaRPr lang="zh-TW" altLang="en-US">
              <a:cs typeface="Calibri"/>
            </a:endParaRPr>
          </a:p>
        </p:txBody>
      </p:sp>
      <p:pic>
        <p:nvPicPr>
          <p:cNvPr id="4" name="圖片 3" descr="一張含有 望遠鏡 的圖片&#10;&#10;AI 產生的內容可能不正確。">
            <a:extLst>
              <a:ext uri="{FF2B5EF4-FFF2-40B4-BE49-F238E27FC236}">
                <a16:creationId xmlns:a16="http://schemas.microsoft.com/office/drawing/2014/main" id="{648253DB-1F15-93AE-09DE-36CEEFE4B7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922" y="2147666"/>
            <a:ext cx="1098801" cy="1113178"/>
          </a:xfrm>
          <a:prstGeom prst="rect">
            <a:avLst/>
          </a:prstGeom>
        </p:spPr>
      </p:pic>
      <p:pic>
        <p:nvPicPr>
          <p:cNvPr id="7" name="圖片 6" descr="一張含有 相機和鏡頭, 相機, 相機鏡頭, 光學儀器 的圖片&#10;&#10;AI 產生的內容可能不正確。">
            <a:extLst>
              <a:ext uri="{FF2B5EF4-FFF2-40B4-BE49-F238E27FC236}">
                <a16:creationId xmlns:a16="http://schemas.microsoft.com/office/drawing/2014/main" id="{C82FD893-AF01-48FD-7C96-0610B6A77A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01" y="3433771"/>
            <a:ext cx="1113178" cy="1037029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0A2567EE-8171-5E40-C25C-0B817B3799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3608957"/>
              </p:ext>
            </p:extLst>
          </p:nvPr>
        </p:nvGraphicFramePr>
        <p:xfrm>
          <a:off x="1402521" y="2031999"/>
          <a:ext cx="7512283" cy="45385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55177">
                  <a:extLst>
                    <a:ext uri="{9D8B030D-6E8A-4147-A177-3AD203B41FA5}">
                      <a16:colId xmlns:a16="http://schemas.microsoft.com/office/drawing/2014/main" val="2079497548"/>
                    </a:ext>
                  </a:extLst>
                </a:gridCol>
                <a:gridCol w="1289668">
                  <a:extLst>
                    <a:ext uri="{9D8B030D-6E8A-4147-A177-3AD203B41FA5}">
                      <a16:colId xmlns:a16="http://schemas.microsoft.com/office/drawing/2014/main" val="8009519"/>
                    </a:ext>
                  </a:extLst>
                </a:gridCol>
                <a:gridCol w="1567829">
                  <a:extLst>
                    <a:ext uri="{9D8B030D-6E8A-4147-A177-3AD203B41FA5}">
                      <a16:colId xmlns:a16="http://schemas.microsoft.com/office/drawing/2014/main" val="4215501724"/>
                    </a:ext>
                  </a:extLst>
                </a:gridCol>
                <a:gridCol w="821847">
                  <a:extLst>
                    <a:ext uri="{9D8B030D-6E8A-4147-A177-3AD203B41FA5}">
                      <a16:colId xmlns:a16="http://schemas.microsoft.com/office/drawing/2014/main" val="3308690737"/>
                    </a:ext>
                  </a:extLst>
                </a:gridCol>
                <a:gridCol w="1213803">
                  <a:extLst>
                    <a:ext uri="{9D8B030D-6E8A-4147-A177-3AD203B41FA5}">
                      <a16:colId xmlns:a16="http://schemas.microsoft.com/office/drawing/2014/main" val="1333658942"/>
                    </a:ext>
                  </a:extLst>
                </a:gridCol>
                <a:gridCol w="1036791">
                  <a:extLst>
                    <a:ext uri="{9D8B030D-6E8A-4147-A177-3AD203B41FA5}">
                      <a16:colId xmlns:a16="http://schemas.microsoft.com/office/drawing/2014/main" val="1794822880"/>
                    </a:ext>
                  </a:extLst>
                </a:gridCol>
                <a:gridCol w="1127168">
                  <a:extLst>
                    <a:ext uri="{9D8B030D-6E8A-4147-A177-3AD203B41FA5}">
                      <a16:colId xmlns:a16="http://schemas.microsoft.com/office/drawing/2014/main" val="3377884448"/>
                    </a:ext>
                  </a:extLst>
                </a:gridCol>
              </a:tblGrid>
              <a:tr h="22758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0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5014205"/>
                  </a:ext>
                </a:extLst>
              </a:tr>
              <a:tr h="1500136">
                <a:tc>
                  <a:txBody>
                    <a:bodyPr/>
                    <a:lstStyle/>
                    <a:p>
                      <a:r>
                        <a:rPr lang="en-US" altLang="zh-TW" sz="10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1"/>
                        <a:t>5MP </a:t>
                      </a:r>
                      <a:r>
                        <a:rPr lang="zh-TW" altLang="en-US" sz="1000" b="1"/>
                        <a:t>高畫質 </a:t>
                      </a:r>
                      <a:r>
                        <a:rPr lang="en-US" altLang="zh-TW" sz="1000" b="1"/>
                        <a:t>4.4 </a:t>
                      </a:r>
                      <a:r>
                        <a:rPr lang="zh-TW" altLang="en-US" sz="1000" b="1"/>
                        <a:t>倍變焦，具最佳低光與寬動態表現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色彩：</a:t>
                      </a:r>
                      <a:r>
                        <a:rPr lang="en-US" altLang="zh-TW" sz="1000"/>
                        <a:t>0.01 </a:t>
                      </a:r>
                      <a:r>
                        <a:rPr lang="af-ZA" sz="1000" err="1"/>
                        <a:t>lux，B</a:t>
                      </a:r>
                      <a:r>
                        <a:rPr lang="af-ZA" sz="1000"/>
                        <a:t>/W：0 lux (IR LED </a:t>
                      </a:r>
                      <a:r>
                        <a:rPr lang="zh-TW" altLang="en-US" sz="1000"/>
                        <a:t>開啟</a:t>
                      </a:r>
                      <a:r>
                        <a:rPr lang="en-US" altLang="zh-TW" sz="1000"/>
                        <a:t>) </a:t>
                      </a:r>
                      <a:br>
                        <a:rPr lang="en-US" altLang="zh-TW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紅外線距離：</a:t>
                      </a:r>
                      <a:r>
                        <a:rPr lang="en-US" altLang="zh-TW" sz="1000"/>
                        <a:t>60</a:t>
                      </a:r>
                      <a:r>
                        <a:rPr lang="af-ZA" sz="1000"/>
                        <a:t>m，WDR：135db </a:t>
                      </a:r>
                      <a:br>
                        <a:rPr lang="af-ZA" sz="1000"/>
                      </a:br>
                      <a:r>
                        <a:rPr lang="af-ZA" sz="1000"/>
                        <a:t>- </a:t>
                      </a:r>
                      <a:r>
                        <a:rPr lang="zh-TW" altLang="en-US" sz="1000"/>
                        <a:t>同時支援 </a:t>
                      </a:r>
                      <a:r>
                        <a:rPr lang="en-US" altLang="zh-TW" sz="1000"/>
                        <a:t>4 </a:t>
                      </a:r>
                      <a:r>
                        <a:rPr lang="zh-TW" altLang="en-US" sz="1000"/>
                        <a:t>條串流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進入攝影機管理界面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調整變焦倍率與紅外線強度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點擊啟用功能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實時影像呈現高細節、夜間清晰度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校園主要出入口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宿舍走廊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學生集會場所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安裝於指定區域，配置變焦與</a:t>
                      </a:r>
                      <a:r>
                        <a:rPr lang="af-ZA" sz="1000"/>
                        <a:t>WDR</a:t>
                      </a:r>
                      <a:r>
                        <a:rPr lang="zh-TW" altLang="en-US" sz="1000"/>
                        <a:t>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實時捕捉高解析影像，適應光線變化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分析：</a:t>
                      </a:r>
                      <a:r>
                        <a:rPr lang="zh-TW" altLang="en-US" sz="1000"/>
                        <a:t> 提供完整細節影像供查閱或存證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校門監控學生與訪客進出，夜間宿舍走廊的可見度提高，活動場合的全景與細節監控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提升校園安全，減少未授權人員進入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提高夜間監控效能，確保學生安全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減少因視線不足造成的安全事件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0137814"/>
                  </a:ext>
                </a:extLst>
              </a:tr>
              <a:tr h="1500136">
                <a:tc>
                  <a:txBody>
                    <a:bodyPr/>
                    <a:lstStyle/>
                    <a:p>
                      <a:r>
                        <a:rPr lang="en-US" altLang="zh-TW" sz="10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基於人的深度學習 </a:t>
                      </a:r>
                      <a:r>
                        <a:rPr lang="af-ZA" sz="1000" b="1"/>
                        <a:t>AI </a:t>
                      </a:r>
                      <a:r>
                        <a:rPr lang="zh-TW" altLang="en-US" sz="1000" b="1"/>
                        <a:t>支援功能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包括人員檢測、區域入侵、逗留行為與跨線檢測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支援人員計數與臉部辨識功能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分析功能界面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設置檢測規則（如入侵區域、逗留時長等）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啟用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產生事件告警或記錄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校園邊界圍牆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宿舍入口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教室內外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定義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分析規則與關鍵區域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實時分析人員行為並發送告警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儲存：</a:t>
                      </a:r>
                      <a:r>
                        <a:rPr lang="zh-TW" altLang="en-US" sz="1000"/>
                        <a:t> 存儲事件影像供事後查詢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自動檢測未授權人員翻越圍牆行為；辨識宿舍進出人員身分，防止非授權進入；監測教室外逗留人員異常行為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減少校園周邊潛在風險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增強宿舍安全與訪客管理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提供異常行為告警，提升校園管理效率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38019887"/>
                  </a:ext>
                </a:extLst>
              </a:tr>
              <a:tr h="1187062">
                <a:tc>
                  <a:txBody>
                    <a:bodyPr/>
                    <a:lstStyle/>
                    <a:p>
                      <a:r>
                        <a:rPr lang="en-US" altLang="zh-TW" sz="10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基於車輛的深度學習 </a:t>
                      </a:r>
                      <a:r>
                        <a:rPr lang="af-ZA" sz="1000" b="1"/>
                        <a:t>AI </a:t>
                      </a:r>
                      <a:r>
                        <a:rPr lang="zh-TW" altLang="en-US" sz="1000" b="1"/>
                        <a:t>支援功能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包括車輛檢測、車牌辨識 </a:t>
                      </a:r>
                      <a:r>
                        <a:rPr lang="en-US" altLang="zh-TW" sz="1000"/>
                        <a:t>(</a:t>
                      </a:r>
                      <a:r>
                        <a:rPr lang="af-ZA" sz="1000"/>
                        <a:t>ALPR)、</a:t>
                      </a:r>
                      <a:r>
                        <a:rPr lang="zh-TW" altLang="en-US" sz="1000"/>
                        <a:t>區域入侵與車輛逗留檢測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 </a:t>
                      </a:r>
                      <a:r>
                        <a:rPr lang="af-ZA" sz="1000"/>
                        <a:t>ALPR </a:t>
                      </a:r>
                      <a:r>
                        <a:rPr lang="zh-TW" altLang="en-US" sz="1000"/>
                        <a:t>功能界面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設定車輛檢測參數與車牌比對清單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啟用檢測功能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實時產生車牌辨識結果或告警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校園停車場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校門出入口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教職工專用停車區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定義車輛檢測區域與參數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自動識別車輛並比對車牌清單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儲存：</a:t>
                      </a:r>
                      <a:r>
                        <a:rPr lang="zh-TW" altLang="en-US" sz="1000"/>
                        <a:t> 存儲車牌數據與影像供後續查詢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自動記錄進出校園車輛，檢測教職工專用停車位是否被佔用，並生成異常告警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提升校園車輛管理效率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減少未授權車輛進入風險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支援快速查詢特定車輛數據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25521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141024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A2559-BBB2-188D-F514-4819A5D64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906FDCF-F293-B7D0-65B9-C97D84A3A38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A426 / A826:</a:t>
            </a:r>
            <a:r>
              <a:rPr lang="en-US"/>
              <a:t> 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33D5532-5291-9A54-3332-7402ECAA5537}"/>
              </a:ext>
            </a:extLst>
          </p:cNvPr>
          <p:cNvSpPr txBox="1"/>
          <p:nvPr/>
        </p:nvSpPr>
        <p:spPr>
          <a:xfrm>
            <a:off x="2926044" y="1616302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商業大樓 (</a:t>
            </a:r>
            <a:r>
              <a:rPr lang="en-US">
                <a:ea typeface="+mn-lt"/>
                <a:cs typeface="+mn-lt"/>
              </a:rPr>
              <a:t>Commercial Building</a:t>
            </a:r>
            <a:r>
              <a:rPr lang="en-US" altLang="zh-TW">
                <a:ea typeface="+mn-lt"/>
                <a:cs typeface="+mn-lt"/>
              </a:rPr>
              <a:t>)</a:t>
            </a:r>
            <a:endParaRPr lang="zh-TW" altLang="en-US">
              <a:cs typeface="Calibri"/>
            </a:endParaRPr>
          </a:p>
        </p:txBody>
      </p:sp>
      <p:pic>
        <p:nvPicPr>
          <p:cNvPr id="4" name="圖片 3" descr="一張含有 望遠鏡 的圖片&#10;&#10;AI 產生的內容可能不正確。">
            <a:extLst>
              <a:ext uri="{FF2B5EF4-FFF2-40B4-BE49-F238E27FC236}">
                <a16:creationId xmlns:a16="http://schemas.microsoft.com/office/drawing/2014/main" id="{EBEA409A-E544-9B61-7B93-7E8980F69A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612" y="2319622"/>
            <a:ext cx="1098801" cy="1113178"/>
          </a:xfrm>
          <a:prstGeom prst="rect">
            <a:avLst/>
          </a:prstGeom>
        </p:spPr>
      </p:pic>
      <p:pic>
        <p:nvPicPr>
          <p:cNvPr id="7" name="圖片 6" descr="一張含有 相機和鏡頭, 相機, 相機鏡頭, 光學儀器 的圖片&#10;&#10;AI 產生的內容可能不正確。">
            <a:extLst>
              <a:ext uri="{FF2B5EF4-FFF2-40B4-BE49-F238E27FC236}">
                <a16:creationId xmlns:a16="http://schemas.microsoft.com/office/drawing/2014/main" id="{B0275B61-35FF-4890-448A-08DD9E676A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090" y="3656301"/>
            <a:ext cx="1113178" cy="1037029"/>
          </a:xfrm>
          <a:prstGeom prst="rect">
            <a:avLst/>
          </a:prstGeom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B88992AB-9DB7-A16C-3816-8D91126131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699641"/>
              </p:ext>
            </p:extLst>
          </p:nvPr>
        </p:nvGraphicFramePr>
        <p:xfrm>
          <a:off x="1577946" y="2083698"/>
          <a:ext cx="7269851" cy="460262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5752">
                  <a:extLst>
                    <a:ext uri="{9D8B030D-6E8A-4147-A177-3AD203B41FA5}">
                      <a16:colId xmlns:a16="http://schemas.microsoft.com/office/drawing/2014/main" val="1444880992"/>
                    </a:ext>
                  </a:extLst>
                </a:gridCol>
                <a:gridCol w="1207730">
                  <a:extLst>
                    <a:ext uri="{9D8B030D-6E8A-4147-A177-3AD203B41FA5}">
                      <a16:colId xmlns:a16="http://schemas.microsoft.com/office/drawing/2014/main" val="4245532999"/>
                    </a:ext>
                  </a:extLst>
                </a:gridCol>
                <a:gridCol w="1529898">
                  <a:extLst>
                    <a:ext uri="{9D8B030D-6E8A-4147-A177-3AD203B41FA5}">
                      <a16:colId xmlns:a16="http://schemas.microsoft.com/office/drawing/2014/main" val="3055504988"/>
                    </a:ext>
                  </a:extLst>
                </a:gridCol>
                <a:gridCol w="697632">
                  <a:extLst>
                    <a:ext uri="{9D8B030D-6E8A-4147-A177-3AD203B41FA5}">
                      <a16:colId xmlns:a16="http://schemas.microsoft.com/office/drawing/2014/main" val="2612595655"/>
                    </a:ext>
                  </a:extLst>
                </a:gridCol>
                <a:gridCol w="1362776">
                  <a:extLst>
                    <a:ext uri="{9D8B030D-6E8A-4147-A177-3AD203B41FA5}">
                      <a16:colId xmlns:a16="http://schemas.microsoft.com/office/drawing/2014/main" val="2051906360"/>
                    </a:ext>
                  </a:extLst>
                </a:gridCol>
                <a:gridCol w="1051617">
                  <a:extLst>
                    <a:ext uri="{9D8B030D-6E8A-4147-A177-3AD203B41FA5}">
                      <a16:colId xmlns:a16="http://schemas.microsoft.com/office/drawing/2014/main" val="455280490"/>
                    </a:ext>
                  </a:extLst>
                </a:gridCol>
                <a:gridCol w="914446">
                  <a:extLst>
                    <a:ext uri="{9D8B030D-6E8A-4147-A177-3AD203B41FA5}">
                      <a16:colId xmlns:a16="http://schemas.microsoft.com/office/drawing/2014/main" val="3353262324"/>
                    </a:ext>
                  </a:extLst>
                </a:gridCol>
              </a:tblGrid>
              <a:tr h="245939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0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0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4357971"/>
                  </a:ext>
                </a:extLst>
              </a:tr>
              <a:tr h="1540356">
                <a:tc>
                  <a:txBody>
                    <a:bodyPr/>
                    <a:lstStyle/>
                    <a:p>
                      <a:r>
                        <a:rPr lang="en-US" altLang="zh-TW" sz="10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000" b="1"/>
                        <a:t>5MP </a:t>
                      </a:r>
                      <a:r>
                        <a:rPr lang="zh-TW" altLang="en-US" sz="1000" b="1"/>
                        <a:t>高畫質 </a:t>
                      </a:r>
                      <a:r>
                        <a:rPr lang="en-US" altLang="zh-TW" sz="1000" b="1"/>
                        <a:t>4.4 </a:t>
                      </a:r>
                      <a:r>
                        <a:rPr lang="zh-TW" altLang="en-US" sz="1000" b="1"/>
                        <a:t>倍變焦，具最佳低光與寬動態表現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色彩：</a:t>
                      </a:r>
                      <a:r>
                        <a:rPr lang="en-US" altLang="zh-TW" sz="1000"/>
                        <a:t>0.01 </a:t>
                      </a:r>
                      <a:r>
                        <a:rPr lang="af-ZA" sz="1000" err="1"/>
                        <a:t>lux，B</a:t>
                      </a:r>
                      <a:r>
                        <a:rPr lang="af-ZA" sz="1000"/>
                        <a:t>/W：0 lux (IR LED </a:t>
                      </a:r>
                      <a:r>
                        <a:rPr lang="zh-TW" altLang="en-US" sz="1000"/>
                        <a:t>開啟</a:t>
                      </a:r>
                      <a:r>
                        <a:rPr lang="en-US" altLang="zh-TW" sz="1000"/>
                        <a:t>) </a:t>
                      </a:r>
                      <a:br>
                        <a:rPr lang="en-US" altLang="zh-TW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紅外線距離：</a:t>
                      </a:r>
                      <a:r>
                        <a:rPr lang="en-US" altLang="zh-TW" sz="1000"/>
                        <a:t>60</a:t>
                      </a:r>
                      <a:r>
                        <a:rPr lang="af-ZA" sz="1000"/>
                        <a:t>m，WDR：135db </a:t>
                      </a:r>
                      <a:br>
                        <a:rPr lang="af-ZA" sz="1000"/>
                      </a:br>
                      <a:r>
                        <a:rPr lang="af-ZA" sz="1000"/>
                        <a:t>- </a:t>
                      </a:r>
                      <a:r>
                        <a:rPr lang="zh-TW" altLang="en-US" sz="1000"/>
                        <a:t>同時支援 </a:t>
                      </a:r>
                      <a:r>
                        <a:rPr lang="en-US" altLang="zh-TW" sz="1000"/>
                        <a:t>4 </a:t>
                      </a:r>
                      <a:r>
                        <a:rPr lang="zh-TW" altLang="en-US" sz="1000"/>
                        <a:t>條串流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進入攝影機管理界面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調整變焦倍率與紅外線強度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點擊啟用功能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實時影像呈現高細節、夜間清晰度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大樓主入口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車道出入口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大廳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安裝於指定區域，配置變焦與</a:t>
                      </a:r>
                      <a:r>
                        <a:rPr lang="af-ZA" sz="1000"/>
                        <a:t>WDR</a:t>
                      </a:r>
                      <a:r>
                        <a:rPr lang="zh-TW" altLang="en-US" sz="1000"/>
                        <a:t>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實時捕捉高解析影像，適應光線變化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分析：</a:t>
                      </a:r>
                      <a:r>
                        <a:rPr lang="zh-TW" altLang="en-US" sz="1000"/>
                        <a:t> 提供完整細節影像供查閱或存證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大樓主入口監控訪客，車道出入口監控進出車輛，大廳提升管理效率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提高大樓管理效率與安全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減少安全事件風險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支援更好的訪客與車輛監控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951728"/>
                  </a:ext>
                </a:extLst>
              </a:tr>
              <a:tr h="1372093">
                <a:tc>
                  <a:txBody>
                    <a:bodyPr/>
                    <a:lstStyle/>
                    <a:p>
                      <a:r>
                        <a:rPr lang="en-US" altLang="zh-TW" sz="10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基於人的深度學習 </a:t>
                      </a:r>
                      <a:r>
                        <a:rPr lang="af-ZA" sz="1000" b="1"/>
                        <a:t>AI </a:t>
                      </a:r>
                      <a:r>
                        <a:rPr lang="zh-TW" altLang="en-US" sz="1000" b="1"/>
                        <a:t>支援功能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包括人員檢測、區域入侵、逗留行為與跨線檢測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支援人員計數與臉部辨識功能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分析功能界面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設置檢測規則（如入侵區域、逗留時長等）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啟用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產生事件告警或記錄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大樓後門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停車場電梯出入口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保全室周邊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定義 </a:t>
                      </a:r>
                      <a:r>
                        <a:rPr lang="af-ZA" sz="1000"/>
                        <a:t>AI </a:t>
                      </a:r>
                      <a:r>
                        <a:rPr lang="zh-TW" altLang="en-US" sz="1000"/>
                        <a:t>分析規則與關鍵區域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實時分析人員行為並發送告警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儲存：</a:t>
                      </a:r>
                      <a:r>
                        <a:rPr lang="zh-TW" altLang="en-US" sz="1000"/>
                        <a:t> 存儲事件影像供事後查詢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自動檢測未授權人員進入後門；監控停車場電梯出入口是否有逗留行為；提升保全室周邊監控能力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降低非授權進入風險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強化停車場管理與出入口監控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減少保全工作壓力，提升效率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09441417"/>
                  </a:ext>
                </a:extLst>
              </a:tr>
              <a:tr h="1216756">
                <a:tc>
                  <a:txBody>
                    <a:bodyPr/>
                    <a:lstStyle/>
                    <a:p>
                      <a:r>
                        <a:rPr lang="en-US" altLang="zh-TW" sz="10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基於車輛的深度學習 </a:t>
                      </a:r>
                      <a:r>
                        <a:rPr lang="af-ZA" sz="1000" b="1"/>
                        <a:t>AI </a:t>
                      </a:r>
                      <a:r>
                        <a:rPr lang="zh-TW" altLang="en-US" sz="1000" b="1"/>
                        <a:t>支援功能</a:t>
                      </a:r>
                      <a:r>
                        <a:rPr lang="zh-TW" altLang="en-US" sz="1000"/>
                        <a:t>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- </a:t>
                      </a:r>
                      <a:r>
                        <a:rPr lang="zh-TW" altLang="en-US" sz="1000"/>
                        <a:t>包括車輛檢測、車牌辨識 </a:t>
                      </a:r>
                      <a:r>
                        <a:rPr lang="en-US" altLang="zh-TW" sz="1000"/>
                        <a:t>(</a:t>
                      </a:r>
                      <a:r>
                        <a:rPr lang="af-ZA" sz="1000"/>
                        <a:t>ALPR)、</a:t>
                      </a:r>
                      <a:r>
                        <a:rPr lang="zh-TW" altLang="en-US" sz="1000"/>
                        <a:t>區域入侵與車輛逗留檢測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導航：</a:t>
                      </a:r>
                      <a:r>
                        <a:rPr lang="zh-TW" altLang="en-US" sz="1000"/>
                        <a:t> 進入 </a:t>
                      </a:r>
                      <a:r>
                        <a:rPr lang="af-ZA" sz="1000"/>
                        <a:t>ALPR </a:t>
                      </a:r>
                      <a:r>
                        <a:rPr lang="zh-TW" altLang="en-US" sz="1000"/>
                        <a:t>功能界面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配置：</a:t>
                      </a:r>
                      <a:r>
                        <a:rPr lang="zh-TW" altLang="en-US" sz="1000"/>
                        <a:t> 設定車輛檢測參數與車牌比對清單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執行：</a:t>
                      </a:r>
                      <a:r>
                        <a:rPr lang="zh-TW" altLang="en-US" sz="1000"/>
                        <a:t> 啟用檢測功能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4) </a:t>
                      </a:r>
                      <a:r>
                        <a:rPr lang="zh-TW" altLang="en-US" sz="1000" b="1"/>
                        <a:t>查看結果：</a:t>
                      </a:r>
                      <a:r>
                        <a:rPr lang="zh-TW" altLang="en-US" sz="1000"/>
                        <a:t> 實時產生車牌辨識結果或告警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停車場收費處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車道出入口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管理室監控界面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 b="1"/>
                        <a:t>1) </a:t>
                      </a:r>
                      <a:r>
                        <a:rPr lang="zh-TW" altLang="en-US" sz="1000" b="1"/>
                        <a:t>設置：</a:t>
                      </a:r>
                      <a:r>
                        <a:rPr lang="zh-TW" altLang="en-US" sz="1000"/>
                        <a:t> 定義車輛檢測區域與參數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2) </a:t>
                      </a:r>
                      <a:r>
                        <a:rPr lang="zh-TW" altLang="en-US" sz="1000" b="1"/>
                        <a:t>監控：</a:t>
                      </a:r>
                      <a:r>
                        <a:rPr lang="zh-TW" altLang="en-US" sz="1000"/>
                        <a:t> 自動識別車輛並比對車牌清單 </a:t>
                      </a:r>
                      <a:br>
                        <a:rPr lang="zh-TW" altLang="en-US" sz="1000"/>
                      </a:br>
                      <a:r>
                        <a:rPr lang="en-US" altLang="zh-TW" sz="1000" b="1"/>
                        <a:t>3) </a:t>
                      </a:r>
                      <a:r>
                        <a:rPr lang="zh-TW" altLang="en-US" sz="1000" b="1"/>
                        <a:t>儲存：</a:t>
                      </a:r>
                      <a:r>
                        <a:rPr lang="zh-TW" altLang="en-US" sz="1000"/>
                        <a:t> 存儲車牌數據與影像供後續查詢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00" b="1"/>
                        <a:t>情境：</a:t>
                      </a:r>
                      <a:r>
                        <a:rPr lang="zh-TW" altLang="en-US" sz="1000"/>
                        <a:t> 自動記錄停車場車輛進出；減少收費處誤操作，支援車牌自動匹配功能；協助車道監控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00"/>
                        <a:t>1) </a:t>
                      </a:r>
                      <a:r>
                        <a:rPr lang="zh-TW" altLang="en-US" sz="1000"/>
                        <a:t>提高停車管理效率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2) </a:t>
                      </a:r>
                      <a:r>
                        <a:rPr lang="zh-TW" altLang="en-US" sz="1000"/>
                        <a:t>減少收費問題爭議 </a:t>
                      </a:r>
                      <a:br>
                        <a:rPr lang="zh-TW" altLang="en-US" sz="1000"/>
                      </a:br>
                      <a:r>
                        <a:rPr lang="en-US" altLang="zh-TW" sz="1000"/>
                        <a:t>3) </a:t>
                      </a:r>
                      <a:r>
                        <a:rPr lang="zh-TW" altLang="en-US" sz="1000"/>
                        <a:t>提供精準的車輛紀錄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7951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2350942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4466E3-0977-AECF-4469-65E560BC3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34FB880-907C-D035-4B0B-79B6AE1FC01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A426 / A826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望遠鏡 的圖片&#10;&#10;AI 產生的內容可能不正確。">
            <a:extLst>
              <a:ext uri="{FF2B5EF4-FFF2-40B4-BE49-F238E27FC236}">
                <a16:creationId xmlns:a16="http://schemas.microsoft.com/office/drawing/2014/main" id="{C1E00315-7F9B-1891-F31B-C731B8799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418" y="1955480"/>
            <a:ext cx="1098801" cy="1113178"/>
          </a:xfrm>
          <a:prstGeom prst="rect">
            <a:avLst/>
          </a:prstGeom>
        </p:spPr>
      </p:pic>
      <p:pic>
        <p:nvPicPr>
          <p:cNvPr id="5" name="圖片 4" descr="一張含有 相機和鏡頭, 相機, 相機鏡頭, 光學儀器 的圖片&#10;&#10;AI 產生的內容可能不正確。">
            <a:extLst>
              <a:ext uri="{FF2B5EF4-FFF2-40B4-BE49-F238E27FC236}">
                <a16:creationId xmlns:a16="http://schemas.microsoft.com/office/drawing/2014/main" id="{B33A7927-5364-E607-812E-C7612CD84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011" y="3433771"/>
            <a:ext cx="1113178" cy="103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41307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6C3055-C197-5558-7FE7-75B9774ED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5B24C72-5EDD-C876-2973-D224B8E04FE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VMGB-359 / VMGB359-P1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0B8865-D08A-A31F-49D1-F0E4491CFD4C}"/>
              </a:ext>
            </a:extLst>
          </p:cNvPr>
          <p:cNvSpPr txBox="1"/>
          <p:nvPr/>
        </p:nvSpPr>
        <p:spPr>
          <a:xfrm>
            <a:off x="2562721" y="1524731"/>
            <a:ext cx="6595947" cy="524860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Feature1: Thermal Image Features</a:t>
            </a:r>
            <a:endParaRPr lang="en-US" altLang="zh-TW" sz="16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Effective pixels: 160(H) × 120(V)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NETD (Noise Equivalent Temperature Difference) &lt; 40mK, detecting temperature differences as small as 0.04°C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Lens options:</a:t>
            </a:r>
            <a:endParaRPr lang="en-US" sz="16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VMGB-359: f6.2</a:t>
            </a:r>
            <a:endParaRPr lang="en-US" sz="16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VMGB-359-P1: f3.1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Temperature range: -20°C to 150°C (-4°F to 302°F)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Temperature accuracy: ±8°C (14.4°F)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Object detection distance: &lt; 200m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6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b="1">
                <a:ea typeface="+mn-lt"/>
                <a:cs typeface="+mn-lt"/>
              </a:rPr>
              <a:t>Feature2:</a:t>
            </a:r>
            <a:r>
              <a:rPr lang="en-US" sz="1600">
                <a:ea typeface="+mn-lt"/>
                <a:cs typeface="+mn-lt"/>
              </a:rPr>
              <a:t> </a:t>
            </a:r>
            <a:r>
              <a:rPr lang="en-US" sz="1600" b="1">
                <a:ea typeface="+mn-lt"/>
                <a:cs typeface="+mn-lt"/>
              </a:rPr>
              <a:t>Deep Learning AI for Thermal and Optical Imaging</a:t>
            </a:r>
            <a:endParaRPr lang="en-US" altLang="zh-TW" sz="1600" b="1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Temperature exception detection (up to 10 points, 10 areas, and 1 line), intelligent event detection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Fire detection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ea typeface="+mn-lt"/>
                <a:cs typeface="+mn-lt"/>
              </a:rPr>
              <a:t>Smoke detection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People-based detection: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Line crossing, area entry, area exit, and intrusion detection</a:t>
            </a:r>
            <a:endParaRPr lang="en-US" sz="16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600">
                <a:solidFill>
                  <a:schemeClr val="accent6"/>
                </a:solidFill>
                <a:ea typeface="+mn-lt"/>
                <a:cs typeface="+mn-lt"/>
              </a:rPr>
              <a:t>Vehicle-based detection:</a:t>
            </a:r>
            <a:endParaRPr lang="en-US" sz="1600">
              <a:solidFill>
                <a:schemeClr val="accent6"/>
              </a:solidFill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600">
                <a:ea typeface="+mn-lt"/>
                <a:cs typeface="+mn-lt"/>
              </a:rPr>
              <a:t>Line crossing, area entry, area exit, and intrusion detection (forbidden area)</a:t>
            </a:r>
            <a:endParaRPr lang="en-US" sz="1600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9441FA9-99BD-B066-7906-1199EF46FEB5}"/>
              </a:ext>
            </a:extLst>
          </p:cNvPr>
          <p:cNvSpPr txBox="1"/>
          <p:nvPr/>
        </p:nvSpPr>
        <p:spPr>
          <a:xfrm>
            <a:off x="230133" y="332742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https://www.acti.com/product/VMGB-359</a:t>
            </a:r>
            <a:endParaRPr lang="zh-TW" altLang="en-US">
              <a:ea typeface="微軟正黑體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57EF838-C0D1-E5F4-3E75-EFA3AA692528}"/>
              </a:ext>
            </a:extLst>
          </p:cNvPr>
          <p:cNvSpPr txBox="1"/>
          <p:nvPr/>
        </p:nvSpPr>
        <p:spPr>
          <a:xfrm>
            <a:off x="215755" y="421882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3"/>
              </a:rPr>
              <a:t>https://www.acti.com/product/VMGB-359-P1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2851BE78-1C5A-E3EA-AF90-DC8901FA24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76" y="1885336"/>
            <a:ext cx="1440612" cy="14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02388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8B9BA2-46DC-1CDB-EE53-5F78484B7E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EBE48FB-3F6E-CE07-C854-AF3D82191FA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VMGB-359 / VMGB359-P1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1FB5896-A8E5-0132-1D2E-4AA0F084568A}"/>
              </a:ext>
            </a:extLst>
          </p:cNvPr>
          <p:cNvSpPr txBox="1"/>
          <p:nvPr/>
        </p:nvSpPr>
        <p:spPr>
          <a:xfrm>
            <a:off x="2824928" y="1712079"/>
            <a:ext cx="6125497" cy="501675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Full-Color and Active Deterrence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white light LED with a 40m range, enabling full-color imaging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White light LED can be activated in event mode as an active deterrence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000" b="1">
                <a:ea typeface="+mn-lt"/>
                <a:cs typeface="+mn-lt"/>
              </a:rPr>
              <a:t>Feature4: Optical Image Features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Lens options:</a:t>
            </a:r>
            <a:endParaRPr lang="en-US" sz="2000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VMGB-359: 8mm</a:t>
            </a:r>
            <a:endParaRPr lang="en-US" sz="2000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VMGB-359-P1: 4mm (based on installation needs)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 sz="2000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0.017 lux @ F2.25 (AGC on)</a:t>
            </a:r>
            <a:endParaRPr lang="en-US" sz="2000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0.003 lux @ F2.25 (AGC on)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 40m for both models</a:t>
            </a:r>
            <a:endParaRPr lang="en-US" sz="2000">
              <a:cs typeface="Calibri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1ACAEF8B-3D3B-E524-BEBF-B2C27B794F6B}"/>
              </a:ext>
            </a:extLst>
          </p:cNvPr>
          <p:cNvSpPr txBox="1"/>
          <p:nvPr/>
        </p:nvSpPr>
        <p:spPr>
          <a:xfrm>
            <a:off x="230133" y="3327428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https://www.acti.com/product/VMGB-359</a:t>
            </a:r>
            <a:endParaRPr lang="zh-TW" altLang="en-US">
              <a:ea typeface="微軟正黑體"/>
              <a:cs typeface="+mn-lt"/>
            </a:endParaRP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86A98F26-FD12-C67F-1A13-FA0BF8BDCF41}"/>
              </a:ext>
            </a:extLst>
          </p:cNvPr>
          <p:cNvSpPr txBox="1"/>
          <p:nvPr/>
        </p:nvSpPr>
        <p:spPr>
          <a:xfrm>
            <a:off x="215755" y="4218823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3"/>
              </a:rPr>
              <a:t>https://www.acti.com/product/VMGB-359-P1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1" name="圖片 20">
            <a:extLst>
              <a:ext uri="{FF2B5EF4-FFF2-40B4-BE49-F238E27FC236}">
                <a16:creationId xmlns:a16="http://schemas.microsoft.com/office/drawing/2014/main" id="{94821BFC-A718-BD8B-C88F-7C41BD0FED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576" y="1885336"/>
            <a:ext cx="1440612" cy="14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1120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34D087-DF9E-F151-36F4-6D6C183D9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CE95295A-EC5E-6409-8C4C-A84458AC55B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VMGB-359 / VMGB359-P1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C1111435-6E70-916C-D6B3-4D03B3827CCA}"/>
              </a:ext>
            </a:extLst>
          </p:cNvPr>
          <p:cNvSpPr txBox="1"/>
          <p:nvPr/>
        </p:nvSpPr>
        <p:spPr>
          <a:xfrm>
            <a:off x="3148575" y="1646647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停車場 (</a:t>
            </a:r>
            <a:r>
              <a:rPr lang="en-US">
                <a:ea typeface="+mn-lt"/>
                <a:cs typeface="+mn-lt"/>
              </a:rPr>
              <a:t>Parking</a:t>
            </a:r>
            <a:r>
              <a:rPr lang="en-US" altLang="zh-TW">
                <a:ea typeface="+mn-lt"/>
                <a:cs typeface="+mn-lt"/>
              </a:rPr>
              <a:t> Lot)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EBED42DF-B239-F373-7678-99E5D1313B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552515"/>
              </p:ext>
            </p:extLst>
          </p:nvPr>
        </p:nvGraphicFramePr>
        <p:xfrm>
          <a:off x="1679097" y="2154505"/>
          <a:ext cx="7234196" cy="462929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81280">
                  <a:extLst>
                    <a:ext uri="{9D8B030D-6E8A-4147-A177-3AD203B41FA5}">
                      <a16:colId xmlns:a16="http://schemas.microsoft.com/office/drawing/2014/main" val="3678215338"/>
                    </a:ext>
                  </a:extLst>
                </a:gridCol>
                <a:gridCol w="624368">
                  <a:extLst>
                    <a:ext uri="{9D8B030D-6E8A-4147-A177-3AD203B41FA5}">
                      <a16:colId xmlns:a16="http://schemas.microsoft.com/office/drawing/2014/main" val="4290844498"/>
                    </a:ext>
                  </a:extLst>
                </a:gridCol>
                <a:gridCol w="1605762">
                  <a:extLst>
                    <a:ext uri="{9D8B030D-6E8A-4147-A177-3AD203B41FA5}">
                      <a16:colId xmlns:a16="http://schemas.microsoft.com/office/drawing/2014/main" val="336642071"/>
                    </a:ext>
                  </a:extLst>
                </a:gridCol>
                <a:gridCol w="922997">
                  <a:extLst>
                    <a:ext uri="{9D8B030D-6E8A-4147-A177-3AD203B41FA5}">
                      <a16:colId xmlns:a16="http://schemas.microsoft.com/office/drawing/2014/main" val="1544048331"/>
                    </a:ext>
                  </a:extLst>
                </a:gridCol>
                <a:gridCol w="1532871">
                  <a:extLst>
                    <a:ext uri="{9D8B030D-6E8A-4147-A177-3AD203B41FA5}">
                      <a16:colId xmlns:a16="http://schemas.microsoft.com/office/drawing/2014/main" val="923060180"/>
                    </a:ext>
                  </a:extLst>
                </a:gridCol>
                <a:gridCol w="1033459">
                  <a:extLst>
                    <a:ext uri="{9D8B030D-6E8A-4147-A177-3AD203B41FA5}">
                      <a16:colId xmlns:a16="http://schemas.microsoft.com/office/drawing/2014/main" val="198269009"/>
                    </a:ext>
                  </a:extLst>
                </a:gridCol>
                <a:gridCol w="1033459">
                  <a:extLst>
                    <a:ext uri="{9D8B030D-6E8A-4147-A177-3AD203B41FA5}">
                      <a16:colId xmlns:a16="http://schemas.microsoft.com/office/drawing/2014/main" val="12650251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73914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熱成像功能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160x120 </a:t>
                      </a:r>
                      <a:r>
                        <a:rPr lang="zh-TW" altLang="en-US" sz="1200"/>
                        <a:t>熱成像分辨率，能偵測到 </a:t>
                      </a:r>
                      <a:r>
                        <a:rPr lang="en-US" altLang="zh-TW" sz="1200"/>
                        <a:t>0.04°</a:t>
                      </a:r>
                      <a:r>
                        <a:rPr lang="af-ZA" sz="1200"/>
                        <a:t>C </a:t>
                      </a:r>
                      <a:r>
                        <a:rPr lang="zh-TW" altLang="en-US" sz="1200"/>
                        <a:t>的溫差，支持溫度範圍 </a:t>
                      </a:r>
                      <a:r>
                        <a:rPr lang="en-US" altLang="zh-TW" sz="1200"/>
                        <a:t>-20°</a:t>
                      </a:r>
                      <a:r>
                        <a:rPr lang="af-ZA" sz="1200"/>
                        <a:t>C ~ 150°C，</a:t>
                      </a:r>
                      <a:r>
                        <a:rPr lang="zh-TW" altLang="en-US" sz="1200"/>
                        <a:t>溫度精度 </a:t>
                      </a:r>
                      <a:r>
                        <a:rPr lang="en-US" altLang="zh-TW" sz="1200"/>
                        <a:t>±8°</a:t>
                      </a:r>
                      <a:r>
                        <a:rPr lang="af-ZA" sz="1200"/>
                        <a:t>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停車場出口、電動車充電站、停車區域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選擇功能頁面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設定監測區域與參數</a:t>
                      </a:r>
                    </a:p>
                    <a:p>
                      <a:pPr lvl="0">
                        <a:buNone/>
                      </a:pPr>
                      <a:r>
                        <a:rPr lang="zh-TW" altLang="en-US" sz="1200"/>
                        <a:t> </a:t>
                      </a: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啟用監測模式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4) </a:t>
                      </a:r>
                      <a:r>
                        <a:rPr lang="zh-TW" altLang="en-US" sz="1200"/>
                        <a:t>查看即時或儲存影像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在停車場內監測電動車過熱、火災潛在風險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減少火災風險，保護財產安全，提高停車場管理效率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728023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深度學習 </a:t>
                      </a:r>
                      <a:r>
                        <a:rPr lang="af-ZA" sz="1200"/>
                        <a:t>AI </a:t>
                      </a:r>
                      <a:r>
                        <a:rPr lang="zh-TW" altLang="en-US" sz="1200"/>
                        <a:t>火災檢測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火災異常溫度檢測（最多支持</a:t>
                      </a:r>
                      <a:r>
                        <a:rPr lang="en-US" altLang="zh-TW" sz="1200"/>
                        <a:t>10</a:t>
                      </a:r>
                      <a:r>
                        <a:rPr lang="zh-TW" altLang="en-US" sz="1200"/>
                        <a:t>點</a:t>
                      </a:r>
                      <a:r>
                        <a:rPr lang="en-US" altLang="zh-TW" sz="1200"/>
                        <a:t>/10</a:t>
                      </a:r>
                      <a:r>
                        <a:rPr lang="zh-TW" altLang="en-US" sz="1200"/>
                        <a:t>區域</a:t>
                      </a:r>
                      <a:r>
                        <a:rPr lang="en-US" altLang="zh-TW" sz="1200"/>
                        <a:t>/1</a:t>
                      </a:r>
                      <a:r>
                        <a:rPr lang="zh-TW" altLang="en-US" sz="1200"/>
                        <a:t>線），煙霧檢測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停車場全域監測點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進入火災檢測頁面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配置區域及參數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啟用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4) </a:t>
                      </a:r>
                      <a:r>
                        <a:rPr lang="zh-TW" altLang="en-US" sz="1200"/>
                        <a:t>即時檢測及警報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停車場內無人看守區域火災檢測，及早識別火源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減少因火災引起的停車場損失，及時反應保障人員安全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68826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全彩與主動嚇阻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40</a:t>
                      </a:r>
                      <a:r>
                        <a:rPr lang="zh-TW" altLang="en-US" sz="1200"/>
                        <a:t>米白光 </a:t>
                      </a:r>
                      <a:r>
                        <a:rPr lang="af-ZA" sz="1200"/>
                        <a:t>LED，</a:t>
                      </a:r>
                      <a:r>
                        <a:rPr lang="zh-TW" altLang="en-US" sz="1200"/>
                        <a:t>可在事件觸發時啟用光源進行嚇阻或提供彩色影像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停車場主要入口、角落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 </a:t>
                      </a:r>
                      <a:r>
                        <a:rPr lang="af-ZA" sz="1200"/>
                        <a:t>LED </a:t>
                      </a:r>
                      <a:r>
                        <a:rPr lang="zh-TW" altLang="en-US" sz="1200"/>
                        <a:t>觸發條件 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系統自動檢測並觸發光源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實時記錄彩色畫面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在停車場夜間增加光源，嚇阻非法活動，例如闖入或破壞行為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提高停車場夜間安全，降低偷竊或破壞事件發生機率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51597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光學影像功能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200"/>
                        <a:t>4MP </a:t>
                      </a:r>
                      <a:r>
                        <a:rPr lang="zh-TW" altLang="en-US" sz="1200"/>
                        <a:t>解析度，</a:t>
                      </a:r>
                      <a:r>
                        <a:rPr lang="en-US" altLang="zh-TW" sz="1200"/>
                        <a:t>30</a:t>
                      </a:r>
                      <a:r>
                        <a:rPr lang="af-ZA" sz="1200" err="1"/>
                        <a:t>fps</a:t>
                      </a:r>
                      <a:r>
                        <a:rPr lang="af-ZA" sz="1200"/>
                        <a:t>，</a:t>
                      </a:r>
                      <a:r>
                        <a:rPr lang="zh-TW" altLang="en-US" sz="1200"/>
                        <a:t>支持</a:t>
                      </a:r>
                      <a:r>
                        <a:rPr lang="en-US" altLang="zh-TW" sz="1200"/>
                        <a:t>8</a:t>
                      </a:r>
                      <a:r>
                        <a:rPr lang="af-ZA" sz="1200"/>
                        <a:t>mm（VMGB-359）</a:t>
                      </a:r>
                      <a:r>
                        <a:rPr lang="zh-TW" altLang="en-US" sz="1200"/>
                        <a:t>與</a:t>
                      </a:r>
                      <a:r>
                        <a:rPr lang="en-US" altLang="zh-TW" sz="1200"/>
                        <a:t>4</a:t>
                      </a:r>
                      <a:r>
                        <a:rPr lang="af-ZA" sz="1200"/>
                        <a:t>mm（VMGB-359-P1）</a:t>
                      </a:r>
                      <a:r>
                        <a:rPr lang="zh-TW" altLang="en-US" sz="1200"/>
                        <a:t>鏡頭，</a:t>
                      </a:r>
                      <a:r>
                        <a:rPr lang="en-US" altLang="zh-TW" sz="1200"/>
                        <a:t>40</a:t>
                      </a:r>
                      <a:r>
                        <a:rPr lang="zh-TW" altLang="en-US" sz="1200"/>
                        <a:t>米紅外線距離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停車場入口、車牌識別區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配置鏡頭角度與視野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設定紅外線模式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影像記錄與存檔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車牌識別與停車位監測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提高停車場運營效率，支持精準車牌記錄與統計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9807988"/>
                  </a:ext>
                </a:extLst>
              </a:tr>
            </a:tbl>
          </a:graphicData>
        </a:graphic>
      </p:graphicFrame>
      <p:pic>
        <p:nvPicPr>
          <p:cNvPr id="7" name="圖片 6">
            <a:extLst>
              <a:ext uri="{FF2B5EF4-FFF2-40B4-BE49-F238E27FC236}">
                <a16:creationId xmlns:a16="http://schemas.microsoft.com/office/drawing/2014/main" id="{D8378D82-EDF2-EC76-D061-B9EB199529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93" y="2158443"/>
            <a:ext cx="1440612" cy="14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9675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DD0BB-0478-8051-B8B8-F90C6A6A0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1DF186A-F02A-FFC6-D5AD-727BA5B3EC6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VMGB-359 / VMGB359-P1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3011A33-AE2C-8E28-FED2-22577B11E844}"/>
              </a:ext>
            </a:extLst>
          </p:cNvPr>
          <p:cNvSpPr txBox="1"/>
          <p:nvPr/>
        </p:nvSpPr>
        <p:spPr>
          <a:xfrm>
            <a:off x="3077771" y="179837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工廠 (</a:t>
            </a:r>
            <a:r>
              <a:rPr lang="en-US">
                <a:ea typeface="+mn-lt"/>
                <a:cs typeface="+mn-lt"/>
              </a:rPr>
              <a:t>Factory</a:t>
            </a:r>
            <a:r>
              <a:rPr lang="en-US" altLang="zh-TW">
                <a:ea typeface="+mn-lt"/>
                <a:cs typeface="+mn-lt"/>
              </a:rPr>
              <a:t>)</a:t>
            </a:r>
            <a:endParaRPr lang="zh-TW" altLang="en-US">
              <a:cs typeface="Calibri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FB1F944-7FAB-7765-2FFE-B2945E7C90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94" y="2441665"/>
            <a:ext cx="1440612" cy="1440612"/>
          </a:xfrm>
          <a:prstGeom prst="rect">
            <a:avLst/>
          </a:prstGeom>
        </p:spPr>
      </p:pic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A982CE46-740E-6430-0F25-2E858A4FED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3618765"/>
              </p:ext>
            </p:extLst>
          </p:nvPr>
        </p:nvGraphicFramePr>
        <p:xfrm>
          <a:off x="1881398" y="2437725"/>
          <a:ext cx="6983307" cy="206897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66260">
                  <a:extLst>
                    <a:ext uri="{9D8B030D-6E8A-4147-A177-3AD203B41FA5}">
                      <a16:colId xmlns:a16="http://schemas.microsoft.com/office/drawing/2014/main" val="361112067"/>
                    </a:ext>
                  </a:extLst>
                </a:gridCol>
                <a:gridCol w="594258">
                  <a:extLst>
                    <a:ext uri="{9D8B030D-6E8A-4147-A177-3AD203B41FA5}">
                      <a16:colId xmlns:a16="http://schemas.microsoft.com/office/drawing/2014/main" val="2539818373"/>
                    </a:ext>
                  </a:extLst>
                </a:gridCol>
                <a:gridCol w="1390622">
                  <a:extLst>
                    <a:ext uri="{9D8B030D-6E8A-4147-A177-3AD203B41FA5}">
                      <a16:colId xmlns:a16="http://schemas.microsoft.com/office/drawing/2014/main" val="2904328853"/>
                    </a:ext>
                  </a:extLst>
                </a:gridCol>
                <a:gridCol w="1020014">
                  <a:extLst>
                    <a:ext uri="{9D8B030D-6E8A-4147-A177-3AD203B41FA5}">
                      <a16:colId xmlns:a16="http://schemas.microsoft.com/office/drawing/2014/main" val="109465935"/>
                    </a:ext>
                  </a:extLst>
                </a:gridCol>
                <a:gridCol w="1302601">
                  <a:extLst>
                    <a:ext uri="{9D8B030D-6E8A-4147-A177-3AD203B41FA5}">
                      <a16:colId xmlns:a16="http://schemas.microsoft.com/office/drawing/2014/main" val="621373175"/>
                    </a:ext>
                  </a:extLst>
                </a:gridCol>
                <a:gridCol w="1090184">
                  <a:extLst>
                    <a:ext uri="{9D8B030D-6E8A-4147-A177-3AD203B41FA5}">
                      <a16:colId xmlns:a16="http://schemas.microsoft.com/office/drawing/2014/main" val="2952632981"/>
                    </a:ext>
                  </a:extLst>
                </a:gridCol>
                <a:gridCol w="1019368">
                  <a:extLst>
                    <a:ext uri="{9D8B030D-6E8A-4147-A177-3AD203B41FA5}">
                      <a16:colId xmlns:a16="http://schemas.microsoft.com/office/drawing/2014/main" val="29130307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序號</a:t>
                      </a: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4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4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685676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熱成像功能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160x120 </a:t>
                      </a:r>
                      <a:r>
                        <a:rPr lang="zh-TW" altLang="en-US" sz="1400"/>
                        <a:t>熱成像分辨率，能偵測到 </a:t>
                      </a:r>
                      <a:r>
                        <a:rPr lang="en-US" altLang="zh-TW" sz="1400"/>
                        <a:t>0.04°</a:t>
                      </a:r>
                      <a:r>
                        <a:rPr lang="af-ZA" sz="1400"/>
                        <a:t>C </a:t>
                      </a:r>
                      <a:r>
                        <a:rPr lang="zh-TW" altLang="en-US" sz="1400"/>
                        <a:t>的溫差，支持溫度範圍 </a:t>
                      </a:r>
                      <a:r>
                        <a:rPr lang="en-US" altLang="zh-TW" sz="1400"/>
                        <a:t>-20°</a:t>
                      </a:r>
                      <a:r>
                        <a:rPr lang="af-ZA" sz="1400"/>
                        <a:t>C ~ 150°C，</a:t>
                      </a:r>
                      <a:r>
                        <a:rPr lang="zh-TW" altLang="en-US" sz="1400"/>
                        <a:t>溫度精度 </a:t>
                      </a:r>
                      <a:r>
                        <a:rPr lang="en-US" altLang="zh-TW" sz="1400"/>
                        <a:t>±8°</a:t>
                      </a:r>
                      <a:r>
                        <a:rPr lang="af-ZA" sz="1400"/>
                        <a:t>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重要設備旁、原料倉庫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選擇功能頁面</a:t>
                      </a:r>
                      <a:endParaRPr lang="zh-TW"/>
                    </a:p>
                    <a:p>
                      <a:pPr lvl="0">
                        <a:buNone/>
                      </a:pPr>
                      <a:r>
                        <a:rPr lang="zh-TW" altLang="en-US" sz="1400"/>
                        <a:t> </a:t>
                      </a: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設定監測區域與參數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啟用監測模式</a:t>
                      </a:r>
                      <a:endParaRPr lang="zh-TW" altLang="en-US"/>
                    </a:p>
                    <a:p>
                      <a:pPr lvl="0">
                        <a:buNone/>
                      </a:pPr>
                      <a:r>
                        <a:rPr lang="en-US" altLang="zh-TW" sz="1400"/>
                        <a:t>4) </a:t>
                      </a:r>
                      <a:r>
                        <a:rPr lang="zh-TW" altLang="en-US" sz="1400"/>
                        <a:t>查看即時或儲存影像</a:t>
                      </a:r>
                      <a:endParaRPr lang="zh-TW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對工廠設備進行異常溫度監測，例如電機過熱或倉庫火災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減少設備停機風險，降低損失，保證生產線穩定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8921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481489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2AF47E-8BBB-8A59-09A6-68DE337D4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EEB1C4D-E150-7C3D-EE61-D3953713C80C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VMGB-359 / VMGB359-P1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35D3B7F7-D78F-CB9A-54D0-078EE8B6A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14" y="1956142"/>
            <a:ext cx="1440612" cy="14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866996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5ADC0D-0FD9-9903-579E-08C9BC7BC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E0367D2-0EE2-373E-CD90-AE1531C509EC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A570 / A570-Px / A371 / A371-Px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1339F8-5638-524A-C76C-DD0920D61FC5}"/>
              </a:ext>
            </a:extLst>
          </p:cNvPr>
          <p:cNvSpPr txBox="1"/>
          <p:nvPr/>
        </p:nvSpPr>
        <p:spPr>
          <a:xfrm>
            <a:off x="2448859" y="1453821"/>
            <a:ext cx="6698025" cy="5478423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Feature1: Thermal Image Features</a:t>
            </a:r>
            <a:endParaRPr lang="en-US" altLang="zh-TW" sz="140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Effective pixels: 256(H) × 192(V)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NETD (Noise Equivalent Temperature Difference) &lt; 40mK, detecting temperature differences as small as 0.04°C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Lens options for flexible installation distances: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A570: f2.1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A570-P1: f3.6</a:t>
            </a:r>
            <a:endParaRPr lang="en-US" sz="1400">
              <a:ea typeface="微軟正黑體"/>
              <a:cs typeface="+mn-lt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A570-P2: f6.9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A371: f3.6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A371-P1: f6.9</a:t>
            </a:r>
            <a:endParaRPr lang="en-US" sz="1400">
              <a:cs typeface="Calibri"/>
            </a:endParaRP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A371-P2: f9.7</a:t>
            </a:r>
            <a:endParaRPr lang="en-US" sz="140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Temperature range: -20°C to 150°C (-4°F to 302°F)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Temperature accuracy: ±8°C (14.4°F)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Object detection distance: &lt; 200m</a:t>
            </a:r>
          </a:p>
          <a:p>
            <a:pPr marL="742950" lvl="1" indent="-285750">
              <a:buFont typeface="Courier New"/>
              <a:buChar char="o"/>
            </a:pPr>
            <a:endParaRPr lang="en-US" sz="140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>
                <a:ea typeface="+mn-lt"/>
                <a:cs typeface="+mn-lt"/>
              </a:rPr>
              <a:t>Feature2:</a:t>
            </a:r>
            <a:r>
              <a:rPr lang="en-US" sz="1400">
                <a:ea typeface="+mn-lt"/>
                <a:cs typeface="+mn-lt"/>
              </a:rPr>
              <a:t> </a:t>
            </a:r>
            <a:r>
              <a:rPr lang="en-US" sz="1400" b="1">
                <a:ea typeface="+mn-lt"/>
                <a:cs typeface="+mn-lt"/>
              </a:rPr>
              <a:t>Deep Learning AI for Thermal and Optical Imaging</a:t>
            </a:r>
            <a:endParaRPr lang="en-US" altLang="zh-TW" sz="1400" b="1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Temperature exception detection (up to 10 points, 10 areas, and 1 line), intelligent event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Fire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ea typeface="+mn-lt"/>
                <a:cs typeface="+mn-lt"/>
              </a:rPr>
              <a:t>Smoke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solidFill>
                  <a:schemeClr val="accent6"/>
                </a:solidFill>
                <a:ea typeface="+mn-lt"/>
                <a:cs typeface="+mn-lt"/>
              </a:rPr>
              <a:t>People-based detection</a:t>
            </a:r>
            <a:r>
              <a:rPr lang="en-US" sz="1400">
                <a:ea typeface="+mn-lt"/>
                <a:cs typeface="+mn-lt"/>
              </a:rPr>
              <a:t>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Line crossing, area entry, area exit, and intrusion detection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400">
                <a:solidFill>
                  <a:schemeClr val="accent6"/>
                </a:solidFill>
                <a:ea typeface="+mn-lt"/>
                <a:cs typeface="+mn-lt"/>
              </a:rPr>
              <a:t>Vehicle-based detection</a:t>
            </a:r>
            <a:r>
              <a:rPr lang="en-US" sz="1400">
                <a:ea typeface="+mn-lt"/>
                <a:cs typeface="+mn-lt"/>
              </a:rPr>
              <a:t>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400">
                <a:ea typeface="+mn-lt"/>
                <a:cs typeface="+mn-lt"/>
              </a:rPr>
              <a:t>Line crossing, area entry, area exit, and intrusion detection (forbidden area)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74CDE72-5C05-1C61-DC2C-B84094C5FEBF}"/>
              </a:ext>
            </a:extLst>
          </p:cNvPr>
          <p:cNvSpPr txBox="1"/>
          <p:nvPr/>
        </p:nvSpPr>
        <p:spPr>
          <a:xfrm>
            <a:off x="134836" y="2689480"/>
            <a:ext cx="232420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400">
                <a:ea typeface="+mn-lt"/>
                <a:cs typeface="+mn-lt"/>
                <a:hlinkClick r:id="rId2"/>
              </a:rPr>
              <a:t>https://www.acti.com/product/A570</a:t>
            </a:r>
            <a:endParaRPr lang="en-US" sz="1400">
              <a:ea typeface="+mn-lt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3"/>
              </a:rPr>
              <a:t>https://www.acti.com/product/A570-P1</a:t>
            </a:r>
            <a:endParaRPr 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4"/>
              </a:rPr>
              <a:t>https://www.acti.com/product/A570-P2</a:t>
            </a:r>
            <a:endParaRPr lang="en-US" sz="1400">
              <a:ea typeface="微軟正黑體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7781F81-D53C-4EF2-A6E3-FAB310EA2CF6}"/>
              </a:ext>
            </a:extLst>
          </p:cNvPr>
          <p:cNvSpPr txBox="1"/>
          <p:nvPr/>
        </p:nvSpPr>
        <p:spPr>
          <a:xfrm>
            <a:off x="124720" y="5196483"/>
            <a:ext cx="232420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400">
                <a:ea typeface="+mn-lt"/>
                <a:cs typeface="+mn-lt"/>
                <a:hlinkClick r:id="rId5"/>
              </a:rPr>
              <a:t>https://www.acti.com/product/A371</a:t>
            </a:r>
            <a:endParaRPr lang="zh-TW" alt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6"/>
              </a:rPr>
              <a:t>https://www.acti.com/product/A371-P1</a:t>
            </a:r>
            <a:endParaRPr 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7"/>
              </a:rPr>
              <a:t>https://www.acti.com/product/A371-P2</a:t>
            </a:r>
            <a:endParaRPr lang="en-US" sz="1400">
              <a:ea typeface="微軟正黑體"/>
              <a:cs typeface="+mn-lt"/>
            </a:endParaRPr>
          </a:p>
        </p:txBody>
      </p:sp>
      <p:pic>
        <p:nvPicPr>
          <p:cNvPr id="15" name="圖片 14" descr="一張含有 廁所 的圖片&#10;&#10;AI 產生的內容可能不正確。">
            <a:extLst>
              <a:ext uri="{FF2B5EF4-FFF2-40B4-BE49-F238E27FC236}">
                <a16:creationId xmlns:a16="http://schemas.microsoft.com/office/drawing/2014/main" id="{F32A3AFF-C379-EA7F-D245-B8157332AD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4800" y="1689026"/>
            <a:ext cx="1009291" cy="1009291"/>
          </a:xfrm>
          <a:prstGeom prst="rect">
            <a:avLst/>
          </a:prstGeom>
        </p:spPr>
      </p:pic>
      <p:pic>
        <p:nvPicPr>
          <p:cNvPr id="17" name="圖片 16" descr="一張含有 光學儀器, 相機和鏡頭, 相機 的圖片&#10;&#10;AI 產生的內容可能不正確。">
            <a:extLst>
              <a:ext uri="{FF2B5EF4-FFF2-40B4-BE49-F238E27FC236}">
                <a16:creationId xmlns:a16="http://schemas.microsoft.com/office/drawing/2014/main" id="{59F2C2EC-C239-79AD-AABD-75BFF32919D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92005" y="4191343"/>
            <a:ext cx="994405" cy="100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923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ED744-869E-B12E-FE7E-7A196A60C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9551CEC-CE95-7745-53A3-14DE2CFD48C3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A570 / A570-Px / A371 / A371-Px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91044A-DB0E-6E07-FA0F-76016E33844E}"/>
              </a:ext>
            </a:extLst>
          </p:cNvPr>
          <p:cNvSpPr txBox="1"/>
          <p:nvPr/>
        </p:nvSpPr>
        <p:spPr>
          <a:xfrm>
            <a:off x="2757564" y="1726991"/>
            <a:ext cx="6230088" cy="497629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Full-Color and Active Deterrence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white light LED with a 30m range for full-color imaging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White light LED can be activated in event mode as an active deterrence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2000" b="1">
                <a:ea typeface="+mn-lt"/>
                <a:cs typeface="+mn-lt"/>
              </a:rPr>
              <a:t>Feature4: Optical Image Features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Lens options: 2.2mm, 4.3mm, 6.4mm, and 8mm for flexible installation distances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0.0089 lux @ F1.6 (AGC on)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 lux (IR LED on)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IR distance: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A570 and A570-Px: 15m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A371 and A371-Px: 30m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0D6D5B6-F941-CE74-7989-AC5DC60AE3CD}"/>
              </a:ext>
            </a:extLst>
          </p:cNvPr>
          <p:cNvSpPr txBox="1"/>
          <p:nvPr/>
        </p:nvSpPr>
        <p:spPr>
          <a:xfrm>
            <a:off x="215756" y="2729940"/>
            <a:ext cx="232420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400">
                <a:ea typeface="+mn-lt"/>
                <a:cs typeface="+mn-lt"/>
                <a:hlinkClick r:id="rId2"/>
              </a:rPr>
              <a:t>https://www.acti.com/product/A570</a:t>
            </a:r>
            <a:endParaRPr lang="en-US" sz="1400">
              <a:ea typeface="+mn-lt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3"/>
              </a:rPr>
              <a:t>https://www.acti.com/product/A570-P1</a:t>
            </a:r>
            <a:endParaRPr 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4"/>
              </a:rPr>
              <a:t>https://www.acti.com/product/A570-P2</a:t>
            </a:r>
            <a:endParaRPr lang="en-US" sz="1400">
              <a:ea typeface="微軟正黑體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E3AE45D-DE7A-76D1-0B23-40ECEA590CED}"/>
              </a:ext>
            </a:extLst>
          </p:cNvPr>
          <p:cNvSpPr txBox="1"/>
          <p:nvPr/>
        </p:nvSpPr>
        <p:spPr>
          <a:xfrm>
            <a:off x="215755" y="5196483"/>
            <a:ext cx="2324204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400">
                <a:ea typeface="+mn-lt"/>
                <a:cs typeface="+mn-lt"/>
                <a:hlinkClick r:id="rId5"/>
              </a:rPr>
              <a:t>https://www.acti.com/product/A371</a:t>
            </a:r>
            <a:endParaRPr lang="zh-TW" alt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6"/>
              </a:rPr>
              <a:t>https://www.acti.com/product/A371-P1</a:t>
            </a:r>
            <a:endParaRPr lang="en-US" sz="1400">
              <a:ea typeface="微軟正黑體"/>
              <a:cs typeface="+mn-lt"/>
            </a:endParaRPr>
          </a:p>
          <a:p>
            <a:r>
              <a:rPr lang="en-US" sz="1400">
                <a:ea typeface="+mn-lt"/>
                <a:cs typeface="+mn-lt"/>
                <a:hlinkClick r:id="rId7"/>
              </a:rPr>
              <a:t>https://www.acti.com/product/A371-P2</a:t>
            </a:r>
            <a:endParaRPr lang="en-US" sz="1400">
              <a:ea typeface="微軟正黑體"/>
              <a:cs typeface="+mn-lt"/>
            </a:endParaRPr>
          </a:p>
        </p:txBody>
      </p:sp>
      <p:pic>
        <p:nvPicPr>
          <p:cNvPr id="10" name="圖片 9" descr="一張含有 廁所 的圖片&#10;&#10;AI 產生的內容可能不正確。">
            <a:extLst>
              <a:ext uri="{FF2B5EF4-FFF2-40B4-BE49-F238E27FC236}">
                <a16:creationId xmlns:a16="http://schemas.microsoft.com/office/drawing/2014/main" id="{766C1C59-E32C-9F6C-2724-EC95D7E9D3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6764" y="1718444"/>
            <a:ext cx="1009291" cy="1009291"/>
          </a:xfrm>
          <a:prstGeom prst="rect">
            <a:avLst/>
          </a:prstGeom>
        </p:spPr>
      </p:pic>
      <p:pic>
        <p:nvPicPr>
          <p:cNvPr id="17" name="圖片 16" descr="一張含有 光學儀器, 相機和鏡頭, 相機 的圖片&#10;&#10;AI 產生的內容可能不正確。">
            <a:extLst>
              <a:ext uri="{FF2B5EF4-FFF2-40B4-BE49-F238E27FC236}">
                <a16:creationId xmlns:a16="http://schemas.microsoft.com/office/drawing/2014/main" id="{3347BD7E-4DF5-E618-6E16-396A342932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3040" y="4191343"/>
            <a:ext cx="994405" cy="100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22841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373279-3BC9-E17D-01DC-D1573B770A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22816DA-CD11-C405-625F-8A3A460F36A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825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A570 / A570-Px / A371 / A371-Px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620125F-84E1-D984-9E37-E2429DD14949}"/>
              </a:ext>
            </a:extLst>
          </p:cNvPr>
          <p:cNvSpPr txBox="1"/>
          <p:nvPr/>
        </p:nvSpPr>
        <p:spPr>
          <a:xfrm>
            <a:off x="3047424" y="167884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停車場</a:t>
            </a:r>
            <a:r>
              <a:rPr lang="en-US">
                <a:ea typeface="+mn-lt"/>
                <a:cs typeface="+mn-lt"/>
              </a:rPr>
              <a:t> (Parking</a:t>
            </a:r>
            <a:r>
              <a:rPr lang="en-US" altLang="zh-TW">
                <a:ea typeface="+mn-lt"/>
                <a:cs typeface="+mn-lt"/>
              </a:rPr>
              <a:t> Lot)</a:t>
            </a:r>
            <a:endParaRPr lang="zh-TW" altLang="en-US">
              <a:cs typeface="Calibri"/>
            </a:endParaRPr>
          </a:p>
        </p:txBody>
      </p:sp>
      <p:pic>
        <p:nvPicPr>
          <p:cNvPr id="5" name="圖片 4" descr="一張含有 廁所 的圖片&#10;&#10;AI 產生的內容可能不正確。">
            <a:extLst>
              <a:ext uri="{FF2B5EF4-FFF2-40B4-BE49-F238E27FC236}">
                <a16:creationId xmlns:a16="http://schemas.microsoft.com/office/drawing/2014/main" id="{62D82CE2-719D-A10E-BE41-6B593DA94E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127" y="2153390"/>
            <a:ext cx="1009291" cy="1009291"/>
          </a:xfrm>
          <a:prstGeom prst="rect">
            <a:avLst/>
          </a:prstGeom>
        </p:spPr>
      </p:pic>
      <p:pic>
        <p:nvPicPr>
          <p:cNvPr id="10" name="圖片 9" descr="一張含有 光學儀器, 相機和鏡頭, 相機 的圖片&#10;&#10;AI 產生的內容可能不正確。">
            <a:extLst>
              <a:ext uri="{FF2B5EF4-FFF2-40B4-BE49-F238E27FC236}">
                <a16:creationId xmlns:a16="http://schemas.microsoft.com/office/drawing/2014/main" id="{0201CBD1-8BCC-5ACB-B44D-1965023628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288" y="3270873"/>
            <a:ext cx="994405" cy="1001849"/>
          </a:xfrm>
          <a:prstGeom prst="rect">
            <a:avLst/>
          </a:prstGeom>
        </p:spPr>
      </p:pic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id="{420E5723-0E99-B6AE-8293-90D4EE531D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26222"/>
              </p:ext>
            </p:extLst>
          </p:nvPr>
        </p:nvGraphicFramePr>
        <p:xfrm>
          <a:off x="1587035" y="2154504"/>
          <a:ext cx="7234157" cy="4329284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95358">
                  <a:extLst>
                    <a:ext uri="{9D8B030D-6E8A-4147-A177-3AD203B41FA5}">
                      <a16:colId xmlns:a16="http://schemas.microsoft.com/office/drawing/2014/main" val="2082532140"/>
                    </a:ext>
                  </a:extLst>
                </a:gridCol>
                <a:gridCol w="657477">
                  <a:extLst>
                    <a:ext uri="{9D8B030D-6E8A-4147-A177-3AD203B41FA5}">
                      <a16:colId xmlns:a16="http://schemas.microsoft.com/office/drawing/2014/main" val="3975185265"/>
                    </a:ext>
                  </a:extLst>
                </a:gridCol>
                <a:gridCol w="1302311">
                  <a:extLst>
                    <a:ext uri="{9D8B030D-6E8A-4147-A177-3AD203B41FA5}">
                      <a16:colId xmlns:a16="http://schemas.microsoft.com/office/drawing/2014/main" val="3423999830"/>
                    </a:ext>
                  </a:extLst>
                </a:gridCol>
                <a:gridCol w="1175873">
                  <a:extLst>
                    <a:ext uri="{9D8B030D-6E8A-4147-A177-3AD203B41FA5}">
                      <a16:colId xmlns:a16="http://schemas.microsoft.com/office/drawing/2014/main" val="757649050"/>
                    </a:ext>
                  </a:extLst>
                </a:gridCol>
                <a:gridCol w="1289668">
                  <a:extLst>
                    <a:ext uri="{9D8B030D-6E8A-4147-A177-3AD203B41FA5}">
                      <a16:colId xmlns:a16="http://schemas.microsoft.com/office/drawing/2014/main" val="1087831618"/>
                    </a:ext>
                  </a:extLst>
                </a:gridCol>
                <a:gridCol w="1188514">
                  <a:extLst>
                    <a:ext uri="{9D8B030D-6E8A-4147-A177-3AD203B41FA5}">
                      <a16:colId xmlns:a16="http://schemas.microsoft.com/office/drawing/2014/main" val="3425771249"/>
                    </a:ext>
                  </a:extLst>
                </a:gridCol>
                <a:gridCol w="1124956">
                  <a:extLst>
                    <a:ext uri="{9D8B030D-6E8A-4147-A177-3AD203B41FA5}">
                      <a16:colId xmlns:a16="http://schemas.microsoft.com/office/drawing/2014/main" val="486617877"/>
                    </a:ext>
                  </a:extLst>
                </a:gridCol>
              </a:tblGrid>
              <a:tr h="244084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5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05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5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5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5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5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5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05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05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0652432"/>
                  </a:ext>
                </a:extLst>
              </a:tr>
              <a:tr h="1104803">
                <a:tc>
                  <a:txBody>
                    <a:bodyPr/>
                    <a:lstStyle/>
                    <a:p>
                      <a:r>
                        <a:rPr lang="en-US" altLang="zh-TW" sz="105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50"/>
                        <a:t>熱成像功能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50"/>
                        <a:t>提供</a:t>
                      </a:r>
                      <a:r>
                        <a:rPr lang="en-US" altLang="zh-TW" sz="1050"/>
                        <a:t>256(</a:t>
                      </a:r>
                      <a:r>
                        <a:rPr lang="af-ZA" sz="1050"/>
                        <a:t>H) x 192(V)</a:t>
                      </a:r>
                      <a:r>
                        <a:rPr lang="zh-TW" altLang="en-US" sz="1050"/>
                        <a:t>高效像素，</a:t>
                      </a:r>
                      <a:r>
                        <a:rPr lang="af-ZA" sz="1050"/>
                        <a:t>NETD &lt; 40mk，</a:t>
                      </a:r>
                      <a:r>
                        <a:rPr lang="zh-TW" altLang="en-US" sz="1050"/>
                        <a:t>高溫偵測範圍</a:t>
                      </a:r>
                      <a:r>
                        <a:rPr lang="en-US" altLang="zh-TW" sz="1050"/>
                        <a:t>-20°</a:t>
                      </a:r>
                      <a:r>
                        <a:rPr lang="af-ZA" sz="1050"/>
                        <a:t>C ~ 150°C，</a:t>
                      </a:r>
                      <a:r>
                        <a:rPr lang="zh-TW" altLang="en-US" sz="1050"/>
                        <a:t>支持精確安裝鏡頭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電動車停車區（電池監控）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主要車輛通道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停車場出入口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監管電動車區域異常溫度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自動觸發警報和錄影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數據呈現於</a:t>
                      </a:r>
                      <a:r>
                        <a:rPr lang="af-ZA" sz="1050"/>
                        <a:t>VMS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偵測電動車過熱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預防電池起火造成的財產損失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溫度異常的多點精準監控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降低火災風險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減少人力巡查需求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提升停車場安全性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73821209"/>
                  </a:ext>
                </a:extLst>
              </a:tr>
              <a:tr h="937797">
                <a:tc>
                  <a:txBody>
                    <a:bodyPr/>
                    <a:lstStyle/>
                    <a:p>
                      <a:r>
                        <a:rPr lang="en-US" altLang="zh-TW" sz="105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50"/>
                        <a:t>深度學習</a:t>
                      </a:r>
                      <a:r>
                        <a:rPr lang="af-ZA" sz="1050"/>
                        <a:t>AI</a:t>
                      </a:r>
                      <a:r>
                        <a:rPr lang="zh-TW" altLang="en-US" sz="1050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50"/>
                        <a:t>支援溫度異常偵測、火災偵測、煙霧偵測，及人車進出偵測（如越界、區域入侵）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車輛停泊區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人員進出口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電動車充電站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定義偵測規則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af-ZA" sz="1050"/>
                        <a:t>AI</a:t>
                      </a:r>
                      <a:r>
                        <a:rPr lang="zh-TW" altLang="en-US" sz="1050"/>
                        <a:t>自動觸發告警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呈現事件錄影及結果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偵測停車場火源及煙霧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追蹤人車異常行為（如未經允許進入）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快速響應突發情況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降低管理難度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優化保全效率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231702"/>
                  </a:ext>
                </a:extLst>
              </a:tr>
              <a:tr h="937797">
                <a:tc>
                  <a:txBody>
                    <a:bodyPr/>
                    <a:lstStyle/>
                    <a:p>
                      <a:r>
                        <a:rPr lang="en-US" altLang="zh-TW" sz="105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50"/>
                        <a:t>全彩與主動嚇阻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50"/>
                        <a:t>支持</a:t>
                      </a:r>
                      <a:r>
                        <a:rPr lang="en-US" altLang="zh-TW" sz="1050"/>
                        <a:t>30</a:t>
                      </a:r>
                      <a:r>
                        <a:rPr lang="zh-TW" altLang="en-US" sz="1050"/>
                        <a:t>米的白光</a:t>
                      </a:r>
                      <a:r>
                        <a:rPr lang="af-ZA" sz="1050"/>
                        <a:t>LED，</a:t>
                      </a:r>
                      <a:r>
                        <a:rPr lang="zh-TW" altLang="en-US" sz="1050"/>
                        <a:t>提供全彩影像；事件觸發時啟動白光作為主動嚇阻功能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停車場內偏暗區域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車輛排放口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停車場邊界區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啟用事件偵測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光源自動觸發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停車場管理員收到即時影像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在低光環境下提供清晰彩色影像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阻嚇未經授權者進入停車場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降低侵入者進入風險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提升停車場影像證據品質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4673971"/>
                  </a:ext>
                </a:extLst>
              </a:tr>
              <a:tr h="1104803">
                <a:tc>
                  <a:txBody>
                    <a:bodyPr/>
                    <a:lstStyle/>
                    <a:p>
                      <a:r>
                        <a:rPr lang="en-US" altLang="zh-TW" sz="105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50"/>
                        <a:t>光學影像功能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050"/>
                        <a:t>提供</a:t>
                      </a:r>
                      <a:r>
                        <a:rPr lang="en-US" altLang="zh-TW" sz="1050"/>
                        <a:t>4</a:t>
                      </a:r>
                      <a:r>
                        <a:rPr lang="af-ZA" sz="1050"/>
                        <a:t>MP</a:t>
                      </a:r>
                      <a:r>
                        <a:rPr lang="zh-TW" altLang="en-US" sz="1050"/>
                        <a:t>解析度，支持多種焦距鏡頭（</a:t>
                      </a:r>
                      <a:r>
                        <a:rPr lang="en-US" altLang="zh-TW" sz="1050"/>
                        <a:t>2.2</a:t>
                      </a:r>
                      <a:r>
                        <a:rPr lang="af-ZA" sz="1050"/>
                        <a:t>mm、4.3mm</a:t>
                      </a:r>
                      <a:r>
                        <a:rPr lang="zh-TW" altLang="en-US" sz="1050"/>
                        <a:t>等），在低光照下仍提供優質影像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電動車充電樁監控區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高價車專區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出入口監控點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安裝於重點監控區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配合</a:t>
                      </a:r>
                      <a:r>
                        <a:rPr lang="af-ZA" sz="1050"/>
                        <a:t>VMS</a:t>
                      </a:r>
                      <a:r>
                        <a:rPr lang="zh-TW" altLang="en-US" sz="1050"/>
                        <a:t>系統進行畫面存取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實現全天候影像監控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監控電動車或高價車的停放情況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追蹤出入口車輛清晰影像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050"/>
                        <a:t>1) </a:t>
                      </a:r>
                      <a:r>
                        <a:rPr lang="zh-TW" altLang="en-US" sz="1050"/>
                        <a:t>增加財產安全性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2) </a:t>
                      </a:r>
                      <a:r>
                        <a:rPr lang="zh-TW" altLang="en-US" sz="1050"/>
                        <a:t>提供高品質影像存檔</a:t>
                      </a:r>
                      <a:br>
                        <a:rPr lang="zh-TW" altLang="en-US" sz="1050"/>
                      </a:br>
                      <a:r>
                        <a:rPr lang="en-US" altLang="zh-TW" sz="1050"/>
                        <a:t>3) </a:t>
                      </a:r>
                      <a:r>
                        <a:rPr lang="zh-TW" altLang="en-US" sz="1050"/>
                        <a:t>減少因影像模糊導致的爭議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90936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5826020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10EE5B-678C-69F0-B299-253FF930A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8973D21-B693-8747-6882-23F0370A951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825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A570 / A570-Px / A371 / A371-Px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91C7EAD4-3AE5-849B-6E34-4A58CC58F1FC}"/>
              </a:ext>
            </a:extLst>
          </p:cNvPr>
          <p:cNvSpPr txBox="1"/>
          <p:nvPr/>
        </p:nvSpPr>
        <p:spPr>
          <a:xfrm>
            <a:off x="2824894" y="173768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工廠 (</a:t>
            </a:r>
            <a:r>
              <a:rPr lang="en-US">
                <a:ea typeface="+mn-lt"/>
                <a:cs typeface="+mn-lt"/>
              </a:rPr>
              <a:t>Factory</a:t>
            </a:r>
            <a:r>
              <a:rPr lang="en-US" altLang="zh-TW">
                <a:ea typeface="+mn-lt"/>
                <a:cs typeface="+mn-lt"/>
              </a:rPr>
              <a:t>)</a:t>
            </a:r>
            <a:endParaRPr lang="zh-TW" altLang="en-US">
              <a:cs typeface="Calibri"/>
            </a:endParaRPr>
          </a:p>
        </p:txBody>
      </p:sp>
      <p:pic>
        <p:nvPicPr>
          <p:cNvPr id="11" name="圖片 10" descr="一張含有 廁所 的圖片&#10;&#10;AI 產生的內容可能不正確。">
            <a:extLst>
              <a:ext uri="{FF2B5EF4-FFF2-40B4-BE49-F238E27FC236}">
                <a16:creationId xmlns:a16="http://schemas.microsoft.com/office/drawing/2014/main" id="{5B1D5EFC-717E-7C8E-4A7C-9CBC5F251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286" y="2264657"/>
            <a:ext cx="1009291" cy="1009291"/>
          </a:xfrm>
          <a:prstGeom prst="rect">
            <a:avLst/>
          </a:prstGeom>
        </p:spPr>
      </p:pic>
      <p:pic>
        <p:nvPicPr>
          <p:cNvPr id="14" name="圖片 13" descr="一張含有 光學儀器, 相機和鏡頭, 相機 的圖片&#10;&#10;AI 產生的內容可能不正確。">
            <a:extLst>
              <a:ext uri="{FF2B5EF4-FFF2-40B4-BE49-F238E27FC236}">
                <a16:creationId xmlns:a16="http://schemas.microsoft.com/office/drawing/2014/main" id="{4383FAA2-D1BB-02CF-0DBB-62A1C40ED7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447" y="3513636"/>
            <a:ext cx="994405" cy="1001849"/>
          </a:xfrm>
          <a:prstGeom prst="rect">
            <a:avLst/>
          </a:prstGeom>
        </p:spPr>
      </p:pic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id="{51691F63-158C-CCA3-391D-EF57CC1267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71200"/>
              </p:ext>
            </p:extLst>
          </p:nvPr>
        </p:nvGraphicFramePr>
        <p:xfrm>
          <a:off x="1416106" y="2265769"/>
          <a:ext cx="7383951" cy="429407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42532">
                  <a:extLst>
                    <a:ext uri="{9D8B030D-6E8A-4147-A177-3AD203B41FA5}">
                      <a16:colId xmlns:a16="http://schemas.microsoft.com/office/drawing/2014/main" val="758086271"/>
                    </a:ext>
                  </a:extLst>
                </a:gridCol>
                <a:gridCol w="695409">
                  <a:extLst>
                    <a:ext uri="{9D8B030D-6E8A-4147-A177-3AD203B41FA5}">
                      <a16:colId xmlns:a16="http://schemas.microsoft.com/office/drawing/2014/main" val="2411707044"/>
                    </a:ext>
                  </a:extLst>
                </a:gridCol>
                <a:gridCol w="1454034">
                  <a:extLst>
                    <a:ext uri="{9D8B030D-6E8A-4147-A177-3AD203B41FA5}">
                      <a16:colId xmlns:a16="http://schemas.microsoft.com/office/drawing/2014/main" val="2541379178"/>
                    </a:ext>
                  </a:extLst>
                </a:gridCol>
                <a:gridCol w="1213796">
                  <a:extLst>
                    <a:ext uri="{9D8B030D-6E8A-4147-A177-3AD203B41FA5}">
                      <a16:colId xmlns:a16="http://schemas.microsoft.com/office/drawing/2014/main" val="2601221799"/>
                    </a:ext>
                  </a:extLst>
                </a:gridCol>
                <a:gridCol w="1365515">
                  <a:extLst>
                    <a:ext uri="{9D8B030D-6E8A-4147-A177-3AD203B41FA5}">
                      <a16:colId xmlns:a16="http://schemas.microsoft.com/office/drawing/2014/main" val="336895765"/>
                    </a:ext>
                  </a:extLst>
                </a:gridCol>
                <a:gridCol w="1049435">
                  <a:extLst>
                    <a:ext uri="{9D8B030D-6E8A-4147-A177-3AD203B41FA5}">
                      <a16:colId xmlns:a16="http://schemas.microsoft.com/office/drawing/2014/main" val="3508072512"/>
                    </a:ext>
                  </a:extLst>
                </a:gridCol>
                <a:gridCol w="1163230">
                  <a:extLst>
                    <a:ext uri="{9D8B030D-6E8A-4147-A177-3AD203B41FA5}">
                      <a16:colId xmlns:a16="http://schemas.microsoft.com/office/drawing/2014/main" val="1400584234"/>
                    </a:ext>
                  </a:extLst>
                </a:gridCol>
              </a:tblGrid>
              <a:tr h="240232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100" b="1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1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1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150428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熱成像功能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提供</a:t>
                      </a:r>
                      <a:r>
                        <a:rPr lang="en-US" altLang="zh-TW" sz="1100"/>
                        <a:t>256(</a:t>
                      </a:r>
                      <a:r>
                        <a:rPr lang="af-ZA" sz="1100"/>
                        <a:t>H) x 192(V)</a:t>
                      </a:r>
                      <a:r>
                        <a:rPr lang="zh-TW" altLang="en-US" sz="1100"/>
                        <a:t>高效像素，</a:t>
                      </a:r>
                      <a:r>
                        <a:rPr lang="af-ZA" sz="1100"/>
                        <a:t>NETD &lt; 40mk，</a:t>
                      </a:r>
                      <a:r>
                        <a:rPr lang="zh-TW" altLang="en-US" sz="1100"/>
                        <a:t>支持高溫偵測範圍</a:t>
                      </a:r>
                      <a:r>
                        <a:rPr lang="en-US" altLang="zh-TW" sz="1100"/>
                        <a:t>-20°</a:t>
                      </a:r>
                      <a:r>
                        <a:rPr lang="af-ZA" sz="1100"/>
                        <a:t>C ~ 150°C，</a:t>
                      </a:r>
                      <a:r>
                        <a:rPr lang="zh-TW" altLang="en-US" sz="1100"/>
                        <a:t>支持多種鏡頭選擇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製造區域的高溫設備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工業電機區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危險品存放區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設定高溫警戒值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自動觸發溫度異常警報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呈現數據於管理系統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偵測設備過熱（如機械摩擦、過載）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監控存放區的溫度異常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減少火災風險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預防設備損壞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降低人力巡檢需求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041053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深度學習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支援火災偵測、煙霧偵測、人員進出及越界行為偵測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生產流水線入口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危險作業區域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倉庫存儲區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偵測規則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自動記錄事件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提供管理員即時警示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監控工廠區域煙霧和火源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偵測未經授權進入敏感區域的行為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提升生產區域安全性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縮短事件響應時間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避免人身和設備損失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1572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全彩與主動嚇阻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支援</a:t>
                      </a:r>
                      <a:r>
                        <a:rPr lang="en-US" altLang="zh-TW" sz="1100"/>
                        <a:t>30</a:t>
                      </a:r>
                      <a:r>
                        <a:rPr lang="zh-TW" altLang="en-US" sz="1100"/>
                        <a:t>米的白光</a:t>
                      </a:r>
                      <a:r>
                        <a:rPr lang="af-ZA" sz="1100"/>
                        <a:t>LED，</a:t>
                      </a:r>
                      <a:r>
                        <a:rPr lang="zh-TW" altLang="en-US" sz="1100"/>
                        <a:t>提供高亮度全彩影像，觸發事件時啟動白光進行主動嚇阻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工廠周邊出入口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倉庫入口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夜間生產作業區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啟用異常事件偵測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光源自動觸發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即時通報管理員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提供夜間高品質全彩影像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有效阻止非法入侵行為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提升工廠區域安全防護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提供夜間全彩證據影像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9302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光學影像功能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提供</a:t>
                      </a:r>
                      <a:r>
                        <a:rPr lang="en-US" altLang="zh-TW" sz="1100"/>
                        <a:t>4</a:t>
                      </a:r>
                      <a:r>
                        <a:rPr lang="af-ZA" sz="1100"/>
                        <a:t>MP</a:t>
                      </a:r>
                      <a:r>
                        <a:rPr lang="zh-TW" altLang="en-US" sz="1100"/>
                        <a:t>解析度，支持多焦距鏡頭選擇（</a:t>
                      </a:r>
                      <a:r>
                        <a:rPr lang="en-US" altLang="zh-TW" sz="1100"/>
                        <a:t>2.2</a:t>
                      </a:r>
                      <a:r>
                        <a:rPr lang="af-ZA" sz="1100"/>
                        <a:t>mm、4.3mm</a:t>
                      </a:r>
                      <a:r>
                        <a:rPr lang="zh-TW" altLang="en-US" sz="1100"/>
                        <a:t>等），在低光環境下提供清晰影像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重要生產設備監控點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倉庫通道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大門與入口區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定位關鍵監控點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配合影像管理平台進行資料存取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實現全天候影像記錄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監控關鍵生產流程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紀錄進出貨車輛影像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增強生產與倉儲管理能力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提高影像可追溯性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7180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8797976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0D5034-C94E-8D11-AC54-4D800DBF9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678DC94-37BE-DFC6-D91E-FB591497402C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825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A570 / A570-Px / A371 / A371-Px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8F8575F8-623C-03B8-F527-088FA64D560F}"/>
              </a:ext>
            </a:extLst>
          </p:cNvPr>
          <p:cNvSpPr txBox="1"/>
          <p:nvPr/>
        </p:nvSpPr>
        <p:spPr>
          <a:xfrm>
            <a:off x="2287086" y="175336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資料中心市場 (</a:t>
            </a:r>
            <a:r>
              <a:rPr lang="en-US" altLang="zh-TW">
                <a:ea typeface="+mn-lt"/>
                <a:cs typeface="+mn-lt"/>
              </a:rPr>
              <a:t>Data</a:t>
            </a:r>
            <a:r>
              <a:rPr lang="zh-TW" altLang="en-US">
                <a:ea typeface="+mn-lt"/>
                <a:cs typeface="+mn-lt"/>
              </a:rPr>
              <a:t> </a:t>
            </a:r>
            <a:r>
              <a:rPr lang="en-US" altLang="zh-TW">
                <a:ea typeface="+mn-lt"/>
                <a:cs typeface="+mn-lt"/>
              </a:rPr>
              <a:t>Center)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11" name="圖片 10" descr="一張含有 廁所 的圖片&#10;&#10;AI 產生的內容可能不正確。">
            <a:extLst>
              <a:ext uri="{FF2B5EF4-FFF2-40B4-BE49-F238E27FC236}">
                <a16:creationId xmlns:a16="http://schemas.microsoft.com/office/drawing/2014/main" id="{438AA714-AEE9-B733-0F2C-E742EC80EB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890" y="2308928"/>
            <a:ext cx="1009291" cy="1009291"/>
          </a:xfrm>
          <a:prstGeom prst="rect">
            <a:avLst/>
          </a:prstGeom>
        </p:spPr>
      </p:pic>
      <p:pic>
        <p:nvPicPr>
          <p:cNvPr id="14" name="圖片 13" descr="一張含有 光學儀器, 相機和鏡頭, 相機 的圖片&#10;&#10;AI 產生的內容可能不正確。">
            <a:extLst>
              <a:ext uri="{FF2B5EF4-FFF2-40B4-BE49-F238E27FC236}">
                <a16:creationId xmlns:a16="http://schemas.microsoft.com/office/drawing/2014/main" id="{F7CC7DB5-32E3-27EE-3183-89441A354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51" y="3396799"/>
            <a:ext cx="994405" cy="1001849"/>
          </a:xfrm>
          <a:prstGeom prst="rect">
            <a:avLst/>
          </a:prstGeom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FCA5C7D-735E-CAAF-8C10-38B17126EE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4271972"/>
              </p:ext>
            </p:extLst>
          </p:nvPr>
        </p:nvGraphicFramePr>
        <p:xfrm>
          <a:off x="1426123" y="2310041"/>
          <a:ext cx="7455071" cy="42635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7818">
                  <a:extLst>
                    <a:ext uri="{9D8B030D-6E8A-4147-A177-3AD203B41FA5}">
                      <a16:colId xmlns:a16="http://schemas.microsoft.com/office/drawing/2014/main" val="3682036391"/>
                    </a:ext>
                  </a:extLst>
                </a:gridCol>
                <a:gridCol w="556326">
                  <a:extLst>
                    <a:ext uri="{9D8B030D-6E8A-4147-A177-3AD203B41FA5}">
                      <a16:colId xmlns:a16="http://schemas.microsoft.com/office/drawing/2014/main" val="3998887132"/>
                    </a:ext>
                  </a:extLst>
                </a:gridCol>
                <a:gridCol w="1327599">
                  <a:extLst>
                    <a:ext uri="{9D8B030D-6E8A-4147-A177-3AD203B41FA5}">
                      <a16:colId xmlns:a16="http://schemas.microsoft.com/office/drawing/2014/main" val="3721166151"/>
                    </a:ext>
                  </a:extLst>
                </a:gridCol>
                <a:gridCol w="1175873">
                  <a:extLst>
                    <a:ext uri="{9D8B030D-6E8A-4147-A177-3AD203B41FA5}">
                      <a16:colId xmlns:a16="http://schemas.microsoft.com/office/drawing/2014/main" val="770938731"/>
                    </a:ext>
                  </a:extLst>
                </a:gridCol>
                <a:gridCol w="1420568">
                  <a:extLst>
                    <a:ext uri="{9D8B030D-6E8A-4147-A177-3AD203B41FA5}">
                      <a16:colId xmlns:a16="http://schemas.microsoft.com/office/drawing/2014/main" val="2839780885"/>
                    </a:ext>
                  </a:extLst>
                </a:gridCol>
                <a:gridCol w="1247333">
                  <a:extLst>
                    <a:ext uri="{9D8B030D-6E8A-4147-A177-3AD203B41FA5}">
                      <a16:colId xmlns:a16="http://schemas.microsoft.com/office/drawing/2014/main" val="539387402"/>
                    </a:ext>
                  </a:extLst>
                </a:gridCol>
                <a:gridCol w="1259554">
                  <a:extLst>
                    <a:ext uri="{9D8B030D-6E8A-4147-A177-3AD203B41FA5}">
                      <a16:colId xmlns:a16="http://schemas.microsoft.com/office/drawing/2014/main" val="39869569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2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2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2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865661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熱成像功能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提供</a:t>
                      </a:r>
                      <a:r>
                        <a:rPr lang="en-US" altLang="zh-TW" sz="1200"/>
                        <a:t>256(</a:t>
                      </a:r>
                      <a:r>
                        <a:rPr lang="af-ZA" sz="1200"/>
                        <a:t>H) x 192(V)</a:t>
                      </a:r>
                      <a:r>
                        <a:rPr lang="zh-TW" altLang="en-US" sz="1200"/>
                        <a:t>高效像素，</a:t>
                      </a:r>
                      <a:r>
                        <a:rPr lang="af-ZA" sz="1200"/>
                        <a:t>NETD &lt; 40mk，</a:t>
                      </a:r>
                      <a:r>
                        <a:rPr lang="zh-TW" altLang="en-US" sz="1200"/>
                        <a:t>支持高溫偵測範圍</a:t>
                      </a:r>
                      <a:r>
                        <a:rPr lang="en-US" altLang="zh-TW" sz="1200"/>
                        <a:t>-20°</a:t>
                      </a:r>
                      <a:r>
                        <a:rPr lang="af-ZA" sz="1200"/>
                        <a:t>C ~ 150°C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機房內冷卻設備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配電區域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af-ZA" sz="1200"/>
                        <a:t>UPS</a:t>
                      </a:r>
                      <a:r>
                        <a:rPr lang="zh-TW" altLang="en-US" sz="1200"/>
                        <a:t>與備援電池區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偵測設備運行溫度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自動記錄與觸發警報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呈現數據於管理系統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監控冷卻系統效能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偵測過熱狀況（如電池或電線）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防止設備故障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確保運行穩定性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減少停機風險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93519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深度學習</a:t>
                      </a:r>
                      <a:r>
                        <a:rPr lang="af-ZA" sz="1200"/>
                        <a:t>AI</a:t>
                      </a:r>
                      <a:r>
                        <a:rPr lang="zh-TW" altLang="en-US" sz="1200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支援火災偵測、煙霧偵測，及人員行為偵測（如非法入侵）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機房主入口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伺服器區域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配電與電力管理室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</a:t>
                      </a:r>
                      <a:r>
                        <a:rPr lang="af-ZA" sz="1200"/>
                        <a:t>AI</a:t>
                      </a:r>
                      <a:r>
                        <a:rPr lang="zh-TW" altLang="en-US" sz="1200"/>
                        <a:t>事件規則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自動記錄與通知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顯示異常數據與影像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防範機房火源危害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偵測未經授權者的行為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提升資料中心安全等級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減少數據損失風險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8606024"/>
                  </a:ext>
                </a:extLst>
              </a:tr>
              <a:tr h="986216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全彩與主動嚇阻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支援</a:t>
                      </a:r>
                      <a:r>
                        <a:rPr lang="en-US" altLang="zh-TW" sz="1200"/>
                        <a:t>30</a:t>
                      </a:r>
                      <a:r>
                        <a:rPr lang="zh-TW" altLang="en-US" sz="1200"/>
                        <a:t>米白光</a:t>
                      </a:r>
                      <a:r>
                        <a:rPr lang="af-ZA" sz="1200"/>
                        <a:t>LED，</a:t>
                      </a:r>
                      <a:r>
                        <a:rPr lang="zh-TW" altLang="en-US" sz="1200"/>
                        <a:t>提供清晰全彩影像，事件觸發時自動啟動主動嚇阻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機房外圍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機房內重點區域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應急通道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啟用異常偵測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光源自動觸發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提供管理員即時畫面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增強低光條件下的影像呈現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有效阻止非法行為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提高周邊防護效能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優化影像證據品質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1757977"/>
                  </a:ext>
                </a:extLst>
              </a:tr>
              <a:tr h="973573">
                <a:tc>
                  <a:txBody>
                    <a:bodyPr/>
                    <a:lstStyle/>
                    <a:p>
                      <a:r>
                        <a:rPr lang="en-US" altLang="zh-TW" sz="12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光學影像功能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/>
                        <a:t>提供</a:t>
                      </a:r>
                      <a:r>
                        <a:rPr lang="en-US" altLang="zh-TW" sz="1200"/>
                        <a:t>4</a:t>
                      </a:r>
                      <a:r>
                        <a:rPr lang="af-ZA" sz="1200"/>
                        <a:t>MP</a:t>
                      </a:r>
                      <a:r>
                        <a:rPr lang="zh-TW" altLang="en-US" sz="1200"/>
                        <a:t>解析度，支持多焦距鏡頭選擇，在低光環境下仍提供清晰影像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伺服器機櫃監控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機房走道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入口通道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定位核心監控點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配合影像管理平台進行數據存取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實現全天候監控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監控伺服器安全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提供人員進出完整記錄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加強數據中心的營運安全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減少設備與數據風險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96114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9804363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E5FB5-16D5-4BA1-6DCA-D8AA839DB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665D602-A8D3-2548-6C79-D40BEF81620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A570 / A570-Px / A371 / A371-Px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廁所 的圖片&#10;&#10;AI 產生的內容可能不正確。">
            <a:extLst>
              <a:ext uri="{FF2B5EF4-FFF2-40B4-BE49-F238E27FC236}">
                <a16:creationId xmlns:a16="http://schemas.microsoft.com/office/drawing/2014/main" id="{B3D8064B-8108-61E9-9CB2-5125DC3233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702" y="1951090"/>
            <a:ext cx="1009291" cy="1009291"/>
          </a:xfrm>
          <a:prstGeom prst="rect">
            <a:avLst/>
          </a:prstGeom>
        </p:spPr>
      </p:pic>
      <p:pic>
        <p:nvPicPr>
          <p:cNvPr id="7" name="圖片 6" descr="一張含有 光學儀器, 相機和鏡頭, 相機 的圖片&#10;&#10;AI 產生的內容可能不正確。">
            <a:extLst>
              <a:ext uri="{FF2B5EF4-FFF2-40B4-BE49-F238E27FC236}">
                <a16:creationId xmlns:a16="http://schemas.microsoft.com/office/drawing/2014/main" id="{DD02B710-C15E-7E64-912E-2567ACF74C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863" y="3068573"/>
            <a:ext cx="994405" cy="1001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256850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4B778-BBDE-D0D4-DC15-E72EBF8586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35DFC307-2230-ADC5-5338-67DB8EEAE24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A370 / A370-P1</a:t>
            </a:r>
            <a:r>
              <a:rPr lang="en-US">
                <a:ea typeface="Calibri"/>
              </a:rPr>
              <a:t> / A370-P2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9C315D1-01B1-1317-5C36-ABD9C8BD5105}"/>
              </a:ext>
            </a:extLst>
          </p:cNvPr>
          <p:cNvSpPr txBox="1"/>
          <p:nvPr/>
        </p:nvSpPr>
        <p:spPr>
          <a:xfrm>
            <a:off x="2550937" y="1595432"/>
            <a:ext cx="6595947" cy="520911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50" b="1">
                <a:ea typeface="+mn-lt"/>
                <a:cs typeface="+mn-lt"/>
              </a:rPr>
              <a:t>Feature1: Thermal Image Features</a:t>
            </a:r>
            <a:endParaRPr lang="en-US" altLang="zh-TW" sz="1750" b="1">
              <a:ea typeface="+mn-lt"/>
              <a:cs typeface="+mn-lt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Effective pixels: 640(H) × 512(V)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NETD (Noise Equivalent Temperature Difference) &lt; 35mK, detecting temperature differences as small as 0.035°C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Lens options: f50, f75, f100mm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Temperature range: -20°C to 150°C (-4°F to 302°F)</a:t>
            </a: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Temperature accuracy: ±8°C or ±8%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ea typeface="+mn-lt"/>
                <a:cs typeface="+mn-lt"/>
              </a:rPr>
              <a:t>Object detection distance: 200m to 2100m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endParaRPr lang="en-US" sz="1750">
              <a:ea typeface="Calibri"/>
              <a:cs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50" b="1">
                <a:ea typeface="+mn-lt"/>
                <a:cs typeface="+mn-lt"/>
              </a:rPr>
              <a:t>Feature2:</a:t>
            </a:r>
            <a:r>
              <a:rPr lang="en-US" sz="1750">
                <a:ea typeface="+mn-lt"/>
                <a:cs typeface="+mn-lt"/>
              </a:rPr>
              <a:t> </a:t>
            </a:r>
            <a:r>
              <a:rPr lang="en-US" sz="1750" b="1">
                <a:ea typeface="+mn-lt"/>
                <a:cs typeface="+mn-lt"/>
              </a:rPr>
              <a:t>Deep Learning AI for Thermal and Optical Imaging</a:t>
            </a:r>
            <a:endParaRPr lang="en-US" altLang="zh-TW" sz="1750" b="1">
              <a:ea typeface="Calibri"/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solidFill>
                  <a:schemeClr val="accent6"/>
                </a:solidFill>
                <a:ea typeface="+mn-lt"/>
                <a:cs typeface="+mn-lt"/>
              </a:rPr>
              <a:t>Temperature Exception Detection:</a:t>
            </a:r>
            <a:r>
              <a:rPr lang="en-US" sz="1750">
                <a:ea typeface="+mn-lt"/>
                <a:cs typeface="+mn-lt"/>
              </a:rPr>
              <a:t> Supports 3 temperature measurement rule types with up to 21 rules (10 points, 10 areas, and 1 line)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solidFill>
                  <a:schemeClr val="accent6"/>
                </a:solidFill>
                <a:ea typeface="+mn-lt"/>
                <a:cs typeface="+mn-lt"/>
              </a:rPr>
              <a:t>Fire Detection: </a:t>
            </a:r>
            <a:r>
              <a:rPr lang="en-US" sz="1750">
                <a:ea typeface="+mn-lt"/>
                <a:cs typeface="+mn-lt"/>
              </a:rPr>
              <a:t>Dynamic fire detection, identifying up to 10 fire points</a:t>
            </a:r>
            <a:endParaRPr lang="en-US" sz="1750">
              <a:cs typeface="Calibri"/>
            </a:endParaRPr>
          </a:p>
          <a:p>
            <a:pPr marL="742950" lvl="1" indent="-285750">
              <a:buFont typeface="Courier New"/>
              <a:buChar char="o"/>
            </a:pPr>
            <a:r>
              <a:rPr lang="en-US" sz="1750">
                <a:solidFill>
                  <a:schemeClr val="accent6"/>
                </a:solidFill>
                <a:ea typeface="+mn-lt"/>
                <a:cs typeface="+mn-lt"/>
              </a:rPr>
              <a:t>Object-Based Detection: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750">
                <a:ea typeface="+mn-lt"/>
                <a:cs typeface="+mn-lt"/>
              </a:rPr>
              <a:t>Line crossing, area entry, area exit, and intrusion detection (forbidden area)</a:t>
            </a:r>
          </a:p>
          <a:p>
            <a:pPr marL="1200150" lvl="2" indent="-285750">
              <a:buFont typeface="Wingdings"/>
              <a:buChar char="§"/>
            </a:pPr>
            <a:r>
              <a:rPr lang="en-US" sz="1750">
                <a:ea typeface="+mn-lt"/>
                <a:cs typeface="+mn-lt"/>
              </a:rPr>
              <a:t>Tampering detection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0BBED19-D6AD-B0C6-3A70-11A1C39CFBB5}"/>
              </a:ext>
            </a:extLst>
          </p:cNvPr>
          <p:cNvSpPr txBox="1"/>
          <p:nvPr/>
        </p:nvSpPr>
        <p:spPr>
          <a:xfrm>
            <a:off x="215756" y="3428069"/>
            <a:ext cx="2324204" cy="230832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https://www.acti.com/product/A370</a:t>
            </a:r>
            <a:endParaRPr lang="zh-TW" altLang="en-US">
              <a:cs typeface="Calibri"/>
            </a:endParaRPr>
          </a:p>
          <a:p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3"/>
              </a:rPr>
              <a:t>https://www.acti.com/product/A370-P1</a:t>
            </a:r>
            <a:endParaRPr lang="en-US">
              <a:cs typeface="Calibri"/>
            </a:endParaRPr>
          </a:p>
          <a:p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4"/>
              </a:rPr>
              <a:t>https://www.acti.com/product/A370-P2</a:t>
            </a:r>
            <a:endParaRPr lang="en-US">
              <a:ea typeface="微軟正黑體"/>
              <a:cs typeface="+mn-lt"/>
            </a:endParaRPr>
          </a:p>
        </p:txBody>
      </p:sp>
      <p:pic>
        <p:nvPicPr>
          <p:cNvPr id="2" name="圖片 1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1D8C8DCC-12D2-5251-379E-FC0B884274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932" y="1953246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933204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9647D5-5417-B716-5014-5A8EE8FBD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752783A-1329-B76A-438D-4B7EA82D058C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A370 / A370-P1 / A370-P2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ABC564C7-0F45-7952-7C27-751A0963C40F}"/>
              </a:ext>
            </a:extLst>
          </p:cNvPr>
          <p:cNvSpPr txBox="1"/>
          <p:nvPr/>
        </p:nvSpPr>
        <p:spPr>
          <a:xfrm>
            <a:off x="3077769" y="163467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公</a:t>
            </a:r>
            <a:r>
              <a:rPr lang="zh-TW" altLang="en-US">
                <a:ea typeface="+mn-lt"/>
                <a:cs typeface="+mn-lt"/>
              </a:rPr>
              <a:t>用事業 (</a:t>
            </a:r>
            <a:r>
              <a:rPr lang="en-US" altLang="zh-TW">
                <a:ea typeface="+mn-lt"/>
                <a:cs typeface="+mn-lt"/>
              </a:rPr>
              <a:t>Utility)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7E118FF-16D7-C2BF-8F02-D621F4666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246750"/>
              </p:ext>
            </p:extLst>
          </p:nvPr>
        </p:nvGraphicFramePr>
        <p:xfrm>
          <a:off x="1770132" y="2114044"/>
          <a:ext cx="7183416" cy="4285305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55177">
                  <a:extLst>
                    <a:ext uri="{9D8B030D-6E8A-4147-A177-3AD203B41FA5}">
                      <a16:colId xmlns:a16="http://schemas.microsoft.com/office/drawing/2014/main" val="4099225049"/>
                    </a:ext>
                  </a:extLst>
                </a:gridCol>
                <a:gridCol w="1882908">
                  <a:extLst>
                    <a:ext uri="{9D8B030D-6E8A-4147-A177-3AD203B41FA5}">
                      <a16:colId xmlns:a16="http://schemas.microsoft.com/office/drawing/2014/main" val="650155256"/>
                    </a:ext>
                  </a:extLst>
                </a:gridCol>
                <a:gridCol w="1150585">
                  <a:extLst>
                    <a:ext uri="{9D8B030D-6E8A-4147-A177-3AD203B41FA5}">
                      <a16:colId xmlns:a16="http://schemas.microsoft.com/office/drawing/2014/main" val="340917568"/>
                    </a:ext>
                  </a:extLst>
                </a:gridCol>
                <a:gridCol w="885059">
                  <a:extLst>
                    <a:ext uri="{9D8B030D-6E8A-4147-A177-3AD203B41FA5}">
                      <a16:colId xmlns:a16="http://schemas.microsoft.com/office/drawing/2014/main" val="4015968231"/>
                    </a:ext>
                  </a:extLst>
                </a:gridCol>
                <a:gridCol w="1060322">
                  <a:extLst>
                    <a:ext uri="{9D8B030D-6E8A-4147-A177-3AD203B41FA5}">
                      <a16:colId xmlns:a16="http://schemas.microsoft.com/office/drawing/2014/main" val="2420082203"/>
                    </a:ext>
                  </a:extLst>
                </a:gridCol>
                <a:gridCol w="881920">
                  <a:extLst>
                    <a:ext uri="{9D8B030D-6E8A-4147-A177-3AD203B41FA5}">
                      <a16:colId xmlns:a16="http://schemas.microsoft.com/office/drawing/2014/main" val="280949519"/>
                    </a:ext>
                  </a:extLst>
                </a:gridCol>
                <a:gridCol w="867445">
                  <a:extLst>
                    <a:ext uri="{9D8B030D-6E8A-4147-A177-3AD203B41FA5}">
                      <a16:colId xmlns:a16="http://schemas.microsoft.com/office/drawing/2014/main" val="2767036198"/>
                    </a:ext>
                  </a:extLst>
                </a:gridCol>
              </a:tblGrid>
              <a:tr h="290807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1200715"/>
                  </a:ext>
                </a:extLst>
              </a:tr>
              <a:tr h="206094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熱成像特性</a:t>
                      </a:r>
                      <a:br>
                        <a:rPr lang="zh-TW" altLang="en-US" sz="1300"/>
                      </a:br>
                      <a:r>
                        <a:rPr lang="zh-TW" altLang="en-US" sz="1300"/>
                        <a:t>像素：</a:t>
                      </a:r>
                      <a:r>
                        <a:rPr lang="en-US" altLang="zh-TW" sz="1300"/>
                        <a:t>640(</a:t>
                      </a:r>
                      <a:r>
                        <a:rPr lang="af-ZA" sz="1300"/>
                        <a:t>H) x 512(V)</a:t>
                      </a:r>
                      <a:br>
                        <a:rPr lang="af-ZA" sz="1300"/>
                      </a:br>
                      <a:r>
                        <a:rPr lang="af-ZA" sz="1300"/>
                        <a:t>NETD：&lt;35mk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鏡頭選項：</a:t>
                      </a:r>
                      <a:r>
                        <a:rPr lang="af-ZA" sz="1300"/>
                        <a:t>f50, f75, f100m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溫度範圍：</a:t>
                      </a:r>
                      <a:r>
                        <a:rPr lang="en-US" altLang="zh-TW" sz="1300"/>
                        <a:t>-20°</a:t>
                      </a:r>
                      <a:r>
                        <a:rPr lang="af-ZA" sz="1300"/>
                        <a:t>C ~ 150°C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溫度精確度：</a:t>
                      </a:r>
                      <a:r>
                        <a:rPr lang="en-US" altLang="zh-TW" sz="1300"/>
                        <a:t>±8°</a:t>
                      </a:r>
                      <a:r>
                        <a:rPr lang="af-ZA" sz="1300"/>
                        <a:t>C, ±8%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物件距離：</a:t>
                      </a:r>
                      <a:r>
                        <a:rPr lang="en-US" altLang="zh-TW" sz="1300"/>
                        <a:t>200~2100</a:t>
                      </a:r>
                      <a:r>
                        <a:rPr lang="af-ZA" sz="1300"/>
                        <a:t>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透過熱感測技術即時監測溫度異常及火源位置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電力變電站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天然氣設施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水處理廠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登入管理介面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設定熱成像監測區域與靈敏度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啟動溫度監測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4) </a:t>
                      </a:r>
                      <a:r>
                        <a:rPr lang="zh-TW" altLang="en-US" sz="1300"/>
                        <a:t>監視畫面並記錄異常數據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偵測設施內電氣設備過熱、漏電或火災苗頭，並發出即時警報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減少火災風險，保護資產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提高事故反應效率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減少人員巡檢成本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1169022"/>
                  </a:ext>
                </a:extLst>
              </a:tr>
              <a:tr h="1921858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深度學習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支援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溫度異常檢測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火源動態偵測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物件越線、入侵及範圍進出偵測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提供即時的火災偵測及入侵警報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配電控制室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化學存儲區域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輸油管周邊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模型規則（如火點數量、入侵範圍）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啟動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偵測功能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自動記錄及通知管理者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透過 </a:t>
                      </a:r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技術，實現實時監控，防範未授權人員接近高風險區域及早期火源偵測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提高設施安全性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減少人員傷害和財產損失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自動化監控流程，提升效率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8670959"/>
                  </a:ext>
                </a:extLst>
              </a:tr>
            </a:tbl>
          </a:graphicData>
        </a:graphic>
      </p:graphicFrame>
      <p:pic>
        <p:nvPicPr>
          <p:cNvPr id="5" name="圖片 4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5724DB81-5C8C-ACA3-40C6-6735AF772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451" y="2115088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5649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5ABA0E-64C9-3B12-FD70-02B72387D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FD224D7B-3BA6-8DD1-05FA-D1868FB796DF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A370 / A370-P1 / A370-P2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EDD373E-2185-75CB-5457-6CCFA2E98622}"/>
              </a:ext>
            </a:extLst>
          </p:cNvPr>
          <p:cNvSpPr txBox="1"/>
          <p:nvPr/>
        </p:nvSpPr>
        <p:spPr>
          <a:xfrm>
            <a:off x="3059777" y="1740048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工廠</a:t>
            </a:r>
            <a:r>
              <a:rPr lang="zh-TW" altLang="en-US">
                <a:ea typeface="+mn-lt"/>
                <a:cs typeface="+mn-lt"/>
              </a:rPr>
              <a:t> (</a:t>
            </a:r>
            <a:r>
              <a:rPr lang="en-US">
                <a:ea typeface="+mn-lt"/>
                <a:cs typeface="+mn-lt"/>
              </a:rPr>
              <a:t>Factory)</a:t>
            </a:r>
            <a:endParaRPr lang="zh-TW" altLang="en-US">
              <a:cs typeface="Calibri"/>
            </a:endParaRP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0ED90FE6-310B-E00D-1BFC-E11D543D1C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37679"/>
              </p:ext>
            </p:extLst>
          </p:nvPr>
        </p:nvGraphicFramePr>
        <p:xfrm>
          <a:off x="1807857" y="2255590"/>
          <a:ext cx="7078006" cy="424450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8757">
                  <a:extLst>
                    <a:ext uri="{9D8B030D-6E8A-4147-A177-3AD203B41FA5}">
                      <a16:colId xmlns:a16="http://schemas.microsoft.com/office/drawing/2014/main" val="73501297"/>
                    </a:ext>
                  </a:extLst>
                </a:gridCol>
                <a:gridCol w="1782555">
                  <a:extLst>
                    <a:ext uri="{9D8B030D-6E8A-4147-A177-3AD203B41FA5}">
                      <a16:colId xmlns:a16="http://schemas.microsoft.com/office/drawing/2014/main" val="1248141239"/>
                    </a:ext>
                  </a:extLst>
                </a:gridCol>
                <a:gridCol w="1149618">
                  <a:extLst>
                    <a:ext uri="{9D8B030D-6E8A-4147-A177-3AD203B41FA5}">
                      <a16:colId xmlns:a16="http://schemas.microsoft.com/office/drawing/2014/main" val="765655377"/>
                    </a:ext>
                  </a:extLst>
                </a:gridCol>
                <a:gridCol w="878353">
                  <a:extLst>
                    <a:ext uri="{9D8B030D-6E8A-4147-A177-3AD203B41FA5}">
                      <a16:colId xmlns:a16="http://schemas.microsoft.com/office/drawing/2014/main" val="3898093067"/>
                    </a:ext>
                  </a:extLst>
                </a:gridCol>
                <a:gridCol w="1059198">
                  <a:extLst>
                    <a:ext uri="{9D8B030D-6E8A-4147-A177-3AD203B41FA5}">
                      <a16:colId xmlns:a16="http://schemas.microsoft.com/office/drawing/2014/main" val="979259557"/>
                    </a:ext>
                  </a:extLst>
                </a:gridCol>
                <a:gridCol w="878359">
                  <a:extLst>
                    <a:ext uri="{9D8B030D-6E8A-4147-A177-3AD203B41FA5}">
                      <a16:colId xmlns:a16="http://schemas.microsoft.com/office/drawing/2014/main" val="3731920948"/>
                    </a:ext>
                  </a:extLst>
                </a:gridCol>
                <a:gridCol w="861166">
                  <a:extLst>
                    <a:ext uri="{9D8B030D-6E8A-4147-A177-3AD203B41FA5}">
                      <a16:colId xmlns:a16="http://schemas.microsoft.com/office/drawing/2014/main" val="2833157350"/>
                    </a:ext>
                  </a:extLst>
                </a:gridCol>
              </a:tblGrid>
              <a:tr h="273419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/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2563115"/>
                  </a:ext>
                </a:extLst>
              </a:tr>
              <a:tr h="2408695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熱成像特性</a:t>
                      </a:r>
                      <a:br>
                        <a:rPr lang="zh-TW" altLang="en-US" sz="1300"/>
                      </a:br>
                      <a:r>
                        <a:rPr lang="zh-TW" altLang="en-US" sz="1300"/>
                        <a:t>像素：</a:t>
                      </a:r>
                      <a:r>
                        <a:rPr lang="en-US" altLang="zh-TW" sz="1300"/>
                        <a:t>640(</a:t>
                      </a:r>
                      <a:r>
                        <a:rPr lang="af-ZA" sz="1300"/>
                        <a:t>H) x 512(V)</a:t>
                      </a:r>
                      <a:br>
                        <a:rPr lang="af-ZA" sz="1300"/>
                      </a:br>
                      <a:r>
                        <a:rPr lang="af-ZA" sz="1300"/>
                        <a:t>NETD：&lt;35mk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鏡頭選項：</a:t>
                      </a:r>
                      <a:r>
                        <a:rPr lang="af-ZA" sz="1300"/>
                        <a:t>f50, f75, f100m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溫度範圍：</a:t>
                      </a:r>
                      <a:r>
                        <a:rPr lang="en-US" altLang="zh-TW" sz="1300"/>
                        <a:t>-20°</a:t>
                      </a:r>
                      <a:r>
                        <a:rPr lang="af-ZA" sz="1300"/>
                        <a:t>C ~ 150°C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溫度精確度：</a:t>
                      </a:r>
                      <a:r>
                        <a:rPr lang="en-US" altLang="zh-TW" sz="1300"/>
                        <a:t>±8°</a:t>
                      </a:r>
                      <a:r>
                        <a:rPr lang="af-ZA" sz="1300"/>
                        <a:t>C, ±8%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物件距離：</a:t>
                      </a:r>
                      <a:r>
                        <a:rPr lang="en-US" altLang="zh-TW" sz="1300"/>
                        <a:t>200~2100</a:t>
                      </a:r>
                      <a:r>
                        <a:rPr lang="af-ZA" sz="1300"/>
                        <a:t>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溫度監測以確保設備正常運行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生產車間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倉庫儲存區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危險化學品存儲區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設定生產設備的溫度上限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啟動監測並設置告警條件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實時監測並生成報表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偵測高溫設備（如機器軸承、加熱器）過熱情況，減少停機時間及火災風險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減少設備損壞和生產中斷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提升安全操作標準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改善風險管理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070155"/>
                  </a:ext>
                </a:extLst>
              </a:tr>
              <a:tr h="1562395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深度學習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支援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溫度異常檢測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火源動態偵測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物件越線、入侵及範圍進出偵測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300"/>
                        <a:t>AI </a:t>
                      </a:r>
                      <a:r>
                        <a:rPr lang="zh-TW" altLang="en-US" sz="1300"/>
                        <a:t>支援偵測未經授權的入侵行為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設備維修區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原料儲存區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人員禁區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檢測範圍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啟用告警和記錄功能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將警報推送至值班人員設備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預防未經授權人員進入敏感區域，提升內部管理及資產安全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防止安全事故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提高管理效率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符合合規要求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1942904"/>
                  </a:ext>
                </a:extLst>
              </a:tr>
            </a:tbl>
          </a:graphicData>
        </a:graphic>
      </p:graphicFrame>
      <p:pic>
        <p:nvPicPr>
          <p:cNvPr id="5" name="圖片 4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AF896C9F-5F45-2BEA-3032-826CE89C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27" y="2252436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56072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FFB82-837E-D3A6-07D5-A3C4E7CA7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868B8A0-5BDC-BD91-867B-789038EDE76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A370 / A370-P1 / A370-P2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4C3A161-C738-5984-31DB-1699F06B357F}"/>
              </a:ext>
            </a:extLst>
          </p:cNvPr>
          <p:cNvSpPr txBox="1"/>
          <p:nvPr/>
        </p:nvSpPr>
        <p:spPr>
          <a:xfrm>
            <a:off x="2977548" y="175058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機場</a:t>
            </a:r>
            <a:r>
              <a:rPr lang="zh-TW" altLang="en-US">
                <a:ea typeface="+mn-lt"/>
                <a:cs typeface="+mn-lt"/>
              </a:rPr>
              <a:t> </a:t>
            </a:r>
            <a:r>
              <a:rPr lang="en-US" altLang="zh-TW">
                <a:ea typeface="+mn-lt"/>
                <a:cs typeface="+mn-lt"/>
              </a:rPr>
              <a:t>(Airport)</a:t>
            </a:r>
            <a:endParaRPr lang="zh-TW">
              <a:ea typeface="+mn-lt"/>
              <a:cs typeface="+mn-lt"/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09BD98F1-558B-B980-E144-A5D589AC5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238794"/>
              </p:ext>
            </p:extLst>
          </p:nvPr>
        </p:nvGraphicFramePr>
        <p:xfrm>
          <a:off x="1719557" y="2255655"/>
          <a:ext cx="7076861" cy="380633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78948">
                  <a:extLst>
                    <a:ext uri="{9D8B030D-6E8A-4147-A177-3AD203B41FA5}">
                      <a16:colId xmlns:a16="http://schemas.microsoft.com/office/drawing/2014/main" val="2486187498"/>
                    </a:ext>
                  </a:extLst>
                </a:gridCol>
                <a:gridCol w="1947146">
                  <a:extLst>
                    <a:ext uri="{9D8B030D-6E8A-4147-A177-3AD203B41FA5}">
                      <a16:colId xmlns:a16="http://schemas.microsoft.com/office/drawing/2014/main" val="2478236847"/>
                    </a:ext>
                  </a:extLst>
                </a:gridCol>
                <a:gridCol w="1163230">
                  <a:extLst>
                    <a:ext uri="{9D8B030D-6E8A-4147-A177-3AD203B41FA5}">
                      <a16:colId xmlns:a16="http://schemas.microsoft.com/office/drawing/2014/main" val="391613951"/>
                    </a:ext>
                  </a:extLst>
                </a:gridCol>
                <a:gridCol w="821847">
                  <a:extLst>
                    <a:ext uri="{9D8B030D-6E8A-4147-A177-3AD203B41FA5}">
                      <a16:colId xmlns:a16="http://schemas.microsoft.com/office/drawing/2014/main" val="2913135201"/>
                    </a:ext>
                  </a:extLst>
                </a:gridCol>
                <a:gridCol w="1074900">
                  <a:extLst>
                    <a:ext uri="{9D8B030D-6E8A-4147-A177-3AD203B41FA5}">
                      <a16:colId xmlns:a16="http://schemas.microsoft.com/office/drawing/2014/main" val="4121262861"/>
                    </a:ext>
                  </a:extLst>
                </a:gridCol>
                <a:gridCol w="788701">
                  <a:extLst>
                    <a:ext uri="{9D8B030D-6E8A-4147-A177-3AD203B41FA5}">
                      <a16:colId xmlns:a16="http://schemas.microsoft.com/office/drawing/2014/main" val="1746517948"/>
                    </a:ext>
                  </a:extLst>
                </a:gridCol>
                <a:gridCol w="802089">
                  <a:extLst>
                    <a:ext uri="{9D8B030D-6E8A-4147-A177-3AD203B41FA5}">
                      <a16:colId xmlns:a16="http://schemas.microsoft.com/office/drawing/2014/main" val="5006973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序號</a:t>
                      </a:r>
                      <a:endParaRPr lang="zh-TW" altLang="en-US" sz="1300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功能操作流程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最適位置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操作流程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應用場景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zh-TW" altLang="en-US" sz="1300" b="1">
                          <a:latin typeface="+mj-lt"/>
                          <a:ea typeface="微軟正黑體"/>
                        </a:rPr>
                        <a:t>效益</a:t>
                      </a:r>
                      <a:endParaRPr lang="af-ZA" altLang="zh-TW" sz="1300" b="1">
                        <a:latin typeface="+mj-lt"/>
                        <a:ea typeface="微軟正黑體"/>
                      </a:endParaRPr>
                    </a:p>
                  </a:txBody>
                  <a:tcPr marL="57291" marR="57291" marT="28645" marB="286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8690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熱成像特性</a:t>
                      </a:r>
                      <a:br>
                        <a:rPr lang="zh-TW" altLang="en-US" sz="1300"/>
                      </a:br>
                      <a:r>
                        <a:rPr lang="zh-TW" altLang="en-US" sz="1300"/>
                        <a:t>像素：</a:t>
                      </a:r>
                      <a:r>
                        <a:rPr lang="en-US" altLang="zh-TW" sz="1300"/>
                        <a:t>640(</a:t>
                      </a:r>
                      <a:r>
                        <a:rPr lang="af-ZA" sz="1300"/>
                        <a:t>H) x 512(V)</a:t>
                      </a:r>
                      <a:br>
                        <a:rPr lang="af-ZA" sz="1300"/>
                      </a:br>
                      <a:r>
                        <a:rPr lang="af-ZA" sz="1300"/>
                        <a:t>NETD：&lt;35mk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鏡頭選項：</a:t>
                      </a:r>
                      <a:r>
                        <a:rPr lang="af-ZA" sz="1300"/>
                        <a:t>f50, f75, f100m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溫度範圍：</a:t>
                      </a:r>
                      <a:r>
                        <a:rPr lang="en-US" altLang="zh-TW" sz="1300"/>
                        <a:t>-20°</a:t>
                      </a:r>
                      <a:r>
                        <a:rPr lang="af-ZA" sz="1300"/>
                        <a:t>C ~ 150°C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溫度精確度：</a:t>
                      </a:r>
                      <a:r>
                        <a:rPr lang="en-US" altLang="zh-TW" sz="1300"/>
                        <a:t>±8°</a:t>
                      </a:r>
                      <a:r>
                        <a:rPr lang="af-ZA" sz="1300"/>
                        <a:t>C, ±8%</a:t>
                      </a:r>
                      <a:br>
                        <a:rPr lang="af-ZA" sz="1300"/>
                      </a:br>
                      <a:r>
                        <a:rPr lang="zh-TW" altLang="en-US" sz="1300"/>
                        <a:t>物件距離：</a:t>
                      </a:r>
                      <a:r>
                        <a:rPr lang="en-US" altLang="zh-TW" sz="1300"/>
                        <a:t>200~2100</a:t>
                      </a:r>
                      <a:r>
                        <a:rPr lang="af-ZA" sz="1300"/>
                        <a:t>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偵測機場內基礎設施溫度異常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跑道周邊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加油站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候機樓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設定跑道與基礎設施溫度監測範圍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啟動告警模式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自動記錄並上傳到安全管理系統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偵測跑道及燃料區的高溫，避免火災或設備故障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確保飛行安全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減少突發事件的處理時間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提升旅客信心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167403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3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深度學習</a:t>
                      </a:r>
                      <a:r>
                        <a:rPr lang="af-ZA" sz="1300"/>
                        <a:t>AI</a:t>
                      </a:r>
                      <a:r>
                        <a:rPr lang="zh-TW" altLang="en-US" sz="1300"/>
                        <a:t>支援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溫度異常檢測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火源動態偵測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物件越線、入侵及範圍進出偵測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智慧化監控高敏感區域，避免人員誤入及危險行為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停機坪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機庫內部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行李處理區域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1) </a:t>
                      </a:r>
                      <a:r>
                        <a:rPr lang="zh-TW" altLang="en-US" sz="1300"/>
                        <a:t>設定敏感區域與入侵規則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2) </a:t>
                      </a:r>
                      <a:r>
                        <a:rPr lang="zh-TW" altLang="en-US" sz="1300"/>
                        <a:t>啟用即時告警功能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3) </a:t>
                      </a:r>
                      <a:r>
                        <a:rPr lang="zh-TW" altLang="en-US" sz="1300"/>
                        <a:t>提供報表供後續分析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300"/>
                        <a:t>防止未經授權進入敏感區域，優化機場營運及安全管理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提升機場安防水準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降低營運風險</a:t>
                      </a:r>
                      <a:br>
                        <a:rPr lang="zh-TW" altLang="en-US" sz="1300"/>
                      </a:br>
                      <a:r>
                        <a:rPr lang="en-US" altLang="zh-TW" sz="1300"/>
                        <a:t>- </a:t>
                      </a:r>
                      <a:r>
                        <a:rPr lang="zh-TW" altLang="en-US" sz="1300"/>
                        <a:t>增強資產及人員保護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2063831"/>
                  </a:ext>
                </a:extLst>
              </a:tr>
            </a:tbl>
          </a:graphicData>
        </a:graphic>
      </p:graphicFrame>
      <p:pic>
        <p:nvPicPr>
          <p:cNvPr id="4" name="圖片 3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59971001-22CB-8AA7-25CF-FE98A21616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064" y="2256698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259901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645DA-76CC-BB6C-D8E7-B1095138F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E2CE81C-EE49-ABD8-6039-CD101C5D318D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A370 / A370-P1 / A370-P2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設計 的圖片&#10;&#10;AI 產生的內容可能不正確。">
            <a:extLst>
              <a:ext uri="{FF2B5EF4-FFF2-40B4-BE49-F238E27FC236}">
                <a16:creationId xmlns:a16="http://schemas.microsoft.com/office/drawing/2014/main" id="{9308AB50-2BFB-F59E-54B3-15E3A3B30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41" y="2054397"/>
            <a:ext cx="1454990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74485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BC8629-4C2D-09A1-A3D2-E0D9C037A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93DA736-3AD5-609A-DD4A-C5485DEE1C1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A372 / A372-P1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5D2B82-0F87-4DC1-98F3-08E93D6F1A4F}"/>
              </a:ext>
            </a:extLst>
          </p:cNvPr>
          <p:cNvSpPr txBox="1"/>
          <p:nvPr/>
        </p:nvSpPr>
        <p:spPr>
          <a:xfrm>
            <a:off x="2637202" y="2113017"/>
            <a:ext cx="6365910" cy="40934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Thermal Image Features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Effective pixels: 96(H) × 72(V)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NETD (Noise Equivalent Temperature Difference) &lt; 55mK, detecting temperature differences as small as 0.055°C</a:t>
            </a: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Lens options: f2.1, f2.6</a:t>
            </a:r>
            <a:endParaRPr lang="en-US" sz="2000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range: -40°C to 65°C (-40°F to 149°F)</a:t>
            </a: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Deep Learning AI for Thermal and Optical Imaging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object-based detection:</a:t>
            </a: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Line crossing, area entry, area exit, and intrusion detection (forbidden area)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067ADB8-D2C8-2991-CF30-C3A1C5E6636B}"/>
              </a:ext>
            </a:extLst>
          </p:cNvPr>
          <p:cNvSpPr txBox="1"/>
          <p:nvPr/>
        </p:nvSpPr>
        <p:spPr>
          <a:xfrm>
            <a:off x="149495" y="3626852"/>
            <a:ext cx="2324204" cy="14773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https://www.acti.com/product/A372</a:t>
            </a:r>
            <a:endParaRPr lang="zh-TW"/>
          </a:p>
          <a:p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3"/>
              </a:rPr>
              <a:t>https://www.acti.com/product/A372-P1</a:t>
            </a:r>
            <a:endParaRPr lang="en-US">
              <a:ea typeface="微軟正黑體"/>
              <a:cs typeface="+mn-lt"/>
            </a:endParaRPr>
          </a:p>
        </p:txBody>
      </p:sp>
      <p:pic>
        <p:nvPicPr>
          <p:cNvPr id="4" name="圖片 3" descr="一張含有 電子裝置, 小工具 的圖片&#10;&#10;AI 產生的內容可能不正確。">
            <a:extLst>
              <a:ext uri="{FF2B5EF4-FFF2-40B4-BE49-F238E27FC236}">
                <a16:creationId xmlns:a16="http://schemas.microsoft.com/office/drawing/2014/main" id="{15DED6FA-D895-B14A-CFFA-2666565FF6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755" y="2152552"/>
            <a:ext cx="1555631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026602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99A4B-A991-F9FA-AB24-2CFDDF63B3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3E32F4B-921D-3433-6750-9C428EF2DCA2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A372 / A372-P1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0CFA52A-D1A5-B0F5-72EC-317E4A6FB474}"/>
              </a:ext>
            </a:extLst>
          </p:cNvPr>
          <p:cNvSpPr txBox="1"/>
          <p:nvPr/>
        </p:nvSpPr>
        <p:spPr>
          <a:xfrm>
            <a:off x="2897223" y="2142410"/>
            <a:ext cx="6001769" cy="347787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Full-Color and Active Deterrence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white light LED with a 30m range for full-color imaging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pre-recorded audio alarms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Feature4: Optical Image Features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4mm and 6mm lenses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0.0005 lux @ F1.0 (AGC on)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 lux (light on)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5A013D8C-8D0B-AF55-D098-1DA62290E0D9}"/>
              </a:ext>
            </a:extLst>
          </p:cNvPr>
          <p:cNvSpPr txBox="1"/>
          <p:nvPr/>
        </p:nvSpPr>
        <p:spPr>
          <a:xfrm>
            <a:off x="237843" y="3737286"/>
            <a:ext cx="2324204" cy="147732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https://www.acti.com/product/A372</a:t>
            </a:r>
            <a:endParaRPr lang="zh-TW"/>
          </a:p>
          <a:p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3"/>
              </a:rPr>
              <a:t>https://www.acti.com/product/A372-P1</a:t>
            </a:r>
            <a:endParaRPr lang="en-US">
              <a:ea typeface="微軟正黑體"/>
              <a:cs typeface="+mn-lt"/>
            </a:endParaRPr>
          </a:p>
        </p:txBody>
      </p:sp>
      <p:pic>
        <p:nvPicPr>
          <p:cNvPr id="4" name="圖片 3" descr="一張含有 電子裝置, 小工具 的圖片&#10;&#10;AI 產生的內容可能不正確。">
            <a:extLst>
              <a:ext uri="{FF2B5EF4-FFF2-40B4-BE49-F238E27FC236}">
                <a16:creationId xmlns:a16="http://schemas.microsoft.com/office/drawing/2014/main" id="{DB4ABE84-7C13-05DD-3409-910446C7DF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103" y="2252871"/>
            <a:ext cx="1555631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32579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DFF7E5-1375-4AC2-BB4B-8E8DD75106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C9810D7-1E04-E81A-0F06-505656ADE3F4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A372 / A372-P1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A055DF7-8DB9-2EB4-070F-42A64B52E70B}"/>
              </a:ext>
            </a:extLst>
          </p:cNvPr>
          <p:cNvSpPr txBox="1"/>
          <p:nvPr/>
        </p:nvSpPr>
        <p:spPr>
          <a:xfrm>
            <a:off x="3066628" y="171837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停</a:t>
            </a:r>
            <a:r>
              <a:rPr lang="zh-TW">
                <a:ea typeface="+mn-lt"/>
                <a:cs typeface="+mn-lt"/>
              </a:rPr>
              <a:t>車場 (</a:t>
            </a:r>
            <a:r>
              <a:rPr lang="en-US" altLang="zh-TW">
                <a:ea typeface="+mn-lt"/>
                <a:cs typeface="+mn-lt"/>
              </a:rPr>
              <a:t>Parking Lot)</a:t>
            </a:r>
            <a:endParaRPr lang="zh-TW">
              <a:cs typeface="Calibri"/>
            </a:endParaRPr>
          </a:p>
        </p:txBody>
      </p:sp>
      <p:pic>
        <p:nvPicPr>
          <p:cNvPr id="7" name="圖片 6" descr="一張含有 電子裝置, 小工具 的圖片&#10;&#10;AI 產生的內容可能不正確。">
            <a:extLst>
              <a:ext uri="{FF2B5EF4-FFF2-40B4-BE49-F238E27FC236}">
                <a16:creationId xmlns:a16="http://schemas.microsoft.com/office/drawing/2014/main" id="{B169AFEF-44EE-0F04-F986-53051D417D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79" y="2196530"/>
            <a:ext cx="1555631" cy="1483745"/>
          </a:xfrm>
          <a:prstGeom prst="rect">
            <a:avLst/>
          </a:prstGeom>
        </p:spPr>
      </p:pic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id="{8C3FEAD7-6163-01A1-80AA-7B33B6EE48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259335"/>
              </p:ext>
            </p:extLst>
          </p:nvPr>
        </p:nvGraphicFramePr>
        <p:xfrm>
          <a:off x="1770132" y="2194964"/>
          <a:ext cx="7155992" cy="44805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02368">
                  <a:extLst>
                    <a:ext uri="{9D8B030D-6E8A-4147-A177-3AD203B41FA5}">
                      <a16:colId xmlns:a16="http://schemas.microsoft.com/office/drawing/2014/main" val="1530950629"/>
                    </a:ext>
                  </a:extLst>
                </a:gridCol>
                <a:gridCol w="606901">
                  <a:extLst>
                    <a:ext uri="{9D8B030D-6E8A-4147-A177-3AD203B41FA5}">
                      <a16:colId xmlns:a16="http://schemas.microsoft.com/office/drawing/2014/main" val="3844102205"/>
                    </a:ext>
                  </a:extLst>
                </a:gridCol>
                <a:gridCol w="1428750">
                  <a:extLst>
                    <a:ext uri="{9D8B030D-6E8A-4147-A177-3AD203B41FA5}">
                      <a16:colId xmlns:a16="http://schemas.microsoft.com/office/drawing/2014/main" val="1068946166"/>
                    </a:ext>
                  </a:extLst>
                </a:gridCol>
                <a:gridCol w="821847">
                  <a:extLst>
                    <a:ext uri="{9D8B030D-6E8A-4147-A177-3AD203B41FA5}">
                      <a16:colId xmlns:a16="http://schemas.microsoft.com/office/drawing/2014/main" val="1599121640"/>
                    </a:ext>
                  </a:extLst>
                </a:gridCol>
                <a:gridCol w="1542540">
                  <a:extLst>
                    <a:ext uri="{9D8B030D-6E8A-4147-A177-3AD203B41FA5}">
                      <a16:colId xmlns:a16="http://schemas.microsoft.com/office/drawing/2014/main" val="675358535"/>
                    </a:ext>
                  </a:extLst>
                </a:gridCol>
                <a:gridCol w="1003239">
                  <a:extLst>
                    <a:ext uri="{9D8B030D-6E8A-4147-A177-3AD203B41FA5}">
                      <a16:colId xmlns:a16="http://schemas.microsoft.com/office/drawing/2014/main" val="2739370274"/>
                    </a:ext>
                  </a:extLst>
                </a:gridCol>
                <a:gridCol w="1250347">
                  <a:extLst>
                    <a:ext uri="{9D8B030D-6E8A-4147-A177-3AD203B41FA5}">
                      <a16:colId xmlns:a16="http://schemas.microsoft.com/office/drawing/2014/main" val="2978503813"/>
                    </a:ext>
                  </a:extLst>
                </a:gridCol>
              </a:tblGrid>
              <a:tr h="246334"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序號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功能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功能描述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適用位置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操作流程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應用場景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效益</a:t>
                      </a:r>
                      <a:endParaRPr lang="zh-TW" altLang="en-US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738655"/>
                  </a:ext>
                </a:extLst>
              </a:tr>
              <a:tr h="1074723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熱成像功能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160x120 </a:t>
                      </a:r>
                      <a:r>
                        <a:rPr lang="zh-TW" altLang="en-US" sz="1100"/>
                        <a:t>熱成像分辨率，能偵測到 </a:t>
                      </a:r>
                      <a:r>
                        <a:rPr lang="en-US" altLang="zh-TW" sz="1100"/>
                        <a:t>0.04°</a:t>
                      </a:r>
                      <a:r>
                        <a:rPr lang="af-ZA" sz="1100"/>
                        <a:t>C </a:t>
                      </a:r>
                      <a:r>
                        <a:rPr lang="zh-TW" altLang="en-US" sz="1100"/>
                        <a:t>的溫差，支持溫度範圍 </a:t>
                      </a:r>
                      <a:r>
                        <a:rPr lang="en-US" altLang="zh-TW" sz="1100"/>
                        <a:t>-20°</a:t>
                      </a:r>
                      <a:r>
                        <a:rPr lang="af-ZA" sz="1100"/>
                        <a:t>C ~ 150°C，</a:t>
                      </a:r>
                      <a:r>
                        <a:rPr lang="zh-TW" altLang="en-US" sz="1100"/>
                        <a:t>溫度精度 </a:t>
                      </a:r>
                      <a:r>
                        <a:rPr lang="en-US" altLang="zh-TW" sz="1100"/>
                        <a:t>±8°</a:t>
                      </a:r>
                      <a:r>
                        <a:rPr lang="af-ZA" sz="1100"/>
                        <a:t>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停車場出口、電動車充電站、停車區域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選擇功能頁面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設定監測區域與參數 </a:t>
                      </a:r>
                      <a:endParaRPr lang="en-US" alt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啟用監測模式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查看即時或儲存影像</a:t>
                      </a:r>
                      <a:endParaRPr lang="zh-TW" sz="11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在停車場內監測電動車過熱、火災潛在風險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減少火災風險，保護財產安全，提高停車場管理效率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0390512"/>
                  </a:ext>
                </a:extLst>
              </a:tr>
              <a:tr h="910353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深度學習 </a:t>
                      </a:r>
                      <a:r>
                        <a:rPr lang="af-ZA" sz="1100"/>
                        <a:t>AI </a:t>
                      </a:r>
                      <a:r>
                        <a:rPr lang="zh-TW" altLang="en-US" sz="1100"/>
                        <a:t>火災檢測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火災異常溫度檢測（最多支持</a:t>
                      </a:r>
                      <a:r>
                        <a:rPr lang="en-US" altLang="zh-TW" sz="1100"/>
                        <a:t>10</a:t>
                      </a:r>
                      <a:r>
                        <a:rPr lang="zh-TW" altLang="en-US" sz="1100"/>
                        <a:t>點</a:t>
                      </a:r>
                      <a:r>
                        <a:rPr lang="en-US" altLang="zh-TW" sz="1100"/>
                        <a:t>/10</a:t>
                      </a:r>
                      <a:r>
                        <a:rPr lang="zh-TW" altLang="en-US" sz="1100"/>
                        <a:t>區域</a:t>
                      </a:r>
                      <a:r>
                        <a:rPr lang="en-US" altLang="zh-TW" sz="1100"/>
                        <a:t>/1</a:t>
                      </a:r>
                      <a:r>
                        <a:rPr lang="zh-TW" altLang="en-US" sz="1100"/>
                        <a:t>線），煙霧檢測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停車場全域監測點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進入火災檢測頁面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配置區域及參數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啟用</a:t>
                      </a:r>
                      <a:endParaRPr lang="zh-TW" sz="1100"/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4) </a:t>
                      </a:r>
                      <a:r>
                        <a:rPr lang="zh-TW" altLang="en-US" sz="1100"/>
                        <a:t>即時檢測及警報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停車場內無人看守區域火災檢測，及早識別火源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減少因火災引起的停車場損失，及時反應保障人員安全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3171237"/>
                  </a:ext>
                </a:extLst>
              </a:tr>
              <a:tr h="1074723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全彩與主動嚇阻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40</a:t>
                      </a:r>
                      <a:r>
                        <a:rPr lang="zh-TW" altLang="en-US" sz="1100"/>
                        <a:t>米白光 </a:t>
                      </a:r>
                      <a:r>
                        <a:rPr lang="af-ZA" sz="1100"/>
                        <a:t>LED，</a:t>
                      </a:r>
                      <a:r>
                        <a:rPr lang="zh-TW" altLang="en-US" sz="1100"/>
                        <a:t>可在事件觸發時啟用光源進行嚇阻或提供彩色影像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停車場主要入口、角落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 </a:t>
                      </a:r>
                      <a:r>
                        <a:rPr lang="af-ZA" sz="1100"/>
                        <a:t>LED </a:t>
                      </a:r>
                      <a:r>
                        <a:rPr lang="zh-TW" altLang="en-US" sz="1100"/>
                        <a:t>觸發條件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系統自動檢測並觸發光源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實時記錄彩色畫面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在停車場夜間增加光源，嚇阻非法活動，例如闖入或破壞行為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提高停車場夜間安全，降低偷竊或破壞事件發生機率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7958830"/>
                  </a:ext>
                </a:extLst>
              </a:tr>
              <a:tr h="1074723">
                <a:tc>
                  <a:txBody>
                    <a:bodyPr/>
                    <a:lstStyle/>
                    <a:p>
                      <a:r>
                        <a:rPr lang="en-US" altLang="zh-TW" sz="1100"/>
                        <a:t>4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光學影像功能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100"/>
                        <a:t>4MP </a:t>
                      </a:r>
                      <a:r>
                        <a:rPr lang="zh-TW" altLang="en-US" sz="1100"/>
                        <a:t>解析度，</a:t>
                      </a:r>
                      <a:r>
                        <a:rPr lang="en-US" altLang="zh-TW" sz="1100"/>
                        <a:t>30</a:t>
                      </a:r>
                      <a:r>
                        <a:rPr lang="af-ZA" sz="1100" err="1"/>
                        <a:t>fps</a:t>
                      </a:r>
                      <a:r>
                        <a:rPr lang="af-ZA" sz="1100"/>
                        <a:t>，</a:t>
                      </a:r>
                      <a:r>
                        <a:rPr lang="zh-TW" altLang="en-US" sz="1100"/>
                        <a:t>支持</a:t>
                      </a:r>
                      <a:r>
                        <a:rPr lang="en-US" altLang="zh-TW" sz="1100"/>
                        <a:t>8</a:t>
                      </a:r>
                      <a:r>
                        <a:rPr lang="af-ZA" sz="1100"/>
                        <a:t>mm（VMGB-359）</a:t>
                      </a:r>
                      <a:r>
                        <a:rPr lang="zh-TW" altLang="en-US" sz="1100"/>
                        <a:t>與</a:t>
                      </a:r>
                      <a:r>
                        <a:rPr lang="en-US" altLang="zh-TW" sz="1100"/>
                        <a:t>4</a:t>
                      </a:r>
                      <a:r>
                        <a:rPr lang="af-ZA" sz="1100"/>
                        <a:t>mm（VMGB-359-P1）</a:t>
                      </a:r>
                      <a:r>
                        <a:rPr lang="zh-TW" altLang="en-US" sz="1100"/>
                        <a:t>鏡頭，</a:t>
                      </a:r>
                      <a:r>
                        <a:rPr lang="en-US" altLang="zh-TW" sz="1100"/>
                        <a:t>40</a:t>
                      </a:r>
                      <a:r>
                        <a:rPr lang="zh-TW" altLang="en-US" sz="1100"/>
                        <a:t>米紅外線距離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停車場入口、車牌識別區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配置鏡頭角度與視野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設定紅外線模式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影像記錄與存檔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車牌識別與停車位監測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/>
                        <a:t>提高停車場運營效率，支持精準車牌記錄與統計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579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3978101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FA44BC-781A-F805-E72B-2B0E1317B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310CA74-B77F-0000-1B59-DC2EFEE1E4F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A372 / A372-P1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FEE13991-815D-BA99-24D4-F0D766AA73DC}"/>
              </a:ext>
            </a:extLst>
          </p:cNvPr>
          <p:cNvSpPr txBox="1"/>
          <p:nvPr/>
        </p:nvSpPr>
        <p:spPr>
          <a:xfrm>
            <a:off x="3108300" y="1799809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工廠 (</a:t>
            </a:r>
            <a:r>
              <a:rPr lang="en-US">
                <a:ea typeface="+mn-lt"/>
                <a:cs typeface="+mn-lt"/>
              </a:rPr>
              <a:t>Factory</a:t>
            </a:r>
            <a:r>
              <a:rPr lang="en-US" altLang="zh-TW">
                <a:ea typeface="+mn-lt"/>
                <a:cs typeface="+mn-lt"/>
              </a:rPr>
              <a:t>)</a:t>
            </a:r>
            <a:endParaRPr lang="zh-TW" altLang="en-US">
              <a:cs typeface="Calibri"/>
            </a:endParaRPr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605D6224-FC53-2CB3-2847-FF1081624A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148964"/>
              </p:ext>
            </p:extLst>
          </p:nvPr>
        </p:nvGraphicFramePr>
        <p:xfrm>
          <a:off x="1984405" y="2387150"/>
          <a:ext cx="6829467" cy="21031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657477">
                  <a:extLst>
                    <a:ext uri="{9D8B030D-6E8A-4147-A177-3AD203B41FA5}">
                      <a16:colId xmlns:a16="http://schemas.microsoft.com/office/drawing/2014/main" val="636821656"/>
                    </a:ext>
                  </a:extLst>
                </a:gridCol>
                <a:gridCol w="543683">
                  <a:extLst>
                    <a:ext uri="{9D8B030D-6E8A-4147-A177-3AD203B41FA5}">
                      <a16:colId xmlns:a16="http://schemas.microsoft.com/office/drawing/2014/main" val="2042705639"/>
                    </a:ext>
                  </a:extLst>
                </a:gridCol>
                <a:gridCol w="1301877">
                  <a:extLst>
                    <a:ext uri="{9D8B030D-6E8A-4147-A177-3AD203B41FA5}">
                      <a16:colId xmlns:a16="http://schemas.microsoft.com/office/drawing/2014/main" val="319925055"/>
                    </a:ext>
                  </a:extLst>
                </a:gridCol>
                <a:gridCol w="904238">
                  <a:extLst>
                    <a:ext uri="{9D8B030D-6E8A-4147-A177-3AD203B41FA5}">
                      <a16:colId xmlns:a16="http://schemas.microsoft.com/office/drawing/2014/main" val="2070990609"/>
                    </a:ext>
                  </a:extLst>
                </a:gridCol>
                <a:gridCol w="1415332">
                  <a:extLst>
                    <a:ext uri="{9D8B030D-6E8A-4147-A177-3AD203B41FA5}">
                      <a16:colId xmlns:a16="http://schemas.microsoft.com/office/drawing/2014/main" val="1088540826"/>
                    </a:ext>
                  </a:extLst>
                </a:gridCol>
                <a:gridCol w="1100230">
                  <a:extLst>
                    <a:ext uri="{9D8B030D-6E8A-4147-A177-3AD203B41FA5}">
                      <a16:colId xmlns:a16="http://schemas.microsoft.com/office/drawing/2014/main" val="3870756485"/>
                    </a:ext>
                  </a:extLst>
                </a:gridCol>
                <a:gridCol w="906630">
                  <a:extLst>
                    <a:ext uri="{9D8B030D-6E8A-4147-A177-3AD203B41FA5}">
                      <a16:colId xmlns:a16="http://schemas.microsoft.com/office/drawing/2014/main" val="8298237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序號</a:t>
                      </a:r>
                      <a:endParaRPr lang="zh-TW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功能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功能描述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適用位置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操作流程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應用場景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/>
                        <a:t>效益</a:t>
                      </a:r>
                      <a:endParaRPr lang="zh-TW" altLang="en-US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8448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4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熱成像功能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af-ZA" sz="1400"/>
                        <a:t>160x120 </a:t>
                      </a:r>
                      <a:r>
                        <a:rPr lang="zh-TW" altLang="en-US" sz="1400"/>
                        <a:t>熱成像分辨率，能偵測到 </a:t>
                      </a:r>
                      <a:r>
                        <a:rPr lang="en-US" altLang="zh-TW" sz="1400"/>
                        <a:t>0.04°</a:t>
                      </a:r>
                      <a:r>
                        <a:rPr lang="af-ZA" sz="1400"/>
                        <a:t>C </a:t>
                      </a:r>
                      <a:r>
                        <a:rPr lang="zh-TW" altLang="en-US" sz="1400"/>
                        <a:t>的溫差，支持溫度範圍 </a:t>
                      </a:r>
                      <a:r>
                        <a:rPr lang="en-US" altLang="zh-TW" sz="1400"/>
                        <a:t>-20°</a:t>
                      </a:r>
                      <a:r>
                        <a:rPr lang="af-ZA" sz="1400"/>
                        <a:t>C ~ 150°C，</a:t>
                      </a:r>
                      <a:r>
                        <a:rPr lang="zh-TW" altLang="en-US" sz="1400"/>
                        <a:t>溫度精度 </a:t>
                      </a:r>
                      <a:r>
                        <a:rPr lang="en-US" altLang="zh-TW" sz="1400"/>
                        <a:t>±8°</a:t>
                      </a:r>
                      <a:r>
                        <a:rPr lang="af-ZA" sz="1400"/>
                        <a:t>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重要設備旁、原料倉庫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400"/>
                        <a:t>1) </a:t>
                      </a:r>
                      <a:r>
                        <a:rPr lang="zh-TW" altLang="en-US" sz="1400"/>
                        <a:t>選擇功能頁面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400"/>
                        <a:t>2) </a:t>
                      </a:r>
                      <a:r>
                        <a:rPr lang="zh-TW" altLang="en-US" sz="1400"/>
                        <a:t>設定監測區域與參數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400"/>
                        <a:t>3) </a:t>
                      </a:r>
                      <a:r>
                        <a:rPr lang="zh-TW" altLang="en-US" sz="1400"/>
                        <a:t>啟用監測模式</a:t>
                      </a:r>
                    </a:p>
                    <a:p>
                      <a:pPr lvl="0">
                        <a:buNone/>
                      </a:pPr>
                      <a:r>
                        <a:rPr lang="en-US" altLang="zh-TW" sz="1400"/>
                        <a:t>4) </a:t>
                      </a:r>
                      <a:r>
                        <a:rPr lang="zh-TW" altLang="en-US" sz="1400"/>
                        <a:t>查看即時或儲存影像</a:t>
                      </a:r>
                      <a:endParaRPr lang="zh-TW" sz="14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對工廠設備進行異常溫度監測，例如電機過熱或倉庫火災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/>
                        <a:t>減少設備停機風險，降低損失，保證生產線穩定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9677841"/>
                  </a:ext>
                </a:extLst>
              </a:tr>
            </a:tbl>
          </a:graphicData>
        </a:graphic>
      </p:graphicFrame>
      <p:pic>
        <p:nvPicPr>
          <p:cNvPr id="9" name="圖片 8" descr="一張含有 電子裝置, 小工具 的圖片&#10;&#10;AI 產生的內容可能不正確。">
            <a:extLst>
              <a:ext uri="{FF2B5EF4-FFF2-40B4-BE49-F238E27FC236}">
                <a16:creationId xmlns:a16="http://schemas.microsoft.com/office/drawing/2014/main" id="{B61D7FB9-BA65-249C-A5FC-DEC383BFFC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14" y="2388716"/>
            <a:ext cx="1555631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776866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E98DFC-A2F7-5033-F6C0-7D29F8BD41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A1CDAEA-9007-CBBD-00CB-705235F5EE2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A372 / A372-P1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電子裝置, 小工具 的圖片&#10;&#10;AI 產生的內容可能不正確。">
            <a:extLst>
              <a:ext uri="{FF2B5EF4-FFF2-40B4-BE49-F238E27FC236}">
                <a16:creationId xmlns:a16="http://schemas.microsoft.com/office/drawing/2014/main" id="{4113958E-28E5-38E7-3176-38DEE82A2E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600" y="1943654"/>
            <a:ext cx="1555631" cy="14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200935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F1BD0-C741-6545-F416-100BF93BC5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5F47FC95-4773-3AEC-7465-30E82CD33543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Q170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5A77FAE-8027-BD4D-BD53-FE3AC271F3E3}"/>
              </a:ext>
            </a:extLst>
          </p:cNvPr>
          <p:cNvSpPr txBox="1"/>
          <p:nvPr/>
        </p:nvSpPr>
        <p:spPr>
          <a:xfrm>
            <a:off x="2618449" y="1888397"/>
            <a:ext cx="6476344" cy="470898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Thermal Image Features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Effective pixels: 256(H) × 192(V)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NETD (Noise Equivalent Temperature Difference) &lt; 40mK, detecting temperature differences as small as 0.04°C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Lens: f2.1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range: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-20°C to 150°C (-4°F to 302°F)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0°C to 550°C (32°F to 1022°F)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accuracy: Max (±2°C, ±2%)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Temperature Rules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Displays max. and min. temperatures in live view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3 temperature measurement rule types with up to 21 rules (10 points, 10 regions, and 1 line)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A5EC627-90E1-9CF3-126B-A59A54A094A1}"/>
              </a:ext>
            </a:extLst>
          </p:cNvPr>
          <p:cNvSpPr txBox="1"/>
          <p:nvPr/>
        </p:nvSpPr>
        <p:spPr>
          <a:xfrm>
            <a:off x="215756" y="3672485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https://www.acti.com/product/Q170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2" name="圖片 1" descr="一張含有 電子產品, 電子裝置, 小工具 的圖片&#10;&#10;AI 產生的內容可能不正確。">
            <a:extLst>
              <a:ext uri="{FF2B5EF4-FFF2-40B4-BE49-F238E27FC236}">
                <a16:creationId xmlns:a16="http://schemas.microsoft.com/office/drawing/2014/main" id="{893BE653-6913-C14B-B950-E5BCBC8282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416" y="2107231"/>
            <a:ext cx="1454990" cy="1570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42802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B5C88-9341-929E-7E12-0E4624E2A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5D698E5-9F54-93F4-D715-ADD3BF730CC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Q170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21113B4-4A8F-0082-30BE-DE6D255D2880}"/>
              </a:ext>
            </a:extLst>
          </p:cNvPr>
          <p:cNvSpPr txBox="1"/>
          <p:nvPr/>
        </p:nvSpPr>
        <p:spPr>
          <a:xfrm>
            <a:off x="2783074" y="2248202"/>
            <a:ext cx="6153494" cy="19592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Optical Image Features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Supports f2.2 lens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0.06 lux @ F2.2 (AGC on)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 lux (light on)</a:t>
            </a:r>
            <a:endParaRPr lang="en-US">
              <a:ea typeface="+mn-lt"/>
              <a:cs typeface="+mn-lt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4B41D3E5-4028-93A1-7887-42B4CE4BBFCA}"/>
              </a:ext>
            </a:extLst>
          </p:cNvPr>
          <p:cNvSpPr txBox="1"/>
          <p:nvPr/>
        </p:nvSpPr>
        <p:spPr>
          <a:xfrm>
            <a:off x="225871" y="3682600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https://www.acti.com/product/Q170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9" name="圖片 8" descr="一張含有 電子產品, 電子裝置, 小工具 的圖片&#10;&#10;AI 產生的內容可能不正確。">
            <a:extLst>
              <a:ext uri="{FF2B5EF4-FFF2-40B4-BE49-F238E27FC236}">
                <a16:creationId xmlns:a16="http://schemas.microsoft.com/office/drawing/2014/main" id="{3BA04B72-401F-7096-5370-0AA73727A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460" y="2118275"/>
            <a:ext cx="1454990" cy="1570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769086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74359-D5A8-4FB5-EF57-4CFABCF48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BF6D8076-2C44-9B21-8911-FB6289A302E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Q170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FE67610-C44D-3B40-DDE7-B029CF873242}"/>
              </a:ext>
            </a:extLst>
          </p:cNvPr>
          <p:cNvSpPr txBox="1"/>
          <p:nvPr/>
        </p:nvSpPr>
        <p:spPr>
          <a:xfrm>
            <a:off x="2770594" y="1559736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>
                <a:ea typeface="+mn-lt"/>
                <a:cs typeface="+mn-lt"/>
              </a:rPr>
              <a:t>工廠 (</a:t>
            </a:r>
            <a:r>
              <a:rPr lang="en-US">
                <a:ea typeface="+mn-lt"/>
                <a:cs typeface="+mn-lt"/>
              </a:rPr>
              <a:t>Factory</a:t>
            </a:r>
            <a:r>
              <a:rPr lang="en-US" altLang="zh-TW">
                <a:ea typeface="+mn-lt"/>
                <a:cs typeface="+mn-lt"/>
              </a:rPr>
              <a:t>)</a:t>
            </a:r>
            <a:endParaRPr lang="zh-TW" altLang="en-US">
              <a:cs typeface="Calibri"/>
            </a:endParaRPr>
          </a:p>
        </p:txBody>
      </p:sp>
      <p:pic>
        <p:nvPicPr>
          <p:cNvPr id="4" name="圖片 3" descr="一張含有 電子產品, 電子裝置, 小工具 的圖片&#10;&#10;AI 產生的內容可能不正確。">
            <a:extLst>
              <a:ext uri="{FF2B5EF4-FFF2-40B4-BE49-F238E27FC236}">
                <a16:creationId xmlns:a16="http://schemas.microsoft.com/office/drawing/2014/main" id="{0A389456-6F6A-CDC5-C01B-1E2DF640D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17" y="1930624"/>
            <a:ext cx="1121194" cy="1266556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882DB688-FD8E-4D17-9E32-6650E00A35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3977774"/>
              </p:ext>
            </p:extLst>
          </p:nvPr>
        </p:nvGraphicFramePr>
        <p:xfrm>
          <a:off x="1284610" y="1931973"/>
          <a:ext cx="7598496" cy="4937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18395">
                  <a:extLst>
                    <a:ext uri="{9D8B030D-6E8A-4147-A177-3AD203B41FA5}">
                      <a16:colId xmlns:a16="http://schemas.microsoft.com/office/drawing/2014/main" val="751577055"/>
                    </a:ext>
                  </a:extLst>
                </a:gridCol>
                <a:gridCol w="493101">
                  <a:extLst>
                    <a:ext uri="{9D8B030D-6E8A-4147-A177-3AD203B41FA5}">
                      <a16:colId xmlns:a16="http://schemas.microsoft.com/office/drawing/2014/main" val="1741161694"/>
                    </a:ext>
                  </a:extLst>
                </a:gridCol>
                <a:gridCol w="1365525">
                  <a:extLst>
                    <a:ext uri="{9D8B030D-6E8A-4147-A177-3AD203B41FA5}">
                      <a16:colId xmlns:a16="http://schemas.microsoft.com/office/drawing/2014/main" val="2832284583"/>
                    </a:ext>
                  </a:extLst>
                </a:gridCol>
                <a:gridCol w="885065">
                  <a:extLst>
                    <a:ext uri="{9D8B030D-6E8A-4147-A177-3AD203B41FA5}">
                      <a16:colId xmlns:a16="http://schemas.microsoft.com/office/drawing/2014/main" val="822089854"/>
                    </a:ext>
                  </a:extLst>
                </a:gridCol>
                <a:gridCol w="1593097">
                  <a:extLst>
                    <a:ext uri="{9D8B030D-6E8A-4147-A177-3AD203B41FA5}">
                      <a16:colId xmlns:a16="http://schemas.microsoft.com/office/drawing/2014/main" val="3104437862"/>
                    </a:ext>
                  </a:extLst>
                </a:gridCol>
                <a:gridCol w="1302303">
                  <a:extLst>
                    <a:ext uri="{9D8B030D-6E8A-4147-A177-3AD203B41FA5}">
                      <a16:colId xmlns:a16="http://schemas.microsoft.com/office/drawing/2014/main" val="1445037180"/>
                    </a:ext>
                  </a:extLst>
                </a:gridCol>
                <a:gridCol w="1441010">
                  <a:extLst>
                    <a:ext uri="{9D8B030D-6E8A-4147-A177-3AD203B41FA5}">
                      <a16:colId xmlns:a16="http://schemas.microsoft.com/office/drawing/2014/main" val="35700372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功能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功能描述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適用位置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操作流程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應用場景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效益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31027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熱影像功能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溫差偵測能力 </a:t>
                      </a:r>
                      <a:r>
                        <a:rPr lang="en-US" altLang="zh-TW" sz="1200"/>
                        <a:t>(</a:t>
                      </a:r>
                      <a:r>
                        <a:rPr lang="af-ZA" sz="1200"/>
                        <a:t>NETD) </a:t>
                      </a:r>
                      <a:r>
                        <a:rPr lang="zh-TW" altLang="en-US" sz="1200"/>
                        <a:t>小於 </a:t>
                      </a:r>
                      <a:r>
                        <a:rPr lang="en-US" altLang="zh-TW" sz="1200"/>
                        <a:t>40</a:t>
                      </a:r>
                      <a:r>
                        <a:rPr lang="af-ZA" sz="1200" err="1"/>
                        <a:t>mk</a:t>
                      </a:r>
                      <a:br>
                        <a:rPr lang="af-ZA" sz="1200"/>
                      </a:br>
                      <a:r>
                        <a:rPr lang="af-ZA" sz="1200"/>
                        <a:t>- </a:t>
                      </a:r>
                      <a:r>
                        <a:rPr lang="zh-TW" altLang="en-US" sz="1200"/>
                        <a:t>有效像素：</a:t>
                      </a:r>
                      <a:r>
                        <a:rPr lang="en-US" altLang="zh-TW" sz="1200"/>
                        <a:t>256(</a:t>
                      </a:r>
                      <a:r>
                        <a:rPr lang="af-ZA" sz="1200"/>
                        <a:t>H) X 192(V)</a:t>
                      </a:r>
                      <a:br>
                        <a:rPr lang="af-ZA" sz="1200"/>
                      </a:br>
                      <a:r>
                        <a:rPr lang="af-ZA" sz="1200"/>
                        <a:t>- </a:t>
                      </a:r>
                      <a:r>
                        <a:rPr lang="zh-TW" altLang="en-US" sz="1200"/>
                        <a:t>可偵測溫度範圍：</a:t>
                      </a:r>
                      <a:r>
                        <a:rPr lang="en-US" altLang="zh-TW" sz="1200"/>
                        <a:t>-20°</a:t>
                      </a:r>
                      <a:r>
                        <a:rPr lang="af-ZA" sz="1200"/>
                        <a:t>C </a:t>
                      </a:r>
                      <a:r>
                        <a:rPr lang="zh-TW" altLang="en-US" sz="1200"/>
                        <a:t>至 </a:t>
                      </a:r>
                      <a:r>
                        <a:rPr lang="en-US" altLang="zh-TW" sz="1200"/>
                        <a:t>550°</a:t>
                      </a:r>
                      <a:r>
                        <a:rPr lang="af-ZA" sz="1200"/>
                        <a:t>C</a:t>
                      </a:r>
                      <a:br>
                        <a:rPr lang="af-ZA" sz="1200"/>
                      </a:br>
                      <a:r>
                        <a:rPr lang="af-ZA" sz="1200"/>
                        <a:t>- </a:t>
                      </a:r>
                      <a:r>
                        <a:rPr lang="zh-TW" altLang="en-US" sz="1200"/>
                        <a:t>溫度精度：最大值 </a:t>
                      </a:r>
                      <a:r>
                        <a:rPr lang="en-US" altLang="zh-TW" sz="1200"/>
                        <a:t>(±2 °</a:t>
                      </a:r>
                      <a:r>
                        <a:rPr lang="af-ZA" sz="1200"/>
                        <a:t>C, ±2%)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機電箱內部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配電櫃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高溫機械設備附近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登入系統並導航至熱影像畫面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設定溫度範圍與精度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啟用溫差監測功能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4) </a:t>
                      </a:r>
                      <a:r>
                        <a:rPr lang="zh-TW" altLang="en-US" sz="1200"/>
                        <a:t>即時檢視溫度警報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機電箱內高溫異常檢測，避免短路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配電櫃內過熱檢測，提升安全性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高溫設備運行監控，確保穩定性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降低火災風險，提升安全性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減少停機時間，提高運作效率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減少人工巡檢成本，提升自動化管理能力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9733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溫度規則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即時顯示最大</a:t>
                      </a:r>
                      <a:r>
                        <a:rPr lang="en-US" altLang="zh-TW" sz="1200"/>
                        <a:t>/</a:t>
                      </a:r>
                      <a:r>
                        <a:rPr lang="zh-TW" altLang="en-US" sz="1200"/>
                        <a:t>最小溫度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支援</a:t>
                      </a:r>
                      <a:r>
                        <a:rPr lang="en-US" altLang="zh-TW" sz="1200"/>
                        <a:t>21</a:t>
                      </a:r>
                      <a:r>
                        <a:rPr lang="zh-TW" altLang="en-US" sz="1200"/>
                        <a:t>種測量規則（</a:t>
                      </a:r>
                      <a:r>
                        <a:rPr lang="en-US" altLang="zh-TW" sz="1200"/>
                        <a:t>10</a:t>
                      </a:r>
                      <a:r>
                        <a:rPr lang="zh-TW" altLang="en-US" sz="1200"/>
                        <a:t>點、</a:t>
                      </a:r>
                      <a:r>
                        <a:rPr lang="en-US" altLang="zh-TW" sz="1200"/>
                        <a:t>10</a:t>
                      </a:r>
                      <a:r>
                        <a:rPr lang="zh-TW" altLang="en-US" sz="1200"/>
                        <a:t>區域、</a:t>
                      </a:r>
                      <a:r>
                        <a:rPr lang="en-US" altLang="zh-TW" sz="1200"/>
                        <a:t>1</a:t>
                      </a:r>
                      <a:r>
                        <a:rPr lang="zh-TW" altLang="en-US" sz="1200"/>
                        <a:t>線）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機電箱內部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變電站室內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冷卻設備周邊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設定測量規則（如點或區域測量）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定義溫度警戒值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啟動測量後檢視即時數據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4) </a:t>
                      </a:r>
                      <a:r>
                        <a:rPr lang="zh-TW" altLang="en-US" sz="1200"/>
                        <a:t>接收警報通知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變電站內異常升溫檢測，防止設備損壞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冷卻設備溫度異常監測，確保運作效率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機電箱各區域精準溫度監控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提升設備壽命，降低維護成本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提升即時反應能力，防範重大事故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精準監測，降低能源損耗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003208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2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200" b="1"/>
                        <a:t>光學影像功能</a:t>
                      </a:r>
                      <a:endParaRPr lang="zh-TW" altLang="en-US" sz="1200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提供 </a:t>
                      </a:r>
                      <a:r>
                        <a:rPr lang="en-US" altLang="zh-TW" sz="1200"/>
                        <a:t>4</a:t>
                      </a:r>
                      <a:r>
                        <a:rPr lang="af-ZA" sz="1200"/>
                        <a:t>MP </a:t>
                      </a:r>
                      <a:r>
                        <a:rPr lang="zh-TW" altLang="en-US" sz="1200"/>
                        <a:t>高畫質影像，</a:t>
                      </a:r>
                      <a:r>
                        <a:rPr lang="en-US" altLang="zh-TW" sz="1200"/>
                        <a:t>30</a:t>
                      </a:r>
                      <a:r>
                        <a:rPr lang="af-ZA" sz="1200" err="1"/>
                        <a:t>fps</a:t>
                      </a:r>
                      <a:br>
                        <a:rPr lang="af-ZA" sz="1200"/>
                      </a:br>
                      <a:r>
                        <a:rPr lang="af-ZA" sz="1200"/>
                        <a:t>- </a:t>
                      </a:r>
                      <a:r>
                        <a:rPr lang="zh-TW" altLang="en-US" sz="1200"/>
                        <a:t>支援低光條件：彩色 </a:t>
                      </a:r>
                      <a:r>
                        <a:rPr lang="en-US" altLang="zh-TW" sz="1200"/>
                        <a:t>0.06 </a:t>
                      </a:r>
                      <a:r>
                        <a:rPr lang="af-ZA" sz="1200"/>
                        <a:t>lux，</a:t>
                      </a:r>
                      <a:r>
                        <a:rPr lang="zh-TW" altLang="en-US" sz="1200"/>
                        <a:t>黑白 </a:t>
                      </a:r>
                      <a:r>
                        <a:rPr lang="en-US" altLang="zh-TW" sz="1200"/>
                        <a:t>0 </a:t>
                      </a:r>
                      <a:r>
                        <a:rPr lang="af-ZA" sz="1200"/>
                        <a:t>lux</a:t>
                      </a:r>
                      <a:br>
                        <a:rPr lang="af-ZA" sz="1200"/>
                      </a:br>
                      <a:r>
                        <a:rPr lang="af-ZA" sz="1200"/>
                        <a:t>- </a:t>
                      </a:r>
                      <a:r>
                        <a:rPr lang="zh-TW" altLang="en-US" sz="1200"/>
                        <a:t>鏡頭 </a:t>
                      </a:r>
                      <a:r>
                        <a:rPr lang="af-ZA" sz="1200"/>
                        <a:t>f2.2，</a:t>
                      </a:r>
                      <a:r>
                        <a:rPr lang="zh-TW" altLang="en-US" sz="1200"/>
                        <a:t>細節更清晰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機電箱周邊監控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工廠內部走廊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外部圍牆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1) </a:t>
                      </a:r>
                      <a:r>
                        <a:rPr lang="zh-TW" altLang="en-US" sz="1200"/>
                        <a:t>開啟光學影像功能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2) </a:t>
                      </a:r>
                      <a:r>
                        <a:rPr lang="zh-TW" altLang="en-US" sz="1200"/>
                        <a:t>設置影像監控區域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3) </a:t>
                      </a:r>
                      <a:r>
                        <a:rPr lang="zh-TW" altLang="en-US" sz="1200"/>
                        <a:t>啟動低光補償模式（必要時）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4) </a:t>
                      </a:r>
                      <a:r>
                        <a:rPr lang="zh-TW" altLang="en-US" sz="1200"/>
                        <a:t>檢視錄影及即時影像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工廠走廊內外人員活動監控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夜間無光條件下的重點區域監視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機電箱周邊不明人員入侵預警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提升全天候監控能力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減少非法入侵風險</a:t>
                      </a:r>
                      <a:br>
                        <a:rPr lang="zh-TW" altLang="en-US" sz="1200"/>
                      </a:br>
                      <a:r>
                        <a:rPr lang="en-US" altLang="zh-TW" sz="1200"/>
                        <a:t>- </a:t>
                      </a:r>
                      <a:r>
                        <a:rPr lang="zh-TW" altLang="en-US" sz="1200"/>
                        <a:t>實現高清影像證據保存，提升事件處理效率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77397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624182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63025D-FAC1-C513-6247-F5555B29B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AE7B8A9D-B381-DB1F-FD6D-DCA35781BF68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Q170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3" name="圖片 2" descr="一張含有 電子產品, 電子裝置, 小工具 的圖片&#10;&#10;AI 產生的內容可能不正確。">
            <a:extLst>
              <a:ext uri="{FF2B5EF4-FFF2-40B4-BE49-F238E27FC236}">
                <a16:creationId xmlns:a16="http://schemas.microsoft.com/office/drawing/2014/main" id="{299E90AB-5B22-A346-0A03-D29E1975C9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203" y="1894815"/>
            <a:ext cx="1121194" cy="126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365557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AB716-A4F3-0CDA-387F-0282D94FE6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027C234B-607C-D7AC-FF1D-3B4B6860D2E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A972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D05F47-4C0D-F0D0-23C9-6141289D7BC2}"/>
              </a:ext>
            </a:extLst>
          </p:cNvPr>
          <p:cNvSpPr txBox="1"/>
          <p:nvPr/>
        </p:nvSpPr>
        <p:spPr>
          <a:xfrm>
            <a:off x="2651579" y="2055507"/>
            <a:ext cx="6365910" cy="440120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Feature1: Thermal Image Features</a:t>
            </a:r>
            <a:endParaRPr lang="en-US" altLang="zh-TW" sz="2000" b="1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Effective pixels: 256(H) × 192(V)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NETD (Noise Equivalent Temperature Difference) &lt; 35mK, detecting temperature differences as small as 0.035°C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Thermal view angle: 18.1°(H) × 13.6°(V)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range: -20°C to 150°C (-4°F to 302°F)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Temperature accuracy: ±8°C (14.4°F)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endParaRPr lang="en-US" sz="2000">
              <a:ea typeface="Calibri"/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Feature2:</a:t>
            </a:r>
            <a:r>
              <a:rPr lang="en-US" sz="2000">
                <a:ea typeface="+mn-lt"/>
                <a:cs typeface="+mn-lt"/>
              </a:rPr>
              <a:t> </a:t>
            </a:r>
            <a:r>
              <a:rPr lang="en-US" sz="2000" b="1">
                <a:ea typeface="+mn-lt"/>
                <a:cs typeface="+mn-lt"/>
              </a:rPr>
              <a:t>Thermal-Based Events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Fire detection event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Detection range: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Object 2×2m: 833m</a:t>
            </a:r>
            <a:endParaRPr lang="en-US">
              <a:cs typeface="Calibri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Object 1×1m: 417m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DA730945-ACA8-AE7B-9C3F-48DD7C74A8B3}"/>
              </a:ext>
            </a:extLst>
          </p:cNvPr>
          <p:cNvSpPr txBox="1"/>
          <p:nvPr/>
        </p:nvSpPr>
        <p:spPr>
          <a:xfrm>
            <a:off x="330775" y="3888145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4" name="圖片 3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82DA5FE4-DB60-E399-4179-F8520AEACD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829" y="2386350"/>
            <a:ext cx="1469367" cy="149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414973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24759-2062-EC97-9908-896FE22C6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27DBD34-D47C-D881-3274-78A87E2C2EBD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+mj-lt"/>
                <a:cs typeface="+mj-lt"/>
              </a:rPr>
              <a:t>A972</a:t>
            </a:r>
            <a:r>
              <a:rPr lang="en-US"/>
              <a:t>: Features</a:t>
            </a:r>
            <a:endParaRPr lang="zh-TW" altLang="en-US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902E62-8F0F-9F78-39F1-E2F4CE870AA5}"/>
              </a:ext>
            </a:extLst>
          </p:cNvPr>
          <p:cNvSpPr txBox="1"/>
          <p:nvPr/>
        </p:nvSpPr>
        <p:spPr>
          <a:xfrm>
            <a:off x="2783074" y="2248202"/>
            <a:ext cx="6153494" cy="286232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>
                <a:ea typeface="+mn-lt"/>
                <a:cs typeface="+mn-lt"/>
              </a:rPr>
              <a:t>Feature3: Optical Image Features</a:t>
            </a:r>
            <a:endParaRPr lang="en-US" altLang="zh-TW" sz="2000" b="1">
              <a:ea typeface="Calibri"/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Resolution: 4MP at 30fps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32x optical zoom, f4.8–153mm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Minimum illumination: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Color: 0.05 lux @ F1.2 (AGC on)</a:t>
            </a:r>
            <a:endParaRPr lang="en-US">
              <a:ea typeface="+mn-lt"/>
              <a:cs typeface="+mn-lt"/>
            </a:endParaRPr>
          </a:p>
          <a:p>
            <a:pPr marL="1257300" lvl="2" indent="-342900">
              <a:buFont typeface="Wingdings"/>
              <a:buChar char="§"/>
            </a:pPr>
            <a:r>
              <a:rPr lang="en-US" sz="2000">
                <a:ea typeface="+mn-lt"/>
                <a:cs typeface="+mn-lt"/>
              </a:rPr>
              <a:t>B/W: 0 lux (IR LED on)</a:t>
            </a:r>
            <a:endParaRPr lang="en-US">
              <a:ea typeface="+mn-lt"/>
              <a:cs typeface="+mn-lt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WDR: 120dB</a:t>
            </a:r>
            <a:endParaRPr lang="en-US">
              <a:cs typeface="Calibri"/>
            </a:endParaRPr>
          </a:p>
          <a:p>
            <a:pPr marL="800100" lvl="1" indent="-342900">
              <a:buFont typeface="Courier New"/>
              <a:buChar char="o"/>
            </a:pPr>
            <a:r>
              <a:rPr lang="en-US" sz="2000">
                <a:ea typeface="+mn-lt"/>
                <a:cs typeface="+mn-lt"/>
              </a:rPr>
              <a:t>Operating temperature: -40°C to 70°C (-40°F to 158°F)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EF4BE5AA-C3C1-6930-F70B-9644602ABF3D}"/>
              </a:ext>
            </a:extLst>
          </p:cNvPr>
          <p:cNvSpPr txBox="1"/>
          <p:nvPr/>
        </p:nvSpPr>
        <p:spPr>
          <a:xfrm>
            <a:off x="458713" y="4089059"/>
            <a:ext cx="2324204" cy="64633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https://www.acti.com/product/A972</a:t>
            </a:r>
            <a:endParaRPr lang="zh-TW" altLang="en-US">
              <a:ea typeface="微軟正黑體"/>
              <a:cs typeface="+mn-lt"/>
            </a:endParaRPr>
          </a:p>
        </p:txBody>
      </p:sp>
      <p:pic>
        <p:nvPicPr>
          <p:cNvPr id="7" name="圖片 6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3A44DD1F-30AB-BE5E-4236-7C3E42AD18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768" y="2587264"/>
            <a:ext cx="1469367" cy="149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517217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92FE44-4AA8-C73E-D665-8B3355DD8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24DBF92-167E-E2CF-874B-4EEADDE644E7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083BB26-2EB3-103D-9F90-8C9DA763C67C}"/>
              </a:ext>
            </a:extLst>
          </p:cNvPr>
          <p:cNvSpPr txBox="1"/>
          <p:nvPr/>
        </p:nvSpPr>
        <p:spPr>
          <a:xfrm>
            <a:off x="2918744" y="1624954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公用事業 (</a:t>
            </a:r>
            <a:r>
              <a:rPr lang="en-US" altLang="zh-TW">
                <a:ea typeface="+mn-lt"/>
                <a:cs typeface="+mn-lt"/>
              </a:rPr>
              <a:t>Utility)</a:t>
            </a:r>
            <a:endParaRPr lang="zh-TW" altLang="en-US">
              <a:cs typeface="Calibri"/>
            </a:endParaRPr>
          </a:p>
        </p:txBody>
      </p:sp>
      <p:pic>
        <p:nvPicPr>
          <p:cNvPr id="5" name="圖片 4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E634B820-0564-6C1D-7E72-340E834A2C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56" y="2115938"/>
            <a:ext cx="1245372" cy="1263083"/>
          </a:xfrm>
          <a:prstGeom prst="rect">
            <a:avLst/>
          </a:prstGeom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2BA2388E-4F9C-033F-E188-0735318FF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815038"/>
              </p:ext>
            </p:extLst>
          </p:nvPr>
        </p:nvGraphicFramePr>
        <p:xfrm>
          <a:off x="1552754" y="2113471"/>
          <a:ext cx="7301253" cy="4404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31038">
                  <a:extLst>
                    <a:ext uri="{9D8B030D-6E8A-4147-A177-3AD203B41FA5}">
                      <a16:colId xmlns:a16="http://schemas.microsoft.com/office/drawing/2014/main" val="3672626486"/>
                    </a:ext>
                  </a:extLst>
                </a:gridCol>
                <a:gridCol w="1750348">
                  <a:extLst>
                    <a:ext uri="{9D8B030D-6E8A-4147-A177-3AD203B41FA5}">
                      <a16:colId xmlns:a16="http://schemas.microsoft.com/office/drawing/2014/main" val="363117484"/>
                    </a:ext>
                  </a:extLst>
                </a:gridCol>
                <a:gridCol w="1042010">
                  <a:extLst>
                    <a:ext uri="{9D8B030D-6E8A-4147-A177-3AD203B41FA5}">
                      <a16:colId xmlns:a16="http://schemas.microsoft.com/office/drawing/2014/main" val="1811335581"/>
                    </a:ext>
                  </a:extLst>
                </a:gridCol>
                <a:gridCol w="834491">
                  <a:extLst>
                    <a:ext uri="{9D8B030D-6E8A-4147-A177-3AD203B41FA5}">
                      <a16:colId xmlns:a16="http://schemas.microsoft.com/office/drawing/2014/main" val="3039263134"/>
                    </a:ext>
                  </a:extLst>
                </a:gridCol>
                <a:gridCol w="1058404">
                  <a:extLst>
                    <a:ext uri="{9D8B030D-6E8A-4147-A177-3AD203B41FA5}">
                      <a16:colId xmlns:a16="http://schemas.microsoft.com/office/drawing/2014/main" val="2648850399"/>
                    </a:ext>
                  </a:extLst>
                </a:gridCol>
                <a:gridCol w="807150">
                  <a:extLst>
                    <a:ext uri="{9D8B030D-6E8A-4147-A177-3AD203B41FA5}">
                      <a16:colId xmlns:a16="http://schemas.microsoft.com/office/drawing/2014/main" val="2647583230"/>
                    </a:ext>
                  </a:extLst>
                </a:gridCol>
                <a:gridCol w="1277812">
                  <a:extLst>
                    <a:ext uri="{9D8B030D-6E8A-4147-A177-3AD203B41FA5}">
                      <a16:colId xmlns:a16="http://schemas.microsoft.com/office/drawing/2014/main" val="350641876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功能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功能描述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適用位置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操作流程</a:t>
                      </a:r>
                      <a:endParaRPr lang="af-ZA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應用場景</a:t>
                      </a:r>
                      <a:endParaRPr lang="af-ZA" altLang="en-US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效益</a:t>
                      </a:r>
                      <a:endParaRPr lang="af-ZA" altLang="en-US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85616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熱成像特性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有效像素</a:t>
                      </a:r>
                      <a:r>
                        <a:rPr lang="en-US" altLang="zh-TW" sz="1100"/>
                        <a:t>: 256(</a:t>
                      </a:r>
                      <a:r>
                        <a:rPr lang="af-ZA" sz="1100"/>
                        <a:t>H) × 192(V) </a:t>
                      </a:r>
                      <a:br>
                        <a:rPr lang="af-ZA" sz="1100"/>
                      </a:br>
                      <a:r>
                        <a:rPr lang="af-ZA" sz="1100"/>
                        <a:t>• NETD &lt; 35mk (</a:t>
                      </a:r>
                      <a:r>
                        <a:rPr lang="zh-TW" altLang="en-US" sz="1100"/>
                        <a:t>可偵測溫差</a:t>
                      </a:r>
                      <a:r>
                        <a:rPr lang="en-US" altLang="zh-TW" sz="1100"/>
                        <a:t>0.035°</a:t>
                      </a:r>
                      <a:r>
                        <a:rPr lang="af-ZA" sz="1100"/>
                        <a:t>C)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熱視角</a:t>
                      </a:r>
                      <a:r>
                        <a:rPr lang="en-US" altLang="zh-TW" sz="1100"/>
                        <a:t>: 18.1°(</a:t>
                      </a:r>
                      <a:r>
                        <a:rPr lang="af-ZA" sz="1100"/>
                        <a:t>H) × 13.6°(V)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溫度範圍</a:t>
                      </a:r>
                      <a:r>
                        <a:rPr lang="en-US" altLang="zh-TW" sz="1100"/>
                        <a:t>: -20°</a:t>
                      </a:r>
                      <a:r>
                        <a:rPr lang="af-ZA" sz="1100"/>
                        <a:t>C ~ 150°C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溫度誤差</a:t>
                      </a:r>
                      <a:r>
                        <a:rPr lang="en-US" altLang="zh-TW" sz="1100"/>
                        <a:t>: ±8°</a:t>
                      </a:r>
                      <a:r>
                        <a:rPr lang="af-ZA" sz="1100"/>
                        <a:t>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溫度監測與異常警報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監控關鍵設備熱異常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自動警報通知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變電站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天然氣管線區域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電廠發電機房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透過</a:t>
                      </a:r>
                      <a:r>
                        <a:rPr lang="af-ZA" sz="1100"/>
                        <a:t>A972</a:t>
                      </a:r>
                      <a:r>
                        <a:rPr lang="zh-TW" altLang="en-US" sz="1100"/>
                        <a:t>設定監測區域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設定溫度異常觸發警報閾值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自動偵測並發送警報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變電站設備過熱監測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天然氣管線洩漏或異常熱點檢測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降低事故風險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早期發現過熱或異常熱源，減少火災與設備損壞風險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提升運營效率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自動化監測減少人工巡檢成本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6777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支援熱成像事件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火災偵測事件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物件偵測距離</a:t>
                      </a:r>
                      <a:r>
                        <a:rPr lang="en-US" altLang="zh-TW" sz="1100"/>
                        <a:t>: (2×2</a:t>
                      </a:r>
                      <a:r>
                        <a:rPr lang="af-ZA" sz="1100"/>
                        <a:t>m</a:t>
                      </a:r>
                      <a:r>
                        <a:rPr lang="zh-TW" altLang="en-US" sz="1100"/>
                        <a:t>物件</a:t>
                      </a:r>
                      <a:r>
                        <a:rPr lang="en-US" altLang="zh-TW" sz="1100"/>
                        <a:t>) 833</a:t>
                      </a:r>
                      <a:r>
                        <a:rPr lang="af-ZA" sz="1100"/>
                        <a:t>m, (1×1m</a:t>
                      </a:r>
                      <a:r>
                        <a:rPr lang="zh-TW" altLang="en-US" sz="1100"/>
                        <a:t>物件</a:t>
                      </a:r>
                      <a:r>
                        <a:rPr lang="en-US" altLang="zh-TW" sz="1100"/>
                        <a:t>) 417</a:t>
                      </a:r>
                      <a:r>
                        <a:rPr lang="af-ZA" sz="1100"/>
                        <a:t>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火災及異常熱點偵測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自動辨識火焰或異常高溫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透過</a:t>
                      </a:r>
                      <a:r>
                        <a:rPr lang="af-ZA" sz="1100"/>
                        <a:t>VMS</a:t>
                      </a:r>
                      <a:r>
                        <a:rPr lang="zh-TW" altLang="en-US" sz="1100"/>
                        <a:t>通知管理員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油庫與儲存設施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高壓電線塔區域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工業鍋爐房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設定火焰與高溫偵測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偵測異常即時觸發警報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警報自動傳送至管理中心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油庫異常發熱監測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高壓電線區域火源偵測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減少災害發生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自動警報可迅速應對初期火災，避免擴大損害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降低人力負擔</a:t>
                      </a:r>
                      <a:r>
                        <a:rPr lang="en-US" altLang="zh-TW" sz="1100"/>
                        <a:t>: 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自動監測降低監視人員工作壓力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31086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光學影像特性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解析度</a:t>
                      </a:r>
                      <a:r>
                        <a:rPr lang="en-US" altLang="zh-TW" sz="1100"/>
                        <a:t>: 4</a:t>
                      </a:r>
                      <a:r>
                        <a:rPr lang="af-ZA" sz="1100"/>
                        <a:t>MP @ 30fps</a:t>
                      </a:r>
                      <a:br>
                        <a:rPr lang="af-ZA" sz="1100"/>
                      </a:br>
                      <a:r>
                        <a:rPr lang="af-ZA" sz="1100"/>
                        <a:t>• 32x </a:t>
                      </a:r>
                      <a:r>
                        <a:rPr lang="zh-TW" altLang="en-US" sz="1100"/>
                        <a:t>光學變焦 </a:t>
                      </a:r>
                      <a:r>
                        <a:rPr lang="en-US" altLang="zh-TW" sz="1100"/>
                        <a:t>(</a:t>
                      </a:r>
                      <a:r>
                        <a:rPr lang="af-ZA" sz="1100"/>
                        <a:t>f4.8-153mm)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最低照度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彩色 </a:t>
                      </a:r>
                      <a:r>
                        <a:rPr lang="en-US" altLang="zh-TW" sz="1100"/>
                        <a:t>0.05 </a:t>
                      </a:r>
                      <a:r>
                        <a:rPr lang="af-ZA" sz="1100"/>
                        <a:t>lux, </a:t>
                      </a:r>
                      <a:r>
                        <a:rPr lang="zh-TW" altLang="en-US" sz="1100"/>
                        <a:t>黑白 </a:t>
                      </a:r>
                      <a:r>
                        <a:rPr lang="en-US" altLang="zh-TW" sz="1100"/>
                        <a:t>0 </a:t>
                      </a:r>
                      <a:r>
                        <a:rPr lang="af-ZA" sz="1100"/>
                        <a:t>lux (</a:t>
                      </a:r>
                      <a:r>
                        <a:rPr lang="zh-TW" altLang="en-US" sz="1100"/>
                        <a:t>紅外線開啟</a:t>
                      </a:r>
                      <a:r>
                        <a:rPr lang="en-US" altLang="zh-TW" sz="1100"/>
                        <a:t>)</a:t>
                      </a:r>
                      <a:br>
                        <a:rPr lang="en-US" altLang="zh-TW" sz="1100"/>
                      </a:br>
                      <a:r>
                        <a:rPr lang="en-US" altLang="zh-TW" sz="1100"/>
                        <a:t>• </a:t>
                      </a:r>
                      <a:r>
                        <a:rPr lang="af-ZA" sz="1100"/>
                        <a:t>WDR 120 dB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遠距監控與細節檢視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32</a:t>
                      </a:r>
                      <a:r>
                        <a:rPr lang="af-ZA" sz="1100"/>
                        <a:t>x </a:t>
                      </a:r>
                      <a:r>
                        <a:rPr lang="zh-TW" altLang="en-US" sz="1100"/>
                        <a:t>光學變焦支援遠距觀察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低照度環境高效能監視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燃氣處理站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高架管線巡檢區域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大型電力變電站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設定巡邏點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透過光學變焦查看細節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3. </a:t>
                      </a:r>
                      <a:r>
                        <a:rPr lang="zh-TW" altLang="en-US" sz="1100"/>
                        <a:t>記錄異常畫面並通報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長距離管道安全監控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夜間巡檢影像強化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清晰監控細節</a:t>
                      </a:r>
                      <a:r>
                        <a:rPr lang="en-US" altLang="zh-TW" sz="1100"/>
                        <a:t>: 32</a:t>
                      </a:r>
                      <a:r>
                        <a:rPr lang="af-ZA" sz="1100"/>
                        <a:t>x</a:t>
                      </a:r>
                      <a:r>
                        <a:rPr lang="zh-TW" altLang="en-US" sz="1100"/>
                        <a:t>變焦提供細緻影像，便於確認異常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全天候監視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低照度性能確保夜間監控有效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24584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380129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A3DB43-D581-D987-4BAC-96829203B1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33D7C33-8749-415A-7879-E3B14673357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A4A3B8C-5D26-C18F-7AE5-E2142FC8D11B}"/>
              </a:ext>
            </a:extLst>
          </p:cNvPr>
          <p:cNvSpPr txBox="1"/>
          <p:nvPr/>
        </p:nvSpPr>
        <p:spPr>
          <a:xfrm>
            <a:off x="2936247" y="1620425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工廠</a:t>
            </a:r>
            <a:r>
              <a:rPr lang="en-US" altLang="zh-TW">
                <a:ea typeface="+mn-lt"/>
                <a:cs typeface="+mn-lt"/>
              </a:rPr>
              <a:t> (</a:t>
            </a:r>
            <a:r>
              <a:rPr lang="en-US">
                <a:ea typeface="+mn-lt"/>
                <a:cs typeface="+mn-lt"/>
              </a:rPr>
              <a:t>Factory)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5" name="圖片 4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FEE04CA8-0CA8-B6FE-79FC-00BBC40BE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444" y="2081023"/>
            <a:ext cx="1207011" cy="1244952"/>
          </a:xfrm>
          <a:prstGeom prst="rect">
            <a:avLst/>
          </a:prstGeom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0017E750-A5E1-6824-BD34-F03B47D12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3494845"/>
              </p:ext>
            </p:extLst>
          </p:nvPr>
        </p:nvGraphicFramePr>
        <p:xfrm>
          <a:off x="1507141" y="2083699"/>
          <a:ext cx="7438149" cy="45720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568969">
                  <a:extLst>
                    <a:ext uri="{9D8B030D-6E8A-4147-A177-3AD203B41FA5}">
                      <a16:colId xmlns:a16="http://schemas.microsoft.com/office/drawing/2014/main" val="1173832832"/>
                    </a:ext>
                  </a:extLst>
                </a:gridCol>
                <a:gridCol w="1720968">
                  <a:extLst>
                    <a:ext uri="{9D8B030D-6E8A-4147-A177-3AD203B41FA5}">
                      <a16:colId xmlns:a16="http://schemas.microsoft.com/office/drawing/2014/main" val="1754087375"/>
                    </a:ext>
                  </a:extLst>
                </a:gridCol>
                <a:gridCol w="1030494">
                  <a:extLst>
                    <a:ext uri="{9D8B030D-6E8A-4147-A177-3AD203B41FA5}">
                      <a16:colId xmlns:a16="http://schemas.microsoft.com/office/drawing/2014/main" val="3248891120"/>
                    </a:ext>
                  </a:extLst>
                </a:gridCol>
                <a:gridCol w="887886">
                  <a:extLst>
                    <a:ext uri="{9D8B030D-6E8A-4147-A177-3AD203B41FA5}">
                      <a16:colId xmlns:a16="http://schemas.microsoft.com/office/drawing/2014/main" val="779940678"/>
                    </a:ext>
                  </a:extLst>
                </a:gridCol>
                <a:gridCol w="974637">
                  <a:extLst>
                    <a:ext uri="{9D8B030D-6E8A-4147-A177-3AD203B41FA5}">
                      <a16:colId xmlns:a16="http://schemas.microsoft.com/office/drawing/2014/main" val="2375017811"/>
                    </a:ext>
                  </a:extLst>
                </a:gridCol>
                <a:gridCol w="839089">
                  <a:extLst>
                    <a:ext uri="{9D8B030D-6E8A-4147-A177-3AD203B41FA5}">
                      <a16:colId xmlns:a16="http://schemas.microsoft.com/office/drawing/2014/main" val="1257969335"/>
                    </a:ext>
                  </a:extLst>
                </a:gridCol>
                <a:gridCol w="1416106">
                  <a:extLst>
                    <a:ext uri="{9D8B030D-6E8A-4147-A177-3AD203B41FA5}">
                      <a16:colId xmlns:a16="http://schemas.microsoft.com/office/drawing/2014/main" val="4363617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功能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功能描述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適用位置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操作流程</a:t>
                      </a:r>
                      <a:endParaRPr lang="af-ZA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應用場景</a:t>
                      </a:r>
                      <a:endParaRPr lang="af-ZA" altLang="en-US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200" b="1"/>
                        <a:t>效益</a:t>
                      </a:r>
                      <a:endParaRPr lang="af-ZA" altLang="en-US" sz="12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6859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熱成像特性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有效像素</a:t>
                      </a:r>
                      <a:r>
                        <a:rPr lang="en-US" altLang="zh-TW" sz="1100"/>
                        <a:t>: 256(</a:t>
                      </a:r>
                      <a:r>
                        <a:rPr lang="af-ZA" sz="1100"/>
                        <a:t>H) × 192(V) </a:t>
                      </a:r>
                      <a:br>
                        <a:rPr lang="af-ZA" sz="1100"/>
                      </a:br>
                      <a:r>
                        <a:rPr lang="af-ZA" sz="1100"/>
                        <a:t>• NETD &lt; 35mk (</a:t>
                      </a:r>
                      <a:r>
                        <a:rPr lang="zh-TW" altLang="en-US" sz="1100"/>
                        <a:t>可偵測溫差</a:t>
                      </a:r>
                      <a:r>
                        <a:rPr lang="en-US" altLang="zh-TW" sz="1100"/>
                        <a:t>0.035°</a:t>
                      </a:r>
                      <a:r>
                        <a:rPr lang="af-ZA" sz="1100"/>
                        <a:t>C)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熱視角</a:t>
                      </a:r>
                      <a:r>
                        <a:rPr lang="en-US" altLang="zh-TW" sz="1100"/>
                        <a:t>: 18.1°(</a:t>
                      </a:r>
                      <a:r>
                        <a:rPr lang="af-ZA" sz="1100"/>
                        <a:t>H) × 13.6°(V)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溫度範圍</a:t>
                      </a:r>
                      <a:r>
                        <a:rPr lang="en-US" altLang="zh-TW" sz="1100"/>
                        <a:t>: -20°</a:t>
                      </a:r>
                      <a:r>
                        <a:rPr lang="af-ZA" sz="1100"/>
                        <a:t>C ~ 150°C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溫度誤差</a:t>
                      </a:r>
                      <a:r>
                        <a:rPr lang="en-US" altLang="zh-TW" sz="1100"/>
                        <a:t>: ±8°</a:t>
                      </a:r>
                      <a:r>
                        <a:rPr lang="af-ZA" sz="1100"/>
                        <a:t>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設備溫度監測與警報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監測工業設備溫度異常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達到溫度閾值時觸發警報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工廠生產線機械設備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電氣控制室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高溫熔煉爐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設定監控設備溫度範圍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自動檢測異常溫度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觸發警報並記錄數據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監測生產機械運作溫度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避免設備過熱導致停機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降低設備損壞風險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及早發現過熱問題，減少機械故障與停工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提高生產效率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自動監控減少人工檢查負擔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432878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支援熱成像事件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火災偵測事件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物件偵測距離</a:t>
                      </a:r>
                      <a:r>
                        <a:rPr lang="en-US" altLang="zh-TW" sz="1100"/>
                        <a:t>: (2×2</a:t>
                      </a:r>
                      <a:r>
                        <a:rPr lang="af-ZA" sz="1100"/>
                        <a:t>m</a:t>
                      </a:r>
                      <a:r>
                        <a:rPr lang="zh-TW" altLang="en-US" sz="1100"/>
                        <a:t>物件</a:t>
                      </a:r>
                      <a:r>
                        <a:rPr lang="en-US" altLang="zh-TW" sz="1100"/>
                        <a:t>) 833</a:t>
                      </a:r>
                      <a:r>
                        <a:rPr lang="af-ZA" sz="1100"/>
                        <a:t>m, (1×1m</a:t>
                      </a:r>
                      <a:r>
                        <a:rPr lang="zh-TW" altLang="en-US" sz="1100"/>
                        <a:t>物件</a:t>
                      </a:r>
                      <a:r>
                        <a:rPr lang="en-US" altLang="zh-TW" sz="1100"/>
                        <a:t>) 417</a:t>
                      </a:r>
                      <a:r>
                        <a:rPr lang="af-ZA" sz="1100"/>
                        <a:t>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火源偵測與警報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自動辨識火源，並發送警報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透過</a:t>
                      </a:r>
                      <a:r>
                        <a:rPr lang="af-ZA" sz="1100"/>
                        <a:t>VMS</a:t>
                      </a:r>
                      <a:r>
                        <a:rPr lang="zh-TW" altLang="en-US" sz="1100"/>
                        <a:t>聯動消防系統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化學工廠危險品存放區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原料儲存倉庫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生產車間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設定火災偵測區域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偵測火源並觸發警報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通知保安與消防系統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及早偵測倉庫火災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減少危險化學品起火風險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縮短應變時間</a:t>
                      </a:r>
                      <a:r>
                        <a:rPr lang="en-US" altLang="zh-TW" sz="1100"/>
                        <a:t>: 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自動偵測可迅速通知消防部門，降低火災損失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減少人力監視成本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智慧監控取代人工巡邏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54684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光學影像特性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解析度</a:t>
                      </a:r>
                      <a:r>
                        <a:rPr lang="en-US" altLang="zh-TW" sz="1100"/>
                        <a:t>: 4</a:t>
                      </a:r>
                      <a:r>
                        <a:rPr lang="af-ZA" sz="1100"/>
                        <a:t>MP @ 30fps</a:t>
                      </a:r>
                      <a:br>
                        <a:rPr lang="af-ZA" sz="1100"/>
                      </a:br>
                      <a:r>
                        <a:rPr lang="af-ZA" sz="1100"/>
                        <a:t>• 32x </a:t>
                      </a:r>
                      <a:r>
                        <a:rPr lang="zh-TW" altLang="en-US" sz="1100"/>
                        <a:t>光學變焦 </a:t>
                      </a:r>
                      <a:r>
                        <a:rPr lang="en-US" altLang="zh-TW" sz="1100"/>
                        <a:t>(</a:t>
                      </a:r>
                      <a:r>
                        <a:rPr lang="af-ZA" sz="1100"/>
                        <a:t>f4.8-153mm)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最低照度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彩色 </a:t>
                      </a:r>
                      <a:r>
                        <a:rPr lang="en-US" altLang="zh-TW" sz="1100"/>
                        <a:t>0.05 </a:t>
                      </a:r>
                      <a:r>
                        <a:rPr lang="af-ZA" sz="1100"/>
                        <a:t>lux, </a:t>
                      </a:r>
                      <a:r>
                        <a:rPr lang="zh-TW" altLang="en-US" sz="1100"/>
                        <a:t>黑白 </a:t>
                      </a:r>
                      <a:r>
                        <a:rPr lang="en-US" altLang="zh-TW" sz="1100"/>
                        <a:t>0 </a:t>
                      </a:r>
                      <a:r>
                        <a:rPr lang="af-ZA" sz="1100"/>
                        <a:t>lux (</a:t>
                      </a:r>
                      <a:r>
                        <a:rPr lang="zh-TW" altLang="en-US" sz="1100"/>
                        <a:t>紅外線開啟</a:t>
                      </a:r>
                      <a:r>
                        <a:rPr lang="en-US" altLang="zh-TW" sz="1100"/>
                        <a:t>)</a:t>
                      </a:r>
                      <a:br>
                        <a:rPr lang="en-US" altLang="zh-TW" sz="1100"/>
                      </a:br>
                      <a:r>
                        <a:rPr lang="en-US" altLang="zh-TW" sz="1100"/>
                        <a:t>• </a:t>
                      </a:r>
                      <a:r>
                        <a:rPr lang="af-ZA" sz="1100"/>
                        <a:t>WDR 120 dB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遠端監控與細節觀察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遠距監視工廠區域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低光環境可保持清晰畫面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廠區圍牆與出入口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重要設備控制室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倉庫貨物存放區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設定巡邏監視點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利用變焦功能查看異常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記錄異常並通知管理員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監控廠區安全狀況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防範工廠內部盜竊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提升安全管理</a:t>
                      </a:r>
                      <a:r>
                        <a:rPr lang="en-US" altLang="zh-TW" sz="1100"/>
                        <a:t>: 32</a:t>
                      </a:r>
                      <a:r>
                        <a:rPr lang="af-ZA" sz="1100"/>
                        <a:t>x</a:t>
                      </a:r>
                      <a:r>
                        <a:rPr lang="zh-TW" altLang="en-US" sz="1100"/>
                        <a:t>光學變焦可細緻觀察異常情況，便於管理人員決策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夜間監控強化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高感光能力確保低光環境下的有效監視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3782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5142233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BC447-FAD5-75C7-CB58-73426EEA8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83AFD2C3-7259-591D-B222-163FE687BDCB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A972</a:t>
            </a:r>
            <a:r>
              <a:rPr lang="en-US"/>
              <a:t>: </a:t>
            </a:r>
            <a:r>
              <a:rPr lang="en-US" altLang="zh-TW"/>
              <a:t>Market to Application</a:t>
            </a:r>
            <a:endParaRPr lang="en-US">
              <a:cs typeface="Calibri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79EAF32-166C-415D-2B54-8716C8604572}"/>
              </a:ext>
            </a:extLst>
          </p:cNvPr>
          <p:cNvSpPr txBox="1"/>
          <p:nvPr/>
        </p:nvSpPr>
        <p:spPr>
          <a:xfrm>
            <a:off x="2825812" y="1627853"/>
            <a:ext cx="4572000" cy="369332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zh-TW" altLang="en-US">
                <a:ea typeface="+mn-lt"/>
                <a:cs typeface="+mn-lt"/>
              </a:rPr>
              <a:t>機場</a:t>
            </a:r>
            <a:r>
              <a:rPr lang="en-US">
                <a:ea typeface="+mn-lt"/>
                <a:cs typeface="+mn-lt"/>
              </a:rPr>
              <a:t> (Airport)</a:t>
            </a:r>
            <a:endParaRPr lang="zh-TW">
              <a:ea typeface="+mn-lt"/>
              <a:cs typeface="+mn-lt"/>
            </a:endParaRPr>
          </a:p>
        </p:txBody>
      </p:sp>
      <p:pic>
        <p:nvPicPr>
          <p:cNvPr id="5" name="圖片 4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161E5802-95AA-8243-16E3-613AD4686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989" y="2080193"/>
            <a:ext cx="1257586" cy="1335987"/>
          </a:xfrm>
          <a:prstGeom prst="rect">
            <a:avLst/>
          </a:prstGeom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6045F57E-CA46-84D5-DAAD-B1A709AFDD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151320"/>
              </p:ext>
            </p:extLst>
          </p:nvPr>
        </p:nvGraphicFramePr>
        <p:xfrm>
          <a:off x="1618407" y="2083699"/>
          <a:ext cx="7275071" cy="4556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67820">
                  <a:extLst>
                    <a:ext uri="{9D8B030D-6E8A-4147-A177-3AD203B41FA5}">
                      <a16:colId xmlns:a16="http://schemas.microsoft.com/office/drawing/2014/main" val="3159282486"/>
                    </a:ext>
                  </a:extLst>
                </a:gridCol>
                <a:gridCol w="1879124">
                  <a:extLst>
                    <a:ext uri="{9D8B030D-6E8A-4147-A177-3AD203B41FA5}">
                      <a16:colId xmlns:a16="http://schemas.microsoft.com/office/drawing/2014/main" val="2385988248"/>
                    </a:ext>
                  </a:extLst>
                </a:gridCol>
                <a:gridCol w="973568">
                  <a:extLst>
                    <a:ext uri="{9D8B030D-6E8A-4147-A177-3AD203B41FA5}">
                      <a16:colId xmlns:a16="http://schemas.microsoft.com/office/drawing/2014/main" val="3141568688"/>
                    </a:ext>
                  </a:extLst>
                </a:gridCol>
                <a:gridCol w="904580">
                  <a:extLst>
                    <a:ext uri="{9D8B030D-6E8A-4147-A177-3AD203B41FA5}">
                      <a16:colId xmlns:a16="http://schemas.microsoft.com/office/drawing/2014/main" val="3491579392"/>
                    </a:ext>
                  </a:extLst>
                </a:gridCol>
                <a:gridCol w="1004656">
                  <a:extLst>
                    <a:ext uri="{9D8B030D-6E8A-4147-A177-3AD203B41FA5}">
                      <a16:colId xmlns:a16="http://schemas.microsoft.com/office/drawing/2014/main" val="3780214735"/>
                    </a:ext>
                  </a:extLst>
                </a:gridCol>
                <a:gridCol w="752507">
                  <a:extLst>
                    <a:ext uri="{9D8B030D-6E8A-4147-A177-3AD203B41FA5}">
                      <a16:colId xmlns:a16="http://schemas.microsoft.com/office/drawing/2014/main" val="2169888364"/>
                    </a:ext>
                  </a:extLst>
                </a:gridCol>
                <a:gridCol w="1292816">
                  <a:extLst>
                    <a:ext uri="{9D8B030D-6E8A-4147-A177-3AD203B41FA5}">
                      <a16:colId xmlns:a16="http://schemas.microsoft.com/office/drawing/2014/main" val="35339987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/>
                        <a:t>序號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/>
                        <a:t>功能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/>
                        <a:t>功能描述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/>
                        <a:t>適用位置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/>
                        <a:t>操作流程</a:t>
                      </a:r>
                      <a:endParaRPr lang="af-ZA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/>
                        <a:t>應用場景</a:t>
                      </a:r>
                      <a:endParaRPr lang="af-ZA" altLang="en-US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zh-TW" altLang="en-US" sz="1100" b="1"/>
                        <a:t>效益</a:t>
                      </a:r>
                      <a:endParaRPr lang="af-ZA" altLang="en-US" sz="1100" b="1"/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7078676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1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熱成像特性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有效像素</a:t>
                      </a:r>
                      <a:r>
                        <a:rPr lang="en-US" altLang="zh-TW" sz="1100"/>
                        <a:t>: 256(</a:t>
                      </a:r>
                      <a:r>
                        <a:rPr lang="af-ZA" sz="1100"/>
                        <a:t>H) × 192(V) </a:t>
                      </a:r>
                      <a:br>
                        <a:rPr lang="af-ZA" sz="1100"/>
                      </a:br>
                      <a:r>
                        <a:rPr lang="af-ZA" sz="1100"/>
                        <a:t>• NETD &lt; 35mk (</a:t>
                      </a:r>
                      <a:r>
                        <a:rPr lang="zh-TW" altLang="en-US" sz="1100"/>
                        <a:t>可偵測溫差</a:t>
                      </a:r>
                      <a:r>
                        <a:rPr lang="en-US" altLang="zh-TW" sz="1100"/>
                        <a:t>0.035°</a:t>
                      </a:r>
                      <a:r>
                        <a:rPr lang="af-ZA" sz="1100"/>
                        <a:t>C)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熱視角</a:t>
                      </a:r>
                      <a:r>
                        <a:rPr lang="en-US" altLang="zh-TW" sz="1100"/>
                        <a:t>: 18.1°(</a:t>
                      </a:r>
                      <a:r>
                        <a:rPr lang="af-ZA" sz="1100"/>
                        <a:t>H) × 13.6°(V)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溫度範圍</a:t>
                      </a:r>
                      <a:r>
                        <a:rPr lang="en-US" altLang="zh-TW" sz="1100"/>
                        <a:t>: -20°</a:t>
                      </a:r>
                      <a:r>
                        <a:rPr lang="af-ZA" sz="1100"/>
                        <a:t>C ~ 150°C 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溫度誤差</a:t>
                      </a:r>
                      <a:r>
                        <a:rPr lang="en-US" altLang="zh-TW" sz="1100"/>
                        <a:t>: ±8°</a:t>
                      </a:r>
                      <a:r>
                        <a:rPr lang="af-ZA" sz="1100"/>
                        <a:t>C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機場安全監控與異常溫度偵測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監控機場周界安全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偵測異常溫度區域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停機坪與飛機維修區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機場油庫與燃油管線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跑道與滑行道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設定監測區域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偵測異常熱源或過熱設備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觸發警報並通知管理員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偵測飛機引擎異常過熱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燃油存放區溫度監測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預防飛安事故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及時發現機械設備過熱或異常，減少起火風險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減少設備維修成本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早期異常發現可避免重大設備損壞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943936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2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支援熱成像事件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火災偵測事件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物件偵測距離</a:t>
                      </a:r>
                      <a:r>
                        <a:rPr lang="en-US" altLang="zh-TW" sz="1100"/>
                        <a:t>: (2×2</a:t>
                      </a:r>
                      <a:r>
                        <a:rPr lang="af-ZA" sz="1100"/>
                        <a:t>m</a:t>
                      </a:r>
                      <a:r>
                        <a:rPr lang="zh-TW" altLang="en-US" sz="1100"/>
                        <a:t>物件</a:t>
                      </a:r>
                      <a:r>
                        <a:rPr lang="en-US" altLang="zh-TW" sz="1100"/>
                        <a:t>) 833</a:t>
                      </a:r>
                      <a:r>
                        <a:rPr lang="af-ZA" sz="1100"/>
                        <a:t>m, (1×1m</a:t>
                      </a:r>
                      <a:r>
                        <a:rPr lang="zh-TW" altLang="en-US" sz="1100"/>
                        <a:t>物件</a:t>
                      </a:r>
                      <a:r>
                        <a:rPr lang="en-US" altLang="zh-TW" sz="1100"/>
                        <a:t>) 417</a:t>
                      </a:r>
                      <a:r>
                        <a:rPr lang="af-ZA" sz="1100"/>
                        <a:t>m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火源偵測與自動警報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自動辨識火焰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快速啟動消防應變措施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候機樓內部與行李區域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停車場與接送區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貨運倉儲區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設定火災偵測區域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自動識別火源並觸發警報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即時聯動機場安保與消防部門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候機樓內部火源偵測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行李區域異常監控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縮短反應時間</a:t>
                      </a:r>
                      <a:r>
                        <a:rPr lang="en-US" altLang="zh-TW" sz="1100"/>
                        <a:t>: </a:t>
                      </a:r>
                      <a:r>
                        <a:rPr lang="af-ZA" sz="1100"/>
                        <a:t>AI</a:t>
                      </a:r>
                      <a:r>
                        <a:rPr lang="zh-TW" altLang="en-US" sz="1100"/>
                        <a:t>偵測火源後立即通知消防單位，減少火災影響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降低人力監控成本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無需人工</a:t>
                      </a:r>
                      <a:r>
                        <a:rPr lang="en-US" altLang="zh-TW" sz="1100"/>
                        <a:t>24</a:t>
                      </a:r>
                      <a:r>
                        <a:rPr lang="zh-TW" altLang="en-US" sz="1100"/>
                        <a:t>小時盯監，可自動偵測異常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22624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altLang="zh-TW" sz="1100"/>
                        <a:t>3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光學影像特性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解析度</a:t>
                      </a:r>
                      <a:r>
                        <a:rPr lang="en-US" altLang="zh-TW" sz="1100"/>
                        <a:t>: 4</a:t>
                      </a:r>
                      <a:r>
                        <a:rPr lang="af-ZA" sz="1100"/>
                        <a:t>MP @ 30fps</a:t>
                      </a:r>
                      <a:br>
                        <a:rPr lang="af-ZA" sz="1100"/>
                      </a:br>
                      <a:r>
                        <a:rPr lang="af-ZA" sz="1100"/>
                        <a:t>• 32x </a:t>
                      </a:r>
                      <a:r>
                        <a:rPr lang="zh-TW" altLang="en-US" sz="1100"/>
                        <a:t>光學變焦 </a:t>
                      </a:r>
                      <a:r>
                        <a:rPr lang="en-US" altLang="zh-TW" sz="1100"/>
                        <a:t>(</a:t>
                      </a:r>
                      <a:r>
                        <a:rPr lang="af-ZA" sz="1100"/>
                        <a:t>f4.8-153mm)</a:t>
                      </a:r>
                      <a:br>
                        <a:rPr lang="af-ZA" sz="1100"/>
                      </a:br>
                      <a:r>
                        <a:rPr lang="af-ZA" sz="1100"/>
                        <a:t>• </a:t>
                      </a:r>
                      <a:r>
                        <a:rPr lang="zh-TW" altLang="en-US" sz="1100"/>
                        <a:t>最低照度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彩色 </a:t>
                      </a:r>
                      <a:r>
                        <a:rPr lang="en-US" altLang="zh-TW" sz="1100"/>
                        <a:t>0.05 </a:t>
                      </a:r>
                      <a:r>
                        <a:rPr lang="af-ZA" sz="1100"/>
                        <a:t>lux, </a:t>
                      </a:r>
                      <a:r>
                        <a:rPr lang="zh-TW" altLang="en-US" sz="1100"/>
                        <a:t>黑白 </a:t>
                      </a:r>
                      <a:r>
                        <a:rPr lang="en-US" altLang="zh-TW" sz="1100"/>
                        <a:t>0 </a:t>
                      </a:r>
                      <a:r>
                        <a:rPr lang="af-ZA" sz="1100"/>
                        <a:t>lux (</a:t>
                      </a:r>
                      <a:r>
                        <a:rPr lang="zh-TW" altLang="en-US" sz="1100"/>
                        <a:t>紅外線開啟</a:t>
                      </a:r>
                      <a:r>
                        <a:rPr lang="en-US" altLang="zh-TW" sz="1100"/>
                        <a:t>)</a:t>
                      </a:r>
                      <a:br>
                        <a:rPr lang="en-US" altLang="zh-TW" sz="1100"/>
                      </a:br>
                      <a:r>
                        <a:rPr lang="en-US" altLang="zh-TW" sz="1100"/>
                        <a:t>• </a:t>
                      </a:r>
                      <a:r>
                        <a:rPr lang="af-ZA" sz="1100"/>
                        <a:t>WDR 120 dB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100" b="1"/>
                        <a:t>高解析度長距監控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監控機場周界與關鍵區域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32</a:t>
                      </a:r>
                      <a:r>
                        <a:rPr lang="af-ZA" sz="1100"/>
                        <a:t>x </a:t>
                      </a:r>
                      <a:r>
                        <a:rPr lang="zh-TW" altLang="en-US" sz="1100"/>
                        <a:t>光學變焦支援遠距細節檢視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機場周界圍牆與入侵監測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跑道與滑行道監視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停機坪與維修區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1) </a:t>
                      </a:r>
                      <a:r>
                        <a:rPr lang="zh-TW" altLang="en-US" sz="1100"/>
                        <a:t>設定巡邏監控點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2) </a:t>
                      </a:r>
                      <a:r>
                        <a:rPr lang="zh-TW" altLang="en-US" sz="1100"/>
                        <a:t>透過變焦檢視可疑目標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3) </a:t>
                      </a:r>
                      <a:r>
                        <a:rPr lang="zh-TW" altLang="en-US" sz="1100"/>
                        <a:t>記錄影像並通知安保人員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長距離監控機場周界 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/>
                        <a:t>監測可疑人員與無人機入侵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提升機場安全等級</a:t>
                      </a:r>
                      <a:r>
                        <a:rPr lang="en-US" altLang="zh-TW" sz="1100"/>
                        <a:t>: 32</a:t>
                      </a:r>
                      <a:r>
                        <a:rPr lang="af-ZA" sz="1100"/>
                        <a:t>x</a:t>
                      </a:r>
                      <a:r>
                        <a:rPr lang="zh-TW" altLang="en-US" sz="1100"/>
                        <a:t>變焦確保遠距離監視細節，減少潛在威脅</a:t>
                      </a:r>
                      <a:br>
                        <a:rPr lang="zh-TW" altLang="en-US" sz="1100"/>
                      </a:br>
                      <a:r>
                        <a:rPr lang="en-US" altLang="zh-TW" sz="1100"/>
                        <a:t>• </a:t>
                      </a:r>
                      <a:r>
                        <a:rPr lang="zh-TW" altLang="en-US" sz="1100" b="1"/>
                        <a:t>全天候監視</a:t>
                      </a:r>
                      <a:r>
                        <a:rPr lang="en-US" altLang="zh-TW" sz="1100"/>
                        <a:t>: </a:t>
                      </a:r>
                      <a:r>
                        <a:rPr lang="zh-TW" altLang="en-US" sz="1100"/>
                        <a:t>低照度環境下仍可提供清晰影像</a:t>
                      </a:r>
                    </a:p>
                  </a:txBody>
                  <a:tcPr anchor="ctr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90052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7732955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80A097-5FE3-C100-D20D-A7DDBC21E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147EC220-B284-043C-7D41-A3580EDE780A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>
                <a:ea typeface="Calibri"/>
              </a:rPr>
              <a:t>A972</a:t>
            </a:r>
            <a:r>
              <a:rPr lang="en-US"/>
              <a:t>: </a:t>
            </a:r>
            <a:r>
              <a:rPr lang="en-US" altLang="zh-TW"/>
              <a:t>Video</a:t>
            </a:r>
            <a:endParaRPr lang="en-US">
              <a:cs typeface="Calibri"/>
            </a:endParaRPr>
          </a:p>
        </p:txBody>
      </p:sp>
      <p:pic>
        <p:nvPicPr>
          <p:cNvPr id="4" name="圖片 3" descr="一張含有 圓形 的圖片&#10;&#10;AI 產生的內容可能不正確。">
            <a:extLst>
              <a:ext uri="{FF2B5EF4-FFF2-40B4-BE49-F238E27FC236}">
                <a16:creationId xmlns:a16="http://schemas.microsoft.com/office/drawing/2014/main" id="{5189CC23-6A78-1F1E-EBF8-BF09392B6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54" y="2443699"/>
            <a:ext cx="1469367" cy="149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717538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訂 3">
      <a:majorFont>
        <a:latin typeface="Calibri"/>
        <a:ea typeface="微軟正黑體"/>
        <a:cs typeface=""/>
      </a:majorFont>
      <a:minorFont>
        <a:latin typeface="Calibri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d3a89d7-38cc-4995-998c-0b0b8fa3c8d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BBC632F8FE28D41880BF9AFB149351A" ma:contentTypeVersion="16" ma:contentTypeDescription="Create a new document." ma:contentTypeScope="" ma:versionID="ce240c5dd7fcf5e50137385007e7043d">
  <xsd:schema xmlns:xsd="http://www.w3.org/2001/XMLSchema" xmlns:xs="http://www.w3.org/2001/XMLSchema" xmlns:p="http://schemas.microsoft.com/office/2006/metadata/properties" xmlns:ns3="ac087e28-3f76-4647-895f-aa0c543fee8a" xmlns:ns4="4d3a89d7-38cc-4995-998c-0b0b8fa3c8d8" targetNamespace="http://schemas.microsoft.com/office/2006/metadata/properties" ma:root="true" ma:fieldsID="44b46848a3374476c0037ab12db32c1e" ns3:_="" ns4:_="">
    <xsd:import namespace="ac087e28-3f76-4647-895f-aa0c543fee8a"/>
    <xsd:import namespace="4d3a89d7-38cc-4995-998c-0b0b8fa3c8d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_activity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LengthInSeconds" minOccurs="0"/>
                <xsd:element ref="ns4:MediaServiceObjectDetectorVersion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SystemTags" minOccurs="0"/>
                <xsd:element ref="ns4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087e28-3f76-4647-895f-aa0c543fee8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3a89d7-38cc-4995-998c-0b0b8fa3c8d8" elementFormDefault="qualified">
    <xsd:import namespace="http://schemas.microsoft.com/office/2006/documentManagement/types"/>
    <xsd:import namespace="http://schemas.microsoft.com/office/infopath/2007/PartnerControls"/>
    <xsd:element name="_activity" ma:index="11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ystemTags" ma:index="2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CDBA6B-0526-41A5-B6DF-5BD35C17D1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830114-0219-420B-B36C-F85BBFED20DB}">
  <ds:schemaRefs>
    <ds:schemaRef ds:uri="4d3a89d7-38cc-4995-998c-0b0b8fa3c8d8"/>
    <ds:schemaRef ds:uri="ac087e28-3f76-4647-895f-aa0c543fee8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69F7AA9-EDD3-46E9-BC00-99CA7FF0A8E6}">
  <ds:schemaRefs>
    <ds:schemaRef ds:uri="4d3a89d7-38cc-4995-998c-0b0b8fa3c8d8"/>
    <ds:schemaRef ds:uri="ac087e28-3f76-4647-895f-aa0c543fee8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24233</Words>
  <Application>Microsoft Office PowerPoint</Application>
  <PresentationFormat>如螢幕大小 (4:3)</PresentationFormat>
  <Paragraphs>2868</Paragraphs>
  <Slides>124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124</vt:i4>
      </vt:variant>
    </vt:vector>
  </HeadingPairs>
  <TitlesOfParts>
    <vt:vector size="134" baseType="lpstr">
      <vt:lpstr>Arial,Sans-Serif</vt:lpstr>
      <vt:lpstr>Courier New,monospace</vt:lpstr>
      <vt:lpstr>微軟正黑體</vt:lpstr>
      <vt:lpstr>新細明體</vt:lpstr>
      <vt:lpstr>Arial</vt:lpstr>
      <vt:lpstr>Calibri</vt:lpstr>
      <vt:lpstr>Courier New</vt:lpstr>
      <vt:lpstr>Wingdings</vt:lpstr>
      <vt:lpstr>自訂設計</vt:lpstr>
      <vt:lpstr>1_自訂設計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Ando.Meritee</dc:creator>
  <cp:lastModifiedBy>Sean.Chu (朱毅修)</cp:lastModifiedBy>
  <cp:revision>6</cp:revision>
  <dcterms:created xsi:type="dcterms:W3CDTF">2015-08-31T10:30:03Z</dcterms:created>
  <dcterms:modified xsi:type="dcterms:W3CDTF">2025-02-13T01:32:01Z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0x010100ABBC632F8FE28D41880BF9AFB149351A</vt:lpwstr>
  </property>
</Properties>
</file>