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492"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2024/11/6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550682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slide" Target="slide8.xm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4.png"/><Relationship Id="rId3" Type="http://schemas.openxmlformats.org/officeDocument/2006/relationships/slide" Target="slide21.xm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3.png"/><Relationship Id="rId5" Type="http://schemas.openxmlformats.org/officeDocument/2006/relationships/image" Target="../media/image20.png"/><Relationship Id="rId10" Type="http://schemas.openxmlformats.org/officeDocument/2006/relationships/hyperlink" Target="https://www.acti.com/solutions/cloud-based-NVR-solution?sid=S130" TargetMode="External"/><Relationship Id="rId4" Type="http://schemas.openxmlformats.org/officeDocument/2006/relationships/image" Target="../media/image19.png"/><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jp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4.png"/><Relationship Id="rId3" Type="http://schemas.openxmlformats.org/officeDocument/2006/relationships/hyperlink" Target="https://www.acti.com/product/VMGB-370" TargetMode="Externa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3.png"/><Relationship Id="rId5" Type="http://schemas.openxmlformats.org/officeDocument/2006/relationships/image" Target="../media/image20.png"/><Relationship Id="rId15" Type="http://schemas.openxmlformats.org/officeDocument/2006/relationships/image" Target="../media/image28.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5.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3.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4.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Education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9593" y="3741880"/>
            <a:ext cx="3594585"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 solutions cannot only effectively deter crimes but also detect misbehavior, such as fight and bullying, at educational locations. Prompt reporting and communication systems for immediate responses to the accidents maximize the efficiency of the security management.</a:t>
            </a:r>
          </a:p>
        </p:txBody>
      </p:sp>
      <p:sp>
        <p:nvSpPr>
          <p:cNvPr id="10" name="TextBox 9">
            <a:extLst>
              <a:ext uri="{FF2B5EF4-FFF2-40B4-BE49-F238E27FC236}">
                <a16:creationId xmlns:a16="http://schemas.microsoft.com/office/drawing/2014/main" id="{60B4391B-8304-3719-A07B-BEE7D43097DE}"/>
              </a:ext>
            </a:extLst>
          </p:cNvPr>
          <p:cNvSpPr txBox="1"/>
          <p:nvPr/>
        </p:nvSpPr>
        <p:spPr>
          <a:xfrm>
            <a:off x="192267" y="3608963"/>
            <a:ext cx="8616577" cy="3046988"/>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Schools are always facing the challenges of burglary, vandalism, bullying and violence, and in such a sizable area where there are numerous students, staff and properties, it is not possible to ensure people's safety and protect properties in schoolyard merely by human efforts. Our video-based solution can not only effectively deter these crimes and record court-accepted evidence to verify all the incidents at school or even on the school bus, but also build a prompt reporting system for immediate responses to the accidents. By investing in this solution, you will be able to enjoy the benefits of better security management and more efficient operations at the same time.</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ACTi offers an end-to-end IP video surveillance solution for different scopes of schools, including kindergarten, learning center, Medium sized school in a single location, large university campus and multi-location campuses.</a:t>
            </a: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35156" y="1879737"/>
            <a:ext cx="2315316" cy="1323037"/>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50C35A-22B3-77E2-0533-1E0EF55D6672}"/>
              </a:ext>
            </a:extLst>
          </p:cNvPr>
          <p:cNvPicPr>
            <a:picLocks noChangeAspect="1"/>
          </p:cNvPicPr>
          <p:nvPr/>
        </p:nvPicPr>
        <p:blipFill>
          <a:blip r:embed="rId3"/>
          <a:stretch>
            <a:fillRect/>
          </a:stretch>
        </p:blipFill>
        <p:spPr>
          <a:xfrm>
            <a:off x="292536" y="2270117"/>
            <a:ext cx="8343900" cy="378142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Map</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583359" y="4636107"/>
            <a:ext cx="1019191" cy="307777"/>
          </a:xfrm>
          <a:prstGeom prst="rect">
            <a:avLst/>
          </a:prstGeom>
          <a:solidFill>
            <a:schemeClr val="bg1"/>
          </a:solidFill>
        </p:spPr>
        <p:txBody>
          <a:bodyPr wrap="square" rtlCol="0">
            <a:spAutoFit/>
          </a:bodyPr>
          <a:lstStyle/>
          <a:p>
            <a:r>
              <a:rPr lang="en-US" sz="1400" dirty="0"/>
              <a:t>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608458" y="4851904"/>
            <a:ext cx="537387" cy="307777"/>
          </a:xfrm>
          <a:prstGeom prst="rect">
            <a:avLst/>
          </a:prstGeom>
          <a:solidFill>
            <a:schemeClr val="bg1"/>
          </a:solidFill>
        </p:spPr>
        <p:txBody>
          <a:bodyPr wrap="square" rtlCol="0">
            <a:spAutoFit/>
          </a:bodyPr>
          <a:lstStyle/>
          <a:p>
            <a:r>
              <a:rPr lang="en-US" sz="1400" dirty="0"/>
              <a:t>Gate</a:t>
            </a:r>
          </a:p>
        </p:txBody>
      </p:sp>
      <p:sp>
        <p:nvSpPr>
          <p:cNvPr id="22" name="TextBox 21">
            <a:extLst>
              <a:ext uri="{FF2B5EF4-FFF2-40B4-BE49-F238E27FC236}">
                <a16:creationId xmlns:a16="http://schemas.microsoft.com/office/drawing/2014/main" id="{4E01FA23-7489-21D5-ECCB-6458583EFFB9}"/>
              </a:ext>
            </a:extLst>
          </p:cNvPr>
          <p:cNvSpPr txBox="1"/>
          <p:nvPr/>
        </p:nvSpPr>
        <p:spPr>
          <a:xfrm>
            <a:off x="2834496" y="4211720"/>
            <a:ext cx="829463" cy="307777"/>
          </a:xfrm>
          <a:prstGeom prst="rect">
            <a:avLst/>
          </a:prstGeom>
          <a:solidFill>
            <a:schemeClr val="bg1"/>
          </a:solidFill>
        </p:spPr>
        <p:txBody>
          <a:bodyPr wrap="square" rtlCol="0">
            <a:spAutoFit/>
          </a:bodyPr>
          <a:lstStyle/>
          <a:p>
            <a:r>
              <a:rPr lang="en-US" sz="1400" dirty="0"/>
              <a:t>Entrance</a:t>
            </a:r>
          </a:p>
        </p:txBody>
      </p:sp>
      <p:sp>
        <p:nvSpPr>
          <p:cNvPr id="4" name="TextBox 3">
            <a:extLst>
              <a:ext uri="{FF2B5EF4-FFF2-40B4-BE49-F238E27FC236}">
                <a16:creationId xmlns:a16="http://schemas.microsoft.com/office/drawing/2014/main" id="{39302DFA-5F16-0954-9401-53AA266FE95E}"/>
              </a:ext>
            </a:extLst>
          </p:cNvPr>
          <p:cNvSpPr txBox="1"/>
          <p:nvPr/>
        </p:nvSpPr>
        <p:spPr>
          <a:xfrm>
            <a:off x="2452945" y="3463836"/>
            <a:ext cx="1008111" cy="307777"/>
          </a:xfrm>
          <a:prstGeom prst="rect">
            <a:avLst/>
          </a:prstGeom>
          <a:solidFill>
            <a:schemeClr val="bg1"/>
          </a:solidFill>
        </p:spPr>
        <p:txBody>
          <a:bodyPr wrap="square" rtlCol="0">
            <a:spAutoFit/>
          </a:bodyPr>
          <a:lstStyle/>
          <a:p>
            <a:r>
              <a:rPr lang="en-US" sz="1400" dirty="0"/>
              <a:t>Classrooms</a:t>
            </a:r>
          </a:p>
        </p:txBody>
      </p:sp>
      <p:sp>
        <p:nvSpPr>
          <p:cNvPr id="7" name="TextBox 6">
            <a:extLst>
              <a:ext uri="{FF2B5EF4-FFF2-40B4-BE49-F238E27FC236}">
                <a16:creationId xmlns:a16="http://schemas.microsoft.com/office/drawing/2014/main" id="{6024A30D-933D-874D-3350-1C279B6AA7E7}"/>
              </a:ext>
            </a:extLst>
          </p:cNvPr>
          <p:cNvSpPr txBox="1"/>
          <p:nvPr/>
        </p:nvSpPr>
        <p:spPr>
          <a:xfrm>
            <a:off x="6294393" y="5377706"/>
            <a:ext cx="1123330" cy="307777"/>
          </a:xfrm>
          <a:prstGeom prst="rect">
            <a:avLst/>
          </a:prstGeom>
          <a:solidFill>
            <a:schemeClr val="bg1"/>
          </a:solidFill>
        </p:spPr>
        <p:txBody>
          <a:bodyPr wrap="square" rtlCol="0">
            <a:spAutoFit/>
          </a:bodyPr>
          <a:lstStyle/>
          <a:p>
            <a:r>
              <a:rPr lang="en-US" sz="1400" dirty="0"/>
              <a:t>Surrounding</a:t>
            </a:r>
          </a:p>
        </p:txBody>
      </p:sp>
      <p:sp>
        <p:nvSpPr>
          <p:cNvPr id="8" name="TextBox 7">
            <a:extLst>
              <a:ext uri="{FF2B5EF4-FFF2-40B4-BE49-F238E27FC236}">
                <a16:creationId xmlns:a16="http://schemas.microsoft.com/office/drawing/2014/main" id="{30E6AB11-2524-373D-75DC-2028D58B0EC3}"/>
              </a:ext>
            </a:extLst>
          </p:cNvPr>
          <p:cNvSpPr txBox="1"/>
          <p:nvPr/>
        </p:nvSpPr>
        <p:spPr>
          <a:xfrm>
            <a:off x="6583359" y="3429000"/>
            <a:ext cx="1008111" cy="307777"/>
          </a:xfrm>
          <a:prstGeom prst="rect">
            <a:avLst/>
          </a:prstGeom>
          <a:solidFill>
            <a:schemeClr val="bg1"/>
          </a:solidFill>
        </p:spPr>
        <p:txBody>
          <a:bodyPr wrap="square" rtlCol="0">
            <a:spAutoFit/>
          </a:bodyPr>
          <a:lstStyle/>
          <a:p>
            <a:r>
              <a:rPr lang="en-US" sz="1400" dirty="0"/>
              <a:t>Field</a:t>
            </a:r>
          </a:p>
        </p:txBody>
      </p:sp>
      <p:sp>
        <p:nvSpPr>
          <p:cNvPr id="9" name="TextBox 8">
            <a:extLst>
              <a:ext uri="{FF2B5EF4-FFF2-40B4-BE49-F238E27FC236}">
                <a16:creationId xmlns:a16="http://schemas.microsoft.com/office/drawing/2014/main" id="{CA374F00-15B2-1032-3471-8A64CC1D1C2F}"/>
              </a:ext>
            </a:extLst>
          </p:cNvPr>
          <p:cNvSpPr txBox="1"/>
          <p:nvPr/>
        </p:nvSpPr>
        <p:spPr>
          <a:xfrm>
            <a:off x="6983275" y="3862822"/>
            <a:ext cx="1008111" cy="307777"/>
          </a:xfrm>
          <a:prstGeom prst="rect">
            <a:avLst/>
          </a:prstGeom>
          <a:solidFill>
            <a:schemeClr val="bg1"/>
          </a:solidFill>
        </p:spPr>
        <p:txBody>
          <a:bodyPr wrap="square" rtlCol="0">
            <a:spAutoFit/>
          </a:bodyPr>
          <a:lstStyle/>
          <a:p>
            <a:r>
              <a:rPr lang="en-US" sz="1400" dirty="0"/>
              <a:t>Gym</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601572614"/>
              </p:ext>
            </p:extLst>
          </p:nvPr>
        </p:nvGraphicFramePr>
        <p:xfrm>
          <a:off x="83507" y="1680575"/>
          <a:ext cx="8710297" cy="4862599"/>
        </p:xfrm>
        <a:graphic>
          <a:graphicData uri="http://schemas.openxmlformats.org/drawingml/2006/table">
            <a:tbl>
              <a:tblPr firstRow="1" bandRow="1">
                <a:tableStyleId>{5C22544A-7EE6-4342-B048-85BDC9FD1C3A}</a:tableStyleId>
              </a:tblPr>
              <a:tblGrid>
                <a:gridCol w="2113346">
                  <a:extLst>
                    <a:ext uri="{9D8B030D-6E8A-4147-A177-3AD203B41FA5}">
                      <a16:colId xmlns:a16="http://schemas.microsoft.com/office/drawing/2014/main" val="2167205820"/>
                    </a:ext>
                  </a:extLst>
                </a:gridCol>
                <a:gridCol w="1022041">
                  <a:extLst>
                    <a:ext uri="{9D8B030D-6E8A-4147-A177-3AD203B41FA5}">
                      <a16:colId xmlns:a16="http://schemas.microsoft.com/office/drawing/2014/main" val="2565856468"/>
                    </a:ext>
                  </a:extLst>
                </a:gridCol>
                <a:gridCol w="809022">
                  <a:extLst>
                    <a:ext uri="{9D8B030D-6E8A-4147-A177-3AD203B41FA5}">
                      <a16:colId xmlns:a16="http://schemas.microsoft.com/office/drawing/2014/main" val="3900648050"/>
                    </a:ext>
                  </a:extLst>
                </a:gridCol>
                <a:gridCol w="1147199">
                  <a:extLst>
                    <a:ext uri="{9D8B030D-6E8A-4147-A177-3AD203B41FA5}">
                      <a16:colId xmlns:a16="http://schemas.microsoft.com/office/drawing/2014/main" val="2122113404"/>
                    </a:ext>
                  </a:extLst>
                </a:gridCol>
                <a:gridCol w="765035">
                  <a:extLst>
                    <a:ext uri="{9D8B030D-6E8A-4147-A177-3AD203B41FA5}">
                      <a16:colId xmlns:a16="http://schemas.microsoft.com/office/drawing/2014/main" val="3155535811"/>
                    </a:ext>
                  </a:extLst>
                </a:gridCol>
                <a:gridCol w="822857">
                  <a:extLst>
                    <a:ext uri="{9D8B030D-6E8A-4147-A177-3AD203B41FA5}">
                      <a16:colId xmlns:a16="http://schemas.microsoft.com/office/drawing/2014/main" val="2748578960"/>
                    </a:ext>
                  </a:extLst>
                </a:gridCol>
                <a:gridCol w="879242">
                  <a:extLst>
                    <a:ext uri="{9D8B030D-6E8A-4147-A177-3AD203B41FA5}">
                      <a16:colId xmlns:a16="http://schemas.microsoft.com/office/drawing/2014/main" val="2393102404"/>
                    </a:ext>
                  </a:extLst>
                </a:gridCol>
                <a:gridCol w="1151555">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Classroom</a:t>
                      </a:r>
                    </a:p>
                  </a:txBody>
                  <a:tcPr/>
                </a:tc>
                <a:tc>
                  <a:txBody>
                    <a:bodyPr/>
                    <a:lstStyle/>
                    <a:p>
                      <a:r>
                        <a:rPr lang="en-US" sz="1300" dirty="0">
                          <a:solidFill>
                            <a:schemeClr val="bg1"/>
                          </a:solidFill>
                        </a:rPr>
                        <a:t>Gym</a:t>
                      </a:r>
                    </a:p>
                  </a:txBody>
                  <a:tcPr/>
                </a:tc>
                <a:tc>
                  <a:txBody>
                    <a:bodyPr/>
                    <a:lstStyle/>
                    <a:p>
                      <a:r>
                        <a:rPr lang="en-US" sz="1300" dirty="0">
                          <a:solidFill>
                            <a:schemeClr val="bg1"/>
                          </a:solidFill>
                        </a:rPr>
                        <a:t>Field</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Trespassing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Human Body Temperature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Video Evidence Push to NVR by Mobile Phone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pic>
        <p:nvPicPr>
          <p:cNvPr id="3" name="Picture 2">
            <a:extLst>
              <a:ext uri="{FF2B5EF4-FFF2-40B4-BE49-F238E27FC236}">
                <a16:creationId xmlns:a16="http://schemas.microsoft.com/office/drawing/2014/main" id="{D336DDB3-AB5F-4D1D-85F7-368CB1A4E729}"/>
              </a:ext>
            </a:extLst>
          </p:cNvPr>
          <p:cNvPicPr>
            <a:picLocks noChangeAspect="1"/>
          </p:cNvPicPr>
          <p:nvPr/>
        </p:nvPicPr>
        <p:blipFill>
          <a:blip r:embed="rId3"/>
          <a:stretch>
            <a:fillRect/>
          </a:stretch>
        </p:blipFill>
        <p:spPr>
          <a:xfrm>
            <a:off x="264943" y="2152312"/>
            <a:ext cx="1688961" cy="2458929"/>
          </a:xfrm>
          <a:prstGeom prst="rect">
            <a:avLst/>
          </a:prstGeom>
        </p:spPr>
      </p:pic>
      <p:pic>
        <p:nvPicPr>
          <p:cNvPr id="7" name="Picture 6">
            <a:extLst>
              <a:ext uri="{FF2B5EF4-FFF2-40B4-BE49-F238E27FC236}">
                <a16:creationId xmlns:a16="http://schemas.microsoft.com/office/drawing/2014/main" id="{4D3C4267-0BE9-D355-5473-5BA9A68E3446}"/>
              </a:ext>
            </a:extLst>
          </p:cNvPr>
          <p:cNvPicPr>
            <a:picLocks noChangeAspect="1"/>
          </p:cNvPicPr>
          <p:nvPr/>
        </p:nvPicPr>
        <p:blipFill>
          <a:blip r:embed="rId4"/>
          <a:stretch>
            <a:fillRect/>
          </a:stretch>
        </p:blipFill>
        <p:spPr>
          <a:xfrm>
            <a:off x="5472687" y="2146963"/>
            <a:ext cx="1618591" cy="2358752"/>
          </a:xfrm>
          <a:prstGeom prst="rect">
            <a:avLst/>
          </a:prstGeom>
        </p:spPr>
      </p:pic>
      <p:pic>
        <p:nvPicPr>
          <p:cNvPr id="9" name="Picture 8">
            <a:extLst>
              <a:ext uri="{FF2B5EF4-FFF2-40B4-BE49-F238E27FC236}">
                <a16:creationId xmlns:a16="http://schemas.microsoft.com/office/drawing/2014/main" id="{67FD8430-B833-2518-B2C1-C6E7172E3984}"/>
              </a:ext>
            </a:extLst>
          </p:cNvPr>
          <p:cNvPicPr>
            <a:picLocks noChangeAspect="1"/>
          </p:cNvPicPr>
          <p:nvPr/>
        </p:nvPicPr>
        <p:blipFill>
          <a:blip r:embed="rId5"/>
          <a:stretch>
            <a:fillRect/>
          </a:stretch>
        </p:blipFill>
        <p:spPr>
          <a:xfrm>
            <a:off x="7189908" y="2142584"/>
            <a:ext cx="1689149" cy="2376401"/>
          </a:xfrm>
          <a:prstGeom prst="rect">
            <a:avLst/>
          </a:prstGeom>
        </p:spPr>
      </p:pic>
      <p:pic>
        <p:nvPicPr>
          <p:cNvPr id="10" name="Picture 9">
            <a:extLst>
              <a:ext uri="{FF2B5EF4-FFF2-40B4-BE49-F238E27FC236}">
                <a16:creationId xmlns:a16="http://schemas.microsoft.com/office/drawing/2014/main" id="{3B42C688-7187-21C0-031C-38995C5101F4}"/>
              </a:ext>
            </a:extLst>
          </p:cNvPr>
          <p:cNvPicPr>
            <a:picLocks noChangeAspect="1"/>
          </p:cNvPicPr>
          <p:nvPr/>
        </p:nvPicPr>
        <p:blipFill>
          <a:blip r:embed="rId6"/>
          <a:stretch>
            <a:fillRect/>
          </a:stretch>
        </p:blipFill>
        <p:spPr>
          <a:xfrm>
            <a:off x="3746621" y="2152311"/>
            <a:ext cx="1714221" cy="2799067"/>
          </a:xfrm>
          <a:prstGeom prst="rect">
            <a:avLst/>
          </a:prstGeom>
        </p:spPr>
      </p:pic>
      <p:pic>
        <p:nvPicPr>
          <p:cNvPr id="2" name="Picture 1">
            <a:hlinkClick r:id="rId7" action="ppaction://hlinksldjump"/>
            <a:extLst>
              <a:ext uri="{FF2B5EF4-FFF2-40B4-BE49-F238E27FC236}">
                <a16:creationId xmlns:a16="http://schemas.microsoft.com/office/drawing/2014/main" id="{9EF1E25B-5D7F-7F46-0B28-837C89575087}"/>
              </a:ext>
            </a:extLst>
          </p:cNvPr>
          <p:cNvPicPr>
            <a:picLocks noChangeAspect="1"/>
          </p:cNvPicPr>
          <p:nvPr/>
        </p:nvPicPr>
        <p:blipFill>
          <a:blip r:embed="rId8"/>
          <a:stretch>
            <a:fillRect/>
          </a:stretch>
        </p:blipFill>
        <p:spPr>
          <a:xfrm>
            <a:off x="2025994" y="2142584"/>
            <a:ext cx="1687301" cy="2155996"/>
          </a:xfrm>
          <a:prstGeom prst="rect">
            <a:avLst/>
          </a:prstGeom>
        </p:spPr>
      </p:pic>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pic>
        <p:nvPicPr>
          <p:cNvPr id="9" name="Picture 8">
            <a:hlinkClick r:id="rId3"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4"/>
          <a:stretch>
            <a:fillRect/>
          </a:stretch>
        </p:blipFill>
        <p:spPr>
          <a:xfrm>
            <a:off x="5540846" y="2142676"/>
            <a:ext cx="1695450" cy="2143125"/>
          </a:xfrm>
          <a:prstGeom prst="rect">
            <a:avLst/>
          </a:prstGeom>
        </p:spPr>
      </p:pic>
      <p:pic>
        <p:nvPicPr>
          <p:cNvPr id="8" name="Picture 7">
            <a:extLst>
              <a:ext uri="{FF2B5EF4-FFF2-40B4-BE49-F238E27FC236}">
                <a16:creationId xmlns:a16="http://schemas.microsoft.com/office/drawing/2014/main" id="{E9922D8C-8CBF-0F53-F14D-F832E520A697}"/>
              </a:ext>
            </a:extLst>
          </p:cNvPr>
          <p:cNvPicPr>
            <a:picLocks noChangeAspect="1"/>
          </p:cNvPicPr>
          <p:nvPr/>
        </p:nvPicPr>
        <p:blipFill>
          <a:blip r:embed="rId5"/>
          <a:stretch>
            <a:fillRect/>
          </a:stretch>
        </p:blipFill>
        <p:spPr>
          <a:xfrm>
            <a:off x="3782446" y="2132991"/>
            <a:ext cx="1708310" cy="2939680"/>
          </a:xfrm>
          <a:prstGeom prst="rect">
            <a:avLst/>
          </a:prstGeom>
        </p:spPr>
      </p:pic>
      <p:pic>
        <p:nvPicPr>
          <p:cNvPr id="15" name="Picture 14">
            <a:hlinkClick r:id="rId3" action="ppaction://hlinksldjump"/>
            <a:extLst>
              <a:ext uri="{FF2B5EF4-FFF2-40B4-BE49-F238E27FC236}">
                <a16:creationId xmlns:a16="http://schemas.microsoft.com/office/drawing/2014/main" id="{3F8F990D-7E81-73E1-FC51-5771342BB3DC}"/>
              </a:ext>
            </a:extLst>
          </p:cNvPr>
          <p:cNvPicPr>
            <a:picLocks noChangeAspect="1"/>
          </p:cNvPicPr>
          <p:nvPr/>
        </p:nvPicPr>
        <p:blipFill>
          <a:blip r:embed="rId6"/>
          <a:stretch>
            <a:fillRect/>
          </a:stretch>
        </p:blipFill>
        <p:spPr>
          <a:xfrm>
            <a:off x="7222733" y="2125603"/>
            <a:ext cx="1785079" cy="2774826"/>
          </a:xfrm>
          <a:prstGeom prst="rect">
            <a:avLst/>
          </a:prstGeom>
        </p:spPr>
      </p:pic>
      <p:pic>
        <p:nvPicPr>
          <p:cNvPr id="5" name="Picture 4">
            <a:extLst>
              <a:ext uri="{FF2B5EF4-FFF2-40B4-BE49-F238E27FC236}">
                <a16:creationId xmlns:a16="http://schemas.microsoft.com/office/drawing/2014/main" id="{A02C3A2A-3DED-F47A-A018-DB4F42590079}"/>
              </a:ext>
            </a:extLst>
          </p:cNvPr>
          <p:cNvPicPr>
            <a:picLocks noChangeAspect="1"/>
          </p:cNvPicPr>
          <p:nvPr/>
        </p:nvPicPr>
        <p:blipFill>
          <a:blip r:embed="rId7"/>
          <a:stretch>
            <a:fillRect/>
          </a:stretch>
        </p:blipFill>
        <p:spPr>
          <a:xfrm>
            <a:off x="2010026" y="3363600"/>
            <a:ext cx="1786270" cy="1518723"/>
          </a:xfrm>
          <a:prstGeom prst="rect">
            <a:avLst/>
          </a:prstGeom>
        </p:spPr>
      </p:pic>
      <p:pic>
        <p:nvPicPr>
          <p:cNvPr id="7" name="Picture 6">
            <a:extLst>
              <a:ext uri="{FF2B5EF4-FFF2-40B4-BE49-F238E27FC236}">
                <a16:creationId xmlns:a16="http://schemas.microsoft.com/office/drawing/2014/main" id="{F3477CF6-6A0E-F9DB-2A76-5FECFA9814D5}"/>
              </a:ext>
            </a:extLst>
          </p:cNvPr>
          <p:cNvPicPr>
            <a:picLocks noChangeAspect="1"/>
          </p:cNvPicPr>
          <p:nvPr/>
        </p:nvPicPr>
        <p:blipFill>
          <a:blip r:embed="rId8"/>
          <a:stretch>
            <a:fillRect/>
          </a:stretch>
        </p:blipFill>
        <p:spPr>
          <a:xfrm>
            <a:off x="2086254" y="2207014"/>
            <a:ext cx="1569878" cy="1079394"/>
          </a:xfrm>
          <a:prstGeom prst="rect">
            <a:avLst/>
          </a:prstGeom>
        </p:spPr>
      </p:pic>
      <p:pic>
        <p:nvPicPr>
          <p:cNvPr id="4" name="Picture 3">
            <a:extLst>
              <a:ext uri="{FF2B5EF4-FFF2-40B4-BE49-F238E27FC236}">
                <a16:creationId xmlns:a16="http://schemas.microsoft.com/office/drawing/2014/main" id="{98AC52CB-5BCA-504B-482D-57D4791B18F0}"/>
              </a:ext>
            </a:extLst>
          </p:cNvPr>
          <p:cNvPicPr>
            <a:picLocks noChangeAspect="1"/>
          </p:cNvPicPr>
          <p:nvPr/>
        </p:nvPicPr>
        <p:blipFill>
          <a:blip r:embed="rId9"/>
          <a:stretch>
            <a:fillRect/>
          </a:stretch>
        </p:blipFill>
        <p:spPr>
          <a:xfrm>
            <a:off x="227692" y="2135331"/>
            <a:ext cx="1777160" cy="3030057"/>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residential areas, schools. There are also some places that are open for anyone during daytime but are closed at night due to safety reasons. For example, certain parks and outdoor sport courts. Entering those areas at night would be considered trespassing.</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0482" name="Picture 2">
            <a:extLst>
              <a:ext uri="{FF2B5EF4-FFF2-40B4-BE49-F238E27FC236}">
                <a16:creationId xmlns:a16="http://schemas.microsoft.com/office/drawing/2014/main" id="{0244A515-9037-798A-3DF6-91CC36E582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D939CB3-3BDB-B4F9-5B3D-B68B4CFBD0E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56A3668-0164-63A6-FFD4-96B543D2458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5B091EE4-A00B-EE59-5D79-FC7C3CC66D5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D24D0AA2-77EC-F606-FA25-CDE2F98A6F0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0F9B8DBB-7DCC-9513-57A7-561C7C031D2A}"/>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18F72F8-916B-CEF0-3BF4-7C9BCACEFE6A}"/>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62A6A464-2762-8008-5CB6-36BFFFD132FD}"/>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E7B4A89-6481-5E51-D024-0D7EE4A7D782}"/>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0444B07D-2CAA-4F65-A3D0-CB5CE56027CD}"/>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61ABCEC2-1FFC-C582-6133-532D98097DB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848C8E55-9671-2F91-3AD8-4C5C9549BB49}"/>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EAAE0FC3-197E-5560-B053-962017A0EFAF}"/>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BFB6F34C-738B-3C5E-9FB3-27DC8732B27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C9066A8F-AA4A-D6D2-6978-86D5C35AC4D1}"/>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E7EF77D4-34E1-30B5-039B-CF645CDFA6CC}"/>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480A3BC0-5489-429B-1A46-20BB00A27BD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CD5E8D3-1EC5-C724-E87D-2EFB8740ED8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11668044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Education,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Human Body Temperature Detection</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Temperature Detection </a:t>
            </a:r>
            <a:r>
              <a:rPr lang="en-US" sz="1600" dirty="0">
                <a:solidFill>
                  <a:schemeClr val="tx1">
                    <a:lumMod val="50000"/>
                    <a:lumOff val="50000"/>
                  </a:schemeClr>
                </a:solidFill>
                <a:latin typeface="Open Sans" panose="020B0606030504020204" pitchFamily="34" charset="0"/>
              </a:rPr>
              <a:t>analytics inside ACTi thermal cameras, such as </a:t>
            </a:r>
            <a:r>
              <a:rPr lang="en-US" sz="1600" b="0" i="0" dirty="0">
                <a:solidFill>
                  <a:srgbClr val="535353"/>
                </a:solidFill>
                <a:effectLst/>
                <a:latin typeface="Open Sans" panose="020B0606030504020204" pitchFamily="34" charset="0"/>
                <a:hlinkClick r:id="rId3"/>
              </a:rPr>
              <a:t>VMGB-370</a:t>
            </a:r>
            <a:r>
              <a:rPr lang="en-US" sz="1600" b="0"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0E859551-2A28-4CCC-80E0-7A55D018EA63}"/>
              </a:ext>
            </a:extLst>
          </p:cNvPr>
          <p:cNvPicPr>
            <a:picLocks noChangeAspect="1"/>
          </p:cNvPicPr>
          <p:nvPr/>
        </p:nvPicPr>
        <p:blipFill>
          <a:blip r:embed="rId15"/>
          <a:stretch>
            <a:fillRect/>
          </a:stretch>
        </p:blipFill>
        <p:spPr>
          <a:xfrm>
            <a:off x="362306" y="1640442"/>
            <a:ext cx="3118378" cy="1893956"/>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Suspicious Items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Unattended Object </a:t>
            </a:r>
            <a:r>
              <a:rPr lang="en-US" sz="1600" b="1" i="0" dirty="0">
                <a:solidFill>
                  <a:schemeClr val="tx1">
                    <a:lumMod val="50000"/>
                    <a:lumOff val="50000"/>
                  </a:schemeClr>
                </a:solidFill>
                <a:effectLst/>
                <a:latin typeface="Open Sans" panose="020B0606030504020204" pitchFamily="34" charset="0"/>
              </a:rPr>
              <a:t>Detection </a:t>
            </a:r>
            <a:r>
              <a:rPr lang="en-US" sz="1600" b="0" i="0" dirty="0">
                <a:solidFill>
                  <a:schemeClr val="tx1">
                    <a:lumMod val="50000"/>
                    <a:lumOff val="50000"/>
                  </a:schemeClr>
                </a:solidFill>
                <a:effectLst/>
                <a:latin typeface="Open Sans" panose="020B0606030504020204" pitchFamily="34" charset="0"/>
              </a:rPr>
              <a:t>analytics 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2" action="ppaction://hlinksldjump"/>
              </a:rPr>
              <a:t>Read More</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Education: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Video Evidence Push to NVR by Mobile Phone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056471571"/>
              </p:ext>
            </p:extLst>
          </p:nvPr>
        </p:nvGraphicFramePr>
        <p:xfrm>
          <a:off x="161328" y="1904311"/>
          <a:ext cx="8681115" cy="3489801"/>
        </p:xfrm>
        <a:graphic>
          <a:graphicData uri="http://schemas.openxmlformats.org/drawingml/2006/table">
            <a:tbl>
              <a:tblPr firstRow="1" bandRow="1">
                <a:tableStyleId>{5C22544A-7EE6-4342-B048-85BDC9FD1C3A}</a:tableStyleId>
              </a:tblPr>
              <a:tblGrid>
                <a:gridCol w="2106265">
                  <a:extLst>
                    <a:ext uri="{9D8B030D-6E8A-4147-A177-3AD203B41FA5}">
                      <a16:colId xmlns:a16="http://schemas.microsoft.com/office/drawing/2014/main" val="2167205820"/>
                    </a:ext>
                  </a:extLst>
                </a:gridCol>
                <a:gridCol w="1018616">
                  <a:extLst>
                    <a:ext uri="{9D8B030D-6E8A-4147-A177-3AD203B41FA5}">
                      <a16:colId xmlns:a16="http://schemas.microsoft.com/office/drawing/2014/main" val="2565856468"/>
                    </a:ext>
                  </a:extLst>
                </a:gridCol>
                <a:gridCol w="806312">
                  <a:extLst>
                    <a:ext uri="{9D8B030D-6E8A-4147-A177-3AD203B41FA5}">
                      <a16:colId xmlns:a16="http://schemas.microsoft.com/office/drawing/2014/main" val="3900648050"/>
                    </a:ext>
                  </a:extLst>
                </a:gridCol>
                <a:gridCol w="952914">
                  <a:extLst>
                    <a:ext uri="{9D8B030D-6E8A-4147-A177-3AD203B41FA5}">
                      <a16:colId xmlns:a16="http://schemas.microsoft.com/office/drawing/2014/main" val="2122113404"/>
                    </a:ext>
                  </a:extLst>
                </a:gridCol>
                <a:gridCol w="952914">
                  <a:extLst>
                    <a:ext uri="{9D8B030D-6E8A-4147-A177-3AD203B41FA5}">
                      <a16:colId xmlns:a16="http://schemas.microsoft.com/office/drawing/2014/main" val="3155535811"/>
                    </a:ext>
                  </a:extLst>
                </a:gridCol>
                <a:gridCol w="820101">
                  <a:extLst>
                    <a:ext uri="{9D8B030D-6E8A-4147-A177-3AD203B41FA5}">
                      <a16:colId xmlns:a16="http://schemas.microsoft.com/office/drawing/2014/main" val="2748578960"/>
                    </a:ext>
                  </a:extLst>
                </a:gridCol>
                <a:gridCol w="876296">
                  <a:extLst>
                    <a:ext uri="{9D8B030D-6E8A-4147-A177-3AD203B41FA5}">
                      <a16:colId xmlns:a16="http://schemas.microsoft.com/office/drawing/2014/main" val="2393102404"/>
                    </a:ext>
                  </a:extLst>
                </a:gridCol>
                <a:gridCol w="1147697">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Classroom</a:t>
                      </a:r>
                    </a:p>
                  </a:txBody>
                  <a:tcPr/>
                </a:tc>
                <a:tc>
                  <a:txBody>
                    <a:bodyPr/>
                    <a:lstStyle/>
                    <a:p>
                      <a:r>
                        <a:rPr lang="en-US" sz="1300" dirty="0">
                          <a:solidFill>
                            <a:schemeClr val="bg1"/>
                          </a:solidFill>
                        </a:rPr>
                        <a:t>Gym</a:t>
                      </a:r>
                    </a:p>
                  </a:txBody>
                  <a:tcPr/>
                </a:tc>
                <a:tc>
                  <a:txBody>
                    <a:bodyPr/>
                    <a:lstStyle/>
                    <a:p>
                      <a:r>
                        <a:rPr lang="en-US" sz="1300" dirty="0">
                          <a:solidFill>
                            <a:schemeClr val="bg1"/>
                          </a:solidFill>
                        </a:rPr>
                        <a:t>Field</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3557946392"/>
              </p:ext>
            </p:extLst>
          </p:nvPr>
        </p:nvGraphicFramePr>
        <p:xfrm>
          <a:off x="463752" y="2078928"/>
          <a:ext cx="8028398" cy="3180948"/>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Education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677</TotalTime>
  <Words>2461</Words>
  <Application>Microsoft Office PowerPoint</Application>
  <PresentationFormat>On-screen Show (4:3)</PresentationFormat>
  <Paragraphs>435</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12</cp:revision>
  <dcterms:created xsi:type="dcterms:W3CDTF">2015-08-31T10:30:03Z</dcterms:created>
  <dcterms:modified xsi:type="dcterms:W3CDTF">2024-11-06T05:16:21Z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