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2"/>
  </p:notesMasterIdLst>
  <p:sldIdLst>
    <p:sldId id="279" r:id="rId3"/>
    <p:sldId id="376" r:id="rId4"/>
    <p:sldId id="413" r:id="rId5"/>
    <p:sldId id="418" r:id="rId6"/>
    <p:sldId id="463" r:id="rId7"/>
    <p:sldId id="465" r:id="rId8"/>
    <p:sldId id="467" r:id="rId9"/>
    <p:sldId id="468" r:id="rId10"/>
    <p:sldId id="469" r:id="rId11"/>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6217BE-7254-85A4-5E55-C15F04B67680}" v="24" dt="2025-08-21T01:50:35.935"/>
    <p1510:client id="{7A50F722-A34A-4803-BA17-F3EDAA23350B}" v="4" dt="2025-08-21T01:53:30.172"/>
    <p1510:client id="{E91A1CFF-02D1-7949-6B5C-2CCF1CAE21D1}" v="16" dt="2025-08-20T09:59:25.445"/>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S::bella.liu@acti.com::6122b3cf-428f-4cd4-a3fb-11ae43be01db" providerId="AD" clId="Web-{7A50F722-A34A-4803-BA17-F3EDAA23350B}"/>
    <pc:docChg chg="modSld">
      <pc:chgData name="Bella.Liu (劉家瑀)" userId="S::bella.liu@acti.com::6122b3cf-428f-4cd4-a3fb-11ae43be01db" providerId="AD" clId="Web-{7A50F722-A34A-4803-BA17-F3EDAA23350B}" dt="2025-08-21T01:53:30.172" v="3"/>
      <pc:docMkLst>
        <pc:docMk/>
      </pc:docMkLst>
      <pc:sldChg chg="modSp">
        <pc:chgData name="Bella.Liu (劉家瑀)" userId="S::bella.liu@acti.com::6122b3cf-428f-4cd4-a3fb-11ae43be01db" providerId="AD" clId="Web-{7A50F722-A34A-4803-BA17-F3EDAA23350B}" dt="2025-08-21T01:53:30.172" v="3"/>
        <pc:sldMkLst>
          <pc:docMk/>
          <pc:sldMk cId="1331610619" sldId="467"/>
        </pc:sldMkLst>
        <pc:graphicFrameChg chg="mod modGraphic">
          <ac:chgData name="Bella.Liu (劉家瑀)" userId="S::bella.liu@acti.com::6122b3cf-428f-4cd4-a3fb-11ae43be01db" providerId="AD" clId="Web-{7A50F722-A34A-4803-BA17-F3EDAA23350B}" dt="2025-08-21T01:53:30.172" v="3"/>
          <ac:graphicFrameMkLst>
            <pc:docMk/>
            <pc:sldMk cId="1331610619" sldId="467"/>
            <ac:graphicFrameMk id="4" creationId="{78EDAFB1-4C01-8D18-1E29-B08DFBFAE6C0}"/>
          </ac:graphicFrameMkLst>
        </pc:graphicFrameChg>
      </pc:sldChg>
    </pc:docChg>
  </pc:docChgLst>
  <pc:docChgLst>
    <pc:chgData name="Bella.Liu (劉家瑀)" userId="6122b3cf-428f-4cd4-a3fb-11ae43be01db" providerId="ADAL" clId="{38880F3D-F323-4D3C-8FC3-532D80D0DA79}"/>
    <pc:docChg chg="modSld">
      <pc:chgData name="Bella.Liu (劉家瑀)" userId="6122b3cf-428f-4cd4-a3fb-11ae43be01db" providerId="ADAL" clId="{38880F3D-F323-4D3C-8FC3-532D80D0DA79}" dt="2025-08-20T07:22:27.164" v="3" actId="20577"/>
      <pc:docMkLst>
        <pc:docMk/>
      </pc:docMkLst>
      <pc:sldChg chg="modSp mod">
        <pc:chgData name="Bella.Liu (劉家瑀)" userId="6122b3cf-428f-4cd4-a3fb-11ae43be01db" providerId="ADAL" clId="{38880F3D-F323-4D3C-8FC3-532D80D0DA79}" dt="2025-08-20T07:22:27.164" v="3" actId="20577"/>
        <pc:sldMkLst>
          <pc:docMk/>
          <pc:sldMk cId="2998669500" sldId="418"/>
        </pc:sldMkLst>
        <pc:graphicFrameChg chg="modGraphic">
          <ac:chgData name="Bella.Liu (劉家瑀)" userId="6122b3cf-428f-4cd4-a3fb-11ae43be01db" providerId="ADAL" clId="{38880F3D-F323-4D3C-8FC3-532D80D0DA79}" dt="2025-08-20T07:22:27.164" v="3" actId="20577"/>
          <ac:graphicFrameMkLst>
            <pc:docMk/>
            <pc:sldMk cId="2998669500" sldId="418"/>
            <ac:graphicFrameMk id="2" creationId="{CA4E805D-71C0-7FF6-B52B-9B1AB48FF76A}"/>
          </ac:graphicFrameMkLst>
        </pc:graphicFrameChg>
      </pc:sldChg>
    </pc:docChg>
  </pc:docChgLst>
  <pc:docChgLst>
    <pc:chgData name="Tiffany.Chang(張芸榛)" userId="S::tiffany.chang@acti.com::a9d46895-0b79-4760-94a2-ece1d8924920" providerId="AD" clId="Web-{606217BE-7254-85A4-5E55-C15F04B67680}"/>
    <pc:docChg chg="modSld">
      <pc:chgData name="Tiffany.Chang(張芸榛)" userId="S::tiffany.chang@acti.com::a9d46895-0b79-4760-94a2-ece1d8924920" providerId="AD" clId="Web-{606217BE-7254-85A4-5E55-C15F04B67680}" dt="2025-08-21T01:49:41.589" v="17"/>
      <pc:docMkLst>
        <pc:docMk/>
      </pc:docMkLst>
      <pc:sldChg chg="modSp">
        <pc:chgData name="Tiffany.Chang(張芸榛)" userId="S::tiffany.chang@acti.com::a9d46895-0b79-4760-94a2-ece1d8924920" providerId="AD" clId="Web-{606217BE-7254-85A4-5E55-C15F04B67680}" dt="2025-08-21T01:49:41.589" v="17"/>
        <pc:sldMkLst>
          <pc:docMk/>
          <pc:sldMk cId="1331610619" sldId="467"/>
        </pc:sldMkLst>
        <pc:graphicFrameChg chg="mod modGraphic">
          <ac:chgData name="Tiffany.Chang(張芸榛)" userId="S::tiffany.chang@acti.com::a9d46895-0b79-4760-94a2-ece1d8924920" providerId="AD" clId="Web-{606217BE-7254-85A4-5E55-C15F04B67680}" dt="2025-08-21T01:49:41.589" v="17"/>
          <ac:graphicFrameMkLst>
            <pc:docMk/>
            <pc:sldMk cId="1331610619" sldId="467"/>
            <ac:graphicFrameMk id="4" creationId="{78EDAFB1-4C01-8D18-1E29-B08DFBFAE6C0}"/>
          </ac:graphicFrameMkLst>
        </pc:graphicFrameChg>
      </pc:sldChg>
    </pc:docChg>
  </pc:docChgLst>
  <pc:docChgLst>
    <pc:chgData name="Tiffany.Chang(張芸榛)" userId="S::tiffany.chang@acti.com::a9d46895-0b79-4760-94a2-ece1d8924920" providerId="AD" clId="Web-{E91A1CFF-02D1-7949-6B5C-2CCF1CAE21D1}"/>
    <pc:docChg chg="modSld">
      <pc:chgData name="Tiffany.Chang(張芸榛)" userId="S::tiffany.chang@acti.com::a9d46895-0b79-4760-94a2-ece1d8924920" providerId="AD" clId="Web-{E91A1CFF-02D1-7949-6B5C-2CCF1CAE21D1}" dt="2025-08-20T09:56:22.033" v="9"/>
      <pc:docMkLst>
        <pc:docMk/>
      </pc:docMkLst>
      <pc:sldChg chg="modSp">
        <pc:chgData name="Tiffany.Chang(張芸榛)" userId="S::tiffany.chang@acti.com::a9d46895-0b79-4760-94a2-ece1d8924920" providerId="AD" clId="Web-{E91A1CFF-02D1-7949-6B5C-2CCF1CAE21D1}" dt="2025-08-20T09:56:22.033" v="9"/>
        <pc:sldMkLst>
          <pc:docMk/>
          <pc:sldMk cId="1331610619" sldId="467"/>
        </pc:sldMkLst>
        <pc:graphicFrameChg chg="mod modGraphic">
          <ac:chgData name="Tiffany.Chang(張芸榛)" userId="S::tiffany.chang@acti.com::a9d46895-0b79-4760-94a2-ece1d8924920" providerId="AD" clId="Web-{E91A1CFF-02D1-7949-6B5C-2CCF1CAE21D1}" dt="2025-08-20T09:56:22.033" v="9"/>
          <ac:graphicFrameMkLst>
            <pc:docMk/>
            <pc:sldMk cId="1331610619" sldId="467"/>
            <ac:graphicFrameMk id="4" creationId="{78EDAFB1-4C01-8D18-1E29-B08DFBFAE6C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2025/8/20</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2025/8/20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2025/8/20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2025/8/20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a:solidFill>
                  <a:schemeClr val="tx1">
                    <a:lumMod val="50000"/>
                    <a:lumOff val="50000"/>
                  </a:schemeClr>
                </a:solidFill>
                <a:ea typeface="新細明體" pitchFamily="18" charset="-120"/>
              </a:rPr>
              <a:t>ZNR-431</a:t>
            </a:r>
          </a:p>
          <a:p>
            <a:pPr algn="l">
              <a:lnSpc>
                <a:spcPct val="150000"/>
              </a:lnSpc>
            </a:pPr>
            <a:r>
              <a:rPr lang="en-US" sz="3200">
                <a:solidFill>
                  <a:schemeClr val="tx1">
                    <a:lumMod val="50000"/>
                    <a:lumOff val="50000"/>
                  </a:schemeClr>
                </a:solidFill>
                <a:ea typeface="新細明體" pitchFamily="18" charset="-120"/>
              </a:rPr>
              <a:t>Product Introduction</a:t>
            </a:r>
          </a:p>
        </p:txBody>
      </p:sp>
      <p:sp>
        <p:nvSpPr>
          <p:cNvPr id="2" name="TextBox 1">
            <a:extLst>
              <a:ext uri="{FF2B5EF4-FFF2-40B4-BE49-F238E27FC236}">
                <a16:creationId xmlns:a16="http://schemas.microsoft.com/office/drawing/2014/main" id="{C783F94C-33FE-4A49-DED9-264F2A14558A}"/>
              </a:ext>
            </a:extLst>
          </p:cNvPr>
          <p:cNvSpPr txBox="1"/>
          <p:nvPr/>
        </p:nvSpPr>
        <p:spPr>
          <a:xfrm>
            <a:off x="424371" y="4077072"/>
            <a:ext cx="4320480" cy="646331"/>
          </a:xfrm>
          <a:prstGeom prst="rect">
            <a:avLst/>
          </a:prstGeom>
          <a:noFill/>
        </p:spPr>
        <p:txBody>
          <a:bodyPr wrap="square" rtlCol="0">
            <a:spAutoFit/>
          </a:bodyPr>
          <a:lstStyle/>
          <a:p>
            <a:r>
              <a:rPr lang="en-US" b="1">
                <a:solidFill>
                  <a:srgbClr val="C00000"/>
                </a:solidFill>
              </a:rPr>
              <a:t>The largest channel and storage capacity Linux-based NVR</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116D351-0137-F4BF-2BEB-F06BE549887A}"/>
              </a:ext>
            </a:extLst>
          </p:cNvPr>
          <p:cNvGrpSpPr/>
          <p:nvPr/>
        </p:nvGrpSpPr>
        <p:grpSpPr>
          <a:xfrm>
            <a:off x="611560" y="2081205"/>
            <a:ext cx="8064896" cy="1432301"/>
            <a:chOff x="611560" y="1908121"/>
            <a:chExt cx="8064896" cy="1456422"/>
          </a:xfrm>
        </p:grpSpPr>
        <p:sp>
          <p:nvSpPr>
            <p:cNvPr id="9" name="Rectangle 8">
              <a:extLst>
                <a:ext uri="{FF2B5EF4-FFF2-40B4-BE49-F238E27FC236}">
                  <a16:creationId xmlns:a16="http://schemas.microsoft.com/office/drawing/2014/main" id="{805201C7-6296-D446-CF61-228AC5763923}"/>
                </a:ext>
              </a:extLst>
            </p:cNvPr>
            <p:cNvSpPr/>
            <p:nvPr/>
          </p:nvSpPr>
          <p:spPr>
            <a:xfrm>
              <a:off x="611560" y="1988840"/>
              <a:ext cx="8064896" cy="137570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2586093" y="2408223"/>
              <a:ext cx="6090363" cy="719807"/>
            </a:xfrm>
            <a:prstGeom prst="rect">
              <a:avLst/>
            </a:prstGeom>
            <a:solidFill>
              <a:schemeClr val="bg1">
                <a:lumMod val="95000"/>
              </a:schemeClr>
            </a:solidFill>
          </p:spPr>
          <p:txBody>
            <a:bodyPr wrap="square">
              <a:spAutoFit/>
            </a:bodyPr>
            <a:lstStyle/>
            <a:p>
              <a:r>
                <a:rPr lang="en-US" sz="2000" b="1">
                  <a:solidFill>
                    <a:srgbClr val="FF0000"/>
                  </a:solidFill>
                </a:rPr>
                <a:t>128-Channel 8-Bay 2U Hot Swap RAID </a:t>
              </a:r>
              <a:r>
                <a:rPr lang="en-US" sz="2000" b="1"/>
                <a:t>Linux-Based Rackmount Standalone NVR</a:t>
              </a:r>
            </a:p>
          </p:txBody>
        </p:sp>
        <p:sp>
          <p:nvSpPr>
            <p:cNvPr id="11" name="TextBox 10">
              <a:extLst>
                <a:ext uri="{FF2B5EF4-FFF2-40B4-BE49-F238E27FC236}">
                  <a16:creationId xmlns:a16="http://schemas.microsoft.com/office/drawing/2014/main" id="{F65804F2-B124-5590-BE37-73CA85377D3C}"/>
                </a:ext>
              </a:extLst>
            </p:cNvPr>
            <p:cNvSpPr txBox="1"/>
            <p:nvPr/>
          </p:nvSpPr>
          <p:spPr>
            <a:xfrm>
              <a:off x="2627784" y="1908121"/>
              <a:ext cx="2376264" cy="594623"/>
            </a:xfrm>
            <a:prstGeom prst="rect">
              <a:avLst/>
            </a:prstGeom>
            <a:noFill/>
          </p:spPr>
          <p:txBody>
            <a:bodyPr wrap="square" rtlCol="0">
              <a:spAutoFit/>
            </a:bodyPr>
            <a:lstStyle/>
            <a:p>
              <a:r>
                <a:rPr lang="en-US" sz="3200" b="1">
                  <a:solidFill>
                    <a:srgbClr val="00B050"/>
                  </a:solidFill>
                </a:rPr>
                <a:t>ZNR-431</a:t>
              </a:r>
            </a:p>
          </p:txBody>
        </p:sp>
      </p:grpSp>
      <p:sp>
        <p:nvSpPr>
          <p:cNvPr id="12" name="TextBox 11">
            <a:extLst>
              <a:ext uri="{FF2B5EF4-FFF2-40B4-BE49-F238E27FC236}">
                <a16:creationId xmlns:a16="http://schemas.microsoft.com/office/drawing/2014/main" id="{ED470A45-BA8E-C1F5-EB4C-75AEDAE52433}"/>
              </a:ext>
            </a:extLst>
          </p:cNvPr>
          <p:cNvSpPr txBox="1"/>
          <p:nvPr/>
        </p:nvSpPr>
        <p:spPr>
          <a:xfrm>
            <a:off x="251520" y="1423448"/>
            <a:ext cx="6120680" cy="461665"/>
          </a:xfrm>
          <a:prstGeom prst="rect">
            <a:avLst/>
          </a:prstGeom>
          <a:noFill/>
        </p:spPr>
        <p:txBody>
          <a:bodyPr wrap="square" rtlCol="0">
            <a:spAutoFit/>
          </a:bodyPr>
          <a:lstStyle/>
          <a:p>
            <a:r>
              <a:rPr lang="en-US" sz="2400" b="1"/>
              <a:t>Product Overview</a:t>
            </a:r>
          </a:p>
        </p:txBody>
      </p:sp>
      <p:pic>
        <p:nvPicPr>
          <p:cNvPr id="2" name="Picture 2">
            <a:extLst>
              <a:ext uri="{FF2B5EF4-FFF2-40B4-BE49-F238E27FC236}">
                <a16:creationId xmlns:a16="http://schemas.microsoft.com/office/drawing/2014/main" id="{04E0D7CE-DF0F-20C5-E31C-6C6F5AEB17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885113"/>
            <a:ext cx="1774613" cy="1774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58CCCB-8796-EB73-56FB-429C9121F84D}"/>
              </a:ext>
            </a:extLst>
          </p:cNvPr>
          <p:cNvPicPr>
            <a:picLocks noChangeAspect="1"/>
          </p:cNvPicPr>
          <p:nvPr/>
        </p:nvPicPr>
        <p:blipFill>
          <a:blip r:embed="rId3"/>
          <a:stretch>
            <a:fillRect/>
          </a:stretch>
        </p:blipFill>
        <p:spPr>
          <a:xfrm>
            <a:off x="251520" y="1700808"/>
            <a:ext cx="8400978" cy="4492866"/>
          </a:xfrm>
          <a:prstGeom prst="rect">
            <a:avLst/>
          </a:prstGeom>
        </p:spPr>
      </p:pic>
      <p:sp>
        <p:nvSpPr>
          <p:cNvPr id="7" name="TextBox 6">
            <a:extLst>
              <a:ext uri="{FF2B5EF4-FFF2-40B4-BE49-F238E27FC236}">
                <a16:creationId xmlns:a16="http://schemas.microsoft.com/office/drawing/2014/main" id="{A19FDD26-AB7F-D656-15BE-733E690DA610}"/>
              </a:ext>
            </a:extLst>
          </p:cNvPr>
          <p:cNvSpPr txBox="1"/>
          <p:nvPr/>
        </p:nvSpPr>
        <p:spPr>
          <a:xfrm>
            <a:off x="179641" y="1196752"/>
            <a:ext cx="6120680" cy="461665"/>
          </a:xfrm>
          <a:prstGeom prst="rect">
            <a:avLst/>
          </a:prstGeom>
          <a:noFill/>
        </p:spPr>
        <p:txBody>
          <a:bodyPr wrap="square" rtlCol="0">
            <a:spAutoFit/>
          </a:bodyPr>
          <a:lstStyle/>
          <a:p>
            <a:r>
              <a:rPr lang="en-US" sz="2400" b="1"/>
              <a:t>Product Matrix</a:t>
            </a:r>
          </a:p>
        </p:txBody>
      </p:sp>
      <p:sp>
        <p:nvSpPr>
          <p:cNvPr id="4" name="Rectangle 3">
            <a:extLst>
              <a:ext uri="{FF2B5EF4-FFF2-40B4-BE49-F238E27FC236}">
                <a16:creationId xmlns:a16="http://schemas.microsoft.com/office/drawing/2014/main" id="{27313801-DF1E-8B44-1760-60ED1AB240C7}"/>
              </a:ext>
            </a:extLst>
          </p:cNvPr>
          <p:cNvSpPr/>
          <p:nvPr/>
        </p:nvSpPr>
        <p:spPr>
          <a:xfrm>
            <a:off x="6156176" y="3789040"/>
            <a:ext cx="864096" cy="2404634"/>
          </a:xfrm>
          <a:prstGeom prst="rect">
            <a:avLst/>
          </a:prstGeom>
          <a:noFill/>
          <a:ln w="57150">
            <a:solidFill>
              <a:schemeClr val="tx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53F2992-B353-11FB-2C6A-C961FA559990}"/>
              </a:ext>
            </a:extLst>
          </p:cNvPr>
          <p:cNvSpPr/>
          <p:nvPr/>
        </p:nvSpPr>
        <p:spPr>
          <a:xfrm>
            <a:off x="6156176" y="4437112"/>
            <a:ext cx="864096" cy="360040"/>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422B34D-B3D8-0EBF-A29A-D9F49EC6F6F2}"/>
              </a:ext>
            </a:extLst>
          </p:cNvPr>
          <p:cNvSpPr txBox="1"/>
          <p:nvPr/>
        </p:nvSpPr>
        <p:spPr>
          <a:xfrm>
            <a:off x="251520" y="6193674"/>
            <a:ext cx="8640960" cy="584775"/>
          </a:xfrm>
          <a:prstGeom prst="rect">
            <a:avLst/>
          </a:prstGeom>
          <a:noFill/>
        </p:spPr>
        <p:txBody>
          <a:bodyPr wrap="square" rtlCol="0">
            <a:spAutoFit/>
          </a:bodyPr>
          <a:lstStyle/>
          <a:p>
            <a:r>
              <a:rPr lang="en-US" sz="1600"/>
              <a:t>Budget friendly Linux-based alternative for the high capacity and RAID required applications, compared to the Windows based INR-series NVR servers.</a:t>
            </a:r>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052736"/>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1406783837"/>
              </p:ext>
            </p:extLst>
          </p:nvPr>
        </p:nvGraphicFramePr>
        <p:xfrm>
          <a:off x="323528" y="1556792"/>
          <a:ext cx="8640960" cy="5044046"/>
        </p:xfrm>
        <a:graphic>
          <a:graphicData uri="http://schemas.openxmlformats.org/drawingml/2006/table">
            <a:tbl>
              <a:tblPr firstRow="1" bandRow="1">
                <a:tableStyleId>{5940675A-B579-460E-94D1-54222C63F5DA}</a:tableStyleId>
              </a:tblPr>
              <a:tblGrid>
                <a:gridCol w="2749395">
                  <a:extLst>
                    <a:ext uri="{9D8B030D-6E8A-4147-A177-3AD203B41FA5}">
                      <a16:colId xmlns:a16="http://schemas.microsoft.com/office/drawing/2014/main" val="1674525478"/>
                    </a:ext>
                  </a:extLst>
                </a:gridCol>
                <a:gridCol w="1963855">
                  <a:extLst>
                    <a:ext uri="{9D8B030D-6E8A-4147-A177-3AD203B41FA5}">
                      <a16:colId xmlns:a16="http://schemas.microsoft.com/office/drawing/2014/main" val="1729072205"/>
                    </a:ext>
                  </a:extLst>
                </a:gridCol>
                <a:gridCol w="1963855">
                  <a:extLst>
                    <a:ext uri="{9D8B030D-6E8A-4147-A177-3AD203B41FA5}">
                      <a16:colId xmlns:a16="http://schemas.microsoft.com/office/drawing/2014/main" val="21452772"/>
                    </a:ext>
                  </a:extLst>
                </a:gridCol>
                <a:gridCol w="1963855">
                  <a:extLst>
                    <a:ext uri="{9D8B030D-6E8A-4147-A177-3AD203B41FA5}">
                      <a16:colId xmlns:a16="http://schemas.microsoft.com/office/drawing/2014/main" val="1375294987"/>
                    </a:ext>
                  </a:extLst>
                </a:gridCol>
              </a:tblGrid>
              <a:tr h="342791">
                <a:tc>
                  <a:txBody>
                    <a:bodyPr/>
                    <a:lstStyle/>
                    <a:p>
                      <a:r>
                        <a:rPr lang="en-US"/>
                        <a:t>Model</a:t>
                      </a:r>
                    </a:p>
                  </a:txBody>
                  <a:tcPr>
                    <a:solidFill>
                      <a:schemeClr val="bg1">
                        <a:lumMod val="95000"/>
                      </a:schemeClr>
                    </a:solidFill>
                  </a:tcPr>
                </a:tc>
                <a:tc>
                  <a:txBody>
                    <a:bodyPr/>
                    <a:lstStyle/>
                    <a:p>
                      <a:r>
                        <a:rPr lang="en-US"/>
                        <a:t>ZNR-429</a:t>
                      </a:r>
                    </a:p>
                  </a:txBody>
                  <a:tcPr>
                    <a:solidFill>
                      <a:schemeClr val="bg1">
                        <a:lumMod val="95000"/>
                      </a:schemeClr>
                    </a:solidFill>
                  </a:tcPr>
                </a:tc>
                <a:tc>
                  <a:txBody>
                    <a:bodyPr/>
                    <a:lstStyle/>
                    <a:p>
                      <a:r>
                        <a:rPr lang="en-US" b="1"/>
                        <a:t>ZNR-431 (new)</a:t>
                      </a:r>
                    </a:p>
                  </a:txBody>
                  <a:tcPr>
                    <a:solidFill>
                      <a:schemeClr val="accent3">
                        <a:lumMod val="20000"/>
                        <a:lumOff val="80000"/>
                      </a:schemeClr>
                    </a:solidFill>
                  </a:tcPr>
                </a:tc>
                <a:tc>
                  <a:txBody>
                    <a:bodyPr/>
                    <a:lstStyle/>
                    <a:p>
                      <a:r>
                        <a:rPr lang="en-US"/>
                        <a:t>INR-406/INR-416</a:t>
                      </a:r>
                    </a:p>
                  </a:txBody>
                  <a:tcPr>
                    <a:solidFill>
                      <a:schemeClr val="bg1">
                        <a:lumMod val="95000"/>
                      </a:schemeClr>
                    </a:solidFill>
                  </a:tcPr>
                </a:tc>
                <a:extLst>
                  <a:ext uri="{0D108BD9-81ED-4DB2-BD59-A6C34878D82A}">
                    <a16:rowId xmlns:a16="http://schemas.microsoft.com/office/drawing/2014/main" val="2842435519"/>
                  </a:ext>
                </a:extLst>
              </a:tr>
              <a:tr h="837806">
                <a:tc>
                  <a:txBody>
                    <a:bodyPr/>
                    <a:lstStyle/>
                    <a:p>
                      <a:r>
                        <a:rPr lang="en-US"/>
                        <a:t>Photo</a:t>
                      </a:r>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709142187"/>
                  </a:ext>
                </a:extLst>
              </a:tr>
              <a:tr h="342791">
                <a:tc>
                  <a:txBody>
                    <a:bodyPr/>
                    <a:lstStyle/>
                    <a:p>
                      <a:r>
                        <a:rPr lang="en-US"/>
                        <a:t>Maximum Channels</a:t>
                      </a:r>
                    </a:p>
                  </a:txBody>
                  <a:tcPr/>
                </a:tc>
                <a:tc>
                  <a:txBody>
                    <a:bodyPr/>
                    <a:lstStyle/>
                    <a:p>
                      <a:r>
                        <a:rPr lang="en-US" i="0"/>
                        <a:t>64</a:t>
                      </a:r>
                    </a:p>
                  </a:txBody>
                  <a:tcPr/>
                </a:tc>
                <a:tc>
                  <a:txBody>
                    <a:bodyPr/>
                    <a:lstStyle/>
                    <a:p>
                      <a:r>
                        <a:rPr lang="en-US" i="0"/>
                        <a:t>128</a:t>
                      </a:r>
                    </a:p>
                  </a:txBody>
                  <a:tcPr/>
                </a:tc>
                <a:tc>
                  <a:txBody>
                    <a:bodyPr/>
                    <a:lstStyle/>
                    <a:p>
                      <a:r>
                        <a:rPr lang="en-US" i="0"/>
                        <a:t>144</a:t>
                      </a:r>
                    </a:p>
                  </a:txBody>
                  <a:tcPr/>
                </a:tc>
                <a:extLst>
                  <a:ext uri="{0D108BD9-81ED-4DB2-BD59-A6C34878D82A}">
                    <a16:rowId xmlns:a16="http://schemas.microsoft.com/office/drawing/2014/main" val="411042822"/>
                  </a:ext>
                </a:extLst>
              </a:tr>
              <a:tr h="342791">
                <a:tc>
                  <a:txBody>
                    <a:bodyPr/>
                    <a:lstStyle/>
                    <a:p>
                      <a:r>
                        <a:rPr lang="en-US"/>
                        <a:t>Storage Bays</a:t>
                      </a:r>
                    </a:p>
                  </a:txBody>
                  <a:tcPr/>
                </a:tc>
                <a:tc>
                  <a:txBody>
                    <a:bodyPr/>
                    <a:lstStyle/>
                    <a:p>
                      <a:r>
                        <a:rPr lang="en-US"/>
                        <a:t>8</a:t>
                      </a:r>
                    </a:p>
                  </a:txBody>
                  <a:tcPr/>
                </a:tc>
                <a:tc>
                  <a:txBody>
                    <a:bodyPr/>
                    <a:lstStyle/>
                    <a:p>
                      <a:r>
                        <a:rPr lang="en-US"/>
                        <a:t>8</a:t>
                      </a:r>
                    </a:p>
                  </a:txBody>
                  <a:tcPr/>
                </a:tc>
                <a:tc>
                  <a:txBody>
                    <a:bodyPr/>
                    <a:lstStyle/>
                    <a:p>
                      <a:r>
                        <a:rPr lang="en-US"/>
                        <a:t>8</a:t>
                      </a:r>
                    </a:p>
                  </a:txBody>
                  <a:tcPr/>
                </a:tc>
                <a:extLst>
                  <a:ext uri="{0D108BD9-81ED-4DB2-BD59-A6C34878D82A}">
                    <a16:rowId xmlns:a16="http://schemas.microsoft.com/office/drawing/2014/main" val="1174545042"/>
                  </a:ext>
                </a:extLst>
              </a:tr>
              <a:tr h="342791">
                <a:tc>
                  <a:txBody>
                    <a:bodyPr/>
                    <a:lstStyle/>
                    <a:p>
                      <a:r>
                        <a:rPr lang="en-US"/>
                        <a:t>Hardware RAID</a:t>
                      </a:r>
                    </a:p>
                  </a:txBody>
                  <a:tcPr/>
                </a:tc>
                <a:tc>
                  <a:txBody>
                    <a:bodyPr/>
                    <a:lstStyle/>
                    <a:p>
                      <a:r>
                        <a:rPr lang="en-US" sz="1800" b="0" i="0" kern="1200">
                          <a:solidFill>
                            <a:schemeClr val="tx1"/>
                          </a:solidFill>
                          <a:effectLst/>
                          <a:latin typeface="+mn-lt"/>
                          <a:ea typeface="+mn-ea"/>
                          <a:cs typeface="+mn-cs"/>
                        </a:rPr>
                        <a:t>0, 1, 5, 6, 10</a:t>
                      </a:r>
                      <a:endParaRPr lang="en-US" sz="1800" b="1" kern="1200">
                        <a:solidFill>
                          <a:schemeClr val="tx1"/>
                        </a:solidFill>
                        <a:latin typeface="+mn-lt"/>
                        <a:ea typeface="+mn-ea"/>
                        <a:cs typeface="+mn-cs"/>
                      </a:endParaRPr>
                    </a:p>
                  </a:txBody>
                  <a:tcPr>
                    <a:noFill/>
                  </a:tcPr>
                </a:tc>
                <a:tc>
                  <a:txBody>
                    <a:bodyPr/>
                    <a:lstStyle/>
                    <a:p>
                      <a:r>
                        <a:rPr lang="en-US" sz="1800" b="0" i="0" kern="1200">
                          <a:solidFill>
                            <a:schemeClr val="tx1"/>
                          </a:solidFill>
                          <a:effectLst/>
                          <a:latin typeface="+mn-lt"/>
                          <a:ea typeface="+mn-ea"/>
                          <a:cs typeface="+mn-cs"/>
                        </a:rPr>
                        <a:t>0, 1, 5, 6, 10</a:t>
                      </a:r>
                      <a:endParaRPr lang="en-US" sz="1800" b="1" kern="1200">
                        <a:solidFill>
                          <a:schemeClr val="tx1"/>
                        </a:solidFill>
                        <a:latin typeface="+mn-lt"/>
                        <a:ea typeface="+mn-ea"/>
                        <a:cs typeface="+mn-cs"/>
                      </a:endParaRPr>
                    </a:p>
                  </a:txBody>
                  <a:tcPr>
                    <a:noFill/>
                  </a:tcPr>
                </a:tc>
                <a:tc>
                  <a:txBody>
                    <a:bodyPr/>
                    <a:lstStyle/>
                    <a:p>
                      <a:r>
                        <a:rPr lang="en-US" sz="1800" b="0" i="0" kern="1200">
                          <a:solidFill>
                            <a:schemeClr val="tx1"/>
                          </a:solidFill>
                          <a:effectLst/>
                          <a:latin typeface="+mn-lt"/>
                          <a:ea typeface="+mn-ea"/>
                          <a:cs typeface="+mn-cs"/>
                        </a:rPr>
                        <a:t>0, 1, 5, 6, 10, 50, 60</a:t>
                      </a:r>
                      <a:endParaRPr lang="en-US" sz="1800" b="1" kern="1200">
                        <a:solidFill>
                          <a:schemeClr val="tx1"/>
                        </a:solidFill>
                        <a:latin typeface="+mn-lt"/>
                        <a:ea typeface="+mn-ea"/>
                        <a:cs typeface="+mn-cs"/>
                      </a:endParaRPr>
                    </a:p>
                  </a:txBody>
                  <a:tcPr>
                    <a:noFill/>
                  </a:tcPr>
                </a:tc>
                <a:extLst>
                  <a:ext uri="{0D108BD9-81ED-4DB2-BD59-A6C34878D82A}">
                    <a16:rowId xmlns:a16="http://schemas.microsoft.com/office/drawing/2014/main" val="2777652312"/>
                  </a:ext>
                </a:extLst>
              </a:tr>
              <a:tr h="342791">
                <a:tc>
                  <a:txBody>
                    <a:bodyPr/>
                    <a:lstStyle/>
                    <a:p>
                      <a:r>
                        <a:rPr lang="en-US" b="0"/>
                        <a:t>Hot Swappable</a:t>
                      </a:r>
                    </a:p>
                  </a:txBody>
                  <a:tcPr/>
                </a:tc>
                <a:tc>
                  <a:txBody>
                    <a:bodyPr/>
                    <a:lstStyle/>
                    <a:p>
                      <a:endParaRPr lang="en-US" sz="1800" b="0" kern="1200">
                        <a:solidFill>
                          <a:schemeClr val="tx1"/>
                        </a:solidFill>
                        <a:latin typeface="+mn-lt"/>
                        <a:ea typeface="+mn-ea"/>
                        <a:cs typeface="+mn-cs"/>
                      </a:endParaRPr>
                    </a:p>
                  </a:txBody>
                  <a:tcPr/>
                </a:tc>
                <a:tc>
                  <a:txBody>
                    <a:bodyPr/>
                    <a:lstStyle/>
                    <a:p>
                      <a:r>
                        <a:rPr lang="en-US" sz="1800" b="0" kern="1200">
                          <a:solidFill>
                            <a:schemeClr val="tx1"/>
                          </a:solidFill>
                          <a:latin typeface="+mn-lt"/>
                          <a:ea typeface="+mn-ea"/>
                          <a:cs typeface="+mn-cs"/>
                        </a:rPr>
                        <a:t>Yes</a:t>
                      </a:r>
                    </a:p>
                  </a:txBody>
                  <a:tcPr/>
                </a:tc>
                <a:tc>
                  <a:txBody>
                    <a:bodyPr/>
                    <a:lstStyle/>
                    <a:p>
                      <a:endParaRPr lang="en-US" sz="1800" b="0" kern="1200">
                        <a:solidFill>
                          <a:schemeClr val="tx1"/>
                        </a:solidFill>
                        <a:latin typeface="+mn-lt"/>
                        <a:ea typeface="+mn-ea"/>
                        <a:cs typeface="+mn-cs"/>
                      </a:endParaRPr>
                    </a:p>
                  </a:txBody>
                  <a:tcPr/>
                </a:tc>
                <a:extLst>
                  <a:ext uri="{0D108BD9-81ED-4DB2-BD59-A6C34878D82A}">
                    <a16:rowId xmlns:a16="http://schemas.microsoft.com/office/drawing/2014/main" val="3619060875"/>
                  </a:ext>
                </a:extLst>
              </a:tr>
              <a:tr h="342791">
                <a:tc>
                  <a:txBody>
                    <a:bodyPr/>
                    <a:lstStyle/>
                    <a:p>
                      <a:r>
                        <a:rPr lang="en-US" b="0"/>
                        <a:t>Operating System</a:t>
                      </a:r>
                    </a:p>
                  </a:txBody>
                  <a:tcPr/>
                </a:tc>
                <a:tc>
                  <a:txBody>
                    <a:bodyPr/>
                    <a:lstStyle/>
                    <a:p>
                      <a:r>
                        <a:rPr lang="en-US" sz="1800" b="0" kern="1200">
                          <a:solidFill>
                            <a:schemeClr val="tx1"/>
                          </a:solidFill>
                          <a:latin typeface="+mn-lt"/>
                          <a:ea typeface="+mn-ea"/>
                          <a:cs typeface="+mn-cs"/>
                        </a:rPr>
                        <a:t>Linux</a:t>
                      </a:r>
                    </a:p>
                  </a:txBody>
                  <a:tcPr/>
                </a:tc>
                <a:tc>
                  <a:txBody>
                    <a:bodyPr/>
                    <a:lstStyle/>
                    <a:p>
                      <a:r>
                        <a:rPr lang="en-US" sz="1800" b="0" kern="1200">
                          <a:solidFill>
                            <a:schemeClr val="tx1"/>
                          </a:solidFill>
                          <a:latin typeface="+mn-lt"/>
                          <a:ea typeface="+mn-ea"/>
                          <a:cs typeface="+mn-cs"/>
                        </a:rPr>
                        <a:t>Linux</a:t>
                      </a:r>
                    </a:p>
                  </a:txBody>
                  <a:tcPr/>
                </a:tc>
                <a:tc>
                  <a:txBody>
                    <a:bodyPr/>
                    <a:lstStyle/>
                    <a:p>
                      <a:r>
                        <a:rPr lang="en-US" sz="1800" b="0" kern="1200">
                          <a:solidFill>
                            <a:schemeClr val="tx1"/>
                          </a:solidFill>
                          <a:latin typeface="+mn-lt"/>
                          <a:ea typeface="+mn-ea"/>
                          <a:cs typeface="+mn-cs"/>
                        </a:rPr>
                        <a:t>Windows</a:t>
                      </a:r>
                    </a:p>
                  </a:txBody>
                  <a:tcPr/>
                </a:tc>
                <a:extLst>
                  <a:ext uri="{0D108BD9-81ED-4DB2-BD59-A6C34878D82A}">
                    <a16:rowId xmlns:a16="http://schemas.microsoft.com/office/drawing/2014/main" val="2468512346"/>
                  </a:ext>
                </a:extLst>
              </a:tr>
              <a:tr h="342791">
                <a:tc>
                  <a:txBody>
                    <a:bodyPr/>
                    <a:lstStyle/>
                    <a:p>
                      <a:r>
                        <a:rPr lang="en-US"/>
                        <a:t>CPU</a:t>
                      </a:r>
                    </a:p>
                  </a:txBody>
                  <a:tcPr/>
                </a:tc>
                <a:tc>
                  <a:txBody>
                    <a:bodyPr/>
                    <a:lstStyle/>
                    <a:p>
                      <a:r>
                        <a:rPr lang="en-US"/>
                        <a:t>ARM SoC</a:t>
                      </a:r>
                    </a:p>
                  </a:txBody>
                  <a:tcPr/>
                </a:tc>
                <a:tc>
                  <a:txBody>
                    <a:bodyPr/>
                    <a:lstStyle/>
                    <a:p>
                      <a:r>
                        <a:rPr lang="en-US"/>
                        <a:t>ARM Soc</a:t>
                      </a:r>
                    </a:p>
                  </a:txBody>
                  <a:tcPr/>
                </a:tc>
                <a:tc>
                  <a:txBody>
                    <a:bodyPr/>
                    <a:lstStyle/>
                    <a:p>
                      <a:r>
                        <a:rPr lang="en-US"/>
                        <a:t>i7-7700/i7-8700</a:t>
                      </a:r>
                    </a:p>
                  </a:txBody>
                  <a:tcPr/>
                </a:tc>
                <a:extLst>
                  <a:ext uri="{0D108BD9-81ED-4DB2-BD59-A6C34878D82A}">
                    <a16:rowId xmlns:a16="http://schemas.microsoft.com/office/drawing/2014/main" val="3759410089"/>
                  </a:ext>
                </a:extLst>
              </a:tr>
              <a:tr h="342791">
                <a:tc>
                  <a:txBody>
                    <a:bodyPr/>
                    <a:lstStyle/>
                    <a:p>
                      <a:r>
                        <a:rPr lang="en-US"/>
                        <a:t>NVR Built-in Analytics</a:t>
                      </a:r>
                    </a:p>
                  </a:txBody>
                  <a:tcPr/>
                </a:tc>
                <a:tc>
                  <a:txBody>
                    <a:bodyPr/>
                    <a:lstStyle/>
                    <a:p>
                      <a:r>
                        <a:rPr lang="en-US"/>
                        <a:t>Yes</a:t>
                      </a:r>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506643403"/>
                  </a:ext>
                </a:extLst>
              </a:tr>
              <a:tr h="342791">
                <a:tc>
                  <a:txBody>
                    <a:bodyPr/>
                    <a:lstStyle/>
                    <a:p>
                      <a:r>
                        <a:rPr lang="en-US"/>
                        <a:t>Maximum Recording Throughput</a:t>
                      </a:r>
                    </a:p>
                  </a:txBody>
                  <a:tcPr/>
                </a:tc>
                <a:tc>
                  <a:txBody>
                    <a:bodyPr/>
                    <a:lstStyle/>
                    <a:p>
                      <a:r>
                        <a:rPr lang="en-US"/>
                        <a:t>384 Mbps</a:t>
                      </a:r>
                    </a:p>
                  </a:txBody>
                  <a:tcPr/>
                </a:tc>
                <a:tc>
                  <a:txBody>
                    <a:bodyPr/>
                    <a:lstStyle/>
                    <a:p>
                      <a:r>
                        <a:rPr lang="en-US"/>
                        <a:t>384 Mbps</a:t>
                      </a:r>
                    </a:p>
                  </a:txBody>
                  <a:tcPr/>
                </a:tc>
                <a:tc>
                  <a:txBody>
                    <a:bodyPr/>
                    <a:lstStyle/>
                    <a:p>
                      <a:r>
                        <a:rPr lang="en-US"/>
                        <a:t>340 Mbps</a:t>
                      </a:r>
                    </a:p>
                  </a:txBody>
                  <a:tcPr/>
                </a:tc>
                <a:extLst>
                  <a:ext uri="{0D108BD9-81ED-4DB2-BD59-A6C34878D82A}">
                    <a16:rowId xmlns:a16="http://schemas.microsoft.com/office/drawing/2014/main" val="4232960572"/>
                  </a:ext>
                </a:extLst>
              </a:tr>
              <a:tr h="342791">
                <a:tc>
                  <a:txBody>
                    <a:bodyPr/>
                    <a:lstStyle/>
                    <a:p>
                      <a:r>
                        <a:rPr lang="en-US"/>
                        <a:t>NDAA</a:t>
                      </a:r>
                    </a:p>
                  </a:txBody>
                  <a:tcPr/>
                </a:tc>
                <a:tc>
                  <a:txBody>
                    <a:bodyPr/>
                    <a:lstStyle/>
                    <a:p>
                      <a:r>
                        <a:rPr lang="en-US"/>
                        <a:t>Yes</a:t>
                      </a:r>
                    </a:p>
                  </a:txBody>
                  <a:tcPr/>
                </a:tc>
                <a:tc>
                  <a:txBody>
                    <a:bodyPr/>
                    <a:lstStyle/>
                    <a:p>
                      <a:r>
                        <a:rPr lang="en-US"/>
                        <a:t>Yes</a:t>
                      </a:r>
                    </a:p>
                  </a:txBody>
                  <a:tcPr/>
                </a:tc>
                <a:tc>
                  <a:txBody>
                    <a:bodyPr/>
                    <a:lstStyle/>
                    <a:p>
                      <a:r>
                        <a:rPr lang="en-US"/>
                        <a:t>Yes</a:t>
                      </a:r>
                    </a:p>
                  </a:txBody>
                  <a:tcPr/>
                </a:tc>
                <a:extLst>
                  <a:ext uri="{0D108BD9-81ED-4DB2-BD59-A6C34878D82A}">
                    <a16:rowId xmlns:a16="http://schemas.microsoft.com/office/drawing/2014/main" val="1480851632"/>
                  </a:ext>
                </a:extLst>
              </a:tr>
            </a:tbl>
          </a:graphicData>
        </a:graphic>
      </p:graphicFrame>
      <p:pic>
        <p:nvPicPr>
          <p:cNvPr id="7" name="Picture 2">
            <a:extLst>
              <a:ext uri="{FF2B5EF4-FFF2-40B4-BE49-F238E27FC236}">
                <a16:creationId xmlns:a16="http://schemas.microsoft.com/office/drawing/2014/main" id="{022255FD-5FC5-51B2-1108-329D3AAB7D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6746" y="1628800"/>
            <a:ext cx="1368382" cy="136838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FBF339E2-7882-57E7-BF82-F431CEBFBD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1628800"/>
            <a:ext cx="1368382" cy="136838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a:extLst>
              <a:ext uri="{FF2B5EF4-FFF2-40B4-BE49-F238E27FC236}">
                <a16:creationId xmlns:a16="http://schemas.microsoft.com/office/drawing/2014/main" id="{8D10246D-2B54-03AD-80BA-2DCFB4BAAD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3416" y="1514401"/>
            <a:ext cx="1647056" cy="1647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5D78C22D-E9A0-50E9-5C71-813A9E7CC7C4}"/>
              </a:ext>
            </a:extLst>
          </p:cNvPr>
          <p:cNvGrpSpPr/>
          <p:nvPr/>
        </p:nvGrpSpPr>
        <p:grpSpPr>
          <a:xfrm>
            <a:off x="719572" y="2348880"/>
            <a:ext cx="4908857" cy="3040671"/>
            <a:chOff x="719572" y="2348880"/>
            <a:chExt cx="4908857" cy="3040671"/>
          </a:xfrm>
        </p:grpSpPr>
        <p:pic>
          <p:nvPicPr>
            <p:cNvPr id="2" name="Picture 4">
              <a:extLst>
                <a:ext uri="{FF2B5EF4-FFF2-40B4-BE49-F238E27FC236}">
                  <a16:creationId xmlns:a16="http://schemas.microsoft.com/office/drawing/2014/main" id="{933FB014-0A24-01AE-5BD4-11506C266B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348880"/>
              <a:ext cx="1455393" cy="145539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827D1857-6A03-7EF9-C4D0-C253F35D78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848833"/>
              <a:ext cx="1455393" cy="1455393"/>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Straight Arrow Connector 14">
              <a:extLst>
                <a:ext uri="{FF2B5EF4-FFF2-40B4-BE49-F238E27FC236}">
                  <a16:creationId xmlns:a16="http://schemas.microsoft.com/office/drawing/2014/main" id="{4B42F1EA-AC9D-CF7B-B2BF-587C332DC779}"/>
                </a:ext>
              </a:extLst>
            </p:cNvPr>
            <p:cNvCxnSpPr>
              <a:stCxn id="2" idx="3"/>
            </p:cNvCxnSpPr>
            <p:nvPr/>
          </p:nvCxnSpPr>
          <p:spPr>
            <a:xfrm>
              <a:off x="2426993" y="3076577"/>
              <a:ext cx="1712959" cy="496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92E53ECA-346F-9B9C-86BC-2EED9C4D9F8C}"/>
                </a:ext>
              </a:extLst>
            </p:cNvPr>
            <p:cNvCxnSpPr>
              <a:cxnSpLocks/>
              <a:stCxn id="12" idx="3"/>
            </p:cNvCxnSpPr>
            <p:nvPr/>
          </p:nvCxnSpPr>
          <p:spPr>
            <a:xfrm flipV="1">
              <a:off x="2426993" y="3939547"/>
              <a:ext cx="1856975" cy="6369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F5B07F8B-8932-96BF-A8D6-0A7485018591}"/>
                </a:ext>
              </a:extLst>
            </p:cNvPr>
            <p:cNvSpPr txBox="1"/>
            <p:nvPr/>
          </p:nvSpPr>
          <p:spPr>
            <a:xfrm>
              <a:off x="719572" y="3473529"/>
              <a:ext cx="2808312" cy="646331"/>
            </a:xfrm>
            <a:prstGeom prst="rect">
              <a:avLst/>
            </a:prstGeom>
            <a:noFill/>
          </p:spPr>
          <p:txBody>
            <a:bodyPr wrap="square" rtlCol="0">
              <a:spAutoFit/>
            </a:bodyPr>
            <a:lstStyle/>
            <a:p>
              <a:r>
                <a:rPr lang="en-US"/>
                <a:t>Z-Series AI Cameras (smart motion detection)</a:t>
              </a:r>
            </a:p>
          </p:txBody>
        </p:sp>
        <p:sp>
          <p:nvSpPr>
            <p:cNvPr id="20" name="TextBox 19">
              <a:extLst>
                <a:ext uri="{FF2B5EF4-FFF2-40B4-BE49-F238E27FC236}">
                  <a16:creationId xmlns:a16="http://schemas.microsoft.com/office/drawing/2014/main" id="{66566EA5-D67B-5F39-EAE3-293787ED8278}"/>
                </a:ext>
              </a:extLst>
            </p:cNvPr>
            <p:cNvSpPr txBox="1"/>
            <p:nvPr/>
          </p:nvSpPr>
          <p:spPr>
            <a:xfrm>
              <a:off x="863588" y="5020219"/>
              <a:ext cx="2808312" cy="369332"/>
            </a:xfrm>
            <a:prstGeom prst="rect">
              <a:avLst/>
            </a:prstGeom>
            <a:noFill/>
          </p:spPr>
          <p:txBody>
            <a:bodyPr wrap="square" rtlCol="0">
              <a:spAutoFit/>
            </a:bodyPr>
            <a:lstStyle/>
            <a:p>
              <a:r>
                <a:rPr lang="en-US"/>
                <a:t>Other Cameras</a:t>
              </a:r>
            </a:p>
          </p:txBody>
        </p:sp>
        <p:sp>
          <p:nvSpPr>
            <p:cNvPr id="21" name="TextBox 20">
              <a:extLst>
                <a:ext uri="{FF2B5EF4-FFF2-40B4-BE49-F238E27FC236}">
                  <a16:creationId xmlns:a16="http://schemas.microsoft.com/office/drawing/2014/main" id="{9C197AE1-3A1F-806F-5109-858ADD753B47}"/>
                </a:ext>
              </a:extLst>
            </p:cNvPr>
            <p:cNvSpPr txBox="1"/>
            <p:nvPr/>
          </p:nvSpPr>
          <p:spPr>
            <a:xfrm>
              <a:off x="4527538" y="4245374"/>
              <a:ext cx="1100891" cy="369332"/>
            </a:xfrm>
            <a:prstGeom prst="rect">
              <a:avLst/>
            </a:prstGeom>
            <a:noFill/>
          </p:spPr>
          <p:txBody>
            <a:bodyPr wrap="square" rtlCol="0">
              <a:spAutoFit/>
            </a:bodyPr>
            <a:lstStyle/>
            <a:p>
              <a:r>
                <a:rPr lang="en-US" b="1"/>
                <a:t>ZNR-431</a:t>
              </a:r>
            </a:p>
          </p:txBody>
        </p:sp>
      </p:grpSp>
      <p:sp>
        <p:nvSpPr>
          <p:cNvPr id="22" name="TextBox 21">
            <a:extLst>
              <a:ext uri="{FF2B5EF4-FFF2-40B4-BE49-F238E27FC236}">
                <a16:creationId xmlns:a16="http://schemas.microsoft.com/office/drawing/2014/main" id="{61CEA1F9-5C88-CA47-F86B-764C088A744B}"/>
              </a:ext>
            </a:extLst>
          </p:cNvPr>
          <p:cNvSpPr txBox="1"/>
          <p:nvPr/>
        </p:nvSpPr>
        <p:spPr>
          <a:xfrm>
            <a:off x="223132" y="1234392"/>
            <a:ext cx="6120680" cy="461665"/>
          </a:xfrm>
          <a:prstGeom prst="rect">
            <a:avLst/>
          </a:prstGeom>
          <a:noFill/>
        </p:spPr>
        <p:txBody>
          <a:bodyPr wrap="square" rtlCol="0">
            <a:spAutoFit/>
          </a:bodyPr>
          <a:lstStyle/>
          <a:p>
            <a:r>
              <a:rPr lang="en-US" sz="2400" b="1"/>
              <a:t>Architecture</a:t>
            </a:r>
          </a:p>
        </p:txBody>
      </p:sp>
      <p:pic>
        <p:nvPicPr>
          <p:cNvPr id="3076" name="Picture 4" descr="High-res browser logos - Paul Irish">
            <a:extLst>
              <a:ext uri="{FF2B5EF4-FFF2-40B4-BE49-F238E27FC236}">
                <a16:creationId xmlns:a16="http://schemas.microsoft.com/office/drawing/2014/main" id="{AFFF02DD-CF6A-9FAD-12CE-7A3356FC2A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0936" y="1994335"/>
            <a:ext cx="2376264" cy="47241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462D7C5-F7F0-9A43-861C-DB7695235D99}"/>
              </a:ext>
            </a:extLst>
          </p:cNvPr>
          <p:cNvSpPr txBox="1"/>
          <p:nvPr/>
        </p:nvSpPr>
        <p:spPr>
          <a:xfrm>
            <a:off x="6979840" y="2466137"/>
            <a:ext cx="1276187" cy="369332"/>
          </a:xfrm>
          <a:prstGeom prst="rect">
            <a:avLst/>
          </a:prstGeom>
          <a:noFill/>
        </p:spPr>
        <p:txBody>
          <a:bodyPr wrap="square" rtlCol="0">
            <a:spAutoFit/>
          </a:bodyPr>
          <a:lstStyle/>
          <a:p>
            <a:r>
              <a:rPr lang="en-US"/>
              <a:t>Web Client</a:t>
            </a:r>
          </a:p>
        </p:txBody>
      </p:sp>
      <p:cxnSp>
        <p:nvCxnSpPr>
          <p:cNvPr id="25" name="Straight Arrow Connector 24">
            <a:extLst>
              <a:ext uri="{FF2B5EF4-FFF2-40B4-BE49-F238E27FC236}">
                <a16:creationId xmlns:a16="http://schemas.microsoft.com/office/drawing/2014/main" id="{53208A66-D483-87C7-91CC-1118D43A2769}"/>
              </a:ext>
            </a:extLst>
          </p:cNvPr>
          <p:cNvCxnSpPr>
            <a:cxnSpLocks/>
          </p:cNvCxnSpPr>
          <p:nvPr/>
        </p:nvCxnSpPr>
        <p:spPr>
          <a:xfrm flipV="1">
            <a:off x="6002233" y="2888397"/>
            <a:ext cx="1447389" cy="7266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78" name="Picture 6" descr="Email Icon PNG vector in SVG, PDF, AI, CDR format">
            <a:extLst>
              <a:ext uri="{FF2B5EF4-FFF2-40B4-BE49-F238E27FC236}">
                <a16:creationId xmlns:a16="http://schemas.microsoft.com/office/drawing/2014/main" id="{D1CFF1C7-B3B6-D53B-BCC6-F29D066ADE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0284" y="3009994"/>
            <a:ext cx="861113" cy="646332"/>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9919B561-342B-CC9E-A02F-98BBD1FDB289}"/>
              </a:ext>
            </a:extLst>
          </p:cNvPr>
          <p:cNvSpPr txBox="1"/>
          <p:nvPr/>
        </p:nvSpPr>
        <p:spPr>
          <a:xfrm>
            <a:off x="6768835" y="3599043"/>
            <a:ext cx="1984650" cy="646331"/>
          </a:xfrm>
          <a:prstGeom prst="rect">
            <a:avLst/>
          </a:prstGeom>
          <a:noFill/>
        </p:spPr>
        <p:txBody>
          <a:bodyPr wrap="square" rtlCol="0">
            <a:spAutoFit/>
          </a:bodyPr>
          <a:lstStyle/>
          <a:p>
            <a:r>
              <a:rPr lang="en-US"/>
              <a:t>E-Mail Notification with Snapshots</a:t>
            </a:r>
          </a:p>
        </p:txBody>
      </p:sp>
      <p:pic>
        <p:nvPicPr>
          <p:cNvPr id="3080" name="Picture 8" descr="Alarm Sound Icons - Free SVG &amp; PNG Alarm Sound Images - Noun Project">
            <a:extLst>
              <a:ext uri="{FF2B5EF4-FFF2-40B4-BE49-F238E27FC236}">
                <a16:creationId xmlns:a16="http://schemas.microsoft.com/office/drawing/2014/main" id="{8D73D9EB-881A-69EB-0BB0-3C13F72FCDC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34612" y="4325731"/>
            <a:ext cx="756785" cy="75678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3C89AF4A-BF7D-E91D-7079-856CDE8B12C3}"/>
              </a:ext>
            </a:extLst>
          </p:cNvPr>
          <p:cNvSpPr txBox="1"/>
          <p:nvPr/>
        </p:nvSpPr>
        <p:spPr>
          <a:xfrm>
            <a:off x="6832672" y="4897850"/>
            <a:ext cx="1856975" cy="369332"/>
          </a:xfrm>
          <a:prstGeom prst="rect">
            <a:avLst/>
          </a:prstGeom>
          <a:noFill/>
        </p:spPr>
        <p:txBody>
          <a:bodyPr wrap="square" rtlCol="0">
            <a:spAutoFit/>
          </a:bodyPr>
          <a:lstStyle/>
          <a:p>
            <a:r>
              <a:rPr lang="en-US"/>
              <a:t>Automatic Alarm</a:t>
            </a:r>
          </a:p>
        </p:txBody>
      </p:sp>
      <p:pic>
        <p:nvPicPr>
          <p:cNvPr id="3082" name="Picture 10" descr="Ftp - Free security icons">
            <a:extLst>
              <a:ext uri="{FF2B5EF4-FFF2-40B4-BE49-F238E27FC236}">
                <a16:creationId xmlns:a16="http://schemas.microsoft.com/office/drawing/2014/main" id="{F84C9257-8634-8785-FAF5-545F104D565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06055" y="5379888"/>
            <a:ext cx="710208" cy="710208"/>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D51EC890-5C9B-2A63-3F2B-9303A069008D}"/>
              </a:ext>
            </a:extLst>
          </p:cNvPr>
          <p:cNvSpPr txBox="1"/>
          <p:nvPr/>
        </p:nvSpPr>
        <p:spPr>
          <a:xfrm>
            <a:off x="6726647" y="6090096"/>
            <a:ext cx="2165331" cy="369332"/>
          </a:xfrm>
          <a:prstGeom prst="rect">
            <a:avLst/>
          </a:prstGeom>
          <a:noFill/>
        </p:spPr>
        <p:txBody>
          <a:bodyPr wrap="square" rtlCol="0">
            <a:spAutoFit/>
          </a:bodyPr>
          <a:lstStyle/>
          <a:p>
            <a:r>
              <a:rPr lang="en-US"/>
              <a:t>Auto Upload to FTP</a:t>
            </a:r>
          </a:p>
        </p:txBody>
      </p:sp>
      <p:cxnSp>
        <p:nvCxnSpPr>
          <p:cNvPr id="31" name="Straight Arrow Connector 30">
            <a:extLst>
              <a:ext uri="{FF2B5EF4-FFF2-40B4-BE49-F238E27FC236}">
                <a16:creationId xmlns:a16="http://schemas.microsoft.com/office/drawing/2014/main" id="{252D78D8-65F8-B763-4CF4-DBF4D0718098}"/>
              </a:ext>
            </a:extLst>
          </p:cNvPr>
          <p:cNvCxnSpPr>
            <a:cxnSpLocks/>
          </p:cNvCxnSpPr>
          <p:nvPr/>
        </p:nvCxnSpPr>
        <p:spPr>
          <a:xfrm>
            <a:off x="6122871" y="3689654"/>
            <a:ext cx="603056" cy="107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3EA29523-A93C-171F-1213-A7DB5C26CF4B}"/>
              </a:ext>
            </a:extLst>
          </p:cNvPr>
          <p:cNvCxnSpPr>
            <a:cxnSpLocks/>
          </p:cNvCxnSpPr>
          <p:nvPr/>
        </p:nvCxnSpPr>
        <p:spPr>
          <a:xfrm>
            <a:off x="6156730" y="3830851"/>
            <a:ext cx="1073554" cy="9165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DE459FD0-E643-5C88-F57F-876F41DFFAEF}"/>
              </a:ext>
            </a:extLst>
          </p:cNvPr>
          <p:cNvCxnSpPr>
            <a:cxnSpLocks/>
          </p:cNvCxnSpPr>
          <p:nvPr/>
        </p:nvCxnSpPr>
        <p:spPr>
          <a:xfrm>
            <a:off x="6115504" y="3948531"/>
            <a:ext cx="976776" cy="19711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84" name="Picture 12" descr="Gear icon isolated on white background. Settings symbol">
            <a:extLst>
              <a:ext uri="{FF2B5EF4-FFF2-40B4-BE49-F238E27FC236}">
                <a16:creationId xmlns:a16="http://schemas.microsoft.com/office/drawing/2014/main" id="{33822D22-3D0F-18A3-653E-9996D9AA7A1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18840" y="2821802"/>
            <a:ext cx="1128873" cy="751214"/>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0FA81BD7-EBC2-4E85-A85C-041EA991650A}"/>
              </a:ext>
            </a:extLst>
          </p:cNvPr>
          <p:cNvSpPr txBox="1"/>
          <p:nvPr/>
        </p:nvSpPr>
        <p:spPr>
          <a:xfrm>
            <a:off x="3859120" y="2284873"/>
            <a:ext cx="2203295" cy="646331"/>
          </a:xfrm>
          <a:prstGeom prst="rect">
            <a:avLst/>
          </a:prstGeom>
          <a:noFill/>
        </p:spPr>
        <p:txBody>
          <a:bodyPr wrap="square" rtlCol="0">
            <a:spAutoFit/>
          </a:bodyPr>
          <a:lstStyle/>
          <a:p>
            <a:r>
              <a:rPr lang="en-US">
                <a:solidFill>
                  <a:schemeClr val="accent5">
                    <a:lumMod val="75000"/>
                  </a:schemeClr>
                </a:solidFill>
              </a:rPr>
              <a:t>Processing Events from Camera’s AI</a:t>
            </a:r>
          </a:p>
        </p:txBody>
      </p:sp>
      <p:pic>
        <p:nvPicPr>
          <p:cNvPr id="4" name="Picture 2">
            <a:extLst>
              <a:ext uri="{FF2B5EF4-FFF2-40B4-BE49-F238E27FC236}">
                <a16:creationId xmlns:a16="http://schemas.microsoft.com/office/drawing/2014/main" id="{F24AE7E2-1384-1306-4FF4-977C1282B6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06617" y="3164642"/>
            <a:ext cx="1368382" cy="1368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57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E47BE-31E0-7BEE-38B7-951D9999675F}"/>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D8CFC76F-E6A9-9B11-ECB8-07AA136E8E0C}"/>
              </a:ext>
            </a:extLst>
          </p:cNvPr>
          <p:cNvSpPr txBox="1"/>
          <p:nvPr/>
        </p:nvSpPr>
        <p:spPr>
          <a:xfrm>
            <a:off x="179512" y="1052736"/>
            <a:ext cx="6120680" cy="461665"/>
          </a:xfrm>
          <a:prstGeom prst="rect">
            <a:avLst/>
          </a:prstGeom>
          <a:noFill/>
        </p:spPr>
        <p:txBody>
          <a:bodyPr wrap="square" rtlCol="0">
            <a:spAutoFit/>
          </a:bodyPr>
          <a:lstStyle/>
          <a:p>
            <a:r>
              <a:rPr lang="en-US" sz="2400" b="1"/>
              <a:t>AI Related Features</a:t>
            </a:r>
          </a:p>
        </p:txBody>
      </p:sp>
      <p:graphicFrame>
        <p:nvGraphicFramePr>
          <p:cNvPr id="4" name="Table 3">
            <a:extLst>
              <a:ext uri="{FF2B5EF4-FFF2-40B4-BE49-F238E27FC236}">
                <a16:creationId xmlns:a16="http://schemas.microsoft.com/office/drawing/2014/main" id="{38FECC59-2DA2-777A-514D-5C3F631687A1}"/>
              </a:ext>
            </a:extLst>
          </p:cNvPr>
          <p:cNvGraphicFramePr>
            <a:graphicFrameLocks noGrp="1"/>
          </p:cNvGraphicFramePr>
          <p:nvPr>
            <p:extLst>
              <p:ext uri="{D42A27DB-BD31-4B8C-83A1-F6EECF244321}">
                <p14:modId xmlns:p14="http://schemas.microsoft.com/office/powerpoint/2010/main" val="2312381277"/>
              </p:ext>
            </p:extLst>
          </p:nvPr>
        </p:nvGraphicFramePr>
        <p:xfrm>
          <a:off x="467544" y="1628799"/>
          <a:ext cx="8352928" cy="2071897"/>
        </p:xfrm>
        <a:graphic>
          <a:graphicData uri="http://schemas.openxmlformats.org/drawingml/2006/table">
            <a:tbl>
              <a:tblPr>
                <a:tableStyleId>{5940675A-B579-460E-94D1-54222C63F5DA}</a:tableStyleId>
              </a:tblPr>
              <a:tblGrid>
                <a:gridCol w="1872208">
                  <a:extLst>
                    <a:ext uri="{9D8B030D-6E8A-4147-A177-3AD203B41FA5}">
                      <a16:colId xmlns:a16="http://schemas.microsoft.com/office/drawing/2014/main" val="2121386009"/>
                    </a:ext>
                  </a:extLst>
                </a:gridCol>
                <a:gridCol w="6480720">
                  <a:extLst>
                    <a:ext uri="{9D8B030D-6E8A-4147-A177-3AD203B41FA5}">
                      <a16:colId xmlns:a16="http://schemas.microsoft.com/office/drawing/2014/main" val="2384326260"/>
                    </a:ext>
                  </a:extLst>
                </a:gridCol>
              </a:tblGrid>
              <a:tr h="2071897">
                <a:tc>
                  <a:txBody>
                    <a:bodyPr/>
                    <a:lstStyle/>
                    <a:p>
                      <a:pPr algn="l" fontAlgn="ctr"/>
                      <a:r>
                        <a:rPr lang="en-US" sz="1400" u="none" strike="noStrike" kern="1200">
                          <a:solidFill>
                            <a:schemeClr val="tx1"/>
                          </a:solidFill>
                          <a:effectLst/>
                          <a:latin typeface="+mn-lt"/>
                          <a:ea typeface="+mn-ea"/>
                          <a:cs typeface="+mn-cs"/>
                        </a:rPr>
                        <a:t>Camera Analytics</a:t>
                      </a:r>
                    </a:p>
                  </a:txBody>
                  <a:tcPr marT="7620" marB="0" anchor="ctr"/>
                </a:tc>
                <a:tc>
                  <a:txBody>
                    <a:bodyPr/>
                    <a:lstStyle/>
                    <a:p>
                      <a:pPr algn="l" fontAlgn="ctr"/>
                      <a:r>
                        <a:rPr lang="en-US" sz="1400" u="none" strike="noStrike" kern="1200">
                          <a:solidFill>
                            <a:schemeClr val="tx1"/>
                          </a:solidFill>
                          <a:effectLst/>
                          <a:latin typeface="+mn-lt"/>
                          <a:ea typeface="+mn-ea"/>
                          <a:cs typeface="+mn-cs"/>
                        </a:rPr>
                        <a:t>Receive analytics based events from the cameras and respond to the events:, Face Detection; Smart Motion Detection (People Detection, Vehicle Detection); Smart Intrusion Protection (Intrusion Detection, Line Crossing Detection, Enter Area Detection, Exit Area Detection); People Counting (People Line Counting, People Area Counting, People Flow Counting, Crowd Detection); Object Metadata; Object Recognition; Temperature Detection (Fire Detection, Smoking Detection, Smoke Detection, Temperature Measurement); Traffic Monitoring</a:t>
                      </a:r>
                    </a:p>
                  </a:txBody>
                  <a:tcPr marT="7620" marB="0" anchor="ctr"/>
                </a:tc>
                <a:extLst>
                  <a:ext uri="{0D108BD9-81ED-4DB2-BD59-A6C34878D82A}">
                    <a16:rowId xmlns:a16="http://schemas.microsoft.com/office/drawing/2014/main" val="2246899212"/>
                  </a:ext>
                </a:extLst>
              </a:tr>
            </a:tbl>
          </a:graphicData>
        </a:graphic>
      </p:graphicFrame>
      <p:grpSp>
        <p:nvGrpSpPr>
          <p:cNvPr id="2" name="Group 1">
            <a:extLst>
              <a:ext uri="{FF2B5EF4-FFF2-40B4-BE49-F238E27FC236}">
                <a16:creationId xmlns:a16="http://schemas.microsoft.com/office/drawing/2014/main" id="{7BF6FAEF-3C37-E78C-F92B-AEC7E9B8109A}"/>
              </a:ext>
            </a:extLst>
          </p:cNvPr>
          <p:cNvGrpSpPr/>
          <p:nvPr/>
        </p:nvGrpSpPr>
        <p:grpSpPr>
          <a:xfrm>
            <a:off x="1115616" y="3700697"/>
            <a:ext cx="6759496" cy="3040671"/>
            <a:chOff x="719572" y="2348880"/>
            <a:chExt cx="6759496" cy="3040671"/>
          </a:xfrm>
        </p:grpSpPr>
        <p:pic>
          <p:nvPicPr>
            <p:cNvPr id="3" name="Picture 4">
              <a:extLst>
                <a:ext uri="{FF2B5EF4-FFF2-40B4-BE49-F238E27FC236}">
                  <a16:creationId xmlns:a16="http://schemas.microsoft.com/office/drawing/2014/main" id="{80A0DA2B-69B9-44A4-73F0-4559A3C90F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348880"/>
              <a:ext cx="1455393" cy="14553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217DC50-3A0A-1585-8B23-22EE5290B7A6}"/>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71600" y="3848833"/>
              <a:ext cx="1455393" cy="1455393"/>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22093602-2364-7C14-3B50-6AD705388018}"/>
                </a:ext>
              </a:extLst>
            </p:cNvPr>
            <p:cNvCxnSpPr>
              <a:stCxn id="3" idx="3"/>
            </p:cNvCxnSpPr>
            <p:nvPr/>
          </p:nvCxnSpPr>
          <p:spPr>
            <a:xfrm>
              <a:off x="2426993" y="3076577"/>
              <a:ext cx="1712959" cy="496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B8C3E1DA-DE0C-0B8F-3B2D-592783862778}"/>
                </a:ext>
              </a:extLst>
            </p:cNvPr>
            <p:cNvCxnSpPr>
              <a:cxnSpLocks/>
              <a:stCxn id="5" idx="3"/>
            </p:cNvCxnSpPr>
            <p:nvPr/>
          </p:nvCxnSpPr>
          <p:spPr>
            <a:xfrm flipV="1">
              <a:off x="2426993" y="3939547"/>
              <a:ext cx="1856975" cy="636983"/>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575653B-3B65-65AB-0CF2-4E1727540CB5}"/>
                </a:ext>
              </a:extLst>
            </p:cNvPr>
            <p:cNvSpPr txBox="1"/>
            <p:nvPr/>
          </p:nvSpPr>
          <p:spPr>
            <a:xfrm>
              <a:off x="719572" y="3473529"/>
              <a:ext cx="2808312" cy="646331"/>
            </a:xfrm>
            <a:prstGeom prst="rect">
              <a:avLst/>
            </a:prstGeom>
            <a:noFill/>
          </p:spPr>
          <p:txBody>
            <a:bodyPr wrap="square" rtlCol="0">
              <a:spAutoFit/>
            </a:bodyPr>
            <a:lstStyle/>
            <a:p>
              <a:r>
                <a:rPr lang="en-US"/>
                <a:t>Z-Series AI Cameras (smart motion detection)</a:t>
              </a:r>
            </a:p>
          </p:txBody>
        </p:sp>
        <p:sp>
          <p:nvSpPr>
            <p:cNvPr id="10" name="TextBox 9">
              <a:extLst>
                <a:ext uri="{FF2B5EF4-FFF2-40B4-BE49-F238E27FC236}">
                  <a16:creationId xmlns:a16="http://schemas.microsoft.com/office/drawing/2014/main" id="{CC9519C7-B9E5-861B-9E82-4AA42A596566}"/>
                </a:ext>
              </a:extLst>
            </p:cNvPr>
            <p:cNvSpPr txBox="1"/>
            <p:nvPr/>
          </p:nvSpPr>
          <p:spPr>
            <a:xfrm>
              <a:off x="863588" y="5020219"/>
              <a:ext cx="2808312" cy="369332"/>
            </a:xfrm>
            <a:prstGeom prst="rect">
              <a:avLst/>
            </a:prstGeom>
            <a:noFill/>
          </p:spPr>
          <p:txBody>
            <a:bodyPr wrap="square" rtlCol="0">
              <a:spAutoFit/>
            </a:bodyPr>
            <a:lstStyle/>
            <a:p>
              <a:r>
                <a:rPr lang="en-US">
                  <a:solidFill>
                    <a:schemeClr val="bg1">
                      <a:lumMod val="75000"/>
                    </a:schemeClr>
                  </a:solidFill>
                </a:rPr>
                <a:t>Other Cameras</a:t>
              </a:r>
            </a:p>
          </p:txBody>
        </p:sp>
        <p:sp>
          <p:nvSpPr>
            <p:cNvPr id="11" name="TextBox 10">
              <a:extLst>
                <a:ext uri="{FF2B5EF4-FFF2-40B4-BE49-F238E27FC236}">
                  <a16:creationId xmlns:a16="http://schemas.microsoft.com/office/drawing/2014/main" id="{83C0EEBE-8FA7-BBA7-AF8E-FF7F3E472FC7}"/>
                </a:ext>
              </a:extLst>
            </p:cNvPr>
            <p:cNvSpPr txBox="1"/>
            <p:nvPr/>
          </p:nvSpPr>
          <p:spPr>
            <a:xfrm>
              <a:off x="4670756" y="4391863"/>
              <a:ext cx="2808312" cy="369332"/>
            </a:xfrm>
            <a:prstGeom prst="rect">
              <a:avLst/>
            </a:prstGeom>
            <a:noFill/>
          </p:spPr>
          <p:txBody>
            <a:bodyPr wrap="square" rtlCol="0">
              <a:spAutoFit/>
            </a:bodyPr>
            <a:lstStyle/>
            <a:p>
              <a:r>
                <a:rPr lang="en-US"/>
                <a:t>ZNR-431</a:t>
              </a:r>
            </a:p>
          </p:txBody>
        </p:sp>
      </p:grpSp>
      <p:sp>
        <p:nvSpPr>
          <p:cNvPr id="12" name="Rectangle 11">
            <a:extLst>
              <a:ext uri="{FF2B5EF4-FFF2-40B4-BE49-F238E27FC236}">
                <a16:creationId xmlns:a16="http://schemas.microsoft.com/office/drawing/2014/main" id="{C69EF0C4-C727-17F6-E6B9-0187C904D438}"/>
              </a:ext>
            </a:extLst>
          </p:cNvPr>
          <p:cNvSpPr/>
          <p:nvPr/>
        </p:nvSpPr>
        <p:spPr>
          <a:xfrm>
            <a:off x="924081" y="3933055"/>
            <a:ext cx="3024336" cy="1565903"/>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2">
            <a:extLst>
              <a:ext uri="{FF2B5EF4-FFF2-40B4-BE49-F238E27FC236}">
                <a16:creationId xmlns:a16="http://schemas.microsoft.com/office/drawing/2014/main" id="{6714A5D8-8063-F2F4-D1A6-378E438AAA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5130" y="4375298"/>
            <a:ext cx="1368382" cy="1368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7416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702BC-AD2A-E601-CD00-BB570A421041}"/>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FAD27467-EBAC-87FB-AE90-02A219A248B8}"/>
              </a:ext>
            </a:extLst>
          </p:cNvPr>
          <p:cNvSpPr txBox="1"/>
          <p:nvPr/>
        </p:nvSpPr>
        <p:spPr>
          <a:xfrm>
            <a:off x="107504" y="1196752"/>
            <a:ext cx="6120680" cy="461665"/>
          </a:xfrm>
          <a:prstGeom prst="rect">
            <a:avLst/>
          </a:prstGeom>
          <a:noFill/>
        </p:spPr>
        <p:txBody>
          <a:bodyPr wrap="square" rtlCol="0">
            <a:spAutoFit/>
          </a:bodyPr>
          <a:lstStyle/>
          <a:p>
            <a:r>
              <a:rPr lang="en-US" sz="2400" b="1"/>
              <a:t>AI Related Event Features</a:t>
            </a:r>
          </a:p>
        </p:txBody>
      </p:sp>
      <p:graphicFrame>
        <p:nvGraphicFramePr>
          <p:cNvPr id="4" name="Table 3">
            <a:extLst>
              <a:ext uri="{FF2B5EF4-FFF2-40B4-BE49-F238E27FC236}">
                <a16:creationId xmlns:a16="http://schemas.microsoft.com/office/drawing/2014/main" id="{78EDAFB1-4C01-8D18-1E29-B08DFBFAE6C0}"/>
              </a:ext>
            </a:extLst>
          </p:cNvPr>
          <p:cNvGraphicFramePr>
            <a:graphicFrameLocks noGrp="1"/>
          </p:cNvGraphicFramePr>
          <p:nvPr>
            <p:extLst>
              <p:ext uri="{D42A27DB-BD31-4B8C-83A1-F6EECF244321}">
                <p14:modId xmlns:p14="http://schemas.microsoft.com/office/powerpoint/2010/main" val="2232273595"/>
              </p:ext>
            </p:extLst>
          </p:nvPr>
        </p:nvGraphicFramePr>
        <p:xfrm>
          <a:off x="395536" y="1874442"/>
          <a:ext cx="8352928" cy="4794919"/>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1201649">
                <a:tc rowSpan="2">
                  <a:txBody>
                    <a:bodyPr/>
                    <a:lstStyle/>
                    <a:p>
                      <a:pPr algn="l" fontAlgn="ctr"/>
                      <a:r>
                        <a:rPr lang="en-US" sz="1400" u="none" strike="noStrike">
                          <a:effectLst/>
                        </a:rPr>
                        <a:t>Event Trigger</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chemeClr val="tx1"/>
                          </a:solidFill>
                          <a:effectLst/>
                          <a:latin typeface="Calibri"/>
                        </a:rPr>
                        <a:t>[NVR]: IP address conflict, Network Loss, Disk full, Disk not found, Disk abnormal, Low disk space, Illegal access, Recording/Snapshot abnormal, </a:t>
                      </a:r>
                      <a:r>
                        <a:rPr lang="en-US" sz="1400" b="1" i="0" u="none" strike="noStrike">
                          <a:solidFill>
                            <a:schemeClr val="tx1"/>
                          </a:solidFill>
                          <a:effectLst/>
                          <a:latin typeface="Calibri"/>
                        </a:rPr>
                        <a:t>Crowd detection with three different concurrent thresholds with priority, Smart Intrusion Protection, Smart Motion Detection</a:t>
                      </a:r>
                    </a:p>
                  </a:txBody>
                  <a:tcPr marT="6447" marB="0" anchor="ctr"/>
                </a:tc>
                <a:extLst>
                  <a:ext uri="{0D108BD9-81ED-4DB2-BD59-A6C34878D82A}">
                    <a16:rowId xmlns:a16="http://schemas.microsoft.com/office/drawing/2014/main" val="1779582028"/>
                  </a:ext>
                </a:extLst>
              </a:tr>
              <a:tr h="2444441">
                <a:tc vMerge="1">
                  <a:txBody>
                    <a:bodyPr/>
                    <a:lstStyle/>
                    <a:p>
                      <a:pPr algn="l" fontAlgn="ctr"/>
                      <a:endParaRPr lang="en-US" sz="1400" b="1"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a:solidFill>
                            <a:schemeClr val="tx1"/>
                          </a:solidFill>
                          <a:effectLst/>
                          <a:latin typeface="Calibri"/>
                        </a:rPr>
                        <a:t>[Video Device]: </a:t>
                      </a:r>
                      <a:r>
                        <a:rPr lang="en-US" sz="1400" b="1" i="0" u="none" strike="noStrike">
                          <a:solidFill>
                            <a:schemeClr val="tx1"/>
                          </a:solidFill>
                          <a:effectLst/>
                          <a:latin typeface="Calibri"/>
                        </a:rPr>
                        <a:t>Video motion detection, Tampering detection, Defocus detection, External device through digital input, Sound detection, Video loss, Smart Intrusion Protection, Smart Motion Detection, Face Detection, People detection, Vehicle Detection, People Line Crossing Detection, People Enter Area Detection, People Exit Area Detection, Vehicle Line Crossing Detection, Vehicle Enter Area Detection, Vehicle Exit Area Detection, Temperature Detection, Fire Detection, Smoke Detection, Temperature Measurement, Missing Object Detection, Unattended Object Detection, PTZ Auto Tracking, People Counting, Crowd detection, Automatic License Plate Recognition, Traffic Monitoring</a:t>
                      </a:r>
                    </a:p>
                  </a:txBody>
                  <a:tcPr marT="6447" marB="0" anchor="ctr"/>
                </a:tc>
                <a:extLst>
                  <a:ext uri="{0D108BD9-81ED-4DB2-BD59-A6C34878D82A}">
                    <a16:rowId xmlns:a16="http://schemas.microsoft.com/office/drawing/2014/main" val="4076935027"/>
                  </a:ext>
                </a:extLst>
              </a:tr>
              <a:tr h="1148829">
                <a:tc>
                  <a:txBody>
                    <a:bodyPr/>
                    <a:lstStyle/>
                    <a:p>
                      <a:pPr algn="l" fontAlgn="ctr"/>
                      <a:r>
                        <a:rPr lang="en-US" sz="1400" u="none" strike="noStrike">
                          <a:effectLst/>
                        </a:rPr>
                        <a:t>Event Response</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a:solidFill>
                            <a:schemeClr val="tx1"/>
                          </a:solidFill>
                          <a:effectLst/>
                        </a:rPr>
                        <a:t>Command a PTZ device to go to a preset point, Play alert sound, Activate external device through digital output,  Send command over HTTPS, Save snapshot, Upload video or snapshot to FTP server, E-mail notification with snapshots</a:t>
                      </a:r>
                      <a:endParaRPr lang="en-US" sz="1400" b="0" i="0" u="none" strike="noStrike">
                        <a:solidFill>
                          <a:schemeClr val="tx1"/>
                        </a:solidFill>
                        <a:effectLst/>
                        <a:latin typeface="Calibri"/>
                      </a:endParaRPr>
                    </a:p>
                  </a:txBody>
                  <a:tcPr marT="6447" marB="0" anchor="ctr"/>
                </a:tc>
                <a:extLst>
                  <a:ext uri="{0D108BD9-81ED-4DB2-BD59-A6C34878D82A}">
                    <a16:rowId xmlns:a16="http://schemas.microsoft.com/office/drawing/2014/main" val="2246899212"/>
                  </a:ext>
                </a:extLst>
              </a:tr>
            </a:tbl>
          </a:graphicData>
        </a:graphic>
      </p:graphicFrame>
    </p:spTree>
    <p:extLst>
      <p:ext uri="{BB962C8B-B14F-4D97-AF65-F5344CB8AC3E}">
        <p14:creationId xmlns:p14="http://schemas.microsoft.com/office/powerpoint/2010/main" val="1331610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4F774-0567-A40F-474C-AD985FC6AB64}"/>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8C8AC7F1-56CE-D6B4-33AC-CD2F7C65523F}"/>
              </a:ext>
            </a:extLst>
          </p:cNvPr>
          <p:cNvSpPr txBox="1"/>
          <p:nvPr/>
        </p:nvSpPr>
        <p:spPr>
          <a:xfrm>
            <a:off x="251520" y="1196752"/>
            <a:ext cx="6120680" cy="461665"/>
          </a:xfrm>
          <a:prstGeom prst="rect">
            <a:avLst/>
          </a:prstGeom>
          <a:noFill/>
        </p:spPr>
        <p:txBody>
          <a:bodyPr wrap="square" rtlCol="0">
            <a:spAutoFit/>
          </a:bodyPr>
          <a:lstStyle/>
          <a:p>
            <a:r>
              <a:rPr lang="en-US" sz="2400" b="1"/>
              <a:t>Popular AI Applications</a:t>
            </a:r>
          </a:p>
        </p:txBody>
      </p:sp>
      <p:sp>
        <p:nvSpPr>
          <p:cNvPr id="2" name="TextBox 1">
            <a:extLst>
              <a:ext uri="{FF2B5EF4-FFF2-40B4-BE49-F238E27FC236}">
                <a16:creationId xmlns:a16="http://schemas.microsoft.com/office/drawing/2014/main" id="{DE4CA096-3D5C-DEB3-D446-519708E13794}"/>
              </a:ext>
            </a:extLst>
          </p:cNvPr>
          <p:cNvSpPr txBox="1"/>
          <p:nvPr/>
        </p:nvSpPr>
        <p:spPr>
          <a:xfrm>
            <a:off x="611560" y="1950040"/>
            <a:ext cx="7704856" cy="1569660"/>
          </a:xfrm>
          <a:prstGeom prst="rect">
            <a:avLst/>
          </a:prstGeom>
          <a:solidFill>
            <a:schemeClr val="accent3">
              <a:lumMod val="20000"/>
              <a:lumOff val="80000"/>
            </a:schemeClr>
          </a:solidFill>
        </p:spPr>
        <p:txBody>
          <a:bodyPr wrap="square" rtlCol="0">
            <a:spAutoFit/>
          </a:bodyPr>
          <a:lstStyle/>
          <a:p>
            <a:r>
              <a:rPr lang="en-US" sz="2400" b="1"/>
              <a:t>Smart Intrusion Protection </a:t>
            </a:r>
            <a:r>
              <a:rPr lang="en-US"/>
              <a:t>- </a:t>
            </a:r>
            <a:r>
              <a:rPr lang="en-US" sz="1800" u="none" strike="noStrike">
                <a:effectLst/>
              </a:rPr>
              <a:t>detect people, vehicles entering/ exiting area or crossing the line).</a:t>
            </a:r>
          </a:p>
          <a:p>
            <a:endParaRPr lang="en-US"/>
          </a:p>
          <a:p>
            <a:r>
              <a:rPr lang="en-US"/>
              <a:t>Useful for the perimeter surveillance to prevent trespassing while avoiding false alarms.  Very accurate!</a:t>
            </a:r>
          </a:p>
        </p:txBody>
      </p:sp>
      <p:sp>
        <p:nvSpPr>
          <p:cNvPr id="3" name="TextBox 2">
            <a:extLst>
              <a:ext uri="{FF2B5EF4-FFF2-40B4-BE49-F238E27FC236}">
                <a16:creationId xmlns:a16="http://schemas.microsoft.com/office/drawing/2014/main" id="{00E8CAE9-6E36-12D6-D566-9B41BEB6EBF4}"/>
              </a:ext>
            </a:extLst>
          </p:cNvPr>
          <p:cNvSpPr txBox="1"/>
          <p:nvPr/>
        </p:nvSpPr>
        <p:spPr>
          <a:xfrm>
            <a:off x="611560" y="3811323"/>
            <a:ext cx="7704856" cy="1846659"/>
          </a:xfrm>
          <a:prstGeom prst="rect">
            <a:avLst/>
          </a:prstGeom>
          <a:solidFill>
            <a:schemeClr val="accent3">
              <a:lumMod val="20000"/>
              <a:lumOff val="80000"/>
            </a:schemeClr>
          </a:solidFill>
        </p:spPr>
        <p:txBody>
          <a:bodyPr wrap="square" rtlCol="0">
            <a:spAutoFit/>
          </a:bodyPr>
          <a:lstStyle/>
          <a:p>
            <a:r>
              <a:rPr lang="en-US" sz="2400" b="1"/>
              <a:t>Smart Motion Detection </a:t>
            </a:r>
            <a:r>
              <a:rPr lang="en-US"/>
              <a:t>- </a:t>
            </a:r>
            <a:r>
              <a:rPr lang="en-US" sz="1800" u="none" strike="noStrike">
                <a:effectLst/>
              </a:rPr>
              <a:t>detect when the people, vehicles or other objects move in the predefined area.</a:t>
            </a:r>
          </a:p>
          <a:p>
            <a:endParaRPr lang="en-US"/>
          </a:p>
          <a:p>
            <a:r>
              <a:rPr lang="en-US"/>
              <a:t>Used to strictly focus on moving objects and ignore the still objects. For example, the security personnel will be notified when the vehicle in the parking lot is being moved.</a:t>
            </a:r>
          </a:p>
        </p:txBody>
      </p:sp>
    </p:spTree>
    <p:extLst>
      <p:ext uri="{BB962C8B-B14F-4D97-AF65-F5344CB8AC3E}">
        <p14:creationId xmlns:p14="http://schemas.microsoft.com/office/powerpoint/2010/main" val="23421611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0FBB3-A971-9654-C3FF-5F14F90ECAA5}"/>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AA71E252-A53D-5728-405F-2DF76FDA42BC}"/>
              </a:ext>
            </a:extLst>
          </p:cNvPr>
          <p:cNvSpPr txBox="1"/>
          <p:nvPr/>
        </p:nvSpPr>
        <p:spPr>
          <a:xfrm>
            <a:off x="251520" y="1196752"/>
            <a:ext cx="6120680" cy="461665"/>
          </a:xfrm>
          <a:prstGeom prst="rect">
            <a:avLst/>
          </a:prstGeom>
          <a:noFill/>
        </p:spPr>
        <p:txBody>
          <a:bodyPr wrap="square" rtlCol="0">
            <a:spAutoFit/>
          </a:bodyPr>
          <a:lstStyle/>
          <a:p>
            <a:r>
              <a:rPr lang="en-US" sz="2400" b="1"/>
              <a:t>Popular AI Applications</a:t>
            </a:r>
          </a:p>
        </p:txBody>
      </p:sp>
      <p:sp>
        <p:nvSpPr>
          <p:cNvPr id="3" name="TextBox 2">
            <a:extLst>
              <a:ext uri="{FF2B5EF4-FFF2-40B4-BE49-F238E27FC236}">
                <a16:creationId xmlns:a16="http://schemas.microsoft.com/office/drawing/2014/main" id="{C48A8C28-21E9-9A47-0E50-0BC6BDE1F3CC}"/>
              </a:ext>
            </a:extLst>
          </p:cNvPr>
          <p:cNvSpPr txBox="1"/>
          <p:nvPr/>
        </p:nvSpPr>
        <p:spPr>
          <a:xfrm>
            <a:off x="539552" y="1988840"/>
            <a:ext cx="7704856" cy="2123658"/>
          </a:xfrm>
          <a:prstGeom prst="rect">
            <a:avLst/>
          </a:prstGeom>
          <a:solidFill>
            <a:schemeClr val="accent3">
              <a:lumMod val="20000"/>
              <a:lumOff val="80000"/>
            </a:schemeClr>
          </a:solidFill>
        </p:spPr>
        <p:txBody>
          <a:bodyPr wrap="square" rtlCol="0">
            <a:spAutoFit/>
          </a:bodyPr>
          <a:lstStyle/>
          <a:p>
            <a:pPr algn="l" fontAlgn="ctr"/>
            <a:r>
              <a:rPr lang="en-US" sz="2400" b="1"/>
              <a:t>Object Metadata </a:t>
            </a:r>
            <a:r>
              <a:rPr lang="en-US"/>
              <a:t>- </a:t>
            </a:r>
            <a:r>
              <a:rPr lang="en-US" sz="1800" u="none" strike="noStrike">
                <a:effectLst/>
              </a:rPr>
              <a:t>Gender, age, glasses, mask, vehicle type, vehicle color, vehicle brand, vehicle direction, license plate type, license plate color, license plate number. </a:t>
            </a:r>
          </a:p>
          <a:p>
            <a:pPr algn="l" fontAlgn="ctr"/>
            <a:endParaRPr lang="en-US" b="0" i="0">
              <a:solidFill>
                <a:srgbClr val="535353"/>
              </a:solidFill>
              <a:latin typeface="Calibri" panose="020F0502020204030204" pitchFamily="34" charset="0"/>
            </a:endParaRPr>
          </a:p>
          <a:p>
            <a:pPr algn="l" fontAlgn="ctr"/>
            <a:r>
              <a:rPr lang="en-US" sz="1800" u="none" strike="noStrike">
                <a:solidFill>
                  <a:srgbClr val="535353"/>
                </a:solidFill>
                <a:effectLst/>
                <a:latin typeface="Calibri" panose="020F0502020204030204" pitchFamily="34" charset="0"/>
              </a:rPr>
              <a:t>This allows quick investigations of the incidents or find suspects very fast using the combination of various attributes together, such as the vehicle color and vehicle brand together with the vehicle’s direction of driving.</a:t>
            </a:r>
            <a:endParaRPr lang="en-US" sz="1800" b="0" i="0" u="none" strike="noStrike">
              <a:solidFill>
                <a:srgbClr val="535353"/>
              </a:solidFill>
              <a:effectLst/>
              <a:latin typeface="Calibri" panose="020F0502020204030204" pitchFamily="34" charset="0"/>
            </a:endParaRPr>
          </a:p>
        </p:txBody>
      </p:sp>
    </p:spTree>
    <p:extLst>
      <p:ext uri="{BB962C8B-B14F-4D97-AF65-F5344CB8AC3E}">
        <p14:creationId xmlns:p14="http://schemas.microsoft.com/office/powerpoint/2010/main" val="567861835"/>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9</Slides>
  <Notes>4</Notes>
  <HiddenSlides>0</HiddenSlides>
  <ScaleCrop>false</ScaleCrop>
  <HeadingPairs>
    <vt:vector size="4" baseType="variant">
      <vt:variant>
        <vt:lpstr>Theme</vt:lpstr>
      </vt:variant>
      <vt:variant>
        <vt:i4>2</vt:i4>
      </vt:variant>
      <vt:variant>
        <vt:lpstr>Slide Titles</vt:lpstr>
      </vt:variant>
      <vt:variant>
        <vt:i4>9</vt:i4>
      </vt:variant>
    </vt:vector>
  </HeadingPairs>
  <TitlesOfParts>
    <vt:vector size="11"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revision>1</cp:revision>
  <dcterms:created xsi:type="dcterms:W3CDTF">2015-08-31T10:30:03Z</dcterms:created>
  <dcterms:modified xsi:type="dcterms:W3CDTF">2025-08-21T01:54:06Z</dcterms:modified>
</cp:coreProperties>
</file>