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0"/>
  </p:notesMasterIdLst>
  <p:sldIdLst>
    <p:sldId id="279" r:id="rId6"/>
    <p:sldId id="486" r:id="rId7"/>
    <p:sldId id="502" r:id="rId8"/>
    <p:sldId id="503" r:id="rId9"/>
    <p:sldId id="487" r:id="rId10"/>
    <p:sldId id="488" r:id="rId11"/>
    <p:sldId id="490" r:id="rId12"/>
    <p:sldId id="491" r:id="rId13"/>
    <p:sldId id="492" r:id="rId14"/>
    <p:sldId id="493" r:id="rId15"/>
    <p:sldId id="494" r:id="rId16"/>
    <p:sldId id="496" r:id="rId17"/>
    <p:sldId id="497" r:id="rId18"/>
    <p:sldId id="498" r:id="rId19"/>
    <p:sldId id="499" r:id="rId20"/>
    <p:sldId id="507" r:id="rId21"/>
    <p:sldId id="461" r:id="rId22"/>
    <p:sldId id="462" r:id="rId23"/>
    <p:sldId id="458" r:id="rId24"/>
    <p:sldId id="434" r:id="rId25"/>
    <p:sldId id="440" r:id="rId26"/>
    <p:sldId id="441" r:id="rId27"/>
    <p:sldId id="388" r:id="rId28"/>
    <p:sldId id="387" r:id="rId29"/>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9" d="100"/>
          <a:sy n="79" d="100"/>
        </p:scale>
        <p:origin x="1570" y="67"/>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viewProps" Target="viewProp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notesMaster" Target="notesMasters/notesMaster1.xml"/><Relationship Id="rId35" Type="http://schemas.microsoft.com/office/2016/11/relationships/changesInfo" Target="changesInfos/changesInfo1.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ella.Liu (劉家瑀)" userId="6122b3cf-428f-4cd4-a3fb-11ae43be01db" providerId="ADAL" clId="{8B0FC410-C71E-4F72-916D-DDC760EE884E}"/>
    <pc:docChg chg="delSld modSld">
      <pc:chgData name="Bella.Liu (劉家瑀)" userId="6122b3cf-428f-4cd4-a3fb-11ae43be01db" providerId="ADAL" clId="{8B0FC410-C71E-4F72-916D-DDC760EE884E}" dt="2025-02-07T06:27:13.043" v="2" actId="20577"/>
      <pc:docMkLst>
        <pc:docMk/>
      </pc:docMkLst>
      <pc:sldChg chg="del">
        <pc:chgData name="Bella.Liu (劉家瑀)" userId="6122b3cf-428f-4cd4-a3fb-11ae43be01db" providerId="ADAL" clId="{8B0FC410-C71E-4F72-916D-DDC760EE884E}" dt="2025-02-07T06:25:32.511" v="0" actId="2696"/>
        <pc:sldMkLst>
          <pc:docMk/>
          <pc:sldMk cId="614490799" sldId="495"/>
        </pc:sldMkLst>
      </pc:sldChg>
      <pc:sldChg chg="modSp mod">
        <pc:chgData name="Bella.Liu (劉家瑀)" userId="6122b3cf-428f-4cd4-a3fb-11ae43be01db" providerId="ADAL" clId="{8B0FC410-C71E-4F72-916D-DDC760EE884E}" dt="2025-02-07T06:27:13.043" v="2" actId="20577"/>
        <pc:sldMkLst>
          <pc:docMk/>
          <pc:sldMk cId="3541105383" sldId="499"/>
        </pc:sldMkLst>
        <pc:spChg chg="mod">
          <ac:chgData name="Bella.Liu (劉家瑀)" userId="6122b3cf-428f-4cd4-a3fb-11ae43be01db" providerId="ADAL" clId="{8B0FC410-C71E-4F72-916D-DDC760EE884E}" dt="2025-02-07T06:27:13.043" v="2" actId="20577"/>
          <ac:spMkLst>
            <pc:docMk/>
            <pc:sldMk cId="3541105383" sldId="499"/>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2025/2/10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0426954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8643371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2239042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5982929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9031952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6691131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15506827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41613587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18643348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1703707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319302730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04298345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2025/2/10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2025/2/10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slide" Target="slide7.xml"/><Relationship Id="rId7" Type="http://schemas.openxmlformats.org/officeDocument/2006/relationships/slide" Target="slide9.xml"/><Relationship Id="rId12"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7.png"/><Relationship Id="rId11" Type="http://schemas.openxmlformats.org/officeDocument/2006/relationships/slide" Target="slide11.xml"/><Relationship Id="rId5" Type="http://schemas.openxmlformats.org/officeDocument/2006/relationships/slide" Target="slide8.xml"/><Relationship Id="rId10" Type="http://schemas.openxmlformats.org/officeDocument/2006/relationships/image" Target="../media/image9.png"/><Relationship Id="rId4" Type="http://schemas.openxmlformats.org/officeDocument/2006/relationships/image" Target="../media/image6.png"/><Relationship Id="rId9" Type="http://schemas.openxmlformats.org/officeDocument/2006/relationships/slide" Target="slide10.xml"/></Relationships>
</file>

<file path=ppt/slides/_rels/slide6.xml.rels><?xml version="1.0" encoding="UTF-8" standalone="yes"?>
<Relationships xmlns="http://schemas.openxmlformats.org/package/2006/relationships"><Relationship Id="rId8" Type="http://schemas.openxmlformats.org/officeDocument/2006/relationships/slide" Target="slide14.xml"/><Relationship Id="rId3" Type="http://schemas.openxmlformats.org/officeDocument/2006/relationships/slide" Target="slide12.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slide" Target="slide13.xml"/><Relationship Id="rId11" Type="http://schemas.openxmlformats.org/officeDocument/2006/relationships/image" Target="../media/image15.png"/><Relationship Id="rId5" Type="http://schemas.openxmlformats.org/officeDocument/2006/relationships/image" Target="../media/image12.png"/><Relationship Id="rId10" Type="http://schemas.openxmlformats.org/officeDocument/2006/relationships/slide" Target="slide15.xml"/><Relationship Id="rId4" Type="http://schemas.openxmlformats.org/officeDocument/2006/relationships/image" Target="../media/image11.png"/><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6.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slide" Target="slide17.xml"/><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8.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7.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2.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7.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3.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7.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4.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1.png"/><Relationship Id="rId3" Type="http://schemas.openxmlformats.org/officeDocument/2006/relationships/slide" Target="slide17.xml"/><Relationship Id="rId7" Type="http://schemas.openxmlformats.org/officeDocument/2006/relationships/image" Target="../media/image18.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0.png"/><Relationship Id="rId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image" Target="../media/image25.png"/><Relationship Id="rId9" Type="http://schemas.openxmlformats.org/officeDocument/2006/relationships/image" Target="../media/image19.png"/><Relationship Id="rId14" Type="http://schemas.openxmlformats.org/officeDocument/2006/relationships/hyperlink" Target="https://www.acti.com/solutions/third-party-vms-integrated-solution-sf23?sid=S230" TargetMode="External"/></Relationships>
</file>

<file path=ppt/slides/_rels/slide12.xml.rels><?xml version="1.0" encoding="UTF-8" standalone="yes"?>
<Relationships xmlns="http://schemas.openxmlformats.org/package/2006/relationships"><Relationship Id="rId8" Type="http://schemas.openxmlformats.org/officeDocument/2006/relationships/image" Target="../media/image19.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image" Target="../media/image18.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0.png"/><Relationship Id="rId4" Type="http://schemas.openxmlformats.org/officeDocument/2006/relationships/image" Target="../media/image17.png"/><Relationship Id="rId9" Type="http://schemas.openxmlformats.org/officeDocument/2006/relationships/hyperlink" Target="https://www.acti.com/solutions/cloud-based-NVR-solution?sid=S130"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8" Type="http://schemas.openxmlformats.org/officeDocument/2006/relationships/slide" Target="slide17.xml"/><Relationship Id="rId3" Type="http://schemas.openxmlformats.org/officeDocument/2006/relationships/image" Target="../media/image17.png"/><Relationship Id="rId7" Type="http://schemas.openxmlformats.org/officeDocument/2006/relationships/image" Target="../media/image19.png"/><Relationship Id="rId12" Type="http://schemas.openxmlformats.org/officeDocument/2006/relationships/image" Target="../media/image28.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slide" Target="slide16.xml"/><Relationship Id="rId11" Type="http://schemas.openxmlformats.org/officeDocument/2006/relationships/image" Target="../media/image21.png"/><Relationship Id="rId5" Type="http://schemas.openxmlformats.org/officeDocument/2006/relationships/image" Target="../media/image18.png"/><Relationship Id="rId10" Type="http://schemas.openxmlformats.org/officeDocument/2006/relationships/slide" Target="slide18.xml"/><Relationship Id="rId4" Type="http://schemas.openxmlformats.org/officeDocument/2006/relationships/slide" Target="slide15.xml"/><Relationship Id="rId9"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29.jpeg"/><Relationship Id="rId7" Type="http://schemas.openxmlformats.org/officeDocument/2006/relationships/image" Target="../media/image33.jpe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7.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18.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0.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18.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4.xml.rels><?xml version="1.0" encoding="UTF-8" standalone="yes"?>
<Relationships xmlns="http://schemas.openxmlformats.org/package/2006/relationships"><Relationship Id="rId3" Type="http://schemas.openxmlformats.org/officeDocument/2006/relationships/hyperlink" Target="https://www2.acti.com/support/warranty/Warranty_Policy.asp" TargetMode="External"/><Relationship Id="rId2" Type="http://schemas.openxmlformats.org/officeDocument/2006/relationships/notesSlide" Target="../notesSlides/notesSlide20.xml"/><Relationship Id="rId1" Type="http://schemas.openxmlformats.org/officeDocument/2006/relationships/slideLayout" Target="../slideLayouts/slideLayout8.xml"/><Relationship Id="rId5" Type="http://schemas.openxmlformats.org/officeDocument/2006/relationships/hyperlink" Target="https://www.acti.com/learning/courses" TargetMode="External"/><Relationship Id="rId4" Type="http://schemas.openxmlformats.org/officeDocument/2006/relationships/hyperlink" Target="https://www.acti.com/cloud/repair_ser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公園與廣場監控解決方案</a:t>
            </a:r>
          </a:p>
        </p:txBody>
      </p:sp>
      <p:pic>
        <p:nvPicPr>
          <p:cNvPr id="7" name="Picture 6">
            <a:extLst>
              <a:ext uri="{FF2B5EF4-FFF2-40B4-BE49-F238E27FC236}">
                <a16:creationId xmlns:a16="http://schemas.microsoft.com/office/drawing/2014/main" id="{3FCDCDAE-C972-828F-8634-6D3C62EDC607}"/>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899592" y="3643239"/>
            <a:ext cx="3028882" cy="2260774"/>
          </a:xfrm>
          <a:prstGeom prst="rect">
            <a:avLst/>
          </a:prstGeom>
          <a:effectLst>
            <a:softEdge rad="317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公園與廣場：概述</a:t>
            </a:r>
          </a:p>
        </p:txBody>
      </p:sp>
      <p:sp>
        <p:nvSpPr>
          <p:cNvPr id="8" name="TextBox 7">
            <a:extLst>
              <a:ext uri="{FF2B5EF4-FFF2-40B4-BE49-F238E27FC236}">
                <a16:creationId xmlns:a16="http://schemas.microsoft.com/office/drawing/2014/main" id="{DCBA5DF7-3777-89D3-2756-105E4C2E4B4B}"/>
              </a:ext>
            </a:extLst>
          </p:cNvPr>
          <p:cNvSpPr txBox="1"/>
          <p:nvPr/>
        </p:nvSpPr>
        <p:spPr>
          <a:xfrm>
            <a:off x="2843807" y="1727156"/>
            <a:ext cx="6120680" cy="1077218"/>
          </a:xfrm>
          <a:prstGeom prst="rect">
            <a:avLst/>
          </a:prstGeom>
          <a:noFill/>
        </p:spPr>
        <p:txBody>
          <a:bodyPr wrap="square">
            <a:spAutoFit/>
          </a:bodyPr>
          <a:lstStyle/>
          <a:p>
            <a:r>
              <a:rPr lang="en-US" sz="1600" dirty="0" err="1">
                <a:solidFill>
                  <a:srgbClr val="535353"/>
                </a:solidFill>
                <a:latin typeface="Open Sans" panose="020B0606030504020204" pitchFamily="34" charset="0"/>
              </a:rPr>
              <a:t>為了為市民提供安全的環境，ACTi</a:t>
            </a:r>
            <a:r>
              <a:rPr lang="en-US" sz="1600" dirty="0">
                <a:solidFill>
                  <a:srgbClr val="535353"/>
                </a:solidFill>
                <a:latin typeface="Open Sans" panose="020B0606030504020204" pitchFamily="34" charset="0"/>
              </a:rPr>
              <a:t> </a:t>
            </a:r>
            <a:r>
              <a:rPr lang="en-US" sz="1600" dirty="0" err="1">
                <a:solidFill>
                  <a:srgbClr val="535353"/>
                </a:solidFill>
                <a:latin typeface="Open Sans" panose="020B0606030504020204" pitchFamily="34" charset="0"/>
              </a:rPr>
              <a:t>提供其攝影機、分析工具和</a:t>
            </a:r>
            <a:r>
              <a:rPr lang="zh-TW" altLang="en-US" sz="1600" dirty="0">
                <a:solidFill>
                  <a:srgbClr val="535353"/>
                </a:solidFill>
                <a:latin typeface="Open Sans" panose="020B0606030504020204" pitchFamily="34" charset="0"/>
              </a:rPr>
              <a:t>影像</a:t>
            </a:r>
            <a:r>
              <a:rPr lang="en-US" sz="1600" dirty="0" err="1">
                <a:solidFill>
                  <a:srgbClr val="535353"/>
                </a:solidFill>
                <a:latin typeface="Open Sans" panose="020B0606030504020204" pitchFamily="34" charset="0"/>
              </a:rPr>
              <a:t>管理系統作為公共安全的完整解決方案</a:t>
            </a:r>
            <a:r>
              <a:rPr lang="en-US" sz="1600" dirty="0">
                <a:solidFill>
                  <a:srgbClr val="535353"/>
                </a:solidFill>
                <a:latin typeface="Open Sans" panose="020B0606030504020204" pitchFamily="34" charset="0"/>
              </a:rPr>
              <a:t>。 </a:t>
            </a:r>
            <a:r>
              <a:rPr lang="en-US" sz="1600" dirty="0" err="1">
                <a:solidFill>
                  <a:srgbClr val="535353"/>
                </a:solidFill>
                <a:latin typeface="Open Sans" panose="020B0606030504020204" pitchFamily="34" charset="0"/>
              </a:rPr>
              <a:t>幫派聚集、犯罪活動、無家可歸問題等都可以通過深度學習人工智慧進行檢測，以便及時處理</a:t>
            </a:r>
            <a:r>
              <a:rPr lang="en-US" sz="1600" dirty="0">
                <a:solidFill>
                  <a:srgbClr val="535353"/>
                </a:solidFill>
                <a:latin typeface="Open Sans" panose="020B0606030504020204" pitchFamily="34" charset="0"/>
              </a:rPr>
              <a:t>。</a:t>
            </a:r>
          </a:p>
        </p:txBody>
      </p:sp>
      <p:sp>
        <p:nvSpPr>
          <p:cNvPr id="10" name="TextBox 9">
            <a:extLst>
              <a:ext uri="{FF2B5EF4-FFF2-40B4-BE49-F238E27FC236}">
                <a16:creationId xmlns:a16="http://schemas.microsoft.com/office/drawing/2014/main" id="{60B4391B-8304-3719-A07B-BEE7D43097DE}"/>
              </a:ext>
            </a:extLst>
          </p:cNvPr>
          <p:cNvSpPr txBox="1"/>
          <p:nvPr/>
        </p:nvSpPr>
        <p:spPr>
          <a:xfrm>
            <a:off x="347910" y="3861048"/>
            <a:ext cx="8616577" cy="1323439"/>
          </a:xfrm>
          <a:prstGeom prst="rect">
            <a:avLst/>
          </a:prstGeom>
          <a:noFill/>
        </p:spPr>
        <p:txBody>
          <a:bodyPr wrap="square">
            <a:spAutoFit/>
          </a:bodyPr>
          <a:lstStyle/>
          <a:p>
            <a:r>
              <a:rPr lang="en-US" sz="1600" dirty="0" err="1">
                <a:solidFill>
                  <a:srgbClr val="535353"/>
                </a:solidFill>
                <a:effectLst/>
                <a:latin typeface="Open Sans" panose="020B0606030504020204" pitchFamily="34" charset="0"/>
              </a:rPr>
              <a:t>與安全或商業管理相關的挑戰和解決方案需求因公園和廣場的類型而異</a:t>
            </a:r>
            <a:r>
              <a:rPr lang="en-US" sz="1600" dirty="0">
                <a:solidFill>
                  <a:srgbClr val="535353"/>
                </a:solidFill>
                <a:effectLst/>
                <a:latin typeface="Open Sans" panose="020B0606030504020204" pitchFamily="34" charset="0"/>
              </a:rPr>
              <a:t>。 </a:t>
            </a:r>
            <a:r>
              <a:rPr lang="en-US" sz="1600" dirty="0" err="1">
                <a:solidFill>
                  <a:srgbClr val="535353"/>
                </a:solidFill>
                <a:effectLst/>
                <a:latin typeface="Open Sans" panose="020B0606030504020204" pitchFamily="34" charset="0"/>
              </a:rPr>
              <a:t>由於這些公共區域對所有人開放，幫派聚集、犯罪活動和無家可歸問題是這裡的挑戰</a:t>
            </a:r>
            <a:r>
              <a:rPr lang="en-US" sz="1600" dirty="0">
                <a:solidFill>
                  <a:srgbClr val="535353"/>
                </a:solidFill>
                <a:effectLst/>
                <a:latin typeface="Open Sans" panose="020B0606030504020204" pitchFamily="34" charset="0"/>
              </a:rPr>
              <a:t>。</a:t>
            </a:r>
          </a:p>
          <a:p>
            <a:endParaRPr lang="en-US" sz="1600" dirty="0">
              <a:solidFill>
                <a:srgbClr val="535353"/>
              </a:solidFill>
              <a:effectLst/>
              <a:latin typeface="Open Sans" panose="020B0606030504020204" pitchFamily="34" charset="0"/>
            </a:endParaRPr>
          </a:p>
          <a:p>
            <a:r>
              <a:rPr lang="en-US" sz="1600" dirty="0" err="1">
                <a:solidFill>
                  <a:srgbClr val="535353"/>
                </a:solidFill>
                <a:effectLst/>
                <a:latin typeface="Open Sans" panose="020B0606030504020204" pitchFamily="34" charset="0"/>
              </a:rPr>
              <a:t>為了為居民提供安全的環境，ACTi</a:t>
            </a:r>
            <a:r>
              <a:rPr lang="en-US" sz="1600" dirty="0">
                <a:solidFill>
                  <a:srgbClr val="535353"/>
                </a:solidFill>
                <a:effectLst/>
                <a:latin typeface="Open Sans" panose="020B0606030504020204" pitchFamily="34" charset="0"/>
              </a:rPr>
              <a:t> </a:t>
            </a:r>
            <a:r>
              <a:rPr lang="en-US" sz="1600" dirty="0" err="1">
                <a:solidFill>
                  <a:srgbClr val="535353"/>
                </a:solidFill>
                <a:effectLst/>
                <a:latin typeface="Open Sans" panose="020B0606030504020204" pitchFamily="34" charset="0"/>
              </a:rPr>
              <a:t>結合其攝影機</a:t>
            </a:r>
            <a:r>
              <a:rPr lang="en-US" sz="1600" dirty="0">
                <a:solidFill>
                  <a:srgbClr val="535353"/>
                </a:solidFill>
                <a:effectLst/>
                <a:latin typeface="Open Sans" panose="020B0606030504020204" pitchFamily="34" charset="0"/>
              </a:rPr>
              <a:t>、</a:t>
            </a:r>
            <a:r>
              <a:rPr lang="zh-TW" altLang="en-US" sz="1600" dirty="0">
                <a:solidFill>
                  <a:srgbClr val="535353"/>
                </a:solidFill>
                <a:effectLst/>
                <a:latin typeface="Open Sans" panose="020B0606030504020204" pitchFamily="34" charset="0"/>
              </a:rPr>
              <a:t>影像</a:t>
            </a:r>
            <a:r>
              <a:rPr lang="en-US" sz="1600" dirty="0" err="1">
                <a:solidFill>
                  <a:srgbClr val="535353"/>
                </a:solidFill>
                <a:effectLst/>
                <a:latin typeface="Open Sans" panose="020B0606030504020204" pitchFamily="34" charset="0"/>
              </a:rPr>
              <a:t>管理系統、分析工具、公共對講機等，提供完整且可靠的公共安全管理解決方案</a:t>
            </a:r>
            <a:r>
              <a:rPr lang="en-US" sz="1600" dirty="0">
                <a:solidFill>
                  <a:srgbClr val="535353"/>
                </a:solidFill>
                <a:effectLst/>
                <a:latin typeface="Open Sans" panose="020B0606030504020204" pitchFamily="34" charset="0"/>
              </a:rPr>
              <a:t>。</a:t>
            </a:r>
          </a:p>
        </p:txBody>
      </p:sp>
      <p:pic>
        <p:nvPicPr>
          <p:cNvPr id="18434" name="Picture 2">
            <a:extLst>
              <a:ext uri="{FF2B5EF4-FFF2-40B4-BE49-F238E27FC236}">
                <a16:creationId xmlns:a16="http://schemas.microsoft.com/office/drawing/2014/main" id="{8A367A80-714F-B9AD-A47F-7D6AAD376B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544" y="1772816"/>
            <a:ext cx="2238375"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95695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公園與廣場：地圖</a:t>
            </a:r>
          </a:p>
        </p:txBody>
      </p:sp>
      <p:pic>
        <p:nvPicPr>
          <p:cNvPr id="3" name="Picture 2">
            <a:extLst>
              <a:ext uri="{FF2B5EF4-FFF2-40B4-BE49-F238E27FC236}">
                <a16:creationId xmlns:a16="http://schemas.microsoft.com/office/drawing/2014/main" id="{1CA78D89-7F88-F76B-A988-21D9AB09668E}"/>
              </a:ext>
            </a:extLst>
          </p:cNvPr>
          <p:cNvPicPr>
            <a:picLocks noChangeAspect="1"/>
          </p:cNvPicPr>
          <p:nvPr/>
        </p:nvPicPr>
        <p:blipFill>
          <a:blip r:embed="rId3"/>
          <a:stretch>
            <a:fillRect/>
          </a:stretch>
        </p:blipFill>
        <p:spPr>
          <a:xfrm>
            <a:off x="495300" y="1916832"/>
            <a:ext cx="8153400" cy="4638675"/>
          </a:xfrm>
          <a:prstGeom prst="rect">
            <a:avLst/>
          </a:prstGeom>
        </p:spPr>
      </p:pic>
      <p:sp>
        <p:nvSpPr>
          <p:cNvPr id="2" name="TextBox 1">
            <a:extLst>
              <a:ext uri="{FF2B5EF4-FFF2-40B4-BE49-F238E27FC236}">
                <a16:creationId xmlns:a16="http://schemas.microsoft.com/office/drawing/2014/main" id="{1DE06AA8-DF40-069F-60E7-A9B19590C5CE}"/>
              </a:ext>
            </a:extLst>
          </p:cNvPr>
          <p:cNvSpPr txBox="1"/>
          <p:nvPr/>
        </p:nvSpPr>
        <p:spPr>
          <a:xfrm>
            <a:off x="2987824" y="2276873"/>
            <a:ext cx="1107521" cy="307777"/>
          </a:xfrm>
          <a:prstGeom prst="rect">
            <a:avLst/>
          </a:prstGeom>
          <a:solidFill>
            <a:schemeClr val="bg1"/>
          </a:solidFill>
        </p:spPr>
        <p:txBody>
          <a:bodyPr wrap="square" rtlCol="0">
            <a:spAutoFit/>
          </a:bodyPr>
          <a:lstStyle/>
          <a:p>
            <a:r>
              <a:rPr lang="en-US" sz="1400"/>
              <a:t>戶外停車區</a:t>
            </a:r>
          </a:p>
        </p:txBody>
      </p:sp>
      <p:sp>
        <p:nvSpPr>
          <p:cNvPr id="4" name="TextBox 3">
            <a:extLst>
              <a:ext uri="{FF2B5EF4-FFF2-40B4-BE49-F238E27FC236}">
                <a16:creationId xmlns:a16="http://schemas.microsoft.com/office/drawing/2014/main" id="{48F231AF-47FB-772B-CF4A-5C49EDB40E57}"/>
              </a:ext>
            </a:extLst>
          </p:cNvPr>
          <p:cNvSpPr txBox="1"/>
          <p:nvPr/>
        </p:nvSpPr>
        <p:spPr>
          <a:xfrm>
            <a:off x="4355976" y="3861048"/>
            <a:ext cx="576064" cy="307777"/>
          </a:xfrm>
          <a:prstGeom prst="rect">
            <a:avLst/>
          </a:prstGeom>
          <a:solidFill>
            <a:schemeClr val="bg1"/>
          </a:solidFill>
        </p:spPr>
        <p:txBody>
          <a:bodyPr wrap="square" rtlCol="0">
            <a:spAutoFit/>
          </a:bodyPr>
          <a:lstStyle/>
          <a:p>
            <a:r>
              <a:rPr lang="en-US" sz="1400"/>
              <a:t>運動場</a:t>
            </a:r>
          </a:p>
        </p:txBody>
      </p:sp>
      <p:sp>
        <p:nvSpPr>
          <p:cNvPr id="5" name="TextBox 4">
            <a:extLst>
              <a:ext uri="{FF2B5EF4-FFF2-40B4-BE49-F238E27FC236}">
                <a16:creationId xmlns:a16="http://schemas.microsoft.com/office/drawing/2014/main" id="{C6D9C3F1-999D-3740-8ECD-A518273A72BE}"/>
              </a:ext>
            </a:extLst>
          </p:cNvPr>
          <p:cNvSpPr txBox="1"/>
          <p:nvPr/>
        </p:nvSpPr>
        <p:spPr>
          <a:xfrm>
            <a:off x="5580112" y="2852937"/>
            <a:ext cx="956875" cy="307777"/>
          </a:xfrm>
          <a:prstGeom prst="rect">
            <a:avLst/>
          </a:prstGeom>
          <a:solidFill>
            <a:schemeClr val="bg1"/>
          </a:solidFill>
        </p:spPr>
        <p:txBody>
          <a:bodyPr wrap="square" rtlCol="0">
            <a:spAutoFit/>
          </a:bodyPr>
          <a:lstStyle/>
          <a:p>
            <a:r>
              <a:rPr lang="en-US" sz="1400"/>
              <a:t>公共廣場</a:t>
            </a:r>
          </a:p>
        </p:txBody>
      </p:sp>
      <p:sp>
        <p:nvSpPr>
          <p:cNvPr id="6" name="TextBox 5">
            <a:extLst>
              <a:ext uri="{FF2B5EF4-FFF2-40B4-BE49-F238E27FC236}">
                <a16:creationId xmlns:a16="http://schemas.microsoft.com/office/drawing/2014/main" id="{799FE28F-B90D-ACB9-3B17-7E6A37CD63CF}"/>
              </a:ext>
            </a:extLst>
          </p:cNvPr>
          <p:cNvSpPr txBox="1"/>
          <p:nvPr/>
        </p:nvSpPr>
        <p:spPr>
          <a:xfrm>
            <a:off x="7164288" y="4437112"/>
            <a:ext cx="792088" cy="307777"/>
          </a:xfrm>
          <a:prstGeom prst="rect">
            <a:avLst/>
          </a:prstGeom>
          <a:solidFill>
            <a:schemeClr val="bg1"/>
          </a:solidFill>
        </p:spPr>
        <p:txBody>
          <a:bodyPr wrap="square" rtlCol="0">
            <a:spAutoFit/>
          </a:bodyPr>
          <a:lstStyle/>
          <a:p>
            <a:r>
              <a:rPr lang="en-US" sz="1400"/>
              <a:t>運動場</a:t>
            </a:r>
          </a:p>
        </p:txBody>
      </p:sp>
      <p:sp>
        <p:nvSpPr>
          <p:cNvPr id="7" name="TextBox 6">
            <a:extLst>
              <a:ext uri="{FF2B5EF4-FFF2-40B4-BE49-F238E27FC236}">
                <a16:creationId xmlns:a16="http://schemas.microsoft.com/office/drawing/2014/main" id="{04271885-DC23-920E-C896-D4DADC7D9414}"/>
              </a:ext>
            </a:extLst>
          </p:cNvPr>
          <p:cNvSpPr txBox="1"/>
          <p:nvPr/>
        </p:nvSpPr>
        <p:spPr>
          <a:xfrm>
            <a:off x="1259632" y="5373216"/>
            <a:ext cx="997185" cy="307777"/>
          </a:xfrm>
          <a:prstGeom prst="rect">
            <a:avLst/>
          </a:prstGeom>
          <a:solidFill>
            <a:schemeClr val="bg1"/>
          </a:solidFill>
        </p:spPr>
        <p:txBody>
          <a:bodyPr wrap="square" rtlCol="0">
            <a:spAutoFit/>
          </a:bodyPr>
          <a:lstStyle/>
          <a:p>
            <a:r>
              <a:rPr lang="en-US" sz="1400"/>
              <a:t>行人天橋</a:t>
            </a:r>
          </a:p>
        </p:txBody>
      </p:sp>
      <p:sp>
        <p:nvSpPr>
          <p:cNvPr id="8" name="TextBox 7">
            <a:extLst>
              <a:ext uri="{FF2B5EF4-FFF2-40B4-BE49-F238E27FC236}">
                <a16:creationId xmlns:a16="http://schemas.microsoft.com/office/drawing/2014/main" id="{953D0380-D897-3631-C6C1-882EC29D1D3A}"/>
              </a:ext>
            </a:extLst>
          </p:cNvPr>
          <p:cNvSpPr txBox="1"/>
          <p:nvPr/>
        </p:nvSpPr>
        <p:spPr>
          <a:xfrm>
            <a:off x="1259632" y="3825044"/>
            <a:ext cx="864096" cy="307777"/>
          </a:xfrm>
          <a:prstGeom prst="rect">
            <a:avLst/>
          </a:prstGeom>
          <a:solidFill>
            <a:schemeClr val="bg1"/>
          </a:solidFill>
        </p:spPr>
        <p:txBody>
          <a:bodyPr wrap="square" rtlCol="0">
            <a:spAutoFit/>
          </a:bodyPr>
          <a:lstStyle/>
          <a:p>
            <a:r>
              <a:rPr lang="en-US" sz="1400"/>
              <a:t>人行道</a:t>
            </a:r>
          </a:p>
        </p:txBody>
      </p:sp>
      <p:sp>
        <p:nvSpPr>
          <p:cNvPr id="9" name="TextBox 8">
            <a:extLst>
              <a:ext uri="{FF2B5EF4-FFF2-40B4-BE49-F238E27FC236}">
                <a16:creationId xmlns:a16="http://schemas.microsoft.com/office/drawing/2014/main" id="{654417B7-289A-9EDD-0A31-C9C0BD687C2F}"/>
              </a:ext>
            </a:extLst>
          </p:cNvPr>
          <p:cNvSpPr txBox="1"/>
          <p:nvPr/>
        </p:nvSpPr>
        <p:spPr>
          <a:xfrm>
            <a:off x="1187624" y="4236169"/>
            <a:ext cx="576064" cy="307777"/>
          </a:xfrm>
          <a:prstGeom prst="rect">
            <a:avLst/>
          </a:prstGeom>
          <a:solidFill>
            <a:schemeClr val="bg1"/>
          </a:solidFill>
        </p:spPr>
        <p:txBody>
          <a:bodyPr wrap="square" rtlCol="0">
            <a:spAutoFit/>
          </a:bodyPr>
          <a:lstStyle/>
          <a:p>
            <a:r>
              <a:rPr lang="en-US" sz="1400"/>
              <a:t>道路</a:t>
            </a:r>
          </a:p>
        </p:txBody>
      </p:sp>
    </p:spTree>
    <p:extLst>
      <p:ext uri="{BB962C8B-B14F-4D97-AF65-F5344CB8AC3E}">
        <p14:creationId xmlns:p14="http://schemas.microsoft.com/office/powerpoint/2010/main" val="30524432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公園與廣場：應用與位置</a:t>
            </a:r>
          </a:p>
        </p:txBody>
      </p:sp>
      <p:graphicFrame>
        <p:nvGraphicFramePr>
          <p:cNvPr id="4" name="Table 3">
            <a:extLst>
              <a:ext uri="{FF2B5EF4-FFF2-40B4-BE49-F238E27FC236}">
                <a16:creationId xmlns:a16="http://schemas.microsoft.com/office/drawing/2014/main" id="{6C89F2A5-E7F7-1D64-3B02-3D96EE92A311}"/>
              </a:ext>
            </a:extLst>
          </p:cNvPr>
          <p:cNvGraphicFramePr>
            <a:graphicFrameLocks noGrp="1"/>
          </p:cNvGraphicFramePr>
          <p:nvPr/>
        </p:nvGraphicFramePr>
        <p:xfrm>
          <a:off x="83507" y="1680575"/>
          <a:ext cx="8800839" cy="5008452"/>
        </p:xfrm>
        <a:graphic>
          <a:graphicData uri="http://schemas.openxmlformats.org/drawingml/2006/table">
            <a:tbl>
              <a:tblPr firstRow="1" bandRow="1">
                <a:tableStyleId>{5C22544A-7EE6-4342-B048-85BDC9FD1C3A}</a:tableStyleId>
              </a:tblPr>
              <a:tblGrid>
                <a:gridCol w="2079142">
                  <a:extLst>
                    <a:ext uri="{9D8B030D-6E8A-4147-A177-3AD203B41FA5}">
                      <a16:colId xmlns:a16="http://schemas.microsoft.com/office/drawing/2014/main" val="2167205820"/>
                    </a:ext>
                  </a:extLst>
                </a:gridCol>
                <a:gridCol w="898445">
                  <a:extLst>
                    <a:ext uri="{9D8B030D-6E8A-4147-A177-3AD203B41FA5}">
                      <a16:colId xmlns:a16="http://schemas.microsoft.com/office/drawing/2014/main" val="2565856468"/>
                    </a:ext>
                  </a:extLst>
                </a:gridCol>
                <a:gridCol w="831891">
                  <a:extLst>
                    <a:ext uri="{9D8B030D-6E8A-4147-A177-3AD203B41FA5}">
                      <a16:colId xmlns:a16="http://schemas.microsoft.com/office/drawing/2014/main" val="3900648050"/>
                    </a:ext>
                  </a:extLst>
                </a:gridCol>
                <a:gridCol w="709881">
                  <a:extLst>
                    <a:ext uri="{9D8B030D-6E8A-4147-A177-3AD203B41FA5}">
                      <a16:colId xmlns:a16="http://schemas.microsoft.com/office/drawing/2014/main" val="2122113404"/>
                    </a:ext>
                  </a:extLst>
                </a:gridCol>
                <a:gridCol w="1164646">
                  <a:extLst>
                    <a:ext uri="{9D8B030D-6E8A-4147-A177-3AD203B41FA5}">
                      <a16:colId xmlns:a16="http://schemas.microsoft.com/office/drawing/2014/main" val="3155535811"/>
                    </a:ext>
                  </a:extLst>
                </a:gridCol>
                <a:gridCol w="1131373">
                  <a:extLst>
                    <a:ext uri="{9D8B030D-6E8A-4147-A177-3AD203B41FA5}">
                      <a16:colId xmlns:a16="http://schemas.microsoft.com/office/drawing/2014/main" val="2748578960"/>
                    </a:ext>
                  </a:extLst>
                </a:gridCol>
                <a:gridCol w="1020452">
                  <a:extLst>
                    <a:ext uri="{9D8B030D-6E8A-4147-A177-3AD203B41FA5}">
                      <a16:colId xmlns:a16="http://schemas.microsoft.com/office/drawing/2014/main" val="2393102404"/>
                    </a:ext>
                  </a:extLst>
                </a:gridCol>
                <a:gridCol w="965009">
                  <a:extLst>
                    <a:ext uri="{9D8B030D-6E8A-4147-A177-3AD203B41FA5}">
                      <a16:colId xmlns:a16="http://schemas.microsoft.com/office/drawing/2014/main" val="3567203134"/>
                    </a:ext>
                  </a:extLst>
                </a:gridCol>
              </a:tblGrid>
              <a:tr h="427972">
                <a:tc>
                  <a:txBody>
                    <a:bodyPr/>
                    <a:lstStyle/>
                    <a:p>
                      <a:endParaRPr lang="en-US" sz="1300" dirty="0">
                        <a:solidFill>
                          <a:schemeClr val="tx1">
                            <a:lumMod val="76000"/>
                            <a:lumOff val="24000"/>
                          </a:schemeClr>
                        </a:solidFill>
                      </a:endParaRPr>
                    </a:p>
                  </a:txBody>
                  <a:tcPr/>
                </a:tc>
                <a:tc>
                  <a:txBody>
                    <a:bodyPr/>
                    <a:lstStyle/>
                    <a:p>
                      <a:pPr lvl="0">
                        <a:buNone/>
                      </a:pPr>
                      <a:r>
                        <a:rPr lang="en-US" sz="1300">
                          <a:solidFill>
                            <a:schemeClr val="bg1"/>
                          </a:solidFill>
                        </a:rPr>
                        <a:t>停車場</a:t>
                      </a:r>
                    </a:p>
                  </a:txBody>
                  <a:tcPr/>
                </a:tc>
                <a:tc>
                  <a:txBody>
                    <a:bodyPr/>
                    <a:lstStyle/>
                    <a:p>
                      <a:pPr lvl="0">
                        <a:buNone/>
                      </a:pPr>
                      <a:r>
                        <a:rPr lang="en-US" sz="1300">
                          <a:solidFill>
                            <a:schemeClr val="bg1"/>
                          </a:solidFill>
                        </a:rPr>
                        <a:t>人行道</a:t>
                      </a:r>
                    </a:p>
                  </a:txBody>
                  <a:tcPr/>
                </a:tc>
                <a:tc>
                  <a:txBody>
                    <a:bodyPr/>
                    <a:lstStyle/>
                    <a:p>
                      <a:r>
                        <a:rPr lang="en-US" sz="1300">
                          <a:solidFill>
                            <a:schemeClr val="bg1"/>
                          </a:solidFill>
                        </a:rPr>
                        <a:t>道路</a:t>
                      </a:r>
                    </a:p>
                  </a:txBody>
                  <a:tcPr/>
                </a:tc>
                <a:tc>
                  <a:txBody>
                    <a:bodyPr/>
                    <a:lstStyle/>
                    <a:p>
                      <a:r>
                        <a:rPr lang="en-US" sz="1300">
                          <a:solidFill>
                            <a:schemeClr val="bg1"/>
                          </a:solidFill>
                        </a:rPr>
                        <a:t>公共廣場</a:t>
                      </a:r>
                    </a:p>
                  </a:txBody>
                  <a:tcPr/>
                </a:tc>
                <a:tc>
                  <a:txBody>
                    <a:bodyPr/>
                    <a:lstStyle/>
                    <a:p>
                      <a:r>
                        <a:rPr lang="en-US" sz="1300">
                          <a:solidFill>
                            <a:schemeClr val="bg1"/>
                          </a:solidFill>
                        </a:rPr>
                        <a:t>行人天橋</a:t>
                      </a:r>
                    </a:p>
                  </a:txBody>
                  <a:tcPr/>
                </a:tc>
                <a:tc>
                  <a:txBody>
                    <a:bodyPr/>
                    <a:lstStyle/>
                    <a:p>
                      <a:r>
                        <a:rPr lang="en-US" sz="1300">
                          <a:solidFill>
                            <a:schemeClr val="bg1"/>
                          </a:solidFill>
                        </a:rPr>
                        <a:t>運動場</a:t>
                      </a:r>
                    </a:p>
                  </a:txBody>
                  <a:tcPr/>
                </a:tc>
                <a:tc>
                  <a:txBody>
                    <a:bodyPr/>
                    <a:lstStyle/>
                    <a:p>
                      <a:r>
                        <a:rPr lang="en-US" sz="1300">
                          <a:solidFill>
                            <a:schemeClr val="bg1"/>
                          </a:solidFill>
                        </a:rPr>
                        <a:t>運動場</a:t>
                      </a:r>
                    </a:p>
                  </a:txBody>
                  <a:tcPr/>
                </a:tc>
                <a:extLst>
                  <a:ext uri="{0D108BD9-81ED-4DB2-BD59-A6C34878D82A}">
                    <a16:rowId xmlns:a16="http://schemas.microsoft.com/office/drawing/2014/main" val="2090737549"/>
                  </a:ext>
                </a:extLst>
              </a:tr>
              <a:tr h="475405">
                <a:tc>
                  <a:txBody>
                    <a:bodyPr/>
                    <a:lstStyle/>
                    <a:p>
                      <a:pPr lvl="0" algn="l">
                        <a:lnSpc>
                          <a:spcPct val="100000"/>
                        </a:lnSpc>
                        <a:spcBef>
                          <a:spcPts val="0"/>
                        </a:spcBef>
                        <a:spcAft>
                          <a:spcPts val="0"/>
                        </a:spcAft>
                        <a:buNone/>
                      </a:pPr>
                      <a:r>
                        <a:rPr lang="en-US" sz="1300" b="0" i="0" u="none" strike="noStrike" noProof="0">
                          <a:solidFill>
                            <a:schemeClr val="tx1">
                              <a:lumMod val="76000"/>
                              <a:lumOff val="24000"/>
                            </a:schemeClr>
                          </a:solidFill>
                          <a:latin typeface="Calibri"/>
                        </a:rPr>
                        <a:t>限制區域駕駛檢測</a:t>
                      </a:r>
                      <a:endParaRPr lang="en-US" sz="1300" b="0" i="0" u="none" strike="noStrike" noProof="0">
                        <a:solidFill>
                          <a:srgbClr val="000000"/>
                        </a:solidFill>
                        <a:latin typeface="Calibri"/>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078924313"/>
                  </a:ext>
                </a:extLst>
              </a:tr>
              <a:tr h="475405">
                <a:tc>
                  <a:txBody>
                    <a:bodyPr/>
                    <a:lstStyle/>
                    <a:p>
                      <a:pPr lvl="0" algn="l">
                        <a:lnSpc>
                          <a:spcPct val="100000"/>
                        </a:lnSpc>
                        <a:spcBef>
                          <a:spcPts val="0"/>
                        </a:spcBef>
                        <a:spcAft>
                          <a:spcPts val="0"/>
                        </a:spcAft>
                        <a:buNone/>
                      </a:pPr>
                      <a:r>
                        <a:rPr lang="en-US" sz="1300" b="0" i="0" u="none" strike="noStrike" noProof="0">
                          <a:solidFill>
                            <a:schemeClr val="tx1">
                              <a:lumMod val="76000"/>
                              <a:lumOff val="24000"/>
                            </a:schemeClr>
                          </a:solidFill>
                          <a:latin typeface="Calibri"/>
                        </a:rPr>
                        <a:t>可疑徘徊檢測</a:t>
                      </a:r>
                      <a:endParaRPr lang="en-US" sz="1300" b="0" i="0" u="none" strike="noStrike" noProof="0">
                        <a:solidFill>
                          <a:srgbClr val="000000"/>
                        </a:solidFill>
                        <a:latin typeface="Calibri"/>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461784252"/>
                  </a:ext>
                </a:extLst>
              </a:tr>
              <a:tr h="475405">
                <a:tc>
                  <a:txBody>
                    <a:bodyPr/>
                    <a:lstStyle/>
                    <a:p>
                      <a:pPr lvl="0">
                        <a:buNone/>
                      </a:pPr>
                      <a:r>
                        <a:rPr lang="en-US" sz="1300">
                          <a:solidFill>
                            <a:schemeClr val="tx1">
                              <a:lumMod val="76000"/>
                              <a:lumOff val="24000"/>
                            </a:schemeClr>
                          </a:solidFill>
                        </a:rPr>
                        <a:t>擅自進入檢測</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10431295"/>
                  </a:ext>
                </a:extLst>
              </a:tr>
              <a:tr h="475405">
                <a:tc>
                  <a:txBody>
                    <a:bodyPr/>
                    <a:lstStyle/>
                    <a:p>
                      <a:pPr lvl="0">
                        <a:buNone/>
                      </a:pPr>
                      <a:r>
                        <a:rPr lang="en-US" sz="1300">
                          <a:solidFill>
                            <a:schemeClr val="tx1">
                              <a:lumMod val="76000"/>
                              <a:lumOff val="24000"/>
                            </a:schemeClr>
                          </a:solidFill>
                        </a:rPr>
                        <a:t>可疑物品檢測</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674638168"/>
                  </a:ext>
                </a:extLst>
              </a:tr>
              <a:tr h="475405">
                <a:tc>
                  <a:txBody>
                    <a:bodyPr/>
                    <a:lstStyle/>
                    <a:p>
                      <a:pPr lvl="0">
                        <a:buNone/>
                      </a:pPr>
                      <a:r>
                        <a:rPr lang="en-US" sz="1300">
                          <a:solidFill>
                            <a:schemeClr val="tx1">
                              <a:lumMod val="76000"/>
                              <a:lumOff val="24000"/>
                            </a:schemeClr>
                          </a:solidFill>
                        </a:rPr>
                        <a:t>黑名單人員識別</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53065483"/>
                  </a:ext>
                </a:extLst>
              </a:tr>
              <a:tr h="475405">
                <a:tc>
                  <a:txBody>
                    <a:bodyPr/>
                    <a:lstStyle/>
                    <a:p>
                      <a:r>
                        <a:rPr lang="en-US" sz="1300">
                          <a:solidFill>
                            <a:schemeClr val="tx1">
                              <a:lumMod val="76000"/>
                              <a:lumOff val="24000"/>
                            </a:schemeClr>
                          </a:solidFill>
                        </a:rPr>
                        <a:t>對講服務</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1261085878"/>
                  </a:ext>
                </a:extLst>
              </a:tr>
              <a:tr h="475405">
                <a:tc>
                  <a:txBody>
                    <a:bodyPr/>
                    <a:lstStyle/>
                    <a:p>
                      <a:r>
                        <a:rPr lang="en-US" sz="1300">
                          <a:solidFill>
                            <a:schemeClr val="tx1">
                              <a:lumMod val="76000"/>
                              <a:lumOff val="24000"/>
                            </a:schemeClr>
                          </a:solidFill>
                        </a:rPr>
                        <a:t>隨時隨地監控</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tc>
                  <a:txBody>
                    <a:bodyPr/>
                    <a:lstStyle/>
                    <a:p>
                      <a:pPr algn="ctr"/>
                      <a:r>
                        <a:rPr lang="en-US" sz="1000">
                          <a:solidFill>
                            <a:schemeClr val="tx1">
                              <a:lumMod val="76000"/>
                              <a:lumOff val="24000"/>
                            </a:schemeClr>
                          </a:solidFill>
                        </a:rPr>
                        <a:t>是</a:t>
                      </a:r>
                    </a:p>
                  </a:txBody>
                  <a:tcPr/>
                </a:tc>
                <a:extLst>
                  <a:ext uri="{0D108BD9-81ED-4DB2-BD59-A6C34878D82A}">
                    <a16:rowId xmlns:a16="http://schemas.microsoft.com/office/drawing/2014/main" val="2250837835"/>
                  </a:ext>
                </a:extLst>
              </a:tr>
              <a:tr h="475405">
                <a:tc>
                  <a:txBody>
                    <a:bodyPr/>
                    <a:lstStyle/>
                    <a:p>
                      <a:pPr lvl="0">
                        <a:buNone/>
                      </a:pPr>
                      <a:r>
                        <a:rPr lang="en-US" sz="1300">
                          <a:solidFill>
                            <a:schemeClr val="tx1">
                              <a:lumMod val="76000"/>
                              <a:lumOff val="24000"/>
                            </a:schemeClr>
                          </a:solidFill>
                        </a:rPr>
                        <a:t>實時嫌疑人追蹤</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091576229"/>
                  </a:ext>
                </a:extLst>
              </a:tr>
              <a:tr h="281362">
                <a:tc>
                  <a:txBody>
                    <a:bodyPr/>
                    <a:lstStyle/>
                    <a:p>
                      <a:pPr lvl="0">
                        <a:buNone/>
                      </a:pPr>
                      <a:r>
                        <a:rPr lang="en-US" sz="1300">
                          <a:solidFill>
                            <a:schemeClr val="tx1">
                              <a:lumMod val="76000"/>
                              <a:lumOff val="24000"/>
                            </a:schemeClr>
                          </a:solidFill>
                        </a:rPr>
                        <a:t>安全保障</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188733179"/>
                  </a:ext>
                </a:extLst>
              </a:tr>
              <a:tr h="475405">
                <a:tc>
                  <a:txBody>
                    <a:bodyPr/>
                    <a:lstStyle/>
                    <a:p>
                      <a:pPr lvl="0">
                        <a:buNone/>
                      </a:pPr>
                      <a:r>
                        <a:rPr lang="en-US" sz="1300" dirty="0" err="1">
                          <a:solidFill>
                            <a:schemeClr val="tx1">
                              <a:lumMod val="76000"/>
                              <a:lumOff val="24000"/>
                            </a:schemeClr>
                          </a:solidFill>
                        </a:rPr>
                        <a:t>通過手機將</a:t>
                      </a:r>
                      <a:r>
                        <a:rPr lang="zh-TW" altLang="en-US" sz="1300" dirty="0">
                          <a:solidFill>
                            <a:schemeClr val="tx1">
                              <a:lumMod val="76000"/>
                              <a:lumOff val="24000"/>
                            </a:schemeClr>
                          </a:solidFill>
                        </a:rPr>
                        <a:t>影像</a:t>
                      </a:r>
                      <a:r>
                        <a:rPr lang="en-US" sz="1300" dirty="0" err="1">
                          <a:solidFill>
                            <a:schemeClr val="tx1">
                              <a:lumMod val="76000"/>
                              <a:lumOff val="24000"/>
                            </a:schemeClr>
                          </a:solidFill>
                        </a:rPr>
                        <a:t>證據推送至</a:t>
                      </a:r>
                      <a:r>
                        <a:rPr lang="en-US" sz="1300" dirty="0">
                          <a:solidFill>
                            <a:schemeClr val="tx1">
                              <a:lumMod val="76000"/>
                              <a:lumOff val="24000"/>
                            </a:schemeClr>
                          </a:solidFill>
                        </a:rPr>
                        <a:t> NVR</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endParaRPr lang="en-US" sz="1300">
                        <a:solidFill>
                          <a:schemeClr val="tx1">
                            <a:lumMod val="76000"/>
                            <a:lumOff val="24000"/>
                          </a:schemeClr>
                        </a:solidFill>
                      </a:endParaRP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tc>
                  <a:txBody>
                    <a:bodyPr/>
                    <a:lstStyle/>
                    <a:p>
                      <a:pPr lvl="0" algn="ctr">
                        <a:buNone/>
                      </a:pPr>
                      <a:r>
                        <a:rPr lang="en-US" sz="1000">
                          <a:solidFill>
                            <a:schemeClr val="tx1">
                              <a:lumMod val="76000"/>
                              <a:lumOff val="24000"/>
                            </a:schemeClr>
                          </a:solidFill>
                        </a:rPr>
                        <a:t>是</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40337021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pic>
        <p:nvPicPr>
          <p:cNvPr id="26" name="Picture 25">
            <a:hlinkClick r:id="rId3" action="ppaction://hlinksldjump"/>
            <a:extLst>
              <a:ext uri="{FF2B5EF4-FFF2-40B4-BE49-F238E27FC236}">
                <a16:creationId xmlns:a16="http://schemas.microsoft.com/office/drawing/2014/main" id="{F4446634-5F37-46FA-EFB0-F46DF070322D}"/>
              </a:ext>
            </a:extLst>
          </p:cNvPr>
          <p:cNvPicPr>
            <a:picLocks noChangeAspect="1"/>
          </p:cNvPicPr>
          <p:nvPr/>
        </p:nvPicPr>
        <p:blipFill>
          <a:blip r:embed="rId4"/>
          <a:srcRect b="60114"/>
          <a:stretch/>
        </p:blipFill>
        <p:spPr>
          <a:xfrm>
            <a:off x="285009" y="2137100"/>
            <a:ext cx="1620180" cy="1094987"/>
          </a:xfrm>
          <a:prstGeom prst="rect">
            <a:avLst/>
          </a:prstGeom>
        </p:spPr>
      </p:pic>
      <p:pic>
        <p:nvPicPr>
          <p:cNvPr id="30" name="Picture 29">
            <a:hlinkClick r:id="rId5" action="ppaction://hlinksldjump"/>
            <a:extLst>
              <a:ext uri="{FF2B5EF4-FFF2-40B4-BE49-F238E27FC236}">
                <a16:creationId xmlns:a16="http://schemas.microsoft.com/office/drawing/2014/main" id="{A406E002-01CA-2862-A780-B1509DCC9397}"/>
              </a:ext>
            </a:extLst>
          </p:cNvPr>
          <p:cNvPicPr>
            <a:picLocks noChangeAspect="1"/>
          </p:cNvPicPr>
          <p:nvPr/>
        </p:nvPicPr>
        <p:blipFill>
          <a:blip r:embed="rId6"/>
          <a:srcRect b="55231"/>
          <a:stretch/>
        </p:blipFill>
        <p:spPr>
          <a:xfrm>
            <a:off x="1980515" y="2206064"/>
            <a:ext cx="1655381" cy="1094987"/>
          </a:xfrm>
          <a:prstGeom prst="rect">
            <a:avLst/>
          </a:prstGeom>
        </p:spPr>
      </p:pic>
      <p:pic>
        <p:nvPicPr>
          <p:cNvPr id="3" name="Picture 2">
            <a:hlinkClick r:id="rId7" action="ppaction://hlinksldjump"/>
            <a:extLst>
              <a:ext uri="{FF2B5EF4-FFF2-40B4-BE49-F238E27FC236}">
                <a16:creationId xmlns:a16="http://schemas.microsoft.com/office/drawing/2014/main" id="{B0D1E397-AA2B-936C-CC9C-FA6C642D1578}"/>
              </a:ext>
            </a:extLst>
          </p:cNvPr>
          <p:cNvPicPr>
            <a:picLocks noChangeAspect="1"/>
          </p:cNvPicPr>
          <p:nvPr/>
        </p:nvPicPr>
        <p:blipFill>
          <a:blip r:embed="rId8"/>
          <a:srcRect b="45816"/>
          <a:stretch/>
        </p:blipFill>
        <p:spPr>
          <a:xfrm>
            <a:off x="3676787" y="2132856"/>
            <a:ext cx="1687301" cy="1168195"/>
          </a:xfrm>
          <a:prstGeom prst="rect">
            <a:avLst/>
          </a:prstGeom>
        </p:spPr>
      </p:pic>
      <p:pic>
        <p:nvPicPr>
          <p:cNvPr id="5" name="Picture 4">
            <a:hlinkClick r:id="rId9" action="ppaction://hlinksldjump"/>
            <a:extLst>
              <a:ext uri="{FF2B5EF4-FFF2-40B4-BE49-F238E27FC236}">
                <a16:creationId xmlns:a16="http://schemas.microsoft.com/office/drawing/2014/main" id="{5EB4FD35-E519-81ED-5A16-C59EF393C237}"/>
              </a:ext>
            </a:extLst>
          </p:cNvPr>
          <p:cNvPicPr>
            <a:picLocks noChangeAspect="1"/>
          </p:cNvPicPr>
          <p:nvPr/>
        </p:nvPicPr>
        <p:blipFill>
          <a:blip r:embed="rId10"/>
          <a:srcRect b="55349"/>
          <a:stretch/>
        </p:blipFill>
        <p:spPr>
          <a:xfrm>
            <a:off x="5407758" y="2204864"/>
            <a:ext cx="1687301" cy="1096187"/>
          </a:xfrm>
          <a:prstGeom prst="rect">
            <a:avLst/>
          </a:prstGeom>
        </p:spPr>
      </p:pic>
      <p:pic>
        <p:nvPicPr>
          <p:cNvPr id="7" name="Picture 6">
            <a:hlinkClick r:id="rId11" action="ppaction://hlinksldjump"/>
            <a:extLst>
              <a:ext uri="{FF2B5EF4-FFF2-40B4-BE49-F238E27FC236}">
                <a16:creationId xmlns:a16="http://schemas.microsoft.com/office/drawing/2014/main" id="{76D11AA0-783F-CBFE-DC3E-0ECDE77185AD}"/>
              </a:ext>
            </a:extLst>
          </p:cNvPr>
          <p:cNvPicPr>
            <a:picLocks noChangeAspect="1"/>
          </p:cNvPicPr>
          <p:nvPr/>
        </p:nvPicPr>
        <p:blipFill>
          <a:blip r:embed="rId12"/>
          <a:srcRect b="53626"/>
          <a:stretch/>
        </p:blipFill>
        <p:spPr>
          <a:xfrm>
            <a:off x="7164289" y="2132857"/>
            <a:ext cx="1722670" cy="1168194"/>
          </a:xfrm>
          <a:prstGeom prst="rect">
            <a:avLst/>
          </a:prstGeom>
        </p:spPr>
      </p:pic>
      <p:sp>
        <p:nvSpPr>
          <p:cNvPr id="2" name="TextBox 1">
            <a:extLst>
              <a:ext uri="{FF2B5EF4-FFF2-40B4-BE49-F238E27FC236}">
                <a16:creationId xmlns:a16="http://schemas.microsoft.com/office/drawing/2014/main" id="{AA3C6673-6DEB-8ACF-C42E-1732994F80B2}"/>
              </a:ext>
            </a:extLst>
          </p:cNvPr>
          <p:cNvSpPr txBox="1"/>
          <p:nvPr/>
        </p:nvSpPr>
        <p:spPr>
          <a:xfrm>
            <a:off x="243912" y="3392397"/>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限制區域駕駛檢測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檢測出現在限制區域的車輛，例如人行道、公園及其他不可駕駛的地方。</a:t>
            </a:r>
          </a:p>
        </p:txBody>
      </p:sp>
      <p:sp>
        <p:nvSpPr>
          <p:cNvPr id="4" name="TextBox 3">
            <a:extLst>
              <a:ext uri="{FF2B5EF4-FFF2-40B4-BE49-F238E27FC236}">
                <a16:creationId xmlns:a16="http://schemas.microsoft.com/office/drawing/2014/main" id="{4C634C83-307B-95A1-F64F-8AEB763B773B}"/>
              </a:ext>
            </a:extLst>
          </p:cNvPr>
          <p:cNvSpPr txBox="1"/>
          <p:nvPr/>
        </p:nvSpPr>
        <p:spPr>
          <a:xfrm>
            <a:off x="1916959" y="3392397"/>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可疑徘徊檢測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在夜間公共場所檢測可疑徘徊的人。</a:t>
            </a:r>
          </a:p>
        </p:txBody>
      </p:sp>
      <p:sp>
        <p:nvSpPr>
          <p:cNvPr id="6" name="TextBox 5">
            <a:extLst>
              <a:ext uri="{FF2B5EF4-FFF2-40B4-BE49-F238E27FC236}">
                <a16:creationId xmlns:a16="http://schemas.microsoft.com/office/drawing/2014/main" id="{89BA03D3-40EF-1895-316E-69A63928A160}"/>
              </a:ext>
            </a:extLst>
          </p:cNvPr>
          <p:cNvSpPr txBox="1"/>
          <p:nvPr/>
        </p:nvSpPr>
        <p:spPr>
          <a:xfrm>
            <a:off x="3622370" y="3392397"/>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擅自進入檢測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檢測未經許可進入該區域的人。</a:t>
            </a:r>
          </a:p>
        </p:txBody>
      </p:sp>
      <p:sp>
        <p:nvSpPr>
          <p:cNvPr id="8" name="TextBox 7">
            <a:extLst>
              <a:ext uri="{FF2B5EF4-FFF2-40B4-BE49-F238E27FC236}">
                <a16:creationId xmlns:a16="http://schemas.microsoft.com/office/drawing/2014/main" id="{8B934517-D362-BCEE-104D-AF9CEAA11EB5}"/>
              </a:ext>
            </a:extLst>
          </p:cNvPr>
          <p:cNvSpPr txBox="1"/>
          <p:nvPr/>
        </p:nvSpPr>
        <p:spPr>
          <a:xfrm>
            <a:off x="5393329" y="3392397"/>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可疑物品檢測</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檢測未被看管的物品，以防止嚴重的安全和安全隱患。</a:t>
            </a:r>
          </a:p>
        </p:txBody>
      </p:sp>
      <p:sp>
        <p:nvSpPr>
          <p:cNvPr id="9" name="TextBox 8">
            <a:extLst>
              <a:ext uri="{FF2B5EF4-FFF2-40B4-BE49-F238E27FC236}">
                <a16:creationId xmlns:a16="http://schemas.microsoft.com/office/drawing/2014/main" id="{21637C70-FAE5-C14C-544D-28DBBE4228E4}"/>
              </a:ext>
            </a:extLst>
          </p:cNvPr>
          <p:cNvSpPr txBox="1"/>
          <p:nvPr/>
        </p:nvSpPr>
        <p:spPr>
          <a:xfrm>
            <a:off x="7153541" y="3392396"/>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黑名單人員識別</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通過自動識別面孔來識別黑名單人員。</a:t>
            </a:r>
          </a:p>
        </p:txBody>
      </p:sp>
    </p:spTree>
    <p:extLst>
      <p:ext uri="{BB962C8B-B14F-4D97-AF65-F5344CB8AC3E}">
        <p14:creationId xmlns:p14="http://schemas.microsoft.com/office/powerpoint/2010/main" val="16316349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pic>
        <p:nvPicPr>
          <p:cNvPr id="4" name="Picture 3">
            <a:hlinkClick r:id="rId3" action="ppaction://hlinksldjump"/>
            <a:extLst>
              <a:ext uri="{FF2B5EF4-FFF2-40B4-BE49-F238E27FC236}">
                <a16:creationId xmlns:a16="http://schemas.microsoft.com/office/drawing/2014/main" id="{13AEB931-F8A0-B3FD-B18A-D6AF3AF45E58}"/>
              </a:ext>
            </a:extLst>
          </p:cNvPr>
          <p:cNvPicPr>
            <a:picLocks noChangeAspect="1"/>
          </p:cNvPicPr>
          <p:nvPr/>
        </p:nvPicPr>
        <p:blipFill>
          <a:blip r:embed="rId4"/>
          <a:srcRect b="49096"/>
          <a:stretch/>
        </p:blipFill>
        <p:spPr>
          <a:xfrm>
            <a:off x="134416" y="2183971"/>
            <a:ext cx="1781233" cy="1245029"/>
          </a:xfrm>
          <a:prstGeom prst="rect">
            <a:avLst/>
          </a:prstGeom>
        </p:spPr>
      </p:pic>
      <p:pic>
        <p:nvPicPr>
          <p:cNvPr id="8" name="Picture 7">
            <a:hlinkClick r:id="rId3" action="ppaction://hlinksldjump"/>
            <a:extLst>
              <a:ext uri="{FF2B5EF4-FFF2-40B4-BE49-F238E27FC236}">
                <a16:creationId xmlns:a16="http://schemas.microsoft.com/office/drawing/2014/main" id="{19531D3D-FD3F-8542-57AF-F22984F988CA}"/>
              </a:ext>
            </a:extLst>
          </p:cNvPr>
          <p:cNvPicPr>
            <a:picLocks noChangeAspect="1"/>
          </p:cNvPicPr>
          <p:nvPr/>
        </p:nvPicPr>
        <p:blipFill>
          <a:blip r:embed="rId5"/>
          <a:srcRect b="57906"/>
          <a:stretch/>
        </p:blipFill>
        <p:spPr>
          <a:xfrm>
            <a:off x="1949240" y="2172731"/>
            <a:ext cx="1761179" cy="1256269"/>
          </a:xfrm>
          <a:prstGeom prst="rect">
            <a:avLst/>
          </a:prstGeom>
        </p:spPr>
      </p:pic>
      <p:pic>
        <p:nvPicPr>
          <p:cNvPr id="10" name="Picture 9">
            <a:hlinkClick r:id="rId6" action="ppaction://hlinksldjump"/>
            <a:extLst>
              <a:ext uri="{FF2B5EF4-FFF2-40B4-BE49-F238E27FC236}">
                <a16:creationId xmlns:a16="http://schemas.microsoft.com/office/drawing/2014/main" id="{CB9B5092-9A75-B281-FF36-CF8871585872}"/>
              </a:ext>
            </a:extLst>
          </p:cNvPr>
          <p:cNvPicPr>
            <a:picLocks noChangeAspect="1"/>
          </p:cNvPicPr>
          <p:nvPr/>
        </p:nvPicPr>
        <p:blipFill>
          <a:blip r:embed="rId7"/>
          <a:srcRect b="58283"/>
          <a:stretch/>
        </p:blipFill>
        <p:spPr>
          <a:xfrm>
            <a:off x="3660426" y="2183971"/>
            <a:ext cx="1776465" cy="1245029"/>
          </a:xfrm>
          <a:prstGeom prst="rect">
            <a:avLst/>
          </a:prstGeom>
        </p:spPr>
      </p:pic>
      <p:pic>
        <p:nvPicPr>
          <p:cNvPr id="12" name="Picture 11">
            <a:hlinkClick r:id="rId8" action="ppaction://hlinksldjump"/>
            <a:extLst>
              <a:ext uri="{FF2B5EF4-FFF2-40B4-BE49-F238E27FC236}">
                <a16:creationId xmlns:a16="http://schemas.microsoft.com/office/drawing/2014/main" id="{2538E427-5250-70D7-6A0C-2E450C00D8BD}"/>
              </a:ext>
            </a:extLst>
          </p:cNvPr>
          <p:cNvPicPr>
            <a:picLocks noChangeAspect="1"/>
          </p:cNvPicPr>
          <p:nvPr/>
        </p:nvPicPr>
        <p:blipFill>
          <a:blip r:embed="rId9"/>
          <a:srcRect b="45361"/>
          <a:stretch/>
        </p:blipFill>
        <p:spPr>
          <a:xfrm>
            <a:off x="5456832" y="2213289"/>
            <a:ext cx="1776465" cy="1215711"/>
          </a:xfrm>
          <a:prstGeom prst="rect">
            <a:avLst/>
          </a:prstGeom>
        </p:spPr>
      </p:pic>
      <p:pic>
        <p:nvPicPr>
          <p:cNvPr id="14" name="Picture 13">
            <a:hlinkClick r:id="rId10" action="ppaction://hlinksldjump"/>
            <a:extLst>
              <a:ext uri="{FF2B5EF4-FFF2-40B4-BE49-F238E27FC236}">
                <a16:creationId xmlns:a16="http://schemas.microsoft.com/office/drawing/2014/main" id="{D07C87F9-97AA-B8E9-8E4A-1D32B6714D30}"/>
              </a:ext>
            </a:extLst>
          </p:cNvPr>
          <p:cNvPicPr>
            <a:picLocks noChangeAspect="1"/>
          </p:cNvPicPr>
          <p:nvPr/>
        </p:nvPicPr>
        <p:blipFill>
          <a:blip r:embed="rId11"/>
          <a:srcRect b="56188"/>
          <a:stretch/>
        </p:blipFill>
        <p:spPr>
          <a:xfrm>
            <a:off x="7222733" y="2183971"/>
            <a:ext cx="1785079" cy="1215711"/>
          </a:xfrm>
          <a:prstGeom prst="rect">
            <a:avLst/>
          </a:prstGeom>
        </p:spPr>
      </p:pic>
      <p:sp>
        <p:nvSpPr>
          <p:cNvPr id="2" name="TextBox 1">
            <a:extLst>
              <a:ext uri="{FF2B5EF4-FFF2-40B4-BE49-F238E27FC236}">
                <a16:creationId xmlns:a16="http://schemas.microsoft.com/office/drawing/2014/main" id="{1346A097-F946-A9AC-77D7-731B42082A14}"/>
              </a:ext>
            </a:extLst>
          </p:cNvPr>
          <p:cNvSpPr txBox="1"/>
          <p:nvPr/>
        </p:nvSpPr>
        <p:spPr>
          <a:xfrm>
            <a:off x="134416" y="3429000"/>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對講服務</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通過本地語音通訊系統與其他人互動。</a:t>
            </a:r>
          </a:p>
        </p:txBody>
      </p:sp>
      <p:sp>
        <p:nvSpPr>
          <p:cNvPr id="3" name="TextBox 2">
            <a:extLst>
              <a:ext uri="{FF2B5EF4-FFF2-40B4-BE49-F238E27FC236}">
                <a16:creationId xmlns:a16="http://schemas.microsoft.com/office/drawing/2014/main" id="{166C5BF3-44C0-D3B8-F8C6-D0BB52CD11AC}"/>
              </a:ext>
            </a:extLst>
          </p:cNvPr>
          <p:cNvSpPr txBox="1"/>
          <p:nvPr/>
        </p:nvSpPr>
        <p:spPr>
          <a:xfrm>
            <a:off x="1955648" y="3429000"/>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隨時隨地監控</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在區域內行走時，使用移動設備監控監視器的視圖，以便能夠即時回應事件。</a:t>
            </a:r>
          </a:p>
        </p:txBody>
      </p:sp>
      <p:sp>
        <p:nvSpPr>
          <p:cNvPr id="5" name="TextBox 4">
            <a:extLst>
              <a:ext uri="{FF2B5EF4-FFF2-40B4-BE49-F238E27FC236}">
                <a16:creationId xmlns:a16="http://schemas.microsoft.com/office/drawing/2014/main" id="{CB37CFBC-DBCF-0F13-74F7-7D5492797502}"/>
              </a:ext>
            </a:extLst>
          </p:cNvPr>
          <p:cNvSpPr txBox="1"/>
          <p:nvPr/>
        </p:nvSpPr>
        <p:spPr>
          <a:xfrm>
            <a:off x="3675450" y="3422360"/>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實時嫌疑人追蹤</a:t>
            </a: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通過在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管理系統中使用透明</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覆蓋按鈕無縫切換</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通道來追蹤嫌疑人</a:t>
            </a:r>
            <a:r>
              <a:rPr lang="en-US" sz="1200" dirty="0">
                <a:solidFill>
                  <a:srgbClr val="535353"/>
                </a:solidFill>
                <a:latin typeface="Open Sans"/>
                <a:ea typeface="Open Sans"/>
                <a:cs typeface="Open Sans"/>
              </a:rPr>
              <a:t>。</a:t>
            </a:r>
          </a:p>
        </p:txBody>
      </p:sp>
      <p:sp>
        <p:nvSpPr>
          <p:cNvPr id="6" name="TextBox 5">
            <a:extLst>
              <a:ext uri="{FF2B5EF4-FFF2-40B4-BE49-F238E27FC236}">
                <a16:creationId xmlns:a16="http://schemas.microsoft.com/office/drawing/2014/main" id="{63231A52-901A-74D6-31A0-9AA454161280}"/>
              </a:ext>
            </a:extLst>
          </p:cNvPr>
          <p:cNvSpPr txBox="1"/>
          <p:nvPr/>
        </p:nvSpPr>
        <p:spPr>
          <a:xfrm>
            <a:off x="5448218" y="3429000"/>
            <a:ext cx="1716158" cy="830997"/>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安全保障</a:t>
            </a: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確保人們的安全使用</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監控系統</a:t>
            </a:r>
            <a:r>
              <a:rPr lang="en-US" sz="1200" dirty="0">
                <a:solidFill>
                  <a:srgbClr val="535353"/>
                </a:solidFill>
                <a:latin typeface="Open Sans"/>
                <a:ea typeface="Open Sans"/>
                <a:cs typeface="Open Sans"/>
              </a:rPr>
              <a:t>。</a:t>
            </a:r>
          </a:p>
        </p:txBody>
      </p:sp>
      <p:sp>
        <p:nvSpPr>
          <p:cNvPr id="7" name="TextBox 6">
            <a:extLst>
              <a:ext uri="{FF2B5EF4-FFF2-40B4-BE49-F238E27FC236}">
                <a16:creationId xmlns:a16="http://schemas.microsoft.com/office/drawing/2014/main" id="{760D85E9-D077-A874-479D-F77AA1A7F3A2}"/>
              </a:ext>
            </a:extLst>
          </p:cNvPr>
          <p:cNvSpPr txBox="1"/>
          <p:nvPr/>
        </p:nvSpPr>
        <p:spPr>
          <a:xfrm>
            <a:off x="7257193" y="3429000"/>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err="1">
                <a:solidFill>
                  <a:srgbClr val="535353"/>
                </a:solidFill>
                <a:latin typeface="Open Sans"/>
                <a:ea typeface="Open Sans"/>
                <a:cs typeface="Open Sans"/>
              </a:rPr>
              <a:t>通過手機將</a:t>
            </a:r>
            <a:r>
              <a:rPr lang="zh-TW" altLang="en-US" sz="1200" b="1" dirty="0">
                <a:solidFill>
                  <a:srgbClr val="535353"/>
                </a:solidFill>
                <a:latin typeface="Open Sans"/>
                <a:ea typeface="Open Sans"/>
                <a:cs typeface="Open Sans"/>
              </a:rPr>
              <a:t>影像</a:t>
            </a:r>
            <a:r>
              <a:rPr lang="en-US" sz="1200" b="1" dirty="0" err="1">
                <a:solidFill>
                  <a:srgbClr val="535353"/>
                </a:solidFill>
                <a:latin typeface="Open Sans"/>
                <a:ea typeface="Open Sans"/>
                <a:cs typeface="Open Sans"/>
              </a:rPr>
              <a:t>證據推送至</a:t>
            </a:r>
            <a:r>
              <a:rPr lang="en-US" sz="1200" b="1" dirty="0">
                <a:solidFill>
                  <a:srgbClr val="535353"/>
                </a:solidFill>
                <a:latin typeface="Open Sans"/>
                <a:ea typeface="Open Sans"/>
                <a:cs typeface="Open Sans"/>
              </a:rPr>
              <a:t> NVR</a:t>
            </a:r>
          </a:p>
          <a:p>
            <a:endParaRPr lang="en-US" sz="1200" b="1" dirty="0">
              <a:solidFill>
                <a:srgbClr val="535353"/>
              </a:solidFill>
              <a:latin typeface="Open Sans"/>
              <a:ea typeface="Open Sans"/>
              <a:cs typeface="Open Sans"/>
            </a:endParaRPr>
          </a:p>
          <a:p>
            <a:r>
              <a:rPr lang="en-US" sz="1200" dirty="0" err="1">
                <a:solidFill>
                  <a:srgbClr val="535353"/>
                </a:solidFill>
                <a:latin typeface="Open Sans"/>
                <a:ea typeface="Open Sans"/>
                <a:cs typeface="Open Sans"/>
              </a:rPr>
              <a:t>使用手機內建的相機將事件的</a:t>
            </a:r>
            <a:r>
              <a:rPr lang="zh-TW" altLang="en-US" sz="1200" dirty="0">
                <a:solidFill>
                  <a:srgbClr val="535353"/>
                </a:solidFill>
                <a:latin typeface="Open Sans"/>
                <a:ea typeface="Open Sans"/>
                <a:cs typeface="Open Sans"/>
              </a:rPr>
              <a:t>影像</a:t>
            </a:r>
            <a:r>
              <a:rPr lang="en-US" sz="1200" dirty="0" err="1">
                <a:solidFill>
                  <a:srgbClr val="535353"/>
                </a:solidFill>
                <a:latin typeface="Open Sans"/>
                <a:ea typeface="Open Sans"/>
                <a:cs typeface="Open Sans"/>
              </a:rPr>
              <a:t>證據串流到NVR</a:t>
            </a:r>
            <a:r>
              <a:rPr lang="en-US" sz="1200" dirty="0">
                <a:solidFill>
                  <a:srgbClr val="535353"/>
                </a:solidFill>
                <a:latin typeface="Open Sans"/>
                <a:ea typeface="Open Sans"/>
                <a:cs typeface="Open Sans"/>
              </a:rPr>
              <a:t>。</a:t>
            </a:r>
          </a:p>
        </p:txBody>
      </p:sp>
    </p:spTree>
    <p:extLst>
      <p:ext uri="{BB962C8B-B14F-4D97-AF65-F5344CB8AC3E}">
        <p14:creationId xmlns:p14="http://schemas.microsoft.com/office/powerpoint/2010/main" val="13448698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38499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限制區域駕駛檢測</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檢測出現在限制區域的車輛，例如人行道、公園及其他不可駕駛的地方。</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有許多地點是不允許機動車輛駛入的。 這些地點可能包括人行道、公共廣場、公園、某些類型的隧道、橋樑及其他地點。 違規行為將通過車輛檢測分析進行檢測並即時報告。</a:t>
            </a:r>
          </a:p>
        </p:txBody>
      </p:sp>
      <p:pic>
        <p:nvPicPr>
          <p:cNvPr id="3074" name="Picture 2">
            <a:extLst>
              <a:ext uri="{FF2B5EF4-FFF2-40B4-BE49-F238E27FC236}">
                <a16:creationId xmlns:a16="http://schemas.microsoft.com/office/drawing/2014/main" id="{1253D9F4-5291-6412-3748-D9DE3F7825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538" y="1619508"/>
            <a:ext cx="3810000" cy="2371725"/>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這是基於ACTi攝像機內的</a:t>
            </a:r>
            <a:r>
              <a:rPr lang="en-US" sz="1600" b="1" i="0">
                <a:solidFill>
                  <a:srgbClr val="535353"/>
                </a:solidFill>
                <a:effectLst/>
                <a:latin typeface="Open Sans" panose="020B0606030504020204" pitchFamily="34" charset="0"/>
              </a:rPr>
              <a:t>車輛進入區域檢測</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4" action="ppaction://hlinksldjump"/>
              </a:rPr>
              <a:t>閱讀更多</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2045E570-894A-690B-756F-C46E485C4B8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A5A3ED1-8832-C4C7-793F-5EDF04A09D7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86B799F2-8B0C-9633-9AE9-1D2BB671D400}"/>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BF15C83A-D68D-7DEB-13EE-C035FA71079F}"/>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1F90D7B5-B4D6-3BEF-AA67-10A9F1317AC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76E7ABF4-7295-8AD2-707E-F7D396BE46C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98D9CC05-A5B1-CC67-A621-EE0B0E47A516}"/>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D7B77C39-BAEA-3715-8A8D-AEA5B48C72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E5787F72-AEB9-C354-2B7D-07F980A4862F}"/>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6ABF5C62-E894-D03C-25BD-08FF198260E1}"/>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E59C661B-AAE0-6AA3-096F-2318212E09A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C5342142-6942-9775-B4A7-EA561C5033BC}"/>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4316E941-A238-E260-A178-965294DA5615}"/>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8D202C5E-19C0-D050-CA2A-6C05F6A37B1E}"/>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DA8B0976-183E-7DB6-AA6D-192FF6CFA332}"/>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F727FD6A-609C-8219-6F2B-186D2984AC5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4998A00A-A951-6599-0876-194868D373FD}"/>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884749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可疑徘徊檢測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在夜間公共場所檢測可疑徘徊的人。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公共區域是為了安全目的而進行監控的。 潛在安全風險的跡象之一是在公共區域（如城市公園）檢測到可疑的徘徊行為，尤其是在夜間。</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這是基於ACTi攝像機內的</a:t>
            </a:r>
            <a:r>
              <a:rPr lang="en-US" sz="1600" b="1">
                <a:solidFill>
                  <a:srgbClr val="535353"/>
                </a:solidFill>
                <a:latin typeface="Open Sans" panose="020B0606030504020204" pitchFamily="34" charset="0"/>
              </a:rPr>
              <a:t>人員徘徊</a:t>
            </a:r>
            <a:r>
              <a:rPr lang="en-US" sz="1600" b="1" i="0">
                <a:solidFill>
                  <a:srgbClr val="535353"/>
                </a:solidFill>
                <a:effectLst/>
                <a:latin typeface="Open Sans" panose="020B0606030504020204" pitchFamily="34" charset="0"/>
              </a:rPr>
              <a:t>檢測</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閱讀更多</a:t>
            </a:r>
            <a:r>
              <a:rPr lang="en-US" sz="1600" b="0" i="0">
                <a:solidFill>
                  <a:srgbClr val="535353"/>
                </a:solidFill>
                <a:effectLst/>
                <a:latin typeface="Open Sans" panose="020B0606030504020204" pitchFamily="34" charset="0"/>
              </a:rPr>
              <a:t>。</a:t>
            </a:r>
          </a:p>
        </p:txBody>
      </p:sp>
      <p:pic>
        <p:nvPicPr>
          <p:cNvPr id="12290" name="Picture 2">
            <a:extLst>
              <a:ext uri="{FF2B5EF4-FFF2-40B4-BE49-F238E27FC236}">
                <a16:creationId xmlns:a16="http://schemas.microsoft.com/office/drawing/2014/main" id="{BF72091D-E4F1-0136-326F-E1C9B17A13C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759949"/>
            <a:ext cx="3734127" cy="212845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906B8BAC-AA1B-C730-6EC7-54CE9DC1D69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CE980A6B-AADF-3718-AB91-510C7CC2B1E8}"/>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FBBB2541-3C7F-7BD6-7B01-D4E821988F1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A78E5350-8FD7-21E7-946C-C24D7CCC9F09}"/>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697FC36A-7510-59BF-50DC-F9AEB6A5E0EE}"/>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22EAA28-D0C1-CBF0-7E83-241617131C62}"/>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F4F4BD85-95A6-C4F4-1F6F-EC885978831E}"/>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9B776397-910E-0FF0-40F7-623D1534CC5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D47736B0-D2DB-68B3-D039-462C88001BA0}"/>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D775DCF6-F31F-159D-8585-E6CDE90C9672}"/>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9649788D-F793-689E-F44D-68BD9E3E271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716E313D-0AC1-5294-8644-84BC650226BC}"/>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71C2220-8DA6-42AC-1F6B-B8F4F06BC69E}"/>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B8D9EE58-53DD-754A-2A08-64B5230D075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037F25A8-1CBF-5FBB-ACAA-523A30E6DCAB}"/>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46A06233-2E03-5A17-00FA-8428848515F8}"/>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2EA13CB-83AA-4DAE-CB80-4A37FCBB0BBF}"/>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1070983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擅自進入檢測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檢測未經許可進入該區域的人。</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當一個人未經許可進入他人的土地或財產時，這被視為擅闖，並且是非法的。有些地方幾乎總是對陌生人限制進入，例如住宅區和學校。 還有一些地方在白天對任何人開放，但因安全原因在夜間關閉。 例如，某些公園和戶外運動場。 在夜間進入這些區域將被視為擅闖。</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932457"/>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人員進入區域</a:t>
            </a:r>
            <a:r>
              <a:rPr lang="en-US" sz="1600" b="1" i="0">
                <a:solidFill>
                  <a:srgbClr val="535353"/>
                </a:solidFill>
                <a:effectLst/>
                <a:latin typeface="Open Sans" panose="020B0606030504020204" pitchFamily="34" charset="0"/>
              </a:rPr>
              <a:t>檢測</a:t>
            </a:r>
            <a:r>
              <a:rPr lang="en-US" sz="1600" b="0" i="0">
                <a:solidFill>
                  <a:srgbClr val="535353"/>
                </a:solidFill>
                <a:effectLst/>
                <a:latin typeface="Open Sans" panose="020B0606030504020204" pitchFamily="34" charset="0"/>
              </a:rPr>
              <a:t>分析，內置於ACTi攝像頭中。</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20482" name="Picture 2">
            <a:extLst>
              <a:ext uri="{FF2B5EF4-FFF2-40B4-BE49-F238E27FC236}">
                <a16:creationId xmlns:a16="http://schemas.microsoft.com/office/drawing/2014/main" id="{0244A515-9037-798A-3DF6-91CC36E5823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6882" y="1759949"/>
            <a:ext cx="3522762" cy="201678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7D939CB3-3BDB-B4F9-5B3D-B68B4CFBD0EF}"/>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056A3668-0164-63A6-FFD4-96B543D2458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5B091EE4-A00B-EE59-5D79-FC7C3CC66D5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D24D0AA2-77EC-F606-FA25-CDE2F98A6F04}"/>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0F9B8DBB-7DCC-9513-57A7-561C7C031D2A}"/>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318F72F8-916B-CEF0-3BF4-7C9BCACEFE6A}"/>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62A6A464-2762-8008-5CB6-36BFFFD132FD}"/>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E7B4A89-6481-5E51-D024-0D7EE4A7D782}"/>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0444B07D-2CAA-4F65-A3D0-CB5CE56027CD}"/>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61ABCEC2-1FFC-C582-6133-532D98097DB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848C8E55-9671-2F91-3AD8-4C5C9549BB49}"/>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EAAE0FC3-197E-5560-B053-962017A0EFAF}"/>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BFB6F34C-738B-3C5E-9FB3-27DC8732B273}"/>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C9066A8F-AA4A-D6D2-6978-86D5C35AC4D1}"/>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E7EF77D4-34E1-30B5-039B-CF645CDFA6CC}"/>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480A3BC0-5489-429B-1A46-20BB00A27BD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8CD5E8D3-1EC5-C724-E87D-2EFB8740ED8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11668044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可疑物品檢測</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檢測被遺留的物品，以防止嚴重的安全和危險隱患。</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78904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被遺留的物品，如包包、箱子、行李箱、嬰兒車、推車，被視為應該迅速處理的風險物品。 這些物品有時可能只是有價值的東西，有人不小心把它們忘在那裡。 及早檢測可以防止它們被盜。</a:t>
            </a:r>
          </a:p>
          <a:p>
            <a:pPr algn="l"/>
            <a:r>
              <a:rPr lang="en-US" sz="1600">
                <a:solidFill>
                  <a:schemeClr val="tx1">
                    <a:lumMod val="50000"/>
                    <a:lumOff val="50000"/>
                  </a:schemeClr>
                </a:solidFill>
                <a:latin typeface="Open Sans" panose="020B0606030504020204" pitchFamily="34" charset="0"/>
              </a:rPr>
              <a:t>很少情況下，這些物品也可能構成惡意威脅。 他們可能會偽裝爆炸物或其他危險物質。</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a:solidFill>
                  <a:srgbClr val="535353"/>
                </a:solidFill>
                <a:latin typeface="Open Sans" panose="020B0606030504020204" pitchFamily="34" charset="0"/>
              </a:rPr>
              <a:t>無人看管物體 </a:t>
            </a:r>
            <a:r>
              <a:rPr lang="en-US" sz="1600" b="1" i="0">
                <a:solidFill>
                  <a:srgbClr val="535353"/>
                </a:solidFill>
                <a:effectLst/>
                <a:latin typeface="Open Sans" panose="020B0606030504020204" pitchFamily="34" charset="0"/>
              </a:rPr>
              <a:t>檢測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23554" name="Picture 2">
            <a:extLst>
              <a:ext uri="{FF2B5EF4-FFF2-40B4-BE49-F238E27FC236}">
                <a16:creationId xmlns:a16="http://schemas.microsoft.com/office/drawing/2014/main" id="{3582C019-CD26-F21D-2BCE-B5951A12E8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2233" y="1682701"/>
            <a:ext cx="3079457" cy="2094031"/>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F2078018-189B-FBB5-40AD-9DEAF971790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D802669-C147-5301-3821-CECA66450E8C}"/>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AFF84373-1CD1-59A7-69BC-35BB6F67B9AD}"/>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DA4244EF-AA33-57B6-6193-27825775D15E}"/>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EBC55B77-EFEC-92BB-A0F8-95E607F1DB4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BA508AA8-35B9-F279-6233-A34251CDB8CE}"/>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1BC08C10-9EEE-045C-12F8-F921228154E2}"/>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571C007-801F-5DBA-58D4-7DC0064B4DF4}"/>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FBABF6C3-C3D7-10C0-5EF1-7B1E436A2B2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F5969F6D-B69F-9CF7-4009-8D5F6A9B985A}"/>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7EA84FDC-619C-D689-A7C3-1644E4BC1B5C}"/>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D28C0318-5C9C-B50E-BD8F-7B981F4BD6BB}"/>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C9C0383F-BEDD-48E3-5270-4CD0B3227F08}"/>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163B7617-0491-C523-6A4B-C7F4FD3297C2}"/>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B44F8087-2B93-7DA2-17BB-6154B3D913A8}"/>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5DD3A0F4-D25F-7B8C-B607-EFF36E9BA4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03DA7EE2-8C3F-383B-EFF0-803EA618C9D5}"/>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33529025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黑名單人員識別</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通過自動識別面孔來識別黑名單人員。</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可能會有各種不同類型的注意名單。 可能會有由警察局維護的名單。 也可能會有由私營部門為安全目的創建的名單，例如防止盜竊。</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869160"/>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ACTi 攝影機內部的 </a:t>
            </a:r>
            <a:r>
              <a:rPr lang="en-US" sz="1600" b="1" i="0">
                <a:solidFill>
                  <a:srgbClr val="535353"/>
                </a:solidFill>
                <a:effectLst/>
                <a:latin typeface="Open Sans" panose="020B0606030504020204" pitchFamily="34" charset="0"/>
              </a:rPr>
              <a:t>人臉識別 </a:t>
            </a:r>
            <a:r>
              <a:rPr lang="en-US" sz="1600" b="0" i="0">
                <a:solidFill>
                  <a:srgbClr val="535353"/>
                </a:solidFill>
                <a:effectLst/>
                <a:latin typeface="Open Sans" panose="020B0606030504020204" pitchFamily="34" charset="0"/>
              </a:rPr>
              <a:t>分析。 </a:t>
            </a:r>
            <a:r>
              <a:rPr lang="en-US" sz="1600" b="0" i="0">
                <a:solidFill>
                  <a:schemeClr val="tx2">
                    <a:lumMod val="60000"/>
                    <a:lumOff val="40000"/>
                  </a:schemeClr>
                </a:solidFill>
                <a:effectLst/>
                <a:latin typeface="Open Sans" panose="020B0606030504020204" pitchFamily="34" charset="0"/>
                <a:hlinkClick r:id="rId3" action="ppaction://hlinksldjump"/>
              </a:rPr>
              <a:t>瞭解更多</a:t>
            </a:r>
            <a:r>
              <a:rPr lang="en-US" sz="1600" b="0" i="0">
                <a:solidFill>
                  <a:srgbClr val="535353"/>
                </a:solidFill>
                <a:effectLst/>
                <a:latin typeface="Open Sans" panose="020B0606030504020204" pitchFamily="34" charset="0"/>
              </a:rPr>
              <a:t>。</a:t>
            </a:r>
          </a:p>
        </p:txBody>
      </p:sp>
      <p:pic>
        <p:nvPicPr>
          <p:cNvPr id="24578" name="Picture 2">
            <a:extLst>
              <a:ext uri="{FF2B5EF4-FFF2-40B4-BE49-F238E27FC236}">
                <a16:creationId xmlns:a16="http://schemas.microsoft.com/office/drawing/2014/main" id="{9189928E-989C-CBBC-94E3-33082F2E468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988" y="1703543"/>
            <a:ext cx="3106061" cy="2085498"/>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AD8A0318-D5AC-BD80-F066-B7DA67C8F36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679ED091-D94A-25E8-4E55-CEC838BAF5CE}"/>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6" name="Group 5">
            <a:extLst>
              <a:ext uri="{FF2B5EF4-FFF2-40B4-BE49-F238E27FC236}">
                <a16:creationId xmlns:a16="http://schemas.microsoft.com/office/drawing/2014/main" id="{CA986B8C-97E0-6A5D-C78F-535C95ABA558}"/>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E23ACF18-643D-EBA6-A6C3-EB51107EC58A}"/>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ED13E38F-D8B7-23FB-6E7D-F3A98426460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10" name="Group 9">
            <a:extLst>
              <a:ext uri="{FF2B5EF4-FFF2-40B4-BE49-F238E27FC236}">
                <a16:creationId xmlns:a16="http://schemas.microsoft.com/office/drawing/2014/main" id="{E30137F0-A6A5-26A5-5F90-8290962D21C9}"/>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42CA05F-5F2F-23D8-A85C-80CE8E168F9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2E726-4D84-BE5E-D87F-7442FE66FF2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閱讀</a:t>
              </a:r>
              <a:endParaRPr lang="en-US" sz="1200" i="1">
                <a:solidFill>
                  <a:srgbClr val="0000FF"/>
                </a:solidFill>
              </a:endParaRPr>
            </a:p>
          </p:txBody>
        </p:sp>
      </p:grpSp>
      <p:grpSp>
        <p:nvGrpSpPr>
          <p:cNvPr id="19" name="Group 18">
            <a:extLst>
              <a:ext uri="{FF2B5EF4-FFF2-40B4-BE49-F238E27FC236}">
                <a16:creationId xmlns:a16="http://schemas.microsoft.com/office/drawing/2014/main" id="{B583980F-649D-51C3-9928-7F045ED19317}"/>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27D8A9EF-5791-2E33-6E82-A4FD40F31855}"/>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80A19BB-C78F-F120-0157-9DAC280F2435}"/>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5A8A7EDF-1A94-231E-7D2A-50C60F6456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226E9029-4CB0-8F85-000A-0ED57A5E817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EBACF054-7945-11F9-FDDC-13FB01F4F3A4}"/>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閱讀</a:t>
              </a:r>
              <a:endParaRPr lang="en-US" sz="1200" i="1">
                <a:solidFill>
                  <a:srgbClr val="0000FF"/>
                </a:solidFill>
              </a:endParaRPr>
            </a:p>
          </p:txBody>
        </p:sp>
      </p:grpSp>
      <p:grpSp>
        <p:nvGrpSpPr>
          <p:cNvPr id="28" name="Group 27">
            <a:extLst>
              <a:ext uri="{FF2B5EF4-FFF2-40B4-BE49-F238E27FC236}">
                <a16:creationId xmlns:a16="http://schemas.microsoft.com/office/drawing/2014/main" id="{E21BE352-6752-55B2-13BA-7A273B8DFF60}"/>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DF386560-A8D8-5A6B-E210-458DFCF6D71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59828866-51A9-C7A4-73A9-468A14D98968}"/>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閱讀</a:t>
              </a:r>
              <a:endParaRPr lang="en-US" sz="1200" i="1">
                <a:solidFill>
                  <a:srgbClr val="0000FF"/>
                </a:solidFill>
              </a:endParaRPr>
            </a:p>
          </p:txBody>
        </p:sp>
      </p:grpSp>
    </p:spTree>
    <p:extLst>
      <p:ext uri="{BB962C8B-B14F-4D97-AF65-F5344CB8AC3E}">
        <p14:creationId xmlns:p14="http://schemas.microsoft.com/office/powerpoint/2010/main" val="330212722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隨時隨地監控</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350582"/>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在走動的過程中，使用行動裝置監控監視攝影機的畫面，以便即時回應事件。</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077218"/>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通用行動應用程式，設計用於遠端訪問</a:t>
            </a:r>
            <a:r>
              <a:rPr lang="en-US" sz="1600" dirty="0">
                <a:solidFill>
                  <a:schemeClr val="tx1">
                    <a:lumMod val="50000"/>
                    <a:lumOff val="50000"/>
                  </a:schemeClr>
                </a:solidFill>
                <a:latin typeface="Open Sans" panose="020B0606030504020204" pitchFamily="34" charset="0"/>
              </a:rPr>
              <a:t> NVR、CMS </a:t>
            </a:r>
            <a:r>
              <a:rPr lang="en-US" sz="1600" dirty="0" err="1">
                <a:solidFill>
                  <a:schemeClr val="tx1">
                    <a:lumMod val="50000"/>
                    <a:lumOff val="50000"/>
                  </a:schemeClr>
                </a:solidFill>
                <a:latin typeface="Open Sans" panose="020B0606030504020204" pitchFamily="34" charset="0"/>
              </a:rPr>
              <a:t>或攝影機以進行</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回放和管理</a:t>
            </a:r>
            <a:r>
              <a:rPr lang="en-US" sz="1600" dirty="0">
                <a:solidFill>
                  <a:schemeClr val="tx1">
                    <a:lumMod val="50000"/>
                    <a:lumOff val="50000"/>
                  </a:schemeClr>
                </a:solidFill>
                <a:latin typeface="Open Sans" panose="020B0606030504020204" pitchFamily="34" charset="0"/>
              </a:rPr>
              <a:t>。</a:t>
            </a:r>
          </a:p>
          <a:p>
            <a:pPr algn="l"/>
            <a:endParaRPr lang="en-US" sz="1600" dirty="0">
              <a:solidFill>
                <a:schemeClr val="tx1">
                  <a:lumMod val="50000"/>
                  <a:lumOff val="50000"/>
                </a:schemeClr>
              </a:solidFill>
              <a:latin typeface="Open Sans" panose="020B0606030504020204" pitchFamily="34" charset="0"/>
            </a:endParaRPr>
          </a:p>
          <a:p>
            <a:pPr algn="l"/>
            <a:r>
              <a:rPr lang="en-US" sz="1600" dirty="0" err="1">
                <a:solidFill>
                  <a:schemeClr val="tx1">
                    <a:lumMod val="50000"/>
                    <a:lumOff val="50000"/>
                  </a:schemeClr>
                </a:solidFill>
                <a:latin typeface="Open Sans" panose="020B0606030504020204" pitchFamily="34" charset="0"/>
              </a:rPr>
              <a:t>功能：即時畫面和回放、按事件搜尋</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錄影、PTZ</a:t>
            </a:r>
            <a:r>
              <a:rPr lang="en-US" sz="1600" dirty="0">
                <a:solidFill>
                  <a:schemeClr val="tx1">
                    <a:lumMod val="50000"/>
                    <a:lumOff val="50000"/>
                  </a:schemeClr>
                </a:solidFill>
                <a:latin typeface="Open Sans" panose="020B0606030504020204" pitchFamily="34" charset="0"/>
              </a:rPr>
              <a:t> </a:t>
            </a:r>
            <a:r>
              <a:rPr lang="en-US" sz="1600" dirty="0" err="1">
                <a:solidFill>
                  <a:schemeClr val="tx1">
                    <a:lumMod val="50000"/>
                    <a:lumOff val="50000"/>
                  </a:schemeClr>
                </a:solidFill>
                <a:latin typeface="Open Sans" panose="020B0606030504020204" pitchFamily="34" charset="0"/>
              </a:rPr>
              <a:t>控制、Google</a:t>
            </a:r>
            <a:r>
              <a:rPr lang="en-US" sz="1600" dirty="0">
                <a:solidFill>
                  <a:schemeClr val="tx1">
                    <a:lumMod val="50000"/>
                    <a:lumOff val="50000"/>
                  </a:schemeClr>
                </a:solidFill>
                <a:latin typeface="Open Sans" panose="020B0606030504020204" pitchFamily="34" charset="0"/>
              </a:rPr>
              <a:t> </a:t>
            </a:r>
            <a:r>
              <a:rPr lang="en-US" sz="1600" dirty="0" err="1">
                <a:solidFill>
                  <a:schemeClr val="tx1">
                    <a:lumMod val="50000"/>
                    <a:lumOff val="50000"/>
                  </a:schemeClr>
                </a:solidFill>
                <a:latin typeface="Open Sans" panose="020B0606030504020204" pitchFamily="34" charset="0"/>
              </a:rPr>
              <a:t>地圖、啟用數位輸出、從攝影機的記憶卡回放</a:t>
            </a:r>
            <a:endParaRPr lang="en-US" sz="1600" dirty="0">
              <a:solidFill>
                <a:schemeClr val="tx1">
                  <a:lumMod val="50000"/>
                  <a:lumOff val="50000"/>
                </a:schemeClr>
              </a:solidFill>
              <a:latin typeface="Open Sans" panose="020B0606030504020204" pitchFamily="34"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 </a:t>
            </a:r>
            <a:r>
              <a:rPr lang="en-US" sz="1600" b="1" i="0">
                <a:solidFill>
                  <a:srgbClr val="535353"/>
                </a:solidFill>
                <a:effectLst/>
                <a:latin typeface="Open Sans" panose="020B0606030504020204" pitchFamily="34" charset="0"/>
              </a:rPr>
              <a:t>ACTi 行動客戶端，</a:t>
            </a:r>
            <a:r>
              <a:rPr lang="en-US" sz="1600" b="0" i="0">
                <a:solidFill>
                  <a:srgbClr val="535353"/>
                </a:solidFill>
                <a:effectLst/>
                <a:latin typeface="Open Sans" panose="020B0606030504020204" pitchFamily="34" charset="0"/>
              </a:rPr>
              <a:t>適用於 Android 和 iOS。它是免費的。</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714D33B3-450C-3FA0-C05F-95790D9CE99B}"/>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059682-1CB3-85EA-9518-7F1D7859958F}"/>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FA8E3052-41B2-92BA-2BF9-50343602E76B}"/>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5D12E694-6D2E-73DF-F814-F7F579A3BDCA}"/>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4562D12B-477E-F584-C0E4-58D9276AE4A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BD3721D1-F3DA-1AE5-D0BC-E7DA2674134B}"/>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331D595D-296E-70B4-9ED3-EE05CBE8BF07}"/>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209895A3-1DF5-6472-2713-CE51C2643E1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grpSp>
        <p:nvGrpSpPr>
          <p:cNvPr id="14" name="Group 13">
            <a:extLst>
              <a:ext uri="{FF2B5EF4-FFF2-40B4-BE49-F238E27FC236}">
                <a16:creationId xmlns:a16="http://schemas.microsoft.com/office/drawing/2014/main" id="{1B7A0680-C47F-7F4D-859E-BFEB7091EF1B}"/>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F42172D6-2D30-0121-EB32-3E3372C83FD7}"/>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86E8B465-B8A9-6D2B-F2FB-2D1E68AE0CF4}"/>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閱讀</a:t>
              </a:r>
              <a:endParaRPr lang="en-US" sz="1200" i="1">
                <a:solidFill>
                  <a:srgbClr val="0000FF"/>
                </a:solidFill>
              </a:endParaRPr>
            </a:p>
          </p:txBody>
        </p:sp>
      </p:grpSp>
      <p:grpSp>
        <p:nvGrpSpPr>
          <p:cNvPr id="22" name="Group 21">
            <a:extLst>
              <a:ext uri="{FF2B5EF4-FFF2-40B4-BE49-F238E27FC236}">
                <a16:creationId xmlns:a16="http://schemas.microsoft.com/office/drawing/2014/main" id="{D2C2B467-10C0-18B2-9411-488D31A74510}"/>
              </a:ext>
            </a:extLst>
          </p:cNvPr>
          <p:cNvGrpSpPr/>
          <p:nvPr/>
        </p:nvGrpSpPr>
        <p:grpSpPr>
          <a:xfrm>
            <a:off x="5500838" y="6030580"/>
            <a:ext cx="1694229" cy="642229"/>
            <a:chOff x="5500838" y="6030580"/>
            <a:chExt cx="1694229" cy="642229"/>
          </a:xfrm>
        </p:grpSpPr>
        <p:pic>
          <p:nvPicPr>
            <p:cNvPr id="23" name="Picture 22">
              <a:extLst>
                <a:ext uri="{FF2B5EF4-FFF2-40B4-BE49-F238E27FC236}">
                  <a16:creationId xmlns:a16="http://schemas.microsoft.com/office/drawing/2014/main" id="{F87C6F7F-F4F8-90B2-3DAC-03168B599E75}"/>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4" name="TextBox 23">
              <a:extLst>
                <a:ext uri="{FF2B5EF4-FFF2-40B4-BE49-F238E27FC236}">
                  <a16:creationId xmlns:a16="http://schemas.microsoft.com/office/drawing/2014/main" id="{046BD28E-FE20-B9DA-B6D9-7AB257F84B07}"/>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閱讀</a:t>
              </a:r>
              <a:endParaRPr lang="en-US" sz="1200" i="1">
                <a:solidFill>
                  <a:srgbClr val="0000FF"/>
                </a:solidFill>
              </a:endParaRPr>
            </a:p>
          </p:txBody>
        </p:sp>
      </p:grpSp>
      <p:grpSp>
        <p:nvGrpSpPr>
          <p:cNvPr id="25" name="Group 24">
            <a:extLst>
              <a:ext uri="{FF2B5EF4-FFF2-40B4-BE49-F238E27FC236}">
                <a16:creationId xmlns:a16="http://schemas.microsoft.com/office/drawing/2014/main" id="{E4489242-3F3F-1F32-5868-7F6761BF3E61}"/>
              </a:ext>
            </a:extLst>
          </p:cNvPr>
          <p:cNvGrpSpPr/>
          <p:nvPr/>
        </p:nvGrpSpPr>
        <p:grpSpPr>
          <a:xfrm>
            <a:off x="7260522" y="6019647"/>
            <a:ext cx="1541830" cy="657225"/>
            <a:chOff x="7260522" y="6019647"/>
            <a:chExt cx="1541830" cy="657225"/>
          </a:xfrm>
        </p:grpSpPr>
        <p:pic>
          <p:nvPicPr>
            <p:cNvPr id="26" name="Picture 25">
              <a:extLst>
                <a:ext uri="{FF2B5EF4-FFF2-40B4-BE49-F238E27FC236}">
                  <a16:creationId xmlns:a16="http://schemas.microsoft.com/office/drawing/2014/main" id="{5C206A7E-26D9-AABB-2DD3-72E8B4C53638}"/>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7" name="TextBox 26">
              <a:extLst>
                <a:ext uri="{FF2B5EF4-FFF2-40B4-BE49-F238E27FC236}">
                  <a16:creationId xmlns:a16="http://schemas.microsoft.com/office/drawing/2014/main" id="{6A81FA93-C0DC-23CC-BEAD-2B151861B819}"/>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閱讀</a:t>
              </a:r>
              <a:endParaRPr lang="en-US" sz="1200" i="1">
                <a:solidFill>
                  <a:srgbClr val="0000FF"/>
                </a:solidFill>
              </a:endParaRPr>
            </a:p>
          </p:txBody>
        </p:sp>
      </p:grpSp>
    </p:spTree>
    <p:extLst>
      <p:ext uri="{BB962C8B-B14F-4D97-AF65-F5344CB8AC3E}">
        <p14:creationId xmlns:p14="http://schemas.microsoft.com/office/powerpoint/2010/main" val="377568309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實時嫌疑人追蹤</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通過在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管理系統中使用透明</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覆蓋按鈕無縫切換</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通道來追蹤嫌疑人</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err="1">
                <a:solidFill>
                  <a:schemeClr val="tx1">
                    <a:lumMod val="50000"/>
                    <a:lumOff val="50000"/>
                  </a:schemeClr>
                </a:solidFill>
                <a:latin typeface="Open Sans" panose="020B0606030504020204" pitchFamily="34" charset="0"/>
              </a:rPr>
              <a:t>通過</a:t>
            </a:r>
            <a:r>
              <a:rPr lang="zh-TW" altLang="en-US" sz="1600" dirty="0">
                <a:solidFill>
                  <a:schemeClr val="tx1">
                    <a:lumMod val="50000"/>
                    <a:lumOff val="50000"/>
                  </a:schemeClr>
                </a:solidFill>
                <a:latin typeface="Open Sans" panose="020B0606030504020204" pitchFamily="34" charset="0"/>
              </a:rPr>
              <a:t>影像</a:t>
            </a:r>
            <a:r>
              <a:rPr lang="en-US" sz="1600" dirty="0" err="1">
                <a:solidFill>
                  <a:schemeClr val="tx1">
                    <a:lumMod val="50000"/>
                    <a:lumOff val="50000"/>
                  </a:schemeClr>
                </a:solidFill>
                <a:latin typeface="Open Sans" panose="020B0606030504020204" pitchFamily="34" charset="0"/>
              </a:rPr>
              <a:t>管理系統介面追蹤嫌疑人，利用一鍵切換視圖的便利功能，打開下一個嫌疑人移動的區域畫面。此方法適用於即時畫面和回放</a:t>
            </a:r>
            <a:r>
              <a:rPr lang="en-US" sz="1600" dirty="0">
                <a:solidFill>
                  <a:schemeClr val="tx1">
                    <a:lumMod val="50000"/>
                    <a:lumOff val="50000"/>
                  </a:schemeClr>
                </a:solidFill>
                <a:latin typeface="Open Sans" panose="020B0606030504020204" pitchFamily="34" charset="0"/>
              </a:rPr>
              <a:t>。 </a:t>
            </a:r>
            <a:r>
              <a:rPr lang="en-US" sz="1600" dirty="0" err="1">
                <a:solidFill>
                  <a:schemeClr val="tx1">
                    <a:lumMod val="50000"/>
                    <a:lumOff val="50000"/>
                  </a:schemeClr>
                </a:solidFill>
                <a:latin typeface="Open Sans" panose="020B0606030504020204" pitchFamily="34" charset="0"/>
              </a:rPr>
              <a:t>透過這種方法，可以立即找出嫌疑人的去向，並派遣警員立即處理情況</a:t>
            </a:r>
            <a:r>
              <a:rPr lang="en-US" sz="1600" dirty="0">
                <a:solidFill>
                  <a:schemeClr val="tx1">
                    <a:lumMod val="50000"/>
                    <a:lumOff val="50000"/>
                  </a:schemeClr>
                </a:solidFill>
                <a:latin typeface="Open Sans" panose="020B0606030504020204" pitchFamily="34" charset="0"/>
              </a:rPr>
              <a:t>。</a:t>
            </a:r>
          </a:p>
          <a:p>
            <a:pPr algn="l"/>
            <a:endParaRPr lang="en-US" sz="1600" dirty="0">
              <a:solidFill>
                <a:schemeClr val="tx1">
                  <a:lumMod val="50000"/>
                  <a:lumOff val="50000"/>
                </a:schemeClr>
              </a:solidFill>
              <a:latin typeface="Open Sans" panose="020B0606030504020204" pitchFamily="34" charset="0"/>
            </a:endParaRP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76473"/>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a:solidFill>
                  <a:srgbClr val="535353"/>
                </a:solidFill>
                <a:latin typeface="Open Sans" panose="020B0606030504020204" pitchFamily="34" charset="0"/>
              </a:rPr>
              <a:t>NVR 3 和 CMS 2 系列產品。</a:t>
            </a:r>
            <a:endParaRPr lang="en-US" sz="1600" b="0" i="0">
              <a:solidFill>
                <a:srgbClr val="535353"/>
              </a:solidFill>
              <a:effectLst/>
              <a:latin typeface="Open Sans" panose="020B0606030504020204" pitchFamily="34" charset="0"/>
            </a:endParaRPr>
          </a:p>
        </p:txBody>
      </p:sp>
      <p:pic>
        <p:nvPicPr>
          <p:cNvPr id="27650" name="Picture 2">
            <a:extLst>
              <a:ext uri="{FF2B5EF4-FFF2-40B4-BE49-F238E27FC236}">
                <a16:creationId xmlns:a16="http://schemas.microsoft.com/office/drawing/2014/main" id="{17BAB877-5088-87CB-D382-6957F14D82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5802" y="1720035"/>
            <a:ext cx="3218086" cy="216093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6C3D0213-2D07-8CAA-6F0A-D5B290D07A7C}"/>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A4A40CE-51A9-AF05-F98B-35805031F00F}"/>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E3B565C2-9C2D-4824-1193-D4449CC51C45}"/>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9C228726-D399-28ED-BA3E-049D93830CB9}"/>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7F47FEE9-78B5-2541-E7EC-4A7190DEF7C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8FE1DF52-ABDE-781C-8CC2-F39BCCB36AF4}"/>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50A0A8DA-636D-1AE8-543E-393DA2D9CF06}"/>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6FD7BE02-17BA-4FCB-B99E-D3B60CE4852B}"/>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27485990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提供小型零售的監控解決方案，確保安全，並同時進行全景和細節監控。 通過在商店的中央或角落安裝具有寬視角的攝像頭，可以完美覆蓋整個區域。 同時，進入場地的人臉可以通過隱蔽安裝在入口高度條上的隱蔽攝像頭捕捉。</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對於大型項目，ACTi 電視牆可以在不同的顯示器上同時顯示多個視圖。 獲得完整的概覽，以提高情境意識和操作效率。</a:t>
            </a:r>
          </a:p>
        </p:txBody>
      </p:sp>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980968"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安全保障</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995838" y="2351983"/>
            <a:ext cx="4755929" cy="338554"/>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確保人們的安全使用</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監控系統</a:t>
            </a:r>
            <a:r>
              <a:rPr lang="en-US" sz="1600" b="0" i="0" dirty="0">
                <a:solidFill>
                  <a:schemeClr val="tx1">
                    <a:lumMod val="50000"/>
                    <a:lumOff val="50000"/>
                  </a:schemeClr>
                </a:solidFill>
                <a:effectLst/>
                <a:latin typeface="Open Sans" panose="020B0606030504020204" pitchFamily="34" charset="0"/>
              </a:rPr>
              <a:t>。</a:t>
            </a:r>
          </a:p>
        </p:txBody>
      </p:sp>
      <p:pic>
        <p:nvPicPr>
          <p:cNvPr id="15" name="Picture 14">
            <a:extLst>
              <a:ext uri="{FF2B5EF4-FFF2-40B4-BE49-F238E27FC236}">
                <a16:creationId xmlns:a16="http://schemas.microsoft.com/office/drawing/2014/main" id="{9EC6F51D-F165-8781-2227-BECCF897EF69}"/>
              </a:ext>
            </a:extLst>
          </p:cNvPr>
          <p:cNvPicPr>
            <a:picLocks noChangeAspect="1"/>
          </p:cNvPicPr>
          <p:nvPr/>
        </p:nvPicPr>
        <p:blipFill>
          <a:blip r:embed="rId3"/>
          <a:stretch>
            <a:fillRect/>
          </a:stretch>
        </p:blipFill>
        <p:spPr>
          <a:xfrm>
            <a:off x="228988" y="6093296"/>
            <a:ext cx="1819275" cy="581025"/>
          </a:xfrm>
          <a:prstGeom prst="rect">
            <a:avLst/>
          </a:prstGeom>
        </p:spPr>
      </p:pic>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pic>
        <p:nvPicPr>
          <p:cNvPr id="20" name="Picture 19">
            <a:hlinkClick r:id="rId4" action="ppaction://hlinksldjump"/>
            <a:extLst>
              <a:ext uri="{FF2B5EF4-FFF2-40B4-BE49-F238E27FC236}">
                <a16:creationId xmlns:a16="http://schemas.microsoft.com/office/drawing/2014/main" id="{0894EC64-28AB-8BC8-C01E-DF9ABBB1F5F1}"/>
              </a:ext>
            </a:extLst>
          </p:cNvPr>
          <p:cNvPicPr>
            <a:picLocks noChangeAspect="1"/>
          </p:cNvPicPr>
          <p:nvPr/>
        </p:nvPicPr>
        <p:blipFill>
          <a:blip r:embed="rId5"/>
          <a:stretch>
            <a:fillRect/>
          </a:stretch>
        </p:blipFill>
        <p:spPr>
          <a:xfrm>
            <a:off x="2162445" y="6055196"/>
            <a:ext cx="1590675" cy="619125"/>
          </a:xfrm>
          <a:prstGeom prst="rect">
            <a:avLst/>
          </a:prstGeom>
        </p:spPr>
      </p:pic>
      <p:pic>
        <p:nvPicPr>
          <p:cNvPr id="22" name="Picture 21">
            <a:hlinkClick r:id="rId6" action="ppaction://hlinksldjump"/>
            <a:extLst>
              <a:ext uri="{FF2B5EF4-FFF2-40B4-BE49-F238E27FC236}">
                <a16:creationId xmlns:a16="http://schemas.microsoft.com/office/drawing/2014/main" id="{3C98F07B-A90F-C005-CF80-AD366DD281B3}"/>
              </a:ext>
            </a:extLst>
          </p:cNvPr>
          <p:cNvPicPr>
            <a:picLocks noChangeAspect="1"/>
          </p:cNvPicPr>
          <p:nvPr/>
        </p:nvPicPr>
        <p:blipFill>
          <a:blip r:embed="rId7"/>
          <a:stretch>
            <a:fillRect/>
          </a:stretch>
        </p:blipFill>
        <p:spPr>
          <a:xfrm>
            <a:off x="3884029" y="6102821"/>
            <a:ext cx="1485900" cy="571500"/>
          </a:xfrm>
          <a:prstGeom prst="rect">
            <a:avLst/>
          </a:prstGeom>
        </p:spPr>
      </p:pic>
      <p:pic>
        <p:nvPicPr>
          <p:cNvPr id="24" name="Picture 23">
            <a:hlinkClick r:id="rId8" action="ppaction://hlinksldjump"/>
            <a:extLst>
              <a:ext uri="{FF2B5EF4-FFF2-40B4-BE49-F238E27FC236}">
                <a16:creationId xmlns:a16="http://schemas.microsoft.com/office/drawing/2014/main" id="{43761EED-F32E-A99D-E69C-E3B9CC22EE17}"/>
              </a:ext>
            </a:extLst>
          </p:cNvPr>
          <p:cNvPicPr>
            <a:picLocks noChangeAspect="1"/>
          </p:cNvPicPr>
          <p:nvPr/>
        </p:nvPicPr>
        <p:blipFill>
          <a:blip r:embed="rId9"/>
          <a:stretch>
            <a:fillRect/>
          </a:stretch>
        </p:blipFill>
        <p:spPr>
          <a:xfrm>
            <a:off x="5500838" y="6030580"/>
            <a:ext cx="1628775" cy="628650"/>
          </a:xfrm>
          <a:prstGeom prst="rect">
            <a:avLst/>
          </a:prstGeom>
        </p:spPr>
      </p:pic>
      <p:pic>
        <p:nvPicPr>
          <p:cNvPr id="3" name="Picture 2">
            <a:hlinkClick r:id="rId10" action="ppaction://hlinksldjump"/>
            <a:extLst>
              <a:ext uri="{FF2B5EF4-FFF2-40B4-BE49-F238E27FC236}">
                <a16:creationId xmlns:a16="http://schemas.microsoft.com/office/drawing/2014/main" id="{037A7922-37D9-D403-872F-C82AE3BF7E78}"/>
              </a:ext>
            </a:extLst>
          </p:cNvPr>
          <p:cNvPicPr>
            <a:picLocks noChangeAspect="1"/>
          </p:cNvPicPr>
          <p:nvPr/>
        </p:nvPicPr>
        <p:blipFill>
          <a:blip r:embed="rId11"/>
          <a:stretch>
            <a:fillRect/>
          </a:stretch>
        </p:blipFill>
        <p:spPr>
          <a:xfrm>
            <a:off x="7260522" y="6019647"/>
            <a:ext cx="1476375" cy="657225"/>
          </a:xfrm>
          <a:prstGeom prst="rect">
            <a:avLst/>
          </a:prstGeom>
        </p:spPr>
      </p:pic>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87703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公園與廣場：應用</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015663"/>
          </a:xfrm>
          <a:prstGeom prst="rect">
            <a:avLst/>
          </a:prstGeom>
          <a:noFill/>
        </p:spPr>
        <p:txBody>
          <a:bodyPr wrap="square">
            <a:spAutoFit/>
          </a:bodyPr>
          <a:lstStyle/>
          <a:p>
            <a:r>
              <a:rPr lang="en-US" sz="2400" b="1" i="0" dirty="0" err="1">
                <a:solidFill>
                  <a:schemeClr val="tx1">
                    <a:lumMod val="50000"/>
                    <a:lumOff val="50000"/>
                  </a:schemeClr>
                </a:solidFill>
                <a:effectLst/>
                <a:latin typeface="Open Sans" panose="020B0606030504020204" pitchFamily="34" charset="0"/>
              </a:rPr>
              <a:t>通過手機將</a:t>
            </a:r>
            <a:r>
              <a:rPr lang="zh-TW" altLang="en-US" sz="2400" b="1" i="0" dirty="0">
                <a:solidFill>
                  <a:schemeClr val="tx1">
                    <a:lumMod val="50000"/>
                    <a:lumOff val="50000"/>
                  </a:schemeClr>
                </a:solidFill>
                <a:effectLst/>
                <a:latin typeface="Open Sans" panose="020B0606030504020204" pitchFamily="34" charset="0"/>
              </a:rPr>
              <a:t>影像</a:t>
            </a:r>
            <a:r>
              <a:rPr lang="en-US" sz="2400" b="1" i="0" dirty="0" err="1">
                <a:solidFill>
                  <a:schemeClr val="tx1">
                    <a:lumMod val="50000"/>
                    <a:lumOff val="50000"/>
                  </a:schemeClr>
                </a:solidFill>
                <a:effectLst/>
                <a:latin typeface="Open Sans" panose="020B0606030504020204" pitchFamily="34" charset="0"/>
              </a:rPr>
              <a:t>證據推送至</a:t>
            </a:r>
            <a:r>
              <a:rPr lang="en-US" sz="2400" b="1" i="0" dirty="0">
                <a:solidFill>
                  <a:schemeClr val="tx1">
                    <a:lumMod val="50000"/>
                    <a:lumOff val="50000"/>
                  </a:schemeClr>
                </a:solidFill>
                <a:effectLst/>
                <a:latin typeface="Open Sans" panose="020B0606030504020204" pitchFamily="34" charset="0"/>
              </a:rPr>
              <a:t> NVR</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584775"/>
          </a:xfrm>
          <a:prstGeom prst="rect">
            <a:avLst/>
          </a:prstGeom>
          <a:noFill/>
        </p:spPr>
        <p:txBody>
          <a:bodyPr wrap="square">
            <a:spAutoFit/>
          </a:bodyPr>
          <a:lstStyle/>
          <a:p>
            <a:r>
              <a:rPr lang="en-US" sz="1600" b="0" i="0" dirty="0" err="1">
                <a:solidFill>
                  <a:schemeClr val="tx1">
                    <a:lumMod val="50000"/>
                    <a:lumOff val="50000"/>
                  </a:schemeClr>
                </a:solidFill>
                <a:effectLst/>
                <a:latin typeface="Open Sans" panose="020B0606030504020204" pitchFamily="34" charset="0"/>
              </a:rPr>
              <a:t>使用手機內建的相機將事件的</a:t>
            </a:r>
            <a:r>
              <a:rPr lang="zh-TW" altLang="en-US" sz="1600" b="0" i="0" dirty="0">
                <a:solidFill>
                  <a:schemeClr val="tx1">
                    <a:lumMod val="50000"/>
                    <a:lumOff val="50000"/>
                  </a:schemeClr>
                </a:solidFill>
                <a:effectLst/>
                <a:latin typeface="Open Sans" panose="020B0606030504020204" pitchFamily="34" charset="0"/>
              </a:rPr>
              <a:t>影像</a:t>
            </a:r>
            <a:r>
              <a:rPr lang="en-US" sz="1600" b="0" i="0" dirty="0" err="1">
                <a:solidFill>
                  <a:schemeClr val="tx1">
                    <a:lumMod val="50000"/>
                    <a:lumOff val="50000"/>
                  </a:schemeClr>
                </a:solidFill>
                <a:effectLst/>
                <a:latin typeface="Open Sans" panose="020B0606030504020204" pitchFamily="34" charset="0"/>
              </a:rPr>
              <a:t>證據串流到NVR</a:t>
            </a:r>
            <a:r>
              <a:rPr lang="en-US" sz="1600" b="0" i="0" dirty="0">
                <a:solidFill>
                  <a:schemeClr val="tx1">
                    <a:lumMod val="50000"/>
                    <a:lumOff val="50000"/>
                  </a:schemeClr>
                </a:solidFill>
                <a:effectLst/>
                <a:latin typeface="Open Sans" panose="020B0606030504020204" pitchFamily="34" charset="0"/>
              </a:rPr>
              <a: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巡邏的保安現在可以使用他的智能手機與 ACTi </a:t>
            </a:r>
            <a:r>
              <a:rPr lang="en-US" sz="1600" dirty="0" err="1">
                <a:solidFill>
                  <a:schemeClr val="tx1">
                    <a:lumMod val="50000"/>
                    <a:lumOff val="50000"/>
                  </a:schemeClr>
                </a:solidFill>
                <a:latin typeface="Open Sans" panose="020B0606030504020204" pitchFamily="34" charset="0"/>
              </a:rPr>
              <a:t>行動客戶端捕捉實時</a:t>
            </a:r>
            <a:r>
              <a:rPr lang="zh-TW" altLang="en-US" sz="1600" dirty="0">
                <a:solidFill>
                  <a:schemeClr val="tx1">
                    <a:lumMod val="50000"/>
                    <a:lumOff val="50000"/>
                  </a:schemeClr>
                </a:solidFill>
                <a:latin typeface="Open Sans" panose="020B0606030504020204" pitchFamily="34" charset="0"/>
              </a:rPr>
              <a:t>影像</a:t>
            </a:r>
            <a:r>
              <a:rPr lang="en-US" sz="1600" dirty="0">
                <a:solidFill>
                  <a:schemeClr val="tx1">
                    <a:lumMod val="50000"/>
                    <a:lumOff val="50000"/>
                  </a:schemeClr>
                </a:solidFill>
                <a:latin typeface="Open Sans" panose="020B0606030504020204" pitchFamily="34" charset="0"/>
              </a:rPr>
              <a:t>，並通過無線網絡即時推送到 NVR 3。 此外，錄像可以在事件調查期間使用先進功能進行回顧，這些功能適用於監控攝像頭，包括同步播放、書籤、時間線搜索等。</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這是基於</a:t>
            </a:r>
            <a:r>
              <a:rPr lang="en-US" sz="1600" b="1" i="0">
                <a:solidFill>
                  <a:srgbClr val="535353"/>
                </a:solidFill>
                <a:effectLst/>
                <a:latin typeface="Open Sans" panose="020B0606030504020204" pitchFamily="34" charset="0"/>
              </a:rPr>
              <a:t>ACTi 行動客戶端，</a:t>
            </a:r>
            <a:r>
              <a:rPr lang="en-US" sz="1600" b="0" i="0">
                <a:solidFill>
                  <a:srgbClr val="535353"/>
                </a:solidFill>
                <a:effectLst/>
                <a:latin typeface="Open Sans" panose="020B0606030504020204" pitchFamily="34" charset="0"/>
              </a:rPr>
              <a:t>適用於 Android 和 iOS。這是一個免費的應用程式。</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解決方案</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閱讀</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閱讀</a:t>
              </a:r>
              <a:endParaRPr lang="en-US" sz="1200" i="1">
                <a:solidFill>
                  <a:srgbClr val="0000FF"/>
                </a:solidFill>
              </a:endParaRPr>
            </a:p>
          </p:txBody>
        </p:sp>
      </p:grpSp>
    </p:spTree>
    <p:extLst>
      <p:ext uri="{BB962C8B-B14F-4D97-AF65-F5344CB8AC3E}">
        <p14:creationId xmlns:p14="http://schemas.microsoft.com/office/powerpoint/2010/main" val="35411053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公園與廣場：專案參考</a:t>
            </a:r>
          </a:p>
        </p:txBody>
      </p:sp>
      <p:pic>
        <p:nvPicPr>
          <p:cNvPr id="1026" name="Picture 2">
            <a:extLst>
              <a:ext uri="{FF2B5EF4-FFF2-40B4-BE49-F238E27FC236}">
                <a16:creationId xmlns:a16="http://schemas.microsoft.com/office/drawing/2014/main" id="{EB7A18D3-F6DB-3538-273F-EC6B1DFBFCC9}"/>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13756" y="2000816"/>
            <a:ext cx="2443399" cy="18347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1542433-E598-5628-F48A-6D5EDCC19DCE}"/>
              </a:ext>
            </a:extLst>
          </p:cNvPr>
          <p:cNvSpPr txBox="1"/>
          <p:nvPr/>
        </p:nvSpPr>
        <p:spPr>
          <a:xfrm>
            <a:off x="325926" y="3835595"/>
            <a:ext cx="1756372" cy="307777"/>
          </a:xfrm>
          <a:prstGeom prst="rect">
            <a:avLst/>
          </a:prstGeom>
          <a:noFill/>
        </p:spPr>
        <p:txBody>
          <a:bodyPr wrap="square" rtlCol="0">
            <a:spAutoFit/>
          </a:bodyPr>
          <a:lstStyle/>
          <a:p>
            <a:r>
              <a:rPr lang="en-US" sz="1400"/>
              <a:t>臺灣</a:t>
            </a:r>
          </a:p>
        </p:txBody>
      </p:sp>
      <p:pic>
        <p:nvPicPr>
          <p:cNvPr id="1028" name="Picture 4">
            <a:extLst>
              <a:ext uri="{FF2B5EF4-FFF2-40B4-BE49-F238E27FC236}">
                <a16:creationId xmlns:a16="http://schemas.microsoft.com/office/drawing/2014/main" id="{5A552BB8-69A5-9E52-2E7F-77D45779819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155918" y="2000816"/>
            <a:ext cx="1416081" cy="1886361"/>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BC8BC76-993F-7728-0C2F-8E13808A5536}"/>
              </a:ext>
            </a:extLst>
          </p:cNvPr>
          <p:cNvSpPr txBox="1"/>
          <p:nvPr/>
        </p:nvSpPr>
        <p:spPr>
          <a:xfrm>
            <a:off x="3049510" y="3859660"/>
            <a:ext cx="1756372" cy="307777"/>
          </a:xfrm>
          <a:prstGeom prst="rect">
            <a:avLst/>
          </a:prstGeom>
          <a:noFill/>
        </p:spPr>
        <p:txBody>
          <a:bodyPr wrap="square" rtlCol="0">
            <a:spAutoFit/>
          </a:bodyPr>
          <a:lstStyle/>
          <a:p>
            <a:r>
              <a:rPr lang="en-US" sz="1400"/>
              <a:t>臺灣</a:t>
            </a:r>
          </a:p>
        </p:txBody>
      </p:sp>
      <p:pic>
        <p:nvPicPr>
          <p:cNvPr id="1030" name="Picture 6">
            <a:extLst>
              <a:ext uri="{FF2B5EF4-FFF2-40B4-BE49-F238E27FC236}">
                <a16:creationId xmlns:a16="http://schemas.microsoft.com/office/drawing/2014/main" id="{B9CBCE10-CD81-60EB-337B-7DBEC146A297}"/>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870762" y="2000816"/>
            <a:ext cx="1416080" cy="18863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FF15349-FB34-3C9E-CB6B-A4BF55DB7FED}"/>
              </a:ext>
            </a:extLst>
          </p:cNvPr>
          <p:cNvSpPr txBox="1"/>
          <p:nvPr/>
        </p:nvSpPr>
        <p:spPr>
          <a:xfrm>
            <a:off x="4767433" y="3835595"/>
            <a:ext cx="1756372" cy="307777"/>
          </a:xfrm>
          <a:prstGeom prst="rect">
            <a:avLst/>
          </a:prstGeom>
          <a:noFill/>
        </p:spPr>
        <p:txBody>
          <a:bodyPr wrap="square" rtlCol="0">
            <a:spAutoFit/>
          </a:bodyPr>
          <a:lstStyle/>
          <a:p>
            <a:r>
              <a:rPr lang="en-US" sz="1400"/>
              <a:t>臺灣</a:t>
            </a:r>
          </a:p>
        </p:txBody>
      </p:sp>
      <p:pic>
        <p:nvPicPr>
          <p:cNvPr id="1032" name="Picture 8">
            <a:extLst>
              <a:ext uri="{FF2B5EF4-FFF2-40B4-BE49-F238E27FC236}">
                <a16:creationId xmlns:a16="http://schemas.microsoft.com/office/drawing/2014/main" id="{E7EA459C-F29D-B013-31E4-E80DBED7790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13756" y="4380313"/>
            <a:ext cx="2443398" cy="183477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8635990-E310-7437-7CAE-6DEE252FFAE5}"/>
              </a:ext>
            </a:extLst>
          </p:cNvPr>
          <p:cNvSpPr txBox="1"/>
          <p:nvPr/>
        </p:nvSpPr>
        <p:spPr>
          <a:xfrm>
            <a:off x="353085" y="6176209"/>
            <a:ext cx="1756372" cy="307777"/>
          </a:xfrm>
          <a:prstGeom prst="rect">
            <a:avLst/>
          </a:prstGeom>
          <a:noFill/>
        </p:spPr>
        <p:txBody>
          <a:bodyPr wrap="square" rtlCol="0">
            <a:spAutoFit/>
          </a:bodyPr>
          <a:lstStyle/>
          <a:p>
            <a:r>
              <a:rPr lang="en-US" sz="1400"/>
              <a:t>臺灣</a:t>
            </a:r>
          </a:p>
        </p:txBody>
      </p:sp>
      <p:pic>
        <p:nvPicPr>
          <p:cNvPr id="1034" name="Picture 10">
            <a:extLst>
              <a:ext uri="{FF2B5EF4-FFF2-40B4-BE49-F238E27FC236}">
                <a16:creationId xmlns:a16="http://schemas.microsoft.com/office/drawing/2014/main" id="{EFB6DA86-37C5-E2B5-32FF-B5912446132C}"/>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55918" y="4380313"/>
            <a:ext cx="1416081" cy="188636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6FA48AB-EA32-1325-E037-54CBE06DF88D}"/>
              </a:ext>
            </a:extLst>
          </p:cNvPr>
          <p:cNvSpPr txBox="1"/>
          <p:nvPr/>
        </p:nvSpPr>
        <p:spPr>
          <a:xfrm>
            <a:off x="3114390" y="6227592"/>
            <a:ext cx="1756372" cy="307777"/>
          </a:xfrm>
          <a:prstGeom prst="rect">
            <a:avLst/>
          </a:prstGeom>
          <a:noFill/>
        </p:spPr>
        <p:txBody>
          <a:bodyPr wrap="square" rtlCol="0">
            <a:spAutoFit/>
          </a:bodyPr>
          <a:lstStyle/>
          <a:p>
            <a:r>
              <a:rPr lang="en-US" sz="1400"/>
              <a:t>臺灣</a:t>
            </a:r>
          </a:p>
        </p:txBody>
      </p:sp>
      <p:pic>
        <p:nvPicPr>
          <p:cNvPr id="1036" name="Picture 12">
            <a:extLst>
              <a:ext uri="{FF2B5EF4-FFF2-40B4-BE49-F238E27FC236}">
                <a16:creationId xmlns:a16="http://schemas.microsoft.com/office/drawing/2014/main" id="{40E53F71-306E-F9C1-2A03-7633C9C5F1A8}"/>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870761" y="4380313"/>
            <a:ext cx="2512091" cy="188636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5815DE42-066F-5D89-31D8-FE77BCA34D88}"/>
              </a:ext>
            </a:extLst>
          </p:cNvPr>
          <p:cNvSpPr txBox="1"/>
          <p:nvPr/>
        </p:nvSpPr>
        <p:spPr>
          <a:xfrm>
            <a:off x="4793088" y="6238080"/>
            <a:ext cx="1756372" cy="307777"/>
          </a:xfrm>
          <a:prstGeom prst="rect">
            <a:avLst/>
          </a:prstGeom>
          <a:noFill/>
        </p:spPr>
        <p:txBody>
          <a:bodyPr wrap="square" rtlCol="0">
            <a:spAutoFit/>
          </a:bodyPr>
          <a:lstStyle/>
          <a:p>
            <a:r>
              <a:rPr lang="en-US" sz="1400"/>
              <a:t>臺灣</a:t>
            </a:r>
          </a:p>
        </p:txBody>
      </p:sp>
    </p:spTree>
    <p:extLst>
      <p:ext uri="{BB962C8B-B14F-4D97-AF65-F5344CB8AC3E}">
        <p14:creationId xmlns:p14="http://schemas.microsoft.com/office/powerpoint/2010/main" val="740705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深度學習 AI 攝影機產品線</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22616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型號</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照片</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類型</a:t>
                      </a:r>
                    </a:p>
                  </a:txBody>
                  <a:tcPr anchor="ctr"/>
                </a:tc>
                <a:tc>
                  <a:txBody>
                    <a:bodyPr/>
                    <a:lstStyle/>
                    <a:p>
                      <a:pPr algn="ctr"/>
                      <a:r>
                        <a:rPr lang="en-US" sz="1400"/>
                        <a:t>變焦子彈型</a:t>
                      </a:r>
                    </a:p>
                  </a:txBody>
                  <a:tcPr anchor="ctr"/>
                </a:tc>
                <a:tc>
                  <a:txBody>
                    <a:bodyPr/>
                    <a:lstStyle/>
                    <a:p>
                      <a:pPr algn="ctr"/>
                      <a:r>
                        <a:rPr lang="en-US" sz="1400"/>
                        <a:t>變焦圓頂型</a:t>
                      </a:r>
                    </a:p>
                  </a:txBody>
                  <a:tcPr anchor="ctr"/>
                </a:tc>
                <a:tc>
                  <a:txBody>
                    <a:bodyPr/>
                    <a:lstStyle/>
                    <a:p>
                      <a:pPr algn="ctr"/>
                      <a:r>
                        <a:rPr lang="en-US" sz="1400"/>
                        <a:t>高速圓頂型</a:t>
                      </a:r>
                    </a:p>
                  </a:txBody>
                  <a:tcPr anchor="ctr"/>
                </a:tc>
                <a:tc>
                  <a:txBody>
                    <a:bodyPr/>
                    <a:lstStyle/>
                    <a:p>
                      <a:pPr algn="ctr"/>
                      <a:r>
                        <a:rPr lang="en-US" sz="1400"/>
                        <a:t>高速圓頂型</a:t>
                      </a:r>
                    </a:p>
                  </a:txBody>
                  <a:tcPr anchor="ctr"/>
                </a:tc>
                <a:tc>
                  <a:txBody>
                    <a:bodyPr/>
                    <a:lstStyle/>
                    <a:p>
                      <a:pPr algn="ctr"/>
                      <a:r>
                        <a:rPr lang="en-US" sz="1400"/>
                        <a:t>多影像型</a:t>
                      </a:r>
                    </a:p>
                  </a:txBody>
                  <a:tcPr anchor="ctr"/>
                </a:tc>
                <a:extLst>
                  <a:ext uri="{0D108BD9-81ED-4DB2-BD59-A6C34878D82A}">
                    <a16:rowId xmlns:a16="http://schemas.microsoft.com/office/drawing/2014/main" val="2005870036"/>
                  </a:ext>
                </a:extLst>
              </a:tr>
              <a:tr h="360040">
                <a:tc>
                  <a:txBody>
                    <a:bodyPr/>
                    <a:lstStyle/>
                    <a:p>
                      <a:pPr algn="ctr"/>
                      <a:r>
                        <a:rPr lang="en-US" sz="1400"/>
                        <a:t>解析度</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鏡頭</a:t>
                      </a:r>
                    </a:p>
                  </a:txBody>
                  <a:tcPr anchor="ctr"/>
                </a:tc>
                <a:tc>
                  <a:txBody>
                    <a:bodyPr/>
                    <a:lstStyle/>
                    <a:p>
                      <a:pPr algn="ctr"/>
                      <a:r>
                        <a:rPr lang="en-US" sz="1400"/>
                        <a:t>4.4倍變焦</a:t>
                      </a:r>
                    </a:p>
                  </a:txBody>
                  <a:tcPr anchor="ctr"/>
                </a:tc>
                <a:tc>
                  <a:txBody>
                    <a:bodyPr/>
                    <a:lstStyle/>
                    <a:p>
                      <a:pPr algn="ctr"/>
                      <a:r>
                        <a:rPr lang="en-US" sz="1400"/>
                        <a:t>4.4倍變焦</a:t>
                      </a:r>
                    </a:p>
                  </a:txBody>
                  <a:tcPr anchor="ctr"/>
                </a:tc>
                <a:tc>
                  <a:txBody>
                    <a:bodyPr/>
                    <a:lstStyle/>
                    <a:p>
                      <a:pPr algn="ctr"/>
                      <a:r>
                        <a:rPr lang="en-US" sz="1400"/>
                        <a:t>22倍變焦</a:t>
                      </a:r>
                    </a:p>
                  </a:txBody>
                  <a:tcPr anchor="ctr"/>
                </a:tc>
                <a:tc>
                  <a:txBody>
                    <a:bodyPr/>
                    <a:lstStyle/>
                    <a:p>
                      <a:pPr algn="ctr"/>
                      <a:r>
                        <a:rPr lang="en-US" sz="1400"/>
                        <a:t>40倍變焦</a:t>
                      </a:r>
                    </a:p>
                  </a:txBody>
                  <a:tcPr anchor="ctr"/>
                </a:tc>
                <a:tc>
                  <a:txBody>
                    <a:bodyPr/>
                    <a:lstStyle/>
                    <a:p>
                      <a:pPr algn="ctr"/>
                      <a:r>
                        <a:rPr lang="en-US" sz="1400"/>
                        <a:t>4個變焦鏡頭</a:t>
                      </a:r>
                    </a:p>
                  </a:txBody>
                  <a:tcPr anchor="ctr"/>
                </a:tc>
                <a:extLst>
                  <a:ext uri="{0D108BD9-81ED-4DB2-BD59-A6C34878D82A}">
                    <a16:rowId xmlns:a16="http://schemas.microsoft.com/office/drawing/2014/main" val="3053785061"/>
                  </a:ext>
                </a:extLst>
              </a:tr>
              <a:tr h="470187">
                <a:tc>
                  <a:txBody>
                    <a:bodyPr/>
                    <a:lstStyle/>
                    <a:p>
                      <a:pPr algn="ctr"/>
                      <a:r>
                        <a:rPr lang="en-US" sz="1400"/>
                        <a:t>內建車輛相關分析</a:t>
                      </a:r>
                    </a:p>
                  </a:txBody>
                  <a:tcPr anchor="ctr"/>
                </a:tc>
                <a:tc gridSpan="5">
                  <a:txBody>
                    <a:bodyPr/>
                    <a:lstStyle/>
                    <a:p>
                      <a:pPr algn="ctr"/>
                      <a:r>
                        <a:rPr lang="en-US" sz="1400"/>
                        <a:t>車輛計數、車輛越線檢測、車輛進入區域檢測、車輛錯誤方向檢測、車輛徘徊檢測、車輛追蹤、停車檢測、車牌檢測、自動車牌識別</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0" i="0">
                <a:solidFill>
                  <a:srgbClr val="202124"/>
                </a:solidFill>
                <a:effectLst/>
                <a:latin typeface="Google Sans"/>
              </a:rPr>
              <a:t>深度學習是一種人工智慧（AI）中的方法，教導電腦以受人類大腦啟發的方式處理數據。 深度學習模型能夠識別圖片、文本、聲音和其他數據中的複雜模式，以產生準確的見解和預測。</a:t>
            </a:r>
            <a:endParaRPr lang="en-US"/>
          </a:p>
        </p:txBody>
      </p:sp>
    </p:spTree>
    <p:extLst>
      <p:ext uri="{BB962C8B-B14F-4D97-AF65-F5344CB8AC3E}">
        <p14:creationId xmlns:p14="http://schemas.microsoft.com/office/powerpoint/2010/main" val="131807697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A426交通安裝</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支架安裝，帶接線盒，支持3.25"到7.0"的支柱</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5MP變焦子彈型攝影機，具備日夜功能、自適應紅外線、極端寬動態範圍、SLLS、4.4倍變焦鏡頭、</a:t>
            </a:r>
            <a:r>
              <a:rPr lang="en-US" sz="1600" b="1"/>
              <a:t>深度學習AI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ALPR攝影機（A426）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AI </a:t>
              </a:r>
              <a:r>
                <a:rPr lang="en-US" dirty="0" err="1">
                  <a:solidFill>
                    <a:schemeClr val="tx1"/>
                  </a:solidFill>
                </a:rPr>
                <a:t>相機可以同時識別多條車道上的多個車牌</a:t>
              </a:r>
              <a:r>
                <a:rPr lang="en-US" dirty="0">
                  <a:solidFill>
                    <a:schemeClr val="tx1"/>
                  </a:solidFill>
                </a:rPr>
                <a:t>。</a:t>
              </a:r>
            </a:p>
            <a:p>
              <a:endParaRPr lang="en-US" dirty="0">
                <a:solidFill>
                  <a:schemeClr val="tx1"/>
                </a:solidFill>
              </a:endParaRPr>
            </a:p>
            <a:p>
              <a:r>
                <a:rPr lang="en-US" dirty="0" err="1">
                  <a:solidFill>
                    <a:schemeClr val="tx1"/>
                  </a:solidFill>
                  <a:hlinkClick r:id="rId2"/>
                </a:rPr>
                <a:t>觀看</a:t>
              </a:r>
              <a:r>
                <a:rPr lang="zh-TW" altLang="en-US" dirty="0">
                  <a:solidFill>
                    <a:schemeClr val="tx1"/>
                  </a:solidFill>
                  <a:hlinkClick r:id="rId2"/>
                </a:rPr>
                <a:t>影像</a:t>
              </a:r>
              <a:endParaRPr lang="en-US" dirty="0">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相機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dirty="0">
                  <a:solidFill>
                    <a:schemeClr val="tx1"/>
                  </a:solidFill>
                </a:rPr>
                <a:t>ACTi NVR 3 </a:t>
              </a:r>
              <a:r>
                <a:rPr lang="en-US" dirty="0" err="1">
                  <a:solidFill>
                    <a:schemeClr val="tx1"/>
                  </a:solidFill>
                </a:rPr>
                <a:t>支援深度學習</a:t>
              </a:r>
              <a:r>
                <a:rPr lang="en-US" dirty="0">
                  <a:solidFill>
                    <a:schemeClr val="tx1"/>
                  </a:solidFill>
                </a:rPr>
                <a:t> AI </a:t>
              </a:r>
              <a:r>
                <a:rPr lang="en-US" dirty="0" err="1">
                  <a:solidFill>
                    <a:schemeClr val="tx1"/>
                  </a:solidFill>
                </a:rPr>
                <a:t>事件和元數據</a:t>
              </a:r>
              <a:r>
                <a:rPr lang="en-US" dirty="0">
                  <a:solidFill>
                    <a:schemeClr val="tx1"/>
                  </a:solidFill>
                </a:rPr>
                <a:t>。 </a:t>
              </a:r>
              <a:r>
                <a:rPr lang="en-US" dirty="0" err="1">
                  <a:solidFill>
                    <a:schemeClr val="tx1"/>
                  </a:solidFill>
                </a:rPr>
                <a:t>當檢測到黑名單車輛時，NVR</a:t>
              </a:r>
              <a:r>
                <a:rPr lang="en-US" dirty="0">
                  <a:solidFill>
                    <a:schemeClr val="tx1"/>
                  </a:solidFill>
                </a:rPr>
                <a:t> </a:t>
              </a:r>
              <a:r>
                <a:rPr lang="en-US" dirty="0" err="1">
                  <a:solidFill>
                    <a:schemeClr val="tx1"/>
                  </a:solidFill>
                </a:rPr>
                <a:t>將顯示即時警報</a:t>
              </a:r>
              <a:r>
                <a:rPr lang="en-US" dirty="0">
                  <a:solidFill>
                    <a:schemeClr val="tx1"/>
                  </a:solidFill>
                </a:rPr>
                <a:t>。</a:t>
              </a:r>
            </a:p>
            <a:p>
              <a:endParaRPr lang="en-US" dirty="0">
                <a:solidFill>
                  <a:schemeClr val="tx1"/>
                </a:solidFill>
              </a:endParaRPr>
            </a:p>
            <a:p>
              <a:r>
                <a:rPr lang="en-US" dirty="0" err="1">
                  <a:solidFill>
                    <a:schemeClr val="tx1"/>
                  </a:solidFill>
                  <a:hlinkClick r:id="rId3"/>
                </a:rPr>
                <a:t>觀看</a:t>
              </a:r>
              <a:r>
                <a:rPr lang="zh-TW" altLang="en-US" dirty="0">
                  <a:solidFill>
                    <a:schemeClr val="tx1"/>
                  </a:solidFill>
                  <a:hlinkClick r:id="rId3"/>
                </a:rPr>
                <a:t>影像</a:t>
              </a:r>
              <a:endParaRPr lang="en-US" dirty="0">
                <a:solidFill>
                  <a:schemeClr val="tx1"/>
                </a:solidFill>
              </a:endParaRPr>
            </a:p>
            <a:p>
              <a:endParaRPr lang="en-US" dirty="0"/>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解決方案架構</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zh-TW" altLang="en-US" sz="1400" dirty="0"/>
              <a:t>影像</a:t>
            </a:r>
            <a:endParaRPr lang="en-US" sz="1400" dirty="0"/>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實時</a:t>
            </a:r>
          </a:p>
          <a:p>
            <a:r>
              <a:rPr lang="en-US" sz="1400"/>
              <a:t>分析數據</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實時</a:t>
            </a:r>
          </a:p>
          <a:p>
            <a:r>
              <a:rPr lang="en-US" sz="1400"/>
              <a:t>分析數據，警報</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zh-TW" altLang="en-US" sz="1400" dirty="0"/>
              <a:t>影像</a:t>
            </a:r>
            <a:endParaRPr lang="en-US" sz="1400" dirty="0"/>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相機</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伺服器</a:t>
            </a:r>
          </a:p>
          <a:p>
            <a:endParaRPr lang="en-US" sz="1400" b="1"/>
          </a:p>
          <a:p>
            <a:r>
              <a:rPr lang="en-US" sz="1400" b="1"/>
              <a:t>(ACTi NVR 3 企業版)</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警報</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客戶端</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200"/>
              <a:t>電子郵件</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移動客戶端</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警報</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與基於伺服器的 AI 供應商相比的優勢</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3970318"/>
          </a:xfrm>
          <a:prstGeom prst="rect">
            <a:avLst/>
          </a:prstGeom>
          <a:noFill/>
        </p:spPr>
        <p:txBody>
          <a:bodyPr wrap="square" rtlCol="0">
            <a:spAutoFit/>
          </a:bodyPr>
          <a:lstStyle/>
          <a:p>
            <a:pPr marL="285750" indent="-285750">
              <a:buFont typeface="Arial" panose="020B0604020202020204" pitchFamily="34" charset="0"/>
              <a:buChar char="•"/>
            </a:pPr>
            <a:r>
              <a:rPr lang="en-US" dirty="0" err="1"/>
              <a:t>數百個通道與深度學習分析可以由單一的</a:t>
            </a:r>
            <a:r>
              <a:rPr lang="en-US" dirty="0"/>
              <a:t> VMS </a:t>
            </a:r>
            <a:r>
              <a:rPr lang="en-US" dirty="0" err="1"/>
              <a:t>伺服器管理，僅需使用一般的伺服器硬體配置</a:t>
            </a:r>
            <a:r>
              <a:rPr lang="en-US" dirty="0"/>
              <a:t>。 </a:t>
            </a:r>
            <a:r>
              <a:rPr lang="en-US" dirty="0" err="1"/>
              <a:t>基於伺服器的</a:t>
            </a:r>
            <a:r>
              <a:rPr lang="en-US" dirty="0"/>
              <a:t> AI </a:t>
            </a:r>
            <a:r>
              <a:rPr lang="en-US" dirty="0" err="1"/>
              <a:t>解決方案通道數量有限，並且需要非常昂貴的硬體</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當 VMS </a:t>
            </a:r>
            <a:r>
              <a:rPr lang="en-US" dirty="0" err="1"/>
              <a:t>不必承擔運行可能消耗伺服器資源到極限的分析時</a:t>
            </a:r>
            <a:r>
              <a:rPr lang="en-US" dirty="0"/>
              <a:t>，</a:t>
            </a:r>
            <a:r>
              <a:rPr lang="zh-TW" altLang="en-US" dirty="0"/>
              <a:t>影像</a:t>
            </a:r>
            <a:r>
              <a:rPr lang="en-US" dirty="0" err="1"/>
              <a:t>錄製功能的安全性會更高</a:t>
            </a:r>
            <a:r>
              <a:rPr lang="en-US" dirty="0"/>
              <a:t>。 </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err="1"/>
              <a:t>對事件的反應更快</a:t>
            </a:r>
            <a:r>
              <a:rPr lang="en-US" dirty="0"/>
              <a:t>——AI </a:t>
            </a:r>
            <a:r>
              <a:rPr lang="en-US" dirty="0" err="1"/>
              <a:t>攝像頭可以控制附近的</a:t>
            </a:r>
            <a:r>
              <a:rPr lang="en-US" dirty="0"/>
              <a:t> PTZ </a:t>
            </a:r>
            <a:r>
              <a:rPr lang="en-US" dirty="0" err="1"/>
              <a:t>攝像頭以實現即時反應，從而獲得更好的現場</a:t>
            </a:r>
            <a:r>
              <a:rPr lang="zh-TW" altLang="en-US" dirty="0"/>
              <a:t>影像</a:t>
            </a:r>
            <a:r>
              <a:rPr lang="en-US" dirty="0" err="1"/>
              <a:t>覆蓋</a:t>
            </a:r>
            <a:r>
              <a:rPr lang="en-US" dirty="0"/>
              <a:t>。 在 VMS </a:t>
            </a:r>
            <a:r>
              <a:rPr lang="en-US" dirty="0" err="1"/>
              <a:t>端處理的分析將過於緩慢，無法進行適當的反應</a:t>
            </a:r>
            <a:r>
              <a:rPr lang="en-US" dirty="0"/>
              <a:t>。</a:t>
            </a:r>
          </a:p>
          <a:p>
            <a:endParaRPr lang="en-US" dirty="0"/>
          </a:p>
          <a:p>
            <a:pPr marL="285750" indent="-285750">
              <a:buFont typeface="Arial" panose="020B0604020202020204" pitchFamily="34" charset="0"/>
              <a:buChar char="•"/>
            </a:pPr>
            <a:r>
              <a:rPr lang="en-US" dirty="0" err="1"/>
              <a:t>由於</a:t>
            </a:r>
            <a:r>
              <a:rPr lang="en-US" dirty="0"/>
              <a:t> AI </a:t>
            </a:r>
            <a:r>
              <a:rPr lang="en-US" dirty="0" err="1"/>
              <a:t>功能內建於攝像頭，因此伺服器端不需要與分析相關的許可證</a:t>
            </a:r>
            <a:r>
              <a:rPr lang="en-US" dirty="0"/>
              <a:t>。 </a:t>
            </a:r>
            <a:r>
              <a:rPr lang="en-US" dirty="0" err="1"/>
              <a:t>因此，在某些情況下，VMS</a:t>
            </a:r>
            <a:r>
              <a:rPr lang="en-US" dirty="0"/>
              <a:t> </a:t>
            </a:r>
            <a:r>
              <a:rPr lang="en-US" dirty="0" err="1"/>
              <a:t>的成本比伺服器端的</a:t>
            </a:r>
            <a:r>
              <a:rPr lang="en-US" dirty="0"/>
              <a:t> AI </a:t>
            </a:r>
            <a:r>
              <a:rPr lang="en-US" dirty="0" err="1"/>
              <a:t>解決方案低至</a:t>
            </a:r>
            <a:r>
              <a:rPr lang="en-US" dirty="0"/>
              <a:t> 10 倍。</a:t>
            </a:r>
          </a:p>
        </p:txBody>
      </p:sp>
    </p:spTree>
    <p:extLst>
      <p:ext uri="{BB962C8B-B14F-4D97-AF65-F5344CB8AC3E}">
        <p14:creationId xmlns:p14="http://schemas.microsoft.com/office/powerpoint/2010/main" val="39712230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和 CMS 功能</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2862322"/>
          </a:xfrm>
          <a:prstGeom prst="rect">
            <a:avLst/>
          </a:prstGeom>
          <a:noFill/>
        </p:spPr>
        <p:txBody>
          <a:bodyPr wrap="square" rtlCol="0">
            <a:spAutoFit/>
          </a:bodyPr>
          <a:lstStyle/>
          <a:p>
            <a:r>
              <a:rPr lang="en-US" dirty="0"/>
              <a:t>ACTi NVR 3 </a:t>
            </a:r>
            <a:r>
              <a:rPr lang="en-US" dirty="0" err="1"/>
              <a:t>企業版（及</a:t>
            </a:r>
            <a:r>
              <a:rPr lang="en-US" dirty="0"/>
              <a:t> CMS 2）管理來自攝像頭的分析事件如下：</a:t>
            </a:r>
          </a:p>
          <a:p>
            <a:endParaRPr lang="en-US" dirty="0"/>
          </a:p>
          <a:p>
            <a:pPr marL="342900" indent="-342900">
              <a:buAutoNum type="arabicPeriod"/>
            </a:pPr>
            <a:r>
              <a:rPr lang="en-US" dirty="0" err="1"/>
              <a:t>設置分析規則和閾值</a:t>
            </a:r>
            <a:r>
              <a:rPr lang="en-US" dirty="0"/>
              <a:t>——</a:t>
            </a:r>
            <a:r>
              <a:rPr lang="en-US" dirty="0" err="1"/>
              <a:t>例如，群眾有多大，多久被視為徘徊</a:t>
            </a:r>
            <a:r>
              <a:rPr lang="en-US" dirty="0"/>
              <a:t>。</a:t>
            </a:r>
          </a:p>
          <a:p>
            <a:pPr marL="342900" indent="-342900">
              <a:buAutoNum type="arabicPeriod"/>
            </a:pPr>
            <a:endParaRPr lang="en-US" dirty="0"/>
          </a:p>
          <a:p>
            <a:pPr marL="342900" indent="-342900">
              <a:buAutoNum type="arabicPeriod"/>
            </a:pPr>
            <a:r>
              <a:rPr lang="en-US" dirty="0" err="1"/>
              <a:t>從所有攝影機接收即時分析事件，並根據預定義的行動做出回應，例如發送電子郵件、在VMS螢幕上即時彈出</a:t>
            </a:r>
            <a:r>
              <a:rPr lang="zh-TW" altLang="en-US" dirty="0"/>
              <a:t>影像</a:t>
            </a:r>
            <a:r>
              <a:rPr lang="en-US" dirty="0" err="1"/>
              <a:t>通道等</a:t>
            </a:r>
            <a:r>
              <a:rPr lang="en-US" dirty="0"/>
              <a:t>。</a:t>
            </a:r>
          </a:p>
          <a:p>
            <a:pPr marL="342900" indent="-342900">
              <a:buAutoNum type="arabicPeriod"/>
            </a:pPr>
            <a:endParaRPr lang="en-US" dirty="0"/>
          </a:p>
          <a:p>
            <a:pPr marL="342900" indent="-342900">
              <a:buAutoNum type="arabicPeriod"/>
            </a:pPr>
            <a:r>
              <a:rPr lang="en-US" dirty="0" err="1"/>
              <a:t>自動將</a:t>
            </a:r>
            <a:r>
              <a:rPr lang="zh-TW" altLang="en-US" dirty="0"/>
              <a:t>影像</a:t>
            </a:r>
            <a:r>
              <a:rPr lang="en-US" dirty="0" err="1"/>
              <a:t>推送到巡邏保安的移動應用程式</a:t>
            </a:r>
            <a:r>
              <a:rPr lang="en-US" dirty="0"/>
              <a:t>。</a:t>
            </a:r>
          </a:p>
          <a:p>
            <a:pPr marL="342900" indent="-342900">
              <a:buAutoNum type="arabicPeriod"/>
            </a:pPr>
            <a:endParaRPr lang="en-US" dirty="0"/>
          </a:p>
          <a:p>
            <a:pPr marL="342900" indent="-342900">
              <a:buAutoNum type="arabicPeriod"/>
            </a:pPr>
            <a:r>
              <a:rPr lang="en-US" dirty="0" err="1"/>
              <a:t>按特定過濾規則、書籤、縮略圖進行搜索</a:t>
            </a:r>
            <a:r>
              <a:rPr lang="en-US" dirty="0"/>
              <a:t>。</a:t>
            </a:r>
          </a:p>
        </p:txBody>
      </p:sp>
    </p:spTree>
    <p:extLst>
      <p:ext uri="{BB962C8B-B14F-4D97-AF65-F5344CB8AC3E}">
        <p14:creationId xmlns:p14="http://schemas.microsoft.com/office/powerpoint/2010/main" val="19925279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購買地點</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通過授權經銷商</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直接從ACTi公司購買</a:t>
            </a:r>
          </a:p>
          <a:p>
            <a:pPr>
              <a:lnSpc>
                <a:spcPct val="150000"/>
              </a:lnSpc>
            </a:pPr>
            <a:r>
              <a:rPr lang="en-US"/>
              <a:t>電子郵件：</a:t>
            </a:r>
            <a:r>
              <a:rPr lang="en-US">
                <a:hlinkClick r:id="rId5"/>
              </a:rPr>
              <a:t>sales@acti.com</a:t>
            </a:r>
            <a:endParaRPr lang="en-US"/>
          </a:p>
          <a:p>
            <a:pPr>
              <a:lnSpc>
                <a:spcPct val="150000"/>
              </a:lnSpc>
            </a:pPr>
            <a:r>
              <a:rPr lang="en-US"/>
              <a:t>電話（美國）： +1-866-410-2284（免費）</a:t>
            </a:r>
          </a:p>
          <a:p>
            <a:pPr>
              <a:lnSpc>
                <a:spcPct val="150000"/>
              </a:lnSpc>
            </a:pPr>
            <a:r>
              <a:rPr lang="en-US"/>
              <a:t>電話（非美國）：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支援與服務</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技術支援</a:t>
            </a:r>
          </a:p>
          <a:p>
            <a:pPr>
              <a:lnSpc>
                <a:spcPct val="150000"/>
              </a:lnSpc>
            </a:pPr>
            <a:r>
              <a:rPr lang="en-US"/>
              <a:t>- 在線客戶幫助臺 - https://www.acti.com/chd</a:t>
            </a:r>
          </a:p>
          <a:p>
            <a:pPr>
              <a:lnSpc>
                <a:spcPct val="150000"/>
              </a:lnSpc>
            </a:pPr>
            <a:r>
              <a:rPr lang="en-US"/>
              <a:t>- 電話支援</a:t>
            </a:r>
          </a:p>
          <a:p>
            <a:pPr>
              <a:lnSpc>
                <a:spcPct val="150000"/>
              </a:lnSpc>
            </a:pPr>
            <a:r>
              <a:rPr lang="en-US"/>
              <a:t>美國： +1-866-410-2284（免費）</a:t>
            </a:r>
          </a:p>
          <a:p>
            <a:pPr>
              <a:lnSpc>
                <a:spcPct val="150000"/>
              </a:lnSpc>
            </a:pPr>
            <a:r>
              <a:rPr lang="en-US"/>
              <a:t>其他地區： +886-2-2656-5200</a:t>
            </a:r>
          </a:p>
          <a:p>
            <a:pPr>
              <a:lnSpc>
                <a:spcPct val="150000"/>
              </a:lnSpc>
            </a:pPr>
            <a:r>
              <a:rPr lang="en-US" b="1"/>
              <a:t>RMA服務</a:t>
            </a:r>
          </a:p>
          <a:p>
            <a:pPr>
              <a:lnSpc>
                <a:spcPct val="150000"/>
              </a:lnSpc>
            </a:pPr>
            <a:r>
              <a:rPr lang="en-US">
                <a:hlinkClick r:id="rId3"/>
              </a:rPr>
              <a:t>- 保固</a:t>
            </a:r>
            <a:endParaRPr lang="en-US"/>
          </a:p>
          <a:p>
            <a:pPr>
              <a:lnSpc>
                <a:spcPct val="150000"/>
              </a:lnSpc>
            </a:pPr>
            <a:r>
              <a:rPr lang="en-US">
                <a:hlinkClick r:id="rId4"/>
              </a:rPr>
              <a:t>- 維修服務</a:t>
            </a:r>
            <a:endParaRPr lang="en-US"/>
          </a:p>
          <a:p>
            <a:pPr>
              <a:lnSpc>
                <a:spcPct val="150000"/>
              </a:lnSpc>
            </a:pPr>
            <a:r>
              <a:rPr lang="en-US" b="1"/>
              <a:t>訓練</a:t>
            </a:r>
          </a:p>
          <a:p>
            <a:pPr>
              <a:lnSpc>
                <a:spcPct val="150000"/>
              </a:lnSpc>
            </a:pPr>
            <a:r>
              <a:rPr lang="en-US">
                <a:hlinkClick r:id="rId5"/>
              </a:rPr>
              <a:t>- 自我學習</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830114-0219-420B-B36C-F85BBFED20DB}">
  <ds:schemaRefs>
    <ds:schemaRef ds:uri="http://schemas.microsoft.com/office/2006/documentManagement/types"/>
    <ds:schemaRef ds:uri="http://schemas.microsoft.com/office/2006/metadata/properties"/>
    <ds:schemaRef ds:uri="http://purl.org/dc/terms/"/>
    <ds:schemaRef ds:uri="http://www.w3.org/XML/1998/namespace"/>
    <ds:schemaRef ds:uri="http://purl.org/dc/dcmitype/"/>
    <ds:schemaRef ds:uri="http://purl.org/dc/elements/1.1/"/>
    <ds:schemaRef ds:uri="http://schemas.microsoft.com/office/infopath/2007/PartnerControls"/>
    <ds:schemaRef ds:uri="http://schemas.openxmlformats.org/package/2006/metadata/core-properties"/>
    <ds:schemaRef ds:uri="4d3a89d7-38cc-4995-998c-0b0b8fa3c8d8"/>
    <ds:schemaRef ds:uri="ac087e28-3f76-4647-895f-aa0c543fee8a"/>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79CDBA6B-0526-41A5-B6DF-5BD35C17D17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241</TotalTime>
  <Words>937</Words>
  <Application>Microsoft Office PowerPoint</Application>
  <PresentationFormat>如螢幕大小 (4:3)</PresentationFormat>
  <Paragraphs>361</Paragraphs>
  <Slides>24</Slides>
  <Notes>20</Notes>
  <HiddenSlides>0</HiddenSlides>
  <MMClips>0</MMClips>
  <ScaleCrop>false</ScaleCrop>
  <HeadingPairs>
    <vt:vector size="6" baseType="variant">
      <vt:variant>
        <vt:lpstr>使用字型</vt:lpstr>
      </vt:variant>
      <vt:variant>
        <vt:i4>5</vt:i4>
      </vt:variant>
      <vt:variant>
        <vt:lpstr>佈景主題</vt:lpstr>
      </vt:variant>
      <vt:variant>
        <vt:i4>2</vt:i4>
      </vt:variant>
      <vt:variant>
        <vt:lpstr>投影片標題</vt:lpstr>
      </vt:variant>
      <vt:variant>
        <vt:i4>24</vt:i4>
      </vt:variant>
    </vt:vector>
  </HeadingPairs>
  <TitlesOfParts>
    <vt:vector size="31" baseType="lpstr">
      <vt:lpstr>Google Sans</vt:lpstr>
      <vt:lpstr>新細明體</vt:lpstr>
      <vt:lpstr>Arial</vt:lpstr>
      <vt:lpstr>Calibri</vt:lpstr>
      <vt:lpstr>Open Sans</vt: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Bella.Liu (劉家瑀)</cp:lastModifiedBy>
  <cp:revision>6</cp:revision>
  <dcterms:created xsi:type="dcterms:W3CDTF">2015-08-31T10:30:03Z</dcterms:created>
  <dcterms:modified xsi:type="dcterms:W3CDTF">2025-02-10T06:51:45Z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