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507" r:id="rId13"/>
    <p:sldId id="476" r:id="rId14"/>
    <p:sldId id="469" r:id="rId15"/>
    <p:sldId id="477" r:id="rId16"/>
    <p:sldId id="512" r:id="rId17"/>
    <p:sldId id="479" r:id="rId18"/>
    <p:sldId id="480" r:id="rId19"/>
    <p:sldId id="498" r:id="rId20"/>
    <p:sldId id="499"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902"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2025/2/13</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2025/2/13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2025/2/13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16.xml"/><Relationship Id="rId7"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g"/></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6.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7.png"/><Relationship Id="rId3" Type="http://schemas.openxmlformats.org/officeDocument/2006/relationships/slide" Target="slide21.xm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6.png"/><Relationship Id="rId5" Type="http://schemas.openxmlformats.org/officeDocument/2006/relationships/image" Target="../media/image19.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5.png"/><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28.png"/><Relationship Id="rId5" Type="http://schemas.openxmlformats.org/officeDocument/2006/relationships/image" Target="../media/image20.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6.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s/thermal-cameras"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s/thermal-cameras"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4.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9.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8.png"/><Relationship Id="rId5" Type="http://schemas.openxmlformats.org/officeDocument/2006/relationships/hyperlink" Target="https://www.acti.com/product/A952" TargetMode="External"/><Relationship Id="rId10" Type="http://schemas.openxmlformats.org/officeDocument/2006/relationships/image" Target="../media/image37.png"/><Relationship Id="rId4" Type="http://schemas.openxmlformats.org/officeDocument/2006/relationships/hyperlink" Target="https://www.acti.com/product/8426" TargetMode="External"/><Relationship Id="rId9"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1.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3.png"/><Relationship Id="rId4" Type="http://schemas.openxmlformats.org/officeDocument/2006/relationships/image" Target="../media/image42.png"/></Relationships>
</file>

<file path=ppt/slides/_rels/slide2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38.png"/><Relationship Id="rId7" Type="http://schemas.openxmlformats.org/officeDocument/2006/relationships/image" Target="../media/image47.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9.png"/></Relationships>
</file>

<file path=ppt/slides/_rels/slide28.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住宅監控解決方案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89125" y="3741880"/>
            <a:ext cx="3015518"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住宅：概述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79110" y="1918502"/>
            <a:ext cx="6120680" cy="830997"/>
          </a:xfrm>
          <a:prstGeom prst="rect">
            <a:avLst/>
          </a:prstGeom>
          <a:noFill/>
        </p:spPr>
        <p:txBody>
          <a:bodyPr wrap="square">
            <a:spAutoFit/>
          </a:bodyPr>
          <a:lstStyle/>
          <a:p>
            <a:r>
              <a:rPr lang="en-US" sz="1600" dirty="0">
                <a:solidFill>
                  <a:srgbClr val="535353"/>
                </a:solidFill>
                <a:latin typeface="Open Sans" panose="020B0606030504020204" pitchFamily="34" charset="0"/>
              </a:rPr>
              <a:t>ACTi </a:t>
            </a:r>
            <a:r>
              <a:rPr lang="en-US" sz="1600" dirty="0" err="1">
                <a:solidFill>
                  <a:srgbClr val="535353"/>
                </a:solidFill>
                <a:latin typeface="Open Sans" panose="020B0606030504020204" pitchFamily="34" charset="0"/>
              </a:rPr>
              <a:t>的端到端智能住宅管理解決方案通過</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分析以及接入控制、對講機、警報和監控系統的整合，優化居住環境的安全性和運營管理</a:t>
            </a:r>
            <a:r>
              <a:rPr lang="en-US" sz="1600" dirty="0">
                <a:solidFill>
                  <a:srgbClr val="535353"/>
                </a:solidFill>
                <a:latin typeface="Open Sans" panose="020B0606030504020204" pitchFamily="34" charset="0"/>
              </a:rPr>
              <a:t>。</a:t>
            </a:r>
          </a:p>
        </p:txBody>
      </p:sp>
      <p:sp>
        <p:nvSpPr>
          <p:cNvPr id="10" name="TextBox 9">
            <a:extLst>
              <a:ext uri="{FF2B5EF4-FFF2-40B4-BE49-F238E27FC236}">
                <a16:creationId xmlns:a16="http://schemas.microsoft.com/office/drawing/2014/main" id="{60B4391B-8304-3719-A07B-BEE7D43097DE}"/>
              </a:ext>
            </a:extLst>
          </p:cNvPr>
          <p:cNvSpPr txBox="1"/>
          <p:nvPr/>
        </p:nvSpPr>
        <p:spPr>
          <a:xfrm>
            <a:off x="318726" y="3543602"/>
            <a:ext cx="8616577" cy="2554545"/>
          </a:xfrm>
          <a:prstGeom prst="rect">
            <a:avLst/>
          </a:prstGeom>
          <a:noFill/>
        </p:spPr>
        <p:txBody>
          <a:bodyPr wrap="square">
            <a:spAutoFit/>
          </a:bodyPr>
          <a:lstStyle/>
          <a:p>
            <a:r>
              <a:rPr lang="en-US" sz="1600" dirty="0">
                <a:solidFill>
                  <a:srgbClr val="535353"/>
                </a:solidFill>
                <a:latin typeface="Open Sans" panose="020B0606030504020204" pitchFamily="34" charset="0"/>
              </a:rPr>
              <a:t>ACTi 提供針對三種不同住宅市場範疇的端到端 IP </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監控解決方案</a:t>
            </a:r>
            <a:r>
              <a:rPr lang="en-US" sz="1600" dirty="0">
                <a:solidFill>
                  <a:srgbClr val="535353"/>
                </a:solidFill>
                <a:latin typeface="Open Sans" panose="020B0606030504020204" pitchFamily="34" charset="0"/>
              </a:rPr>
              <a:t>：</a:t>
            </a:r>
          </a:p>
          <a:p>
            <a:r>
              <a:rPr lang="en-US" sz="1600" dirty="0">
                <a:solidFill>
                  <a:srgbClr val="535353"/>
                </a:solidFill>
                <a:latin typeface="Open Sans" panose="020B0606030504020204" pitchFamily="34" charset="0"/>
              </a:rPr>
              <a:t>- 單戶住宅、別墅、平房</a:t>
            </a:r>
          </a:p>
          <a:p>
            <a:r>
              <a:rPr lang="en-US" sz="1600" dirty="0">
                <a:solidFill>
                  <a:srgbClr val="535353"/>
                </a:solidFill>
                <a:latin typeface="Open Sans" panose="020B0606030504020204" pitchFamily="34" charset="0"/>
              </a:rPr>
              <a:t>- 公寓、住宅大樓、聯排別墅</a:t>
            </a:r>
          </a:p>
          <a:p>
            <a:r>
              <a:rPr lang="en-US" sz="1600" dirty="0">
                <a:solidFill>
                  <a:srgbClr val="535353"/>
                </a:solidFill>
                <a:latin typeface="Open Sans" panose="020B0606030504020204" pitchFamily="34" charset="0"/>
              </a:rPr>
              <a:t>- 公寓樓、高層大廈</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每種類型住宅的安全或商業管理相關挑戰和解決方案需求各不相同。 例如，常見的挑戰可能包括擅闖、盜竊、周圍可疑活動等。</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 的端到端住宅監控解決方案包括 IP </a:t>
            </a:r>
            <a:r>
              <a:rPr lang="zh-TW" altLang="en-US" sz="1600" dirty="0">
                <a:solidFill>
                  <a:srgbClr val="535353"/>
                </a:solidFill>
                <a:latin typeface="Open Sans" panose="020B0606030504020204" pitchFamily="34" charset="0"/>
              </a:rPr>
              <a:t>攝影機</a:t>
            </a:r>
            <a:r>
              <a:rPr lang="en-US" sz="1600" dirty="0">
                <a:solidFill>
                  <a:srgbClr val="535353"/>
                </a:solidFill>
                <a:latin typeface="Open Sans" panose="020B0606030504020204" pitchFamily="34" charset="0"/>
              </a:rPr>
              <a:t>、</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管理系統、移動監控</a:t>
            </a:r>
            <a:r>
              <a:rPr lang="en-US" sz="1600" dirty="0">
                <a:solidFill>
                  <a:srgbClr val="535353"/>
                </a:solidFill>
                <a:latin typeface="Open Sans" panose="020B0606030504020204" pitchFamily="34" charset="0"/>
              </a:rPr>
              <a:t>、</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分析、接入控制、警報系統等</a:t>
            </a:r>
            <a:r>
              <a:rPr lang="en-US" sz="1600" dirty="0">
                <a:solidFill>
                  <a:srgbClr val="535353"/>
                </a:solidFill>
                <a:latin typeface="Open Sans" panose="020B0606030504020204" pitchFamily="34" charset="0"/>
              </a:rPr>
              <a:t>。</a:t>
            </a:r>
            <a:endParaRPr lang="en-US" sz="1600" dirty="0">
              <a:solidFill>
                <a:srgbClr val="535353"/>
              </a:solidFill>
              <a:effectLst/>
              <a:latin typeface="Open Sans" panose="020B0606030504020204" pitchFamily="34" charset="0"/>
            </a:endParaRP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65714" y="1918502"/>
            <a:ext cx="2146935" cy="1462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A3B5D62-744F-199D-5E19-7D4BD48F574E}"/>
              </a:ext>
            </a:extLst>
          </p:cNvPr>
          <p:cNvPicPr>
            <a:picLocks noChangeAspect="1"/>
          </p:cNvPicPr>
          <p:nvPr/>
        </p:nvPicPr>
        <p:blipFill>
          <a:blip r:embed="rId3"/>
          <a:stretch>
            <a:fillRect/>
          </a:stretch>
        </p:blipFill>
        <p:spPr>
          <a:xfrm>
            <a:off x="153904" y="1611170"/>
            <a:ext cx="8908611" cy="5084068"/>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住宅：地圖</a:t>
            </a:r>
          </a:p>
        </p:txBody>
      </p:sp>
      <p:sp>
        <p:nvSpPr>
          <p:cNvPr id="16" name="TextBox 15">
            <a:extLst>
              <a:ext uri="{FF2B5EF4-FFF2-40B4-BE49-F238E27FC236}">
                <a16:creationId xmlns:a16="http://schemas.microsoft.com/office/drawing/2014/main" id="{458E1A64-B217-E2B6-09D4-DE910F0DB6DE}"/>
              </a:ext>
            </a:extLst>
          </p:cNvPr>
          <p:cNvSpPr txBox="1"/>
          <p:nvPr/>
        </p:nvSpPr>
        <p:spPr>
          <a:xfrm>
            <a:off x="3209969" y="4231650"/>
            <a:ext cx="742599" cy="307777"/>
          </a:xfrm>
          <a:prstGeom prst="rect">
            <a:avLst/>
          </a:prstGeom>
          <a:solidFill>
            <a:schemeClr val="bg1"/>
          </a:solidFill>
        </p:spPr>
        <p:txBody>
          <a:bodyPr wrap="square" rtlCol="0">
            <a:spAutoFit/>
          </a:bodyPr>
          <a:lstStyle/>
          <a:p>
            <a:r>
              <a:rPr lang="en-US" sz="1400" dirty="0"/>
              <a:t>運動場</a:t>
            </a:r>
          </a:p>
        </p:txBody>
      </p:sp>
      <p:sp>
        <p:nvSpPr>
          <p:cNvPr id="17" name="TextBox 16">
            <a:extLst>
              <a:ext uri="{FF2B5EF4-FFF2-40B4-BE49-F238E27FC236}">
                <a16:creationId xmlns:a16="http://schemas.microsoft.com/office/drawing/2014/main" id="{C4C7C13B-B360-52A6-7E51-4B41408DD60C}"/>
              </a:ext>
            </a:extLst>
          </p:cNvPr>
          <p:cNvSpPr txBox="1"/>
          <p:nvPr/>
        </p:nvSpPr>
        <p:spPr>
          <a:xfrm>
            <a:off x="1181651" y="3792240"/>
            <a:ext cx="1099434" cy="307777"/>
          </a:xfrm>
          <a:prstGeom prst="rect">
            <a:avLst/>
          </a:prstGeom>
          <a:solidFill>
            <a:schemeClr val="bg1"/>
          </a:solidFill>
        </p:spPr>
        <p:txBody>
          <a:bodyPr wrap="square" rtlCol="0">
            <a:spAutoFit/>
          </a:bodyPr>
          <a:lstStyle/>
          <a:p>
            <a:r>
              <a:rPr lang="en-US" sz="1400" dirty="0"/>
              <a:t>戶外停車場</a:t>
            </a:r>
          </a:p>
        </p:txBody>
      </p:sp>
      <p:sp>
        <p:nvSpPr>
          <p:cNvPr id="20" name="TextBox 19">
            <a:extLst>
              <a:ext uri="{FF2B5EF4-FFF2-40B4-BE49-F238E27FC236}">
                <a16:creationId xmlns:a16="http://schemas.microsoft.com/office/drawing/2014/main" id="{E62FCADF-EC16-404F-311C-30B85DDA44BD}"/>
              </a:ext>
            </a:extLst>
          </p:cNvPr>
          <p:cNvSpPr txBox="1"/>
          <p:nvPr/>
        </p:nvSpPr>
        <p:spPr>
          <a:xfrm>
            <a:off x="555090" y="5805264"/>
            <a:ext cx="723104" cy="307777"/>
          </a:xfrm>
          <a:prstGeom prst="rect">
            <a:avLst/>
          </a:prstGeom>
          <a:solidFill>
            <a:schemeClr val="bg1"/>
          </a:solidFill>
        </p:spPr>
        <p:txBody>
          <a:bodyPr wrap="square" rtlCol="0">
            <a:spAutoFit/>
          </a:bodyPr>
          <a:lstStyle/>
          <a:p>
            <a:r>
              <a:rPr lang="en-US" sz="1400" dirty="0"/>
              <a:t>周邊</a:t>
            </a:r>
          </a:p>
        </p:txBody>
      </p:sp>
      <p:sp>
        <p:nvSpPr>
          <p:cNvPr id="21" name="TextBox 20">
            <a:extLst>
              <a:ext uri="{FF2B5EF4-FFF2-40B4-BE49-F238E27FC236}">
                <a16:creationId xmlns:a16="http://schemas.microsoft.com/office/drawing/2014/main" id="{7A8DB00F-FA4D-EA66-8D42-3097ADA890D4}"/>
              </a:ext>
            </a:extLst>
          </p:cNvPr>
          <p:cNvSpPr txBox="1"/>
          <p:nvPr/>
        </p:nvSpPr>
        <p:spPr>
          <a:xfrm>
            <a:off x="4054477" y="2933834"/>
            <a:ext cx="832156" cy="305463"/>
          </a:xfrm>
          <a:prstGeom prst="rect">
            <a:avLst/>
          </a:prstGeom>
          <a:solidFill>
            <a:schemeClr val="bg1"/>
          </a:solidFill>
        </p:spPr>
        <p:txBody>
          <a:bodyPr wrap="square" rtlCol="0">
            <a:spAutoFit/>
          </a:bodyPr>
          <a:lstStyle/>
          <a:p>
            <a:r>
              <a:rPr lang="en-US" sz="1400" dirty="0"/>
              <a:t>游泳池</a:t>
            </a:r>
          </a:p>
        </p:txBody>
      </p:sp>
      <p:sp>
        <p:nvSpPr>
          <p:cNvPr id="22" name="TextBox 21">
            <a:extLst>
              <a:ext uri="{FF2B5EF4-FFF2-40B4-BE49-F238E27FC236}">
                <a16:creationId xmlns:a16="http://schemas.microsoft.com/office/drawing/2014/main" id="{4E01FA23-7489-21D5-ECCB-6458583EFFB9}"/>
              </a:ext>
            </a:extLst>
          </p:cNvPr>
          <p:cNvSpPr txBox="1"/>
          <p:nvPr/>
        </p:nvSpPr>
        <p:spPr>
          <a:xfrm>
            <a:off x="978747" y="4803076"/>
            <a:ext cx="931471" cy="307777"/>
          </a:xfrm>
          <a:prstGeom prst="rect">
            <a:avLst/>
          </a:prstGeom>
          <a:solidFill>
            <a:schemeClr val="bg1"/>
          </a:solidFill>
        </p:spPr>
        <p:txBody>
          <a:bodyPr wrap="square" rtlCol="0">
            <a:spAutoFit/>
          </a:bodyPr>
          <a:lstStyle/>
          <a:p>
            <a:r>
              <a:rPr lang="en-US" sz="1400" dirty="0"/>
              <a:t>區域入口</a:t>
            </a:r>
          </a:p>
        </p:txBody>
      </p:sp>
      <p:sp>
        <p:nvSpPr>
          <p:cNvPr id="4" name="TextBox 3">
            <a:extLst>
              <a:ext uri="{FF2B5EF4-FFF2-40B4-BE49-F238E27FC236}">
                <a16:creationId xmlns:a16="http://schemas.microsoft.com/office/drawing/2014/main" id="{39302DFA-5F16-0954-9401-53AA266FE95E}"/>
              </a:ext>
            </a:extLst>
          </p:cNvPr>
          <p:cNvSpPr txBox="1"/>
          <p:nvPr/>
        </p:nvSpPr>
        <p:spPr>
          <a:xfrm>
            <a:off x="5889276" y="2295360"/>
            <a:ext cx="931470" cy="307777"/>
          </a:xfrm>
          <a:prstGeom prst="rect">
            <a:avLst/>
          </a:prstGeom>
          <a:solidFill>
            <a:schemeClr val="bg1"/>
          </a:solidFill>
        </p:spPr>
        <p:txBody>
          <a:bodyPr wrap="square" rtlCol="0">
            <a:spAutoFit/>
          </a:bodyPr>
          <a:lstStyle/>
          <a:p>
            <a:r>
              <a:rPr lang="en-US" sz="1400" dirty="0"/>
              <a:t>住宅大樓</a:t>
            </a:r>
          </a:p>
        </p:txBody>
      </p:sp>
      <p:sp>
        <p:nvSpPr>
          <p:cNvPr id="5" name="TextBox 4">
            <a:extLst>
              <a:ext uri="{FF2B5EF4-FFF2-40B4-BE49-F238E27FC236}">
                <a16:creationId xmlns:a16="http://schemas.microsoft.com/office/drawing/2014/main" id="{246020F7-5790-ED10-F25D-8143AD7EB1CC}"/>
              </a:ext>
            </a:extLst>
          </p:cNvPr>
          <p:cNvSpPr txBox="1"/>
          <p:nvPr/>
        </p:nvSpPr>
        <p:spPr>
          <a:xfrm>
            <a:off x="2383035" y="6073610"/>
            <a:ext cx="983718" cy="307777"/>
          </a:xfrm>
          <a:prstGeom prst="rect">
            <a:avLst/>
          </a:prstGeom>
          <a:solidFill>
            <a:schemeClr val="bg1"/>
          </a:solidFill>
        </p:spPr>
        <p:txBody>
          <a:bodyPr wrap="square" rtlCol="0">
            <a:spAutoFit/>
          </a:bodyPr>
          <a:lstStyle/>
          <a:p>
            <a:r>
              <a:rPr lang="en-US" sz="1400" dirty="0"/>
              <a:t>區域大門</a:t>
            </a:r>
          </a:p>
        </p:txBody>
      </p:sp>
      <p:sp>
        <p:nvSpPr>
          <p:cNvPr id="7" name="TextBox 6">
            <a:extLst>
              <a:ext uri="{FF2B5EF4-FFF2-40B4-BE49-F238E27FC236}">
                <a16:creationId xmlns:a16="http://schemas.microsoft.com/office/drawing/2014/main" id="{6024A30D-933D-874D-3350-1C279B6AA7E7}"/>
              </a:ext>
            </a:extLst>
          </p:cNvPr>
          <p:cNvSpPr txBox="1"/>
          <p:nvPr/>
        </p:nvSpPr>
        <p:spPr>
          <a:xfrm>
            <a:off x="3366754" y="3438330"/>
            <a:ext cx="920112" cy="305463"/>
          </a:xfrm>
          <a:prstGeom prst="rect">
            <a:avLst/>
          </a:prstGeom>
          <a:solidFill>
            <a:schemeClr val="bg1"/>
          </a:solidFill>
        </p:spPr>
        <p:txBody>
          <a:bodyPr wrap="square" rtlCol="0">
            <a:spAutoFit/>
          </a:bodyPr>
          <a:lstStyle/>
          <a:p>
            <a:r>
              <a:rPr lang="en-US" sz="1400" dirty="0"/>
              <a:t>控制室</a:t>
            </a:r>
          </a:p>
        </p:txBody>
      </p:sp>
      <p:sp>
        <p:nvSpPr>
          <p:cNvPr id="8" name="TextBox 7">
            <a:extLst>
              <a:ext uri="{FF2B5EF4-FFF2-40B4-BE49-F238E27FC236}">
                <a16:creationId xmlns:a16="http://schemas.microsoft.com/office/drawing/2014/main" id="{B412F287-7A9C-F44C-AF15-A3A8BCA321B8}"/>
              </a:ext>
            </a:extLst>
          </p:cNvPr>
          <p:cNvSpPr txBox="1"/>
          <p:nvPr/>
        </p:nvSpPr>
        <p:spPr>
          <a:xfrm>
            <a:off x="1379656" y="3097242"/>
            <a:ext cx="701641" cy="276999"/>
          </a:xfrm>
          <a:prstGeom prst="rect">
            <a:avLst/>
          </a:prstGeom>
          <a:solidFill>
            <a:schemeClr val="bg1"/>
          </a:solidFill>
        </p:spPr>
        <p:txBody>
          <a:bodyPr wrap="square" rtlCol="0">
            <a:spAutoFit/>
          </a:bodyPr>
          <a:lstStyle/>
          <a:p>
            <a:r>
              <a:rPr lang="en-US" sz="1200" dirty="0"/>
              <a:t>健身房</a:t>
            </a:r>
          </a:p>
        </p:txBody>
      </p:sp>
      <p:sp>
        <p:nvSpPr>
          <p:cNvPr id="9" name="TextBox 8">
            <a:extLst>
              <a:ext uri="{FF2B5EF4-FFF2-40B4-BE49-F238E27FC236}">
                <a16:creationId xmlns:a16="http://schemas.microsoft.com/office/drawing/2014/main" id="{E807D296-A08A-D089-D1C2-31A44505FE4D}"/>
              </a:ext>
            </a:extLst>
          </p:cNvPr>
          <p:cNvSpPr txBox="1"/>
          <p:nvPr/>
        </p:nvSpPr>
        <p:spPr>
          <a:xfrm>
            <a:off x="7015192" y="4495299"/>
            <a:ext cx="919440" cy="307777"/>
          </a:xfrm>
          <a:prstGeom prst="rect">
            <a:avLst/>
          </a:prstGeom>
          <a:solidFill>
            <a:schemeClr val="bg1"/>
          </a:solidFill>
        </p:spPr>
        <p:txBody>
          <a:bodyPr wrap="square" rtlCol="0">
            <a:spAutoFit/>
          </a:bodyPr>
          <a:lstStyle/>
          <a:p>
            <a:r>
              <a:rPr lang="en-US" sz="1400" dirty="0"/>
              <a:t>住宅大樓</a:t>
            </a:r>
          </a:p>
        </p:txBody>
      </p:sp>
      <p:sp>
        <p:nvSpPr>
          <p:cNvPr id="10" name="TextBox 9">
            <a:extLst>
              <a:ext uri="{FF2B5EF4-FFF2-40B4-BE49-F238E27FC236}">
                <a16:creationId xmlns:a16="http://schemas.microsoft.com/office/drawing/2014/main" id="{3B09E61B-F8AF-65C1-9F9D-8BB587B4FCD0}"/>
              </a:ext>
            </a:extLst>
          </p:cNvPr>
          <p:cNvSpPr txBox="1"/>
          <p:nvPr/>
        </p:nvSpPr>
        <p:spPr>
          <a:xfrm>
            <a:off x="799007" y="2126425"/>
            <a:ext cx="931470" cy="307777"/>
          </a:xfrm>
          <a:prstGeom prst="rect">
            <a:avLst/>
          </a:prstGeom>
          <a:solidFill>
            <a:schemeClr val="bg1"/>
          </a:solidFill>
        </p:spPr>
        <p:txBody>
          <a:bodyPr wrap="square" rtlCol="0">
            <a:spAutoFit/>
          </a:bodyPr>
          <a:lstStyle/>
          <a:p>
            <a:r>
              <a:rPr lang="en-US" sz="1400" dirty="0"/>
              <a:t>住宅大樓</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住宅：應用與地點</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933352784"/>
              </p:ext>
            </p:extLst>
          </p:nvPr>
        </p:nvGraphicFramePr>
        <p:xfrm>
          <a:off x="83507" y="1680575"/>
          <a:ext cx="8939881" cy="4825688"/>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791312">
                  <a:extLst>
                    <a:ext uri="{9D8B030D-6E8A-4147-A177-3AD203B41FA5}">
                      <a16:colId xmlns:a16="http://schemas.microsoft.com/office/drawing/2014/main" val="2122113404"/>
                    </a:ext>
                  </a:extLst>
                </a:gridCol>
                <a:gridCol w="969395">
                  <a:extLst>
                    <a:ext uri="{9D8B030D-6E8A-4147-A177-3AD203B41FA5}">
                      <a16:colId xmlns:a16="http://schemas.microsoft.com/office/drawing/2014/main" val="905671876"/>
                    </a:ext>
                  </a:extLst>
                </a:gridCol>
                <a:gridCol w="958993">
                  <a:extLst>
                    <a:ext uri="{9D8B030D-6E8A-4147-A177-3AD203B41FA5}">
                      <a16:colId xmlns:a16="http://schemas.microsoft.com/office/drawing/2014/main" val="3155535811"/>
                    </a:ext>
                  </a:extLst>
                </a:gridCol>
                <a:gridCol w="688063">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dirty="0">
                        <a:solidFill>
                          <a:schemeClr val="tx1">
                            <a:lumMod val="76000"/>
                            <a:lumOff val="24000"/>
                          </a:schemeClr>
                        </a:solidFill>
                      </a:endParaRPr>
                    </a:p>
                  </a:txBody>
                  <a:tcPr/>
                </a:tc>
                <a:tc>
                  <a:txBody>
                    <a:bodyPr/>
                    <a:lstStyle/>
                    <a:p>
                      <a:r>
                        <a:rPr lang="en-US" sz="1300" dirty="0">
                          <a:solidFill>
                            <a:schemeClr val="bg1"/>
                          </a:solidFill>
                        </a:rPr>
                        <a:t>區域入口</a:t>
                      </a:r>
                    </a:p>
                  </a:txBody>
                  <a:tcPr/>
                </a:tc>
                <a:tc>
                  <a:txBody>
                    <a:bodyPr/>
                    <a:lstStyle/>
                    <a:p>
                      <a:r>
                        <a:rPr lang="en-US" sz="1300" dirty="0">
                          <a:solidFill>
                            <a:schemeClr val="bg1"/>
                          </a:solidFill>
                        </a:rPr>
                        <a:t>區域大門</a:t>
                      </a:r>
                    </a:p>
                  </a:txBody>
                  <a:tcPr/>
                </a:tc>
                <a:tc>
                  <a:txBody>
                    <a:bodyPr/>
                    <a:lstStyle/>
                    <a:p>
                      <a:r>
                        <a:rPr lang="en-US" sz="1300" dirty="0">
                          <a:solidFill>
                            <a:schemeClr val="bg1"/>
                          </a:solidFill>
                        </a:rPr>
                        <a:t>控制室</a:t>
                      </a:r>
                    </a:p>
                  </a:txBody>
                  <a:tcPr/>
                </a:tc>
                <a:tc>
                  <a:txBody>
                    <a:bodyPr/>
                    <a:lstStyle/>
                    <a:p>
                      <a:r>
                        <a:rPr lang="en-US" sz="1300" dirty="0">
                          <a:solidFill>
                            <a:schemeClr val="bg1"/>
                          </a:solidFill>
                        </a:rPr>
                        <a:t>住宅大樓</a:t>
                      </a:r>
                    </a:p>
                  </a:txBody>
                  <a:tcPr/>
                </a:tc>
                <a:tc>
                  <a:txBody>
                    <a:bodyPr/>
                    <a:lstStyle/>
                    <a:p>
                      <a:r>
                        <a:rPr lang="en-US" sz="1300" dirty="0">
                          <a:solidFill>
                            <a:schemeClr val="bg1"/>
                          </a:solidFill>
                        </a:rPr>
                        <a:t>游泳池</a:t>
                      </a:r>
                    </a:p>
                  </a:txBody>
                  <a:tcPr/>
                </a:tc>
                <a:tc>
                  <a:txBody>
                    <a:bodyPr/>
                    <a:lstStyle/>
                    <a:p>
                      <a:r>
                        <a:rPr lang="en-US" sz="1300" dirty="0">
                          <a:solidFill>
                            <a:schemeClr val="bg1"/>
                          </a:solidFill>
                        </a:rPr>
                        <a:t>運動場</a:t>
                      </a:r>
                    </a:p>
                  </a:txBody>
                  <a:tcPr/>
                </a:tc>
                <a:tc>
                  <a:txBody>
                    <a:bodyPr/>
                    <a:lstStyle/>
                    <a:p>
                      <a:r>
                        <a:rPr lang="en-US" sz="1300" dirty="0">
                          <a:solidFill>
                            <a:schemeClr val="bg1"/>
                          </a:solidFill>
                        </a:rPr>
                        <a:t>停車場</a:t>
                      </a:r>
                    </a:p>
                  </a:txBody>
                  <a:tcPr/>
                </a:tc>
                <a:tc>
                  <a:txBody>
                    <a:bodyPr/>
                    <a:lstStyle/>
                    <a:p>
                      <a:r>
                        <a:rPr lang="en-US" sz="1300" dirty="0">
                          <a:solidFill>
                            <a:schemeClr val="bg1"/>
                          </a:solidFill>
                        </a:rPr>
                        <a:t>周邊</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未經授權的進入檢測</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尾隨檢測</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實時嫌疑人追蹤</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車輛進入控制</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對講服務</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擅自闖入檢測</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可疑垃圾投擲檢測</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隨時隨地監控</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安全保障</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188733179"/>
                  </a:ext>
                </a:extLst>
              </a:tr>
              <a:tr h="450769">
                <a:tc>
                  <a:txBody>
                    <a:bodyPr/>
                    <a:lstStyle/>
                    <a:p>
                      <a:pPr lvl="0">
                        <a:buNone/>
                      </a:pPr>
                      <a:r>
                        <a:rPr lang="en-US" sz="1300" dirty="0" err="1">
                          <a:solidFill>
                            <a:schemeClr val="tx1">
                              <a:lumMod val="76000"/>
                              <a:lumOff val="24000"/>
                            </a:schemeClr>
                          </a:solidFill>
                        </a:rPr>
                        <a:t>通過手機將</a:t>
                      </a:r>
                      <a:r>
                        <a:rPr lang="zh-TW" altLang="en-US" sz="1300" dirty="0">
                          <a:solidFill>
                            <a:schemeClr val="tx1">
                              <a:lumMod val="76000"/>
                              <a:lumOff val="24000"/>
                            </a:schemeClr>
                          </a:solidFill>
                        </a:rPr>
                        <a:t>影像</a:t>
                      </a:r>
                      <a:r>
                        <a:rPr lang="en-US" sz="1300" dirty="0" err="1">
                          <a:solidFill>
                            <a:schemeClr val="tx1">
                              <a:lumMod val="76000"/>
                              <a:lumOff val="24000"/>
                            </a:schemeClr>
                          </a:solidFill>
                        </a:rPr>
                        <a:t>證據推送至NVR</a:t>
                      </a:r>
                      <a:endParaRPr lang="en-US" sz="1300" dirty="0">
                        <a:solidFill>
                          <a:schemeClr val="tx1">
                            <a:lumMod val="76000"/>
                            <a:lumOff val="24000"/>
                          </a:schemeClr>
                        </a:solidFill>
                      </a:endParaRP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住宅：應用</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cstate="print">
            <a:extLst>
              <a:ext uri="{28A0092B-C50C-407E-A947-70E740481C1C}">
                <a14:useLocalDpi xmlns:a14="http://schemas.microsoft.com/office/drawing/2010/main" val="0"/>
              </a:ext>
            </a:extLst>
          </a:blip>
          <a:srcRect l="4111" r="4111"/>
          <a:stretch/>
        </p:blipFill>
        <p:spPr>
          <a:xfrm>
            <a:off x="5562599" y="2187651"/>
            <a:ext cx="1471944" cy="1054861"/>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830997"/>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未經授權的進入檢測</a:t>
            </a:r>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分析檢測入侵嘗試並通知保安人員</a:t>
            </a:r>
            <a:r>
              <a:rPr lang="en-US" sz="1200" dirty="0">
                <a:solidFill>
                  <a:srgbClr val="535353"/>
                </a:solidFill>
                <a:latin typeface="Open Sans"/>
                <a:ea typeface="Open Sans"/>
                <a:cs typeface="Open Sans"/>
              </a:rPr>
              <a:t>。</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尾隨檢測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通過比較檢測到的頭數與呈現的進入憑證數量，檢測限制區域入口的尾隨行為。</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實時嫌疑人追蹤</a:t>
            </a:r>
            <a:endParaRPr lang="en-US" dirty="0"/>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透過在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管理系統中切換</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通道，使用透明</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覆蓋按鈕無縫追蹤嫌疑人</a:t>
            </a:r>
            <a:r>
              <a:rPr lang="en-US" sz="1200" dirty="0">
                <a:solidFill>
                  <a:srgbClr val="535353"/>
                </a:solidFill>
                <a:latin typeface="Open Sans"/>
                <a:ea typeface="Open Sans"/>
                <a:cs typeface="Open Sans"/>
              </a:rPr>
              <a:t>。</a:t>
            </a:r>
            <a:endParaRPr lang="en-US" dirty="0"/>
          </a:p>
          <a:p>
            <a:endParaRPr lang="en-US" sz="1200" b="1" dirty="0">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車輛進入控制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可以方便地使用自動車牌識別（ALPR）技術來控制大門的進出。</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對講服務</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通過本地語音通信系統與其他人互動。</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住宅：應用</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extLst>
              <a:ext uri="{FF2B5EF4-FFF2-40B4-BE49-F238E27FC236}">
                <a16:creationId xmlns:a16="http://schemas.microsoft.com/office/drawing/2014/main" id="{6D152099-2AB1-DA03-DF92-3C849513D640}"/>
              </a:ext>
            </a:extLst>
          </p:cNvPr>
          <p:cNvPicPr>
            <a:picLocks noChangeAspect="1"/>
          </p:cNvPicPr>
          <p:nvPr/>
        </p:nvPicPr>
        <p:blipFill>
          <a:blip r:embed="rId6"/>
          <a:stretch>
            <a:fillRect/>
          </a:stretch>
        </p:blipFill>
        <p:spPr>
          <a:xfrm>
            <a:off x="2010026" y="3363600"/>
            <a:ext cx="1786270" cy="1518723"/>
          </a:xfrm>
          <a:prstGeom prst="rect">
            <a:avLst/>
          </a:prstGeom>
        </p:spPr>
      </p:pic>
      <p:pic>
        <p:nvPicPr>
          <p:cNvPr id="11" name="Picture 10">
            <a:extLst>
              <a:ext uri="{FF2B5EF4-FFF2-40B4-BE49-F238E27FC236}">
                <a16:creationId xmlns:a16="http://schemas.microsoft.com/office/drawing/2014/main" id="{17CB3F05-4899-8753-5BD5-949BDEDA2001}"/>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2086254" y="2238526"/>
            <a:ext cx="1569878" cy="1016370"/>
          </a:xfrm>
          <a:prstGeom prst="rect">
            <a:avLst/>
          </a:prstGeom>
        </p:spPr>
      </p:pic>
      <p:sp>
        <p:nvSpPr>
          <p:cNvPr id="13" name="TextBox 12">
            <a:extLst>
              <a:ext uri="{FF2B5EF4-FFF2-40B4-BE49-F238E27FC236}">
                <a16:creationId xmlns:a16="http://schemas.microsoft.com/office/drawing/2014/main" id="{F82CC43F-CBEE-53E7-555B-79635B338821}"/>
              </a:ext>
            </a:extLst>
          </p:cNvPr>
          <p:cNvSpPr txBox="1"/>
          <p:nvPr/>
        </p:nvSpPr>
        <p:spPr>
          <a:xfrm>
            <a:off x="2007704"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可疑垃圾投擲檢測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檢測未被看管的物品，以防止安全和環境危害。</a:t>
            </a: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隨時隨地監控</a:t>
            </a:r>
            <a:endParaRPr lang="en-US" dirty="0"/>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在走動於場地時，使用移動設備監控監視</a:t>
            </a:r>
            <a:r>
              <a:rPr lang="zh-TW" altLang="en-US" sz="1200" dirty="0">
                <a:solidFill>
                  <a:srgbClr val="535353"/>
                </a:solidFill>
                <a:latin typeface="Open Sans"/>
                <a:ea typeface="Open Sans"/>
                <a:cs typeface="Open Sans"/>
              </a:rPr>
              <a:t>攝影</a:t>
            </a:r>
            <a:r>
              <a:rPr lang="en-US" sz="1200" dirty="0" err="1">
                <a:solidFill>
                  <a:srgbClr val="535353"/>
                </a:solidFill>
                <a:latin typeface="Open Sans"/>
                <a:ea typeface="Open Sans"/>
                <a:cs typeface="Open Sans"/>
              </a:rPr>
              <a:t>頭的視圖，以便即時回應事件</a:t>
            </a:r>
            <a:r>
              <a:rPr lang="en-US" sz="1200" dirty="0">
                <a:solidFill>
                  <a:srgbClr val="535353"/>
                </a:solidFill>
                <a:latin typeface="Open Sans"/>
                <a:ea typeface="Open Sans"/>
                <a:cs typeface="Open Sans"/>
              </a:rPr>
              <a:t>。</a:t>
            </a:r>
            <a:endParaRPr lang="en-US" dirty="0">
              <a:cs typeface="Calibri"/>
            </a:endParaRPr>
          </a:p>
          <a:p>
            <a:endParaRPr lang="en-US" sz="1200" dirty="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01566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安全保障</a:t>
            </a:r>
            <a:endParaRPr lang="en-US" dirty="0"/>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監控系統確保人員的安全</a:t>
            </a:r>
            <a:r>
              <a:rPr lang="en-US" sz="1200" dirty="0">
                <a:solidFill>
                  <a:srgbClr val="535353"/>
                </a:solidFill>
                <a:latin typeface="Open Sans"/>
                <a:ea typeface="Open Sans"/>
                <a:cs typeface="Open Sans"/>
              </a:rPr>
              <a:t>。</a:t>
            </a:r>
            <a:endParaRPr lang="en-US" dirty="0">
              <a:cs typeface="Calibri"/>
            </a:endParaRPr>
          </a:p>
          <a:p>
            <a:endParaRPr lang="en-US" sz="1200" dirty="0">
              <a:solidFill>
                <a:srgbClr val="535353"/>
              </a:solidFill>
              <a:latin typeface="Open Sans"/>
              <a:ea typeface="Open Sans"/>
              <a:cs typeface="Open Sans"/>
            </a:endParaRPr>
          </a:p>
        </p:txBody>
      </p:sp>
      <p:sp>
        <p:nvSpPr>
          <p:cNvPr id="7" name="TextBox 6">
            <a:extLst>
              <a:ext uri="{FF2B5EF4-FFF2-40B4-BE49-F238E27FC236}">
                <a16:creationId xmlns:a16="http://schemas.microsoft.com/office/drawing/2014/main" id="{68743D18-22B4-702F-ED2D-8D4A92EC702E}"/>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擅自闖入檢測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檢測未經許可進入該區域的人。</a:t>
            </a:r>
            <a:endParaRPr lang="en-US" dirty="0">
              <a:cs typeface="Calibri"/>
            </a:endParaRPr>
          </a:p>
          <a:p>
            <a:endParaRPr lang="en-US" sz="1200" dirty="0">
              <a:solidFill>
                <a:srgbClr val="535353"/>
              </a:solidFill>
              <a:latin typeface="Open Sans"/>
              <a:ea typeface="Open Sans"/>
              <a:cs typeface="Open Sans"/>
            </a:endParaRPr>
          </a:p>
        </p:txBody>
      </p:sp>
      <p:pic>
        <p:nvPicPr>
          <p:cNvPr id="8" name="Picture 7">
            <a:hlinkClick r:id="rId8" action="ppaction://hlinksldjump"/>
            <a:extLst>
              <a:ext uri="{FF2B5EF4-FFF2-40B4-BE49-F238E27FC236}">
                <a16:creationId xmlns:a16="http://schemas.microsoft.com/office/drawing/2014/main" id="{4143767F-E0D2-F841-489C-EA9B767FF93C}"/>
              </a:ext>
            </a:extLst>
          </p:cNvPr>
          <p:cNvPicPr>
            <a:picLocks noChangeAspect="1"/>
          </p:cNvPicPr>
          <p:nvPr/>
        </p:nvPicPr>
        <p:blipFill>
          <a:blip r:embed="rId9"/>
          <a:srcRect r="3128" b="47569"/>
          <a:stretch/>
        </p:blipFill>
        <p:spPr>
          <a:xfrm>
            <a:off x="235486" y="2136266"/>
            <a:ext cx="1656867" cy="1145858"/>
          </a:xfrm>
          <a:prstGeom prst="rect">
            <a:avLst/>
          </a:prstGeom>
        </p:spPr>
      </p:pic>
      <p:pic>
        <p:nvPicPr>
          <p:cNvPr id="3" name="Picture 2">
            <a:hlinkClick r:id="rId3" action="ppaction://hlinksldjump"/>
            <a:extLst>
              <a:ext uri="{FF2B5EF4-FFF2-40B4-BE49-F238E27FC236}">
                <a16:creationId xmlns:a16="http://schemas.microsoft.com/office/drawing/2014/main" id="{7CA2B7C7-901D-D17F-FF25-7BA719DD4F04}"/>
              </a:ext>
            </a:extLst>
          </p:cNvPr>
          <p:cNvPicPr>
            <a:picLocks noChangeAspect="1"/>
          </p:cNvPicPr>
          <p:nvPr/>
        </p:nvPicPr>
        <p:blipFill>
          <a:blip r:embed="rId10"/>
          <a:srcRect b="56188"/>
          <a:stretch/>
        </p:blipFill>
        <p:spPr>
          <a:xfrm>
            <a:off x="7222733" y="2183971"/>
            <a:ext cx="1785079" cy="1215711"/>
          </a:xfrm>
          <a:prstGeom prst="rect">
            <a:avLst/>
          </a:prstGeom>
        </p:spPr>
      </p:pic>
      <p:sp>
        <p:nvSpPr>
          <p:cNvPr id="5" name="TextBox 4">
            <a:extLst>
              <a:ext uri="{FF2B5EF4-FFF2-40B4-BE49-F238E27FC236}">
                <a16:creationId xmlns:a16="http://schemas.microsoft.com/office/drawing/2014/main" id="{8059EDD2-697F-B2FC-92A8-B675A6DF13DA}"/>
              </a:ext>
            </a:extLst>
          </p:cNvPr>
          <p:cNvSpPr txBox="1"/>
          <p:nvPr/>
        </p:nvSpPr>
        <p:spPr>
          <a:xfrm>
            <a:off x="7257193" y="3429000"/>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通過手機將</a:t>
            </a:r>
            <a:r>
              <a:rPr lang="zh-TW" altLang="en-US" sz="1200" b="1" dirty="0">
                <a:solidFill>
                  <a:srgbClr val="535353"/>
                </a:solidFill>
                <a:latin typeface="Open Sans"/>
                <a:ea typeface="Open Sans"/>
                <a:cs typeface="Open Sans"/>
              </a:rPr>
              <a:t>影像</a:t>
            </a:r>
            <a:r>
              <a:rPr lang="en-US" sz="1200" b="1" dirty="0" err="1">
                <a:solidFill>
                  <a:srgbClr val="535353"/>
                </a:solidFill>
                <a:latin typeface="Open Sans"/>
                <a:ea typeface="Open Sans"/>
                <a:cs typeface="Open Sans"/>
              </a:rPr>
              <a:t>證據推送至NVR</a:t>
            </a:r>
            <a:endParaRPr lang="en-US" sz="1200" b="1" dirty="0">
              <a:solidFill>
                <a:srgbClr val="535353"/>
              </a:solidFill>
              <a:latin typeface="Open Sans"/>
              <a:ea typeface="Open Sans"/>
              <a:cs typeface="Open Sans"/>
            </a:endParaRPr>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使用手機內建的</a:t>
            </a:r>
            <a:r>
              <a:rPr lang="zh-TW" altLang="en-US" sz="1200" dirty="0">
                <a:solidFill>
                  <a:srgbClr val="535353"/>
                </a:solidFill>
                <a:latin typeface="Open Sans"/>
                <a:ea typeface="Open Sans"/>
                <a:cs typeface="Open Sans"/>
              </a:rPr>
              <a:t>攝影</a:t>
            </a:r>
            <a:r>
              <a:rPr lang="en-US" sz="1200" dirty="0" err="1">
                <a:solidFill>
                  <a:srgbClr val="535353"/>
                </a:solidFill>
                <a:latin typeface="Open Sans"/>
                <a:ea typeface="Open Sans"/>
                <a:cs typeface="Open Sans"/>
              </a:rPr>
              <a:t>頭將事件的</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證據串流至NVR</a:t>
            </a:r>
            <a:r>
              <a:rPr lang="en-US" sz="1200" dirty="0">
                <a:solidFill>
                  <a:srgbClr val="535353"/>
                </a:solidFill>
                <a:latin typeface="Open Sans"/>
                <a:ea typeface="Open Sans"/>
                <a:cs typeface="Open Sans"/>
              </a:rPr>
              <a:t>。</a:t>
            </a: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住宅：應用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未經授權的進入檢測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338554"/>
          </a:xfrm>
          <a:prstGeom prst="rect">
            <a:avLst/>
          </a:prstGeom>
          <a:noFill/>
        </p:spPr>
        <p:txBody>
          <a:bodyPr wrap="square">
            <a:spAutoFit/>
          </a:bodyPr>
          <a:lstStyle/>
          <a:p>
            <a:r>
              <a:rPr lang="en-US" sz="1600" dirty="0" err="1">
                <a:solidFill>
                  <a:schemeClr val="tx1">
                    <a:lumMod val="50000"/>
                    <a:lumOff val="50000"/>
                  </a:schemeClr>
                </a:solidFill>
                <a:latin typeface="Open Sans" panose="020B0606030504020204" pitchFamily="34" charset="0"/>
              </a:rPr>
              <a:t>使用</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分析檢測入侵嘗試並通知保安人員</a:t>
            </a:r>
            <a:r>
              <a:rPr lang="en-US" sz="1600" dirty="0">
                <a:solidFill>
                  <a:schemeClr val="tx1">
                    <a:lumMod val="50000"/>
                    <a:lumOff val="50000"/>
                  </a:schemeClr>
                </a:solidFill>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p>
            <a:pPr algn="l"/>
            <a:r>
              <a:rPr lang="en-US" sz="1600" b="0" i="0" dirty="0" err="1">
                <a:solidFill>
                  <a:srgbClr val="535353"/>
                </a:solidFill>
                <a:effectLst/>
                <a:latin typeface="Open Sans" panose="020B0606030504020204" pitchFamily="34" charset="0"/>
              </a:rPr>
              <a:t>如果沒有監控</a:t>
            </a:r>
            <a:r>
              <a:rPr lang="zh-TW" altLang="en-US" sz="1600" b="0" i="0" dirty="0">
                <a:solidFill>
                  <a:srgbClr val="535353"/>
                </a:solidFill>
                <a:effectLst/>
                <a:latin typeface="Open Sans" panose="020B0606030504020204" pitchFamily="34" charset="0"/>
              </a:rPr>
              <a:t>影像</a:t>
            </a:r>
            <a:r>
              <a:rPr lang="en-US" sz="1600" b="0" i="0" dirty="0">
                <a:solidFill>
                  <a:srgbClr val="535353"/>
                </a:solidFill>
                <a:effectLst/>
                <a:latin typeface="Open Sans" panose="020B0606030504020204" pitchFamily="34" charset="0"/>
              </a:rPr>
              <a:t>，很難確定進入日誌中顯示的身份是否與實際進入的人相符。 與監控系統集成的進出控制可以顯著防止由未經授權進入所造成的危機和損失。</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這是基於ACTi門禁系統中的</a:t>
            </a:r>
            <a:r>
              <a:rPr lang="en-US" sz="1600" b="1" i="0" dirty="0">
                <a:solidFill>
                  <a:srgbClr val="535353"/>
                </a:solidFill>
                <a:effectLst/>
                <a:latin typeface="Open Sans" panose="020B0606030504020204" pitchFamily="34" charset="0"/>
              </a:rPr>
              <a:t>人臉</a:t>
            </a:r>
            <a:r>
              <a:rPr lang="en-US" sz="1600" b="1" dirty="0">
                <a:solidFill>
                  <a:srgbClr val="535353"/>
                </a:solidFill>
                <a:latin typeface="Open Sans" panose="020B0606030504020204" pitchFamily="34" charset="0"/>
              </a:rPr>
              <a:t>識別</a:t>
            </a:r>
            <a:r>
              <a:rPr lang="en-US" sz="1600" b="0" i="0" dirty="0">
                <a:solidFill>
                  <a:srgbClr val="535353"/>
                </a:solidFill>
                <a:effectLst/>
                <a:latin typeface="Open Sans" panose="020B0606030504020204" pitchFamily="34" charset="0"/>
              </a:rPr>
              <a:t>分析。</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住宅：應用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尾隨檢測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通過比較檢測到的頭數與呈現的進入憑證數量，檢測限制區域入口的尾隨行為。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每當刷卡時，系統將計算實際進入的次數。 當不匹配時，系統將會產生警報。 這可以防止尾隨和搭便車。</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這是基於人數計算分析和RFID技術。 閱讀更多。</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住宅：應用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實時嫌疑人追蹤</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584775"/>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透過在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管理系統中切換</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通道，使用透明</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覆蓋按鈕無縫追蹤嫌疑人</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通過</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管理系統界面追蹤嫌疑人，使用方便的功能只需點擊一次</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即可切換視圖，這將打開嫌疑人正在移動的區域的下一個視圖。此方法適用於實時視圖和回放</a:t>
            </a:r>
            <a:r>
              <a:rPr lang="en-US" sz="1600" dirty="0">
                <a:solidFill>
                  <a:schemeClr val="tx1">
                    <a:lumMod val="50000"/>
                    <a:lumOff val="50000"/>
                  </a:schemeClr>
                </a:solidFill>
                <a:latin typeface="Open Sans" panose="020B0606030504020204" pitchFamily="34" charset="0"/>
              </a:rPr>
              <a:t>。 通過這種方法，可以立即找出嫌疑人的去向，並派遣警員立即處理情況。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這是基於ACTi的</a:t>
            </a:r>
            <a:r>
              <a:rPr lang="en-US" sz="1600" b="1" i="0" dirty="0">
                <a:solidFill>
                  <a:srgbClr val="535353"/>
                </a:solidFill>
                <a:effectLst/>
                <a:latin typeface="Open Sans" panose="020B0606030504020204" pitchFamily="34" charset="0"/>
              </a:rPr>
              <a:t>NVR 3和CMS 2</a:t>
            </a:r>
            <a:r>
              <a:rPr lang="en-US" sz="1600" b="0" i="0" dirty="0">
                <a:solidFill>
                  <a:srgbClr val="535353"/>
                </a:solidFill>
                <a:effectLst/>
                <a:latin typeface="Open Sans" panose="020B0606030504020204" pitchFamily="34" charset="0"/>
              </a:rPr>
              <a:t>的獨特</a:t>
            </a:r>
            <a:r>
              <a:rPr lang="en-US" sz="1600" b="1" i="0" dirty="0">
                <a:solidFill>
                  <a:srgbClr val="535353"/>
                </a:solidFill>
                <a:effectLst/>
                <a:latin typeface="Open Sans" panose="020B0606030504020204" pitchFamily="34" charset="0"/>
              </a:rPr>
              <a:t>視覺追蹤</a:t>
            </a:r>
            <a:r>
              <a:rPr lang="en-US" sz="1600" b="0" i="0" dirty="0">
                <a:solidFill>
                  <a:srgbClr val="535353"/>
                </a:solidFill>
                <a:effectLst/>
                <a:latin typeface="Open Sans" panose="020B0606030504020204" pitchFamily="34" charset="0"/>
              </a:rPr>
              <a:t>功能。</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68854" y="1755986"/>
            <a:ext cx="3241954" cy="2214017"/>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住宅：應用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車輛進入控制</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可以方便地使用自動車牌識別（ALPR）技術來控制大門的進出。</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除了最高安全設施外，大多數地點都可以受益於自動門控制，而無需門衛隨時在場。 只有白名單上的車輛可以進入該場所。 此外，可以設置黑名單，當黑名單上的車輛出現時，立即提醒保安人員。</a:t>
            </a: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ALPR</a:t>
            </a:r>
            <a:r>
              <a:rPr lang="en-US" sz="1600" b="0" i="0" dirty="0">
                <a:solidFill>
                  <a:srgbClr val="535353"/>
                </a:solidFill>
                <a:effectLst/>
                <a:latin typeface="Open Sans" panose="020B0606030504020204" pitchFamily="34" charset="0"/>
              </a:rPr>
              <a:t>分析技術，內建於ACTi攝影機中。</a:t>
            </a:r>
            <a:r>
              <a:rPr lang="en-US" sz="1600" b="0" i="0" dirty="0">
                <a:solidFill>
                  <a:schemeClr val="tx2">
                    <a:lumMod val="60000"/>
                    <a:lumOff val="40000"/>
                  </a:schemeClr>
                </a:solidFill>
                <a:effectLst/>
                <a:latin typeface="Open Sans" panose="020B0606030504020204" pitchFamily="34" charset="0"/>
                <a:hlinkClick r:id="rId4" action="ppaction://hlinksldjump"/>
              </a:rPr>
              <a:t>閱讀更多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閱讀</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住宅：應用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對講服務</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通過本地語音通信系統與其他人互動。</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在住宅區的各個位置，如大門和入口、裝卸區、停車場等，將設有作為對講機的語音接入點。 員工和訪客可以立即使用該功能與保安人員交談。</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或CMS 2</a:t>
            </a:r>
            <a:r>
              <a:rPr lang="en-US" sz="1600" b="0" i="0" dirty="0">
                <a:solidFill>
                  <a:srgbClr val="535353"/>
                </a:solidFill>
                <a:effectLst/>
                <a:latin typeface="Open Sans" panose="020B0606030504020204" pitchFamily="34" charset="0"/>
              </a:rPr>
              <a:t>以及對講設備，如</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in a red cap holding a pen  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實用性：應用</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擅自闖入檢測</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檢測未經許可進入該區域的人。</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當一個人未經許可進入他人的土地或財產時，這被視為擅闖，並且是非法的。有些地方幾乎總是對陌生人限制進入，例如公用事業廠的整個區域。 還有一些地方在白天對任何人開放，但因安全原因在夜間關閉。 在夜間進入這些區域將被視為擅闖。</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相機內部的 </a:t>
            </a:r>
            <a:r>
              <a:rPr lang="en-US" sz="1600" b="1">
                <a:solidFill>
                  <a:srgbClr val="535353"/>
                </a:solidFill>
                <a:latin typeface="Open Sans" panose="020B0606030504020204" pitchFamily="34" charset="0"/>
              </a:rPr>
              <a:t>人員進入區域</a:t>
            </a:r>
            <a:r>
              <a:rPr lang="en-US" sz="1600" b="1" i="0">
                <a:solidFill>
                  <a:srgbClr val="535353"/>
                </a:solidFill>
                <a:effectLst/>
                <a:latin typeface="Open Sans" panose="020B0606030504020204" pitchFamily="34" charset="0"/>
              </a:rPr>
              <a:t> 偵測 </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3" action="ppaction://hlinksldjump"/>
              </a:rPr>
              <a:t>閱讀更多</a:t>
            </a:r>
            <a:r>
              <a:rPr lang="en-US" sz="1600" b="0" i="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13820567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未被看管的物品，例如垃圾袋和其他大型物品，被視為風險物品，應迅速處理。 有時候，一些物品可能會被意外遺忘在那裡。 及早偵測可以防止它們被盜。 這些物品有時也可能構成惡意威脅。</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住宅：應用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可疑垃圾投擲檢測</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偵測未被看管的物品，以防止安全和</a:t>
            </a:r>
            <a:r>
              <a:rPr lang="en-US" sz="1600" dirty="0">
                <a:solidFill>
                  <a:schemeClr val="tx1">
                    <a:lumMod val="50000"/>
                    <a:lumOff val="50000"/>
                  </a:schemeClr>
                </a:solidFill>
                <a:latin typeface="Open Sans" panose="020B0606030504020204" pitchFamily="34" charset="0"/>
              </a:rPr>
              <a:t>環境</a:t>
            </a:r>
            <a:r>
              <a:rPr lang="en-US" sz="1600" b="0" i="0" dirty="0">
                <a:solidFill>
                  <a:schemeClr val="tx1">
                    <a:lumMod val="50000"/>
                    <a:lumOff val="50000"/>
                  </a:schemeClr>
                </a:solidFill>
                <a:effectLst/>
                <a:latin typeface="Open Sans" panose="020B0606030504020204" pitchFamily="34" charset="0"/>
              </a:rPr>
              <a:t>危害。</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extLst>
              <a:ext uri="{28A0092B-C50C-407E-A947-70E740481C1C}">
                <a14:useLocalDpi xmlns:a14="http://schemas.microsoft.com/office/drawing/2010/main" val="0"/>
              </a:ext>
            </a:extLst>
          </a:blip>
          <a:srcRect t="9515" b="9515"/>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這是基於 ACTi 相機內部的 </a:t>
            </a:r>
            <a:r>
              <a:rPr lang="en-US" sz="1600" b="1" dirty="0">
                <a:solidFill>
                  <a:schemeClr val="tx1">
                    <a:lumMod val="50000"/>
                    <a:lumOff val="50000"/>
                  </a:schemeClr>
                </a:solidFill>
                <a:latin typeface="Open Sans" panose="020B0606030504020204" pitchFamily="34" charset="0"/>
              </a:rPr>
              <a:t>未被看管物品</a:t>
            </a:r>
            <a:r>
              <a:rPr lang="en-US" sz="1600" b="1" i="0" dirty="0">
                <a:solidFill>
                  <a:schemeClr val="tx1">
                    <a:lumMod val="50000"/>
                    <a:lumOff val="50000"/>
                  </a:schemeClr>
                </a:solidFill>
                <a:effectLst/>
                <a:latin typeface="Open Sans" panose="020B0606030504020204" pitchFamily="34" charset="0"/>
              </a:rPr>
              <a:t> 偵測 </a:t>
            </a:r>
            <a:r>
              <a:rPr lang="en-US" sz="1600" b="0" i="0" dirty="0">
                <a:solidFill>
                  <a:schemeClr val="tx1">
                    <a:lumMod val="50000"/>
                    <a:lumOff val="50000"/>
                  </a:schemeClr>
                </a:solidFill>
                <a:effectLst/>
                <a:latin typeface="Open Sans" panose="020B0606030504020204" pitchFamily="34" charset="0"/>
              </a:rPr>
              <a:t>分析。 </a:t>
            </a:r>
            <a:r>
              <a:rPr lang="en-US" sz="1600" b="0" i="0" dirty="0">
                <a:solidFill>
                  <a:srgbClr val="535353"/>
                </a:solidFill>
                <a:effectLst/>
                <a:latin typeface="Open Sans" panose="020B0606030504020204" pitchFamily="34" charset="0"/>
              </a:rPr>
              <a:t> </a:t>
            </a:r>
            <a:r>
              <a:rPr lang="en-US" sz="1600" b="0" i="0" dirty="0">
                <a:solidFill>
                  <a:schemeClr val="tx2">
                    <a:lumMod val="60000"/>
                    <a:lumOff val="40000"/>
                  </a:schemeClr>
                </a:solidFill>
                <a:effectLst/>
                <a:latin typeface="Open Sans" panose="020B0606030504020204" pitchFamily="34" charset="0"/>
                <a:hlinkClick r:id="rId12" action="ppaction://hlinksldjump"/>
              </a:rPr>
              <a:t>閱讀更多</a:t>
            </a:r>
            <a:r>
              <a:rPr lang="en-US" sz="1600" b="0" i="0" dirty="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通用移動應用程式，設計用於遠程訪問 NVR、CMS 或</a:t>
            </a:r>
            <a:r>
              <a:rPr lang="zh-TW" altLang="en-US" sz="1600" dirty="0">
                <a:solidFill>
                  <a:schemeClr val="tx1">
                    <a:lumMod val="50000"/>
                    <a:lumOff val="50000"/>
                  </a:schemeClr>
                </a:solidFill>
                <a:latin typeface="Open Sans" panose="020B0606030504020204" pitchFamily="34" charset="0"/>
              </a:rPr>
              <a:t>攝影</a:t>
            </a:r>
            <a:r>
              <a:rPr lang="en-US" sz="1600" dirty="0" err="1">
                <a:solidFill>
                  <a:schemeClr val="tx1">
                    <a:lumMod val="50000"/>
                    <a:lumOff val="50000"/>
                  </a:schemeClr>
                </a:solidFill>
                <a:latin typeface="Open Sans" panose="020B0606030504020204" pitchFamily="34" charset="0"/>
              </a:rPr>
              <a:t>頭以進行</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回放和管理</a:t>
            </a:r>
            <a:r>
              <a:rPr lang="en-US" sz="1600" dirty="0">
                <a:solidFill>
                  <a:schemeClr val="tx1">
                    <a:lumMod val="50000"/>
                    <a:lumOff val="50000"/>
                  </a:schemeClr>
                </a:solidFill>
                <a:latin typeface="Open Sans" panose="020B0606030504020204" pitchFamily="34" charset="0"/>
              </a:rPr>
              <a:t>。 </a:t>
            </a:r>
          </a:p>
          <a:p>
            <a:pPr algn="l"/>
            <a:r>
              <a:rPr lang="en-US" sz="1600" dirty="0" err="1">
                <a:solidFill>
                  <a:schemeClr val="tx1">
                    <a:lumMod val="50000"/>
                    <a:lumOff val="50000"/>
                  </a:schemeClr>
                </a:solidFill>
                <a:latin typeface="Open Sans" panose="020B0606030504020204" pitchFamily="34" charset="0"/>
              </a:rPr>
              <a:t>功能：實時查看和回放、按事件搜索</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錄像、PTZ</a:t>
            </a:r>
            <a:r>
              <a:rPr lang="en-US" sz="1600" dirty="0">
                <a:solidFill>
                  <a:schemeClr val="tx1">
                    <a:lumMod val="50000"/>
                    <a:lumOff val="50000"/>
                  </a:schemeClr>
                </a:solidFill>
                <a:latin typeface="Open Sans" panose="020B0606030504020204" pitchFamily="34" charset="0"/>
              </a:rPr>
              <a:t> 控制、Google </a:t>
            </a:r>
            <a:r>
              <a:rPr lang="en-US" sz="1600" dirty="0" err="1">
                <a:solidFill>
                  <a:schemeClr val="tx1">
                    <a:lumMod val="50000"/>
                    <a:lumOff val="50000"/>
                  </a:schemeClr>
                </a:solidFill>
                <a:latin typeface="Open Sans" panose="020B0606030504020204" pitchFamily="34" charset="0"/>
              </a:rPr>
              <a:t>地圖、啟用數字輸出、從</a:t>
            </a:r>
            <a:r>
              <a:rPr lang="zh-TW" altLang="en-US" sz="1600" dirty="0">
                <a:solidFill>
                  <a:schemeClr val="tx1">
                    <a:lumMod val="50000"/>
                    <a:lumOff val="50000"/>
                  </a:schemeClr>
                </a:solidFill>
                <a:latin typeface="Open Sans" panose="020B0606030504020204" pitchFamily="34" charset="0"/>
              </a:rPr>
              <a:t>攝影</a:t>
            </a:r>
            <a:r>
              <a:rPr lang="en-US" sz="1600" dirty="0" err="1">
                <a:solidFill>
                  <a:schemeClr val="tx1">
                    <a:lumMod val="50000"/>
                    <a:lumOff val="50000"/>
                  </a:schemeClr>
                </a:solidFill>
                <a:latin typeface="Open Sans" panose="020B0606030504020204" pitchFamily="34" charset="0"/>
              </a:rPr>
              <a:t>頭的記憶卡回放</a:t>
            </a:r>
            <a:endParaRPr lang="en-US" sz="1600" dirty="0">
              <a:solidFill>
                <a:schemeClr val="tx1">
                  <a:lumMod val="50000"/>
                  <a:lumOff val="50000"/>
                </a:schemeClr>
              </a:solidFill>
              <a:latin typeface="Open Sans" panose="020B0606030504020204" pitchFamily="34" charset="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住宅：應用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隨時隨地監控</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584775"/>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在場地內走動時，使用移動設備監控監控</a:t>
            </a:r>
            <a:r>
              <a:rPr lang="zh-TW" altLang="en-US" sz="1600" b="0" i="0" dirty="0">
                <a:solidFill>
                  <a:schemeClr val="tx1">
                    <a:lumMod val="50000"/>
                    <a:lumOff val="50000"/>
                  </a:schemeClr>
                </a:solidFill>
                <a:effectLst/>
                <a:latin typeface="Open Sans" panose="020B0606030504020204" pitchFamily="34" charset="0"/>
              </a:rPr>
              <a:t>攝影</a:t>
            </a:r>
            <a:r>
              <a:rPr lang="en-US" sz="1600" b="0" i="0" dirty="0" err="1">
                <a:solidFill>
                  <a:schemeClr val="tx1">
                    <a:lumMod val="50000"/>
                    <a:lumOff val="50000"/>
                  </a:schemeClr>
                </a:solidFill>
                <a:effectLst/>
                <a:latin typeface="Open Sans" panose="020B0606030504020204" pitchFamily="34" charset="0"/>
              </a:rPr>
              <a:t>頭的視圖，以便即時回應事件</a:t>
            </a:r>
            <a:r>
              <a:rPr lang="en-US" sz="1600" b="0" i="0" dirty="0">
                <a:solidFill>
                  <a:schemeClr val="tx1">
                    <a:lumMod val="50000"/>
                    <a:lumOff val="50000"/>
                  </a:schemeClr>
                </a:solidFill>
                <a:effectLst/>
                <a:latin typeface="Open Sans" panose="020B0606030504020204" pitchFamily="34" charset="0"/>
              </a:rPr>
              <a:t>。</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ACTi 行動客戶端，</a:t>
            </a:r>
            <a:r>
              <a:rPr lang="en-US" sz="1600" b="0" i="0" dirty="0">
                <a:solidFill>
                  <a:srgbClr val="535353"/>
                </a:solidFill>
                <a:effectLst/>
                <a:latin typeface="Open Sans" panose="020B0606030504020204" pitchFamily="34" charset="0"/>
              </a:rPr>
              <a:t>適用於 Android 和 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169551"/>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 提供監控解決方案，以確保安全，並進行全景和細節監控。 </a:t>
            </a:r>
            <a:r>
              <a:rPr lang="en-US" sz="1400" dirty="0" err="1">
                <a:solidFill>
                  <a:schemeClr val="tx1">
                    <a:lumMod val="50000"/>
                    <a:lumOff val="50000"/>
                  </a:schemeClr>
                </a:solidFill>
                <a:latin typeface="Open Sans" panose="020B0606030504020204" pitchFamily="34" charset="0"/>
              </a:rPr>
              <a:t>通過在商店的中央或角落安裝具有寬視角的</a:t>
            </a:r>
            <a:r>
              <a:rPr lang="zh-TW" altLang="en-US" sz="1400" dirty="0">
                <a:solidFill>
                  <a:schemeClr val="tx1">
                    <a:lumMod val="50000"/>
                    <a:lumOff val="50000"/>
                  </a:schemeClr>
                </a:solidFill>
                <a:latin typeface="Open Sans" panose="020B0606030504020204" pitchFamily="34" charset="0"/>
              </a:rPr>
              <a:t>攝影</a:t>
            </a:r>
            <a:r>
              <a:rPr lang="en-US" sz="1400" dirty="0" err="1">
                <a:solidFill>
                  <a:schemeClr val="tx1">
                    <a:lumMod val="50000"/>
                    <a:lumOff val="50000"/>
                  </a:schemeClr>
                </a:solidFill>
                <a:latin typeface="Open Sans" panose="020B0606030504020204" pitchFamily="34" charset="0"/>
              </a:rPr>
              <a:t>頭，可以完美覆蓋整個區域</a:t>
            </a:r>
            <a:r>
              <a:rPr lang="en-US" sz="1400" dirty="0">
                <a:solidFill>
                  <a:schemeClr val="tx1">
                    <a:lumMod val="50000"/>
                    <a:lumOff val="50000"/>
                  </a:schemeClr>
                </a:solidFill>
                <a:latin typeface="Open Sans" panose="020B0606030504020204" pitchFamily="34" charset="0"/>
              </a:rPr>
              <a:t>。 </a:t>
            </a:r>
            <a:r>
              <a:rPr lang="en-US" sz="1400" dirty="0" err="1">
                <a:solidFill>
                  <a:schemeClr val="tx1">
                    <a:lumMod val="50000"/>
                    <a:lumOff val="50000"/>
                  </a:schemeClr>
                </a:solidFill>
                <a:latin typeface="Open Sans" panose="020B0606030504020204" pitchFamily="34" charset="0"/>
              </a:rPr>
              <a:t>同時，進入場地的人臉可以通過隱蔽安裝在入口高度條上的隱蔽</a:t>
            </a:r>
            <a:r>
              <a:rPr lang="zh-TW" altLang="en-US" sz="1400" dirty="0">
                <a:solidFill>
                  <a:schemeClr val="tx1">
                    <a:lumMod val="50000"/>
                    <a:lumOff val="50000"/>
                  </a:schemeClr>
                </a:solidFill>
                <a:latin typeface="Open Sans" panose="020B0606030504020204" pitchFamily="34" charset="0"/>
              </a:rPr>
              <a:t>攝影</a:t>
            </a:r>
            <a:r>
              <a:rPr lang="en-US" sz="1400" dirty="0" err="1">
                <a:solidFill>
                  <a:schemeClr val="tx1">
                    <a:lumMod val="50000"/>
                    <a:lumOff val="50000"/>
                  </a:schemeClr>
                </a:solidFill>
                <a:latin typeface="Open Sans" panose="020B0606030504020204" pitchFamily="34" charset="0"/>
              </a:rPr>
              <a:t>頭被捕捉</a:t>
            </a:r>
            <a:r>
              <a:rPr lang="en-US" sz="1400" dirty="0">
                <a:solidFill>
                  <a:schemeClr val="tx1">
                    <a:lumMod val="50000"/>
                    <a:lumOff val="50000"/>
                  </a:schemeClr>
                </a:solidFill>
                <a:latin typeface="Open Sans" panose="020B0606030504020204" pitchFamily="34" charset="0"/>
              </a:rPr>
              <a:t>。</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對於大型項目，ACTi 電視牆可以在不同的顯示器上同時顯示多個視圖。 獲得完整的概覽，以提高情境意識和運營效率。</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住宅：應用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338554"/>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使用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監控系統確保人員的安全</a:t>
            </a:r>
            <a:r>
              <a:rPr lang="en-US" sz="1600" b="0" i="0" dirty="0">
                <a:solidFill>
                  <a:schemeClr val="tx1">
                    <a:lumMod val="50000"/>
                    <a:lumOff val="50000"/>
                  </a:schemeClr>
                </a:solidFill>
                <a:effectLst/>
                <a:latin typeface="Open Sans" panose="020B0606030504020204" pitchFamily="34" charset="0"/>
              </a:rPr>
              <a:t>。</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住宅：應用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r>
              <a:rPr lang="en-US" sz="2400" b="1" i="0" dirty="0" err="1">
                <a:solidFill>
                  <a:schemeClr val="tx1">
                    <a:lumMod val="50000"/>
                    <a:lumOff val="50000"/>
                  </a:schemeClr>
                </a:solidFill>
                <a:effectLst/>
                <a:latin typeface="Open Sans" panose="020B0606030504020204" pitchFamily="34" charset="0"/>
              </a:rPr>
              <a:t>通過手機將</a:t>
            </a:r>
            <a:r>
              <a:rPr lang="zh-TW" altLang="en-US" sz="2400" b="1" i="0" dirty="0">
                <a:solidFill>
                  <a:schemeClr val="tx1">
                    <a:lumMod val="50000"/>
                    <a:lumOff val="50000"/>
                  </a:schemeClr>
                </a:solidFill>
                <a:effectLst/>
                <a:latin typeface="Open Sans" panose="020B0606030504020204" pitchFamily="34" charset="0"/>
              </a:rPr>
              <a:t>影像</a:t>
            </a:r>
            <a:r>
              <a:rPr lang="en-US" sz="2400" b="1" i="0" dirty="0" err="1">
                <a:solidFill>
                  <a:schemeClr val="tx1">
                    <a:lumMod val="50000"/>
                    <a:lumOff val="50000"/>
                  </a:schemeClr>
                </a:solidFill>
                <a:effectLst/>
                <a:latin typeface="Open Sans" panose="020B0606030504020204" pitchFamily="34" charset="0"/>
              </a:rPr>
              <a:t>證據推送至NVR</a:t>
            </a:r>
            <a:endParaRPr lang="en-US" sz="2400" b="1" i="0" dirty="0">
              <a:solidFill>
                <a:schemeClr val="tx1">
                  <a:lumMod val="50000"/>
                  <a:lumOff val="50000"/>
                </a:schemeClr>
              </a:solidFill>
              <a:effectLst/>
              <a:latin typeface="Open Sans" panose="020B0606030504020204" pitchFamily="34" charset="0"/>
            </a:endParaRP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584775"/>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使用手機內建的</a:t>
            </a:r>
            <a:r>
              <a:rPr lang="zh-TW" altLang="en-US" sz="1600" b="0" i="0" dirty="0">
                <a:solidFill>
                  <a:schemeClr val="tx1">
                    <a:lumMod val="50000"/>
                    <a:lumOff val="50000"/>
                  </a:schemeClr>
                </a:solidFill>
                <a:effectLst/>
                <a:latin typeface="Open Sans" panose="020B0606030504020204" pitchFamily="34" charset="0"/>
              </a:rPr>
              <a:t>攝影</a:t>
            </a:r>
            <a:r>
              <a:rPr lang="en-US" sz="1600" b="0" i="0" dirty="0" err="1">
                <a:solidFill>
                  <a:schemeClr val="tx1">
                    <a:lumMod val="50000"/>
                    <a:lumOff val="50000"/>
                  </a:schemeClr>
                </a:solidFill>
                <a:effectLst/>
                <a:latin typeface="Open Sans" panose="020B0606030504020204" pitchFamily="34" charset="0"/>
              </a:rPr>
              <a:t>頭將事件的</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證據串流至NVR</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巡邏的保安現在可以使用他的智能手機與 ACTi </a:t>
            </a:r>
            <a:r>
              <a:rPr lang="en-US" sz="1600" dirty="0" err="1">
                <a:solidFill>
                  <a:schemeClr val="tx1">
                    <a:lumMod val="50000"/>
                    <a:lumOff val="50000"/>
                  </a:schemeClr>
                </a:solidFill>
                <a:latin typeface="Open Sans" panose="020B0606030504020204" pitchFamily="34" charset="0"/>
              </a:rPr>
              <a:t>行動客戶端捕捉實時</a:t>
            </a:r>
            <a:r>
              <a:rPr lang="zh-TW" altLang="en-US" sz="1600" dirty="0">
                <a:solidFill>
                  <a:schemeClr val="tx1">
                    <a:lumMod val="50000"/>
                    <a:lumOff val="50000"/>
                  </a:schemeClr>
                </a:solidFill>
                <a:latin typeface="Open Sans" panose="020B0606030504020204" pitchFamily="34" charset="0"/>
              </a:rPr>
              <a:t>影像</a:t>
            </a:r>
            <a:r>
              <a:rPr lang="en-US" sz="1600" dirty="0">
                <a:solidFill>
                  <a:schemeClr val="tx1">
                    <a:lumMod val="50000"/>
                    <a:lumOff val="50000"/>
                  </a:schemeClr>
                </a:solidFill>
                <a:latin typeface="Open Sans" panose="020B0606030504020204" pitchFamily="34" charset="0"/>
              </a:rPr>
              <a:t>，並通過無線網絡將其“推送”到 NVR 3。 </a:t>
            </a:r>
            <a:r>
              <a:rPr lang="en-US" sz="1600" dirty="0" err="1">
                <a:solidFill>
                  <a:schemeClr val="tx1">
                    <a:lumMod val="50000"/>
                    <a:lumOff val="50000"/>
                  </a:schemeClr>
                </a:solidFill>
                <a:latin typeface="Open Sans" panose="020B0606030504020204" pitchFamily="34" charset="0"/>
              </a:rPr>
              <a:t>此外，錄音可以在事件調查期間使用先進功能進行回顧，這些功能適用於監控</a:t>
            </a:r>
            <a:r>
              <a:rPr lang="zh-TW" altLang="en-US" sz="1600" dirty="0">
                <a:solidFill>
                  <a:schemeClr val="tx1">
                    <a:lumMod val="50000"/>
                    <a:lumOff val="50000"/>
                  </a:schemeClr>
                </a:solidFill>
                <a:latin typeface="Open Sans" panose="020B0606030504020204" pitchFamily="34" charset="0"/>
              </a:rPr>
              <a:t>攝影</a:t>
            </a:r>
            <a:r>
              <a:rPr lang="en-US" sz="1600" dirty="0" err="1">
                <a:solidFill>
                  <a:schemeClr val="tx1">
                    <a:lumMod val="50000"/>
                    <a:lumOff val="50000"/>
                  </a:schemeClr>
                </a:solidFill>
                <a:latin typeface="Open Sans" panose="020B0606030504020204" pitchFamily="34" charset="0"/>
              </a:rPr>
              <a:t>頭，包括同步播放、書籤、時間線搜索等</a:t>
            </a:r>
            <a:r>
              <a:rPr lang="en-US" sz="1600" dirty="0">
                <a:solidFill>
                  <a:schemeClr val="tx1">
                    <a:lumMod val="50000"/>
                    <a:lumOff val="50000"/>
                  </a:schemeClr>
                </a:solidFill>
                <a:latin typeface="Open Sans" panose="020B0606030504020204" pitchFamily="34" charset="0"/>
              </a:rPr>
              <a:t>。</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t>
            </a:r>
            <a:r>
              <a:rPr lang="en-US" sz="1600" b="1" i="0">
                <a:solidFill>
                  <a:srgbClr val="535353"/>
                </a:solidFill>
                <a:effectLst/>
                <a:latin typeface="Open Sans" panose="020B0606030504020204" pitchFamily="34" charset="0"/>
              </a:rPr>
              <a:t>ACTi 行動客戶端，</a:t>
            </a:r>
            <a:r>
              <a:rPr lang="en-US" sz="1600" b="0" i="0">
                <a:solidFill>
                  <a:srgbClr val="535353"/>
                </a:solidFill>
                <a:effectLst/>
                <a:latin typeface="Open Sans" panose="020B0606030504020204" pitchFamily="34" charset="0"/>
              </a:rPr>
              <a:t>適用於 Android 和 iOS。這是一個免費的應用程式。</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推薦產品與位置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415561462"/>
              </p:ext>
            </p:extLst>
          </p:nvPr>
        </p:nvGraphicFramePr>
        <p:xfrm>
          <a:off x="83507" y="1680575"/>
          <a:ext cx="8939881" cy="444754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772571">
                  <a:extLst>
                    <a:ext uri="{9D8B030D-6E8A-4147-A177-3AD203B41FA5}">
                      <a16:colId xmlns:a16="http://schemas.microsoft.com/office/drawing/2014/main" val="2122113404"/>
                    </a:ext>
                  </a:extLst>
                </a:gridCol>
                <a:gridCol w="988136">
                  <a:extLst>
                    <a:ext uri="{9D8B030D-6E8A-4147-A177-3AD203B41FA5}">
                      <a16:colId xmlns:a16="http://schemas.microsoft.com/office/drawing/2014/main" val="905671876"/>
                    </a:ext>
                  </a:extLst>
                </a:gridCol>
                <a:gridCol w="950392">
                  <a:extLst>
                    <a:ext uri="{9D8B030D-6E8A-4147-A177-3AD203B41FA5}">
                      <a16:colId xmlns:a16="http://schemas.microsoft.com/office/drawing/2014/main" val="3155535811"/>
                    </a:ext>
                  </a:extLst>
                </a:gridCol>
                <a:gridCol w="696664">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區域入口</a:t>
                      </a:r>
                    </a:p>
                  </a:txBody>
                  <a:tcPr/>
                </a:tc>
                <a:tc>
                  <a:txBody>
                    <a:bodyPr/>
                    <a:lstStyle/>
                    <a:p>
                      <a:r>
                        <a:rPr lang="en-US" sz="1300" dirty="0">
                          <a:solidFill>
                            <a:schemeClr val="bg1"/>
                          </a:solidFill>
                        </a:rPr>
                        <a:t>區域大門</a:t>
                      </a:r>
                    </a:p>
                  </a:txBody>
                  <a:tcPr/>
                </a:tc>
                <a:tc>
                  <a:txBody>
                    <a:bodyPr/>
                    <a:lstStyle/>
                    <a:p>
                      <a:r>
                        <a:rPr lang="en-US" sz="1300" dirty="0">
                          <a:solidFill>
                            <a:schemeClr val="bg1"/>
                          </a:solidFill>
                        </a:rPr>
                        <a:t>控制室</a:t>
                      </a:r>
                    </a:p>
                  </a:txBody>
                  <a:tcPr/>
                </a:tc>
                <a:tc>
                  <a:txBody>
                    <a:bodyPr/>
                    <a:lstStyle/>
                    <a:p>
                      <a:r>
                        <a:rPr lang="en-US" sz="1300" dirty="0">
                          <a:solidFill>
                            <a:schemeClr val="bg1"/>
                          </a:solidFill>
                        </a:rPr>
                        <a:t>住宅大樓</a:t>
                      </a:r>
                    </a:p>
                  </a:txBody>
                  <a:tcPr/>
                </a:tc>
                <a:tc>
                  <a:txBody>
                    <a:bodyPr/>
                    <a:lstStyle/>
                    <a:p>
                      <a:r>
                        <a:rPr lang="en-US" sz="1300" dirty="0">
                          <a:solidFill>
                            <a:schemeClr val="bg1"/>
                          </a:solidFill>
                        </a:rPr>
                        <a:t>游泳池</a:t>
                      </a:r>
                    </a:p>
                  </a:txBody>
                  <a:tcPr/>
                </a:tc>
                <a:tc>
                  <a:txBody>
                    <a:bodyPr/>
                    <a:lstStyle/>
                    <a:p>
                      <a:r>
                        <a:rPr lang="en-US" sz="1300" dirty="0">
                          <a:solidFill>
                            <a:schemeClr val="bg1"/>
                          </a:solidFill>
                        </a:rPr>
                        <a:t>運動場</a:t>
                      </a:r>
                    </a:p>
                  </a:txBody>
                  <a:tcPr/>
                </a:tc>
                <a:tc>
                  <a:txBody>
                    <a:bodyPr/>
                    <a:lstStyle/>
                    <a:p>
                      <a:r>
                        <a:rPr lang="en-US" sz="1300" dirty="0">
                          <a:solidFill>
                            <a:schemeClr val="bg1"/>
                          </a:solidFill>
                        </a:rPr>
                        <a:t>停車場</a:t>
                      </a:r>
                    </a:p>
                  </a:txBody>
                  <a:tcPr/>
                </a:tc>
                <a:tc>
                  <a:txBody>
                    <a:bodyPr/>
                    <a:lstStyle/>
                    <a:p>
                      <a:r>
                        <a:rPr lang="en-US" sz="1300" dirty="0">
                          <a:solidFill>
                            <a:schemeClr val="bg1"/>
                          </a:solidFill>
                        </a:rPr>
                        <a:t>周邊</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熱成像攝影機 </a:t>
                      </a:r>
                      <a:r>
                        <a:rPr lang="en-US" sz="1300" dirty="0">
                          <a:solidFill>
                            <a:schemeClr val="tx1">
                              <a:lumMod val="76000"/>
                              <a:lumOff val="24000"/>
                            </a:schemeClr>
                          </a:solidFill>
                          <a:hlinkClick r:id="rId3"/>
                        </a:rPr>
                        <a:t>(A 系列, VMGB 系列</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 (</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子彈攝影機 (</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門禁控制站 (</a:t>
                      </a:r>
                      <a:r>
                        <a:rPr lang="en-US" sz="1300" dirty="0">
                          <a:solidFill>
                            <a:schemeClr val="tx1">
                              <a:lumMod val="76000"/>
                              <a:lumOff val="24000"/>
                            </a:schemeClr>
                          </a:solidFill>
                          <a:hlinkClick r:id="rId6"/>
                        </a:rPr>
                        <a:t>R1-R7 系列讀取器/控制器</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防尾隨人數計數器 (</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一般監控子彈攝影機 (</a:t>
                      </a:r>
                      <a:r>
                        <a:rPr lang="en-US" sz="1300" dirty="0">
                          <a:solidFill>
                            <a:schemeClr val="tx1">
                              <a:lumMod val="76000"/>
                              <a:lumOff val="24000"/>
                            </a:schemeClr>
                          </a:solidFill>
                          <a:hlinkClick r:id="rId8"/>
                        </a:rPr>
                        <a:t>3xx, 4xx 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一般監控圓頂攝影機 (</a:t>
                      </a:r>
                      <a:r>
                        <a:rPr lang="en-US" sz="1300" dirty="0">
                          <a:solidFill>
                            <a:schemeClr val="tx1">
                              <a:lumMod val="76000"/>
                              <a:lumOff val="24000"/>
                            </a:schemeClr>
                          </a:solidFill>
                          <a:hlinkClick r:id="rId9"/>
                        </a:rPr>
                        <a:t>91x, 7xx, 8xx 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3332815023"/>
              </p:ext>
            </p:extLst>
          </p:nvPr>
        </p:nvGraphicFramePr>
        <p:xfrm>
          <a:off x="463752" y="2078928"/>
          <a:ext cx="8028398" cy="3572114"/>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門禁控制智慧伺服器</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熱成像攝影機 </a:t>
                      </a:r>
                      <a:r>
                        <a:rPr lang="en-US" sz="1300" dirty="0">
                          <a:solidFill>
                            <a:schemeClr val="tx1">
                              <a:lumMod val="76000"/>
                              <a:lumOff val="24000"/>
                            </a:schemeClr>
                          </a:solidFill>
                          <a:hlinkClick r:id="rId3"/>
                        </a:rPr>
                        <a:t>(A 系列, VMGB 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 (</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子彈攝影機 (</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門禁控制站 (</a:t>
                      </a:r>
                      <a:r>
                        <a:rPr lang="en-US" sz="1300" dirty="0">
                          <a:solidFill>
                            <a:schemeClr val="tx1">
                              <a:lumMod val="76000"/>
                              <a:lumOff val="24000"/>
                            </a:schemeClr>
                          </a:solidFill>
                          <a:hlinkClick r:id="rId6"/>
                        </a:rPr>
                        <a:t>R1-R7 系列讀取器/控制器</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防尾隨人數計數器 (</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一般監控子彈攝影機 (</a:t>
                      </a:r>
                      <a:r>
                        <a:rPr lang="en-US" sz="1300" dirty="0">
                          <a:solidFill>
                            <a:schemeClr val="tx1">
                              <a:lumMod val="76000"/>
                              <a:lumOff val="24000"/>
                            </a:schemeClr>
                          </a:solidFill>
                          <a:hlinkClick r:id="rId8"/>
                        </a:rPr>
                        <a:t>3xx, 4xx 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一般監控圓頂攝影機 (</a:t>
                      </a:r>
                      <a:r>
                        <a:rPr lang="en-US" sz="1300" dirty="0">
                          <a:solidFill>
                            <a:schemeClr val="tx1">
                              <a:lumMod val="76000"/>
                              <a:lumOff val="24000"/>
                            </a:schemeClr>
                          </a:solidFill>
                          <a:hlinkClick r:id="rId9"/>
                        </a:rPr>
                        <a:t>91x, 7xx, 8xx 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功能</a:t>
                      </a:r>
                    </a:p>
                  </a:txBody>
                  <a:tcPr>
                    <a:solidFill>
                      <a:schemeClr val="bg1">
                        <a:lumMod val="95000"/>
                      </a:schemeClr>
                    </a:solidFill>
                  </a:tcPr>
                </a:tc>
                <a:tc>
                  <a:txBody>
                    <a:bodyPr/>
                    <a:lstStyle/>
                    <a:p>
                      <a:r>
                        <a:rPr lang="en-US" sz="1400" b="1" dirty="0"/>
                        <a:t>NVR 3 商業版</a:t>
                      </a:r>
                    </a:p>
                  </a:txBody>
                  <a:tcPr>
                    <a:solidFill>
                      <a:schemeClr val="bg1">
                        <a:lumMod val="95000"/>
                      </a:schemeClr>
                    </a:solidFill>
                  </a:tcPr>
                </a:tc>
                <a:tc>
                  <a:txBody>
                    <a:bodyPr/>
                    <a:lstStyle/>
                    <a:p>
                      <a:r>
                        <a:rPr lang="en-US" sz="1400" b="1" dirty="0"/>
                        <a:t>NVR 3 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最大通道數</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(獨立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免費包含 ACTi 攝影機通道</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免費的第三方攝影機通道包含</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100" dirty="0"/>
                        <a:t>中央管理系統支援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80548930"/>
                  </a:ext>
                </a:extLst>
              </a:tr>
              <a:tr h="273647">
                <a:tc>
                  <a:txBody>
                    <a:bodyPr/>
                    <a:lstStyle/>
                    <a:p>
                      <a:r>
                        <a:rPr lang="en-US" sz="1400" dirty="0"/>
                        <a:t>POS、門禁控制、網路IO支援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003"/>
                  </a:ext>
                </a:extLst>
              </a:tr>
              <a:tr h="273647">
                <a:tc>
                  <a:txBody>
                    <a:bodyPr/>
                    <a:lstStyle/>
                    <a:p>
                      <a:r>
                        <a:rPr lang="en-US" sz="1000" dirty="0" err="1"/>
                        <a:t>電子地圖</a:t>
                      </a:r>
                      <a:endParaRPr lang="en-US" sz="1400" dirty="0"/>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0004"/>
                  </a:ext>
                </a:extLst>
              </a:tr>
              <a:tr h="273647">
                <a:tc>
                  <a:txBody>
                    <a:bodyPr/>
                    <a:lstStyle/>
                    <a:p>
                      <a:r>
                        <a:rPr lang="en-US" sz="1400" dirty="0"/>
                        <a:t>谷歌地圖</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420238445"/>
                  </a:ext>
                </a:extLst>
              </a:tr>
              <a:tr h="273647">
                <a:tc>
                  <a:txBody>
                    <a:bodyPr/>
                    <a:lstStyle/>
                    <a:p>
                      <a:r>
                        <a:rPr lang="en-US" sz="1400" dirty="0"/>
                        <a:t>顯示器內嵌網站</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3112262903"/>
                  </a:ext>
                </a:extLst>
              </a:tr>
              <a:tr h="273647">
                <a:tc>
                  <a:txBody>
                    <a:bodyPr/>
                    <a:lstStyle/>
                    <a:p>
                      <a:r>
                        <a:rPr lang="en-US" sz="1400" dirty="0"/>
                        <a:t>PTZ控制</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284105931"/>
                  </a:ext>
                </a:extLst>
              </a:tr>
              <a:tr h="273647">
                <a:tc>
                  <a:txBody>
                    <a:bodyPr/>
                    <a:lstStyle/>
                    <a:p>
                      <a:r>
                        <a:rPr lang="en-US" sz="1400" dirty="0"/>
                        <a:t>冗餘支援 (N+1, N-to-N)</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510118436"/>
                  </a:ext>
                </a:extLst>
              </a:tr>
              <a:tr h="273647">
                <a:tc>
                  <a:txBody>
                    <a:bodyPr/>
                    <a:lstStyle/>
                    <a:p>
                      <a:r>
                        <a:rPr lang="en-US" sz="1400" dirty="0"/>
                        <a:t>工作站、網頁客戶端、行動客戶端</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761452278"/>
                  </a:ext>
                </a:extLst>
              </a:tr>
              <a:tr h="273647">
                <a:tc>
                  <a:txBody>
                    <a:bodyPr/>
                    <a:lstStyle/>
                    <a:p>
                      <a:r>
                        <a:rPr lang="en-US" sz="1400" dirty="0"/>
                        <a:t>顯示佈局（最大網格大小）</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是最著名的ACTi產品之一 – 它是一個專業且優雅的網路錄影機平臺，擁有廣泛的功能和極其可靠的性能，提供兩個版本（</a:t>
            </a:r>
            <a:r>
              <a:rPr lang="en-US" sz="1600" dirty="0">
                <a:hlinkClick r:id="rId3"/>
              </a:rPr>
              <a:t>瞭解更多</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門禁控制智慧伺服器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門禁控制智慧伺服器 (ACSS) 是一款易於使用的門禁控制軟體，用於管理</a:t>
            </a:r>
            <a:r>
              <a:rPr lang="en-US" sz="1400" b="1" dirty="0"/>
              <a:t>員工和訪客的進出</a:t>
            </a:r>
            <a:r>
              <a:rPr lang="en-US" sz="1400" dirty="0"/>
              <a:t>通過門和閘門，以及管理</a:t>
            </a:r>
            <a:r>
              <a:rPr lang="en-US" sz="1400" b="1" dirty="0"/>
              <a:t>員工考勤</a:t>
            </a:r>
            <a:r>
              <a:rPr lang="en-US" sz="1400" dirty="0"/>
              <a:t>。（</a:t>
            </a:r>
            <a:r>
              <a:rPr lang="en-US" sz="1400" dirty="0">
                <a:hlinkClick r:id="rId4"/>
              </a:rPr>
              <a:t>瞭解更多</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093011"/>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核心功能</a:t>
                      </a:r>
                    </a:p>
                  </a:txBody>
                  <a:tcPr anchor="ctr"/>
                </a:tc>
                <a:extLst>
                  <a:ext uri="{0D108BD9-81ED-4DB2-BD59-A6C34878D82A}">
                    <a16:rowId xmlns:a16="http://schemas.microsoft.com/office/drawing/2014/main" val="4120460234"/>
                  </a:ext>
                </a:extLst>
              </a:tr>
              <a:tr h="600747">
                <a:tc>
                  <a:txBody>
                    <a:bodyPr/>
                    <a:lstStyle/>
                    <a:p>
                      <a:r>
                        <a:rPr lang="en-US" sz="1600" b="1" dirty="0"/>
                        <a:t>門禁控制管理</a:t>
                      </a:r>
                    </a:p>
                    <a:p>
                      <a:r>
                        <a:rPr kumimoji="0" lang="en-US" altLang="en-US" sz="1100" b="0" i="0" u="none" strike="noStrike" cap="none" normalizeH="0" baseline="0" dirty="0">
                          <a:ln>
                            <a:noFill/>
                          </a:ln>
                          <a:solidFill>
                            <a:srgbClr val="202124"/>
                          </a:solidFill>
                          <a:effectLst/>
                          <a:latin typeface="Arial Unicode MS"/>
                          <a:ea typeface="inherit"/>
                        </a:rPr>
                        <a:t>門、閘、鎖、面部識別*、卡片、ALPR*、尾隨*檢測</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工作班次，打卡，退卡，遲到，缺席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臨時訪客進入登記</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臨時工地管理</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餐飲訂購管理</a:t>
                      </a:r>
                    </a:p>
                    <a:p>
                      <a:r>
                        <a:rPr kumimoji="0" lang="en-US" sz="1100" b="0" i="0" u="none" strike="noStrike" kern="1200" cap="none" normalizeH="0" baseline="0" dirty="0">
                          <a:ln>
                            <a:noFill/>
                          </a:ln>
                          <a:solidFill>
                            <a:srgbClr val="202124"/>
                          </a:solidFill>
                          <a:effectLst/>
                          <a:latin typeface="Arial Unicode MS"/>
                          <a:ea typeface="+mn-ea"/>
                          <a:cs typeface="+mn-cs"/>
                        </a:rPr>
                        <a:t>方便管理員工服務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追蹤客戶到達約定的時間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 AI 攝影機產品系列</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22616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變焦子彈型</a:t>
                      </a:r>
                    </a:p>
                  </a:txBody>
                  <a:tcPr anchor="ctr"/>
                </a:tc>
                <a:tc>
                  <a:txBody>
                    <a:bodyPr/>
                    <a:lstStyle/>
                    <a:p>
                      <a:pPr algn="ctr"/>
                      <a:r>
                        <a:rPr lang="en-US" sz="1400"/>
                        <a:t>變焦圓頂型</a:t>
                      </a:r>
                    </a:p>
                  </a:txBody>
                  <a:tcPr anchor="ctr"/>
                </a:tc>
                <a:tc>
                  <a:txBody>
                    <a:bodyPr/>
                    <a:lstStyle/>
                    <a:p>
                      <a:pPr algn="ctr"/>
                      <a:r>
                        <a:rPr lang="en-US" sz="1400"/>
                        <a:t>高速圓頂型</a:t>
                      </a:r>
                    </a:p>
                  </a:txBody>
                  <a:tcPr anchor="ctr"/>
                </a:tc>
                <a:tc>
                  <a:txBody>
                    <a:bodyPr/>
                    <a:lstStyle/>
                    <a:p>
                      <a:pPr algn="ctr"/>
                      <a:r>
                        <a:rPr lang="en-US" sz="1400"/>
                        <a:t>高速圓頂型</a:t>
                      </a:r>
                    </a:p>
                  </a:txBody>
                  <a:tcPr anchor="ctr"/>
                </a:tc>
                <a:tc>
                  <a:txBody>
                    <a:bodyPr/>
                    <a:lstStyle/>
                    <a:p>
                      <a:pPr algn="ctr"/>
                      <a:r>
                        <a:rPr lang="en-US" sz="1400"/>
                        <a:t>多影像器</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車輛計數、車輛越線檢測、車輛進入區域檢測、車輛錯誤方向檢測、車輛逗留檢測、車輛追蹤、停車輛檢測、車牌檢測、自動車牌識別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0" i="0">
                <a:solidFill>
                  <a:srgbClr val="202124"/>
                </a:solidFill>
                <a:effectLst/>
                <a:latin typeface="Google Sans"/>
              </a:rPr>
              <a:t>深度學習是一種人工智慧 (AI) 方法，教導電腦以受人類大腦啟發的方式處理數據。 深度學習模型能夠識別圖片、文本、聲音及其他數據中的複雜模式，以產生準確的見解和預測。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住宅安裝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帶接線盒的桿安裝支架，支持 3.25" 到 7.0" 的桿</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變焦子彈攝影機，具備 D/N、適應性紅外線、極端寬動態範圍、SLLS、4.4x 變焦鏡頭，</a:t>
            </a:r>
            <a:r>
              <a:rPr lang="en-US" sz="1600" b="1"/>
              <a:t>深度學習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攝影機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該 AI </a:t>
              </a:r>
              <a:r>
                <a:rPr lang="en-US" dirty="0" err="1">
                  <a:solidFill>
                    <a:schemeClr val="tx1"/>
                  </a:solidFill>
                </a:rPr>
                <a:t>攝影機能夠同時識別多條車道上的多個車牌</a:t>
              </a:r>
              <a:r>
                <a:rPr lang="en-US" dirty="0">
                  <a:solidFill>
                    <a:schemeClr val="tx1"/>
                  </a:solidFill>
                </a:rPr>
                <a:t>。</a:t>
              </a:r>
            </a:p>
            <a:p>
              <a:endParaRPr lang="en-US" dirty="0">
                <a:solidFill>
                  <a:schemeClr val="tx1"/>
                </a:solidFill>
              </a:endParaRPr>
            </a:p>
            <a:p>
              <a:r>
                <a:rPr lang="en-US" dirty="0" err="1">
                  <a:solidFill>
                    <a:schemeClr val="tx1"/>
                  </a:solidFill>
                  <a:hlinkClick r:id="rId2"/>
                </a:rPr>
                <a:t>觀看</a:t>
              </a:r>
              <a:r>
                <a:rPr lang="zh-TW" altLang="en-US" dirty="0">
                  <a:solidFill>
                    <a:schemeClr val="tx1"/>
                  </a:solidFill>
                  <a:hlinkClick r:id="rId2"/>
                </a:rPr>
                <a:t>影像</a:t>
              </a:r>
              <a:endParaRPr lang="en-US" dirty="0">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攝影機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ACTi NVR 3 </a:t>
              </a:r>
              <a:r>
                <a:rPr lang="en-US" dirty="0" err="1">
                  <a:solidFill>
                    <a:schemeClr val="tx1"/>
                  </a:solidFill>
                </a:rPr>
                <a:t>支持深度學習</a:t>
              </a:r>
              <a:r>
                <a:rPr lang="en-US" dirty="0">
                  <a:solidFill>
                    <a:schemeClr val="tx1"/>
                  </a:solidFill>
                </a:rPr>
                <a:t> AI </a:t>
              </a:r>
              <a:r>
                <a:rPr lang="en-US" dirty="0" err="1">
                  <a:solidFill>
                    <a:schemeClr val="tx1"/>
                  </a:solidFill>
                </a:rPr>
                <a:t>事件和元數據</a:t>
              </a:r>
              <a:r>
                <a:rPr lang="en-US" dirty="0">
                  <a:solidFill>
                    <a:schemeClr val="tx1"/>
                  </a:solidFill>
                </a:rPr>
                <a:t>。 </a:t>
              </a:r>
              <a:r>
                <a:rPr lang="en-US" dirty="0" err="1">
                  <a:solidFill>
                    <a:schemeClr val="tx1"/>
                  </a:solidFill>
                </a:rPr>
                <a:t>當檢測到黑名單中的車輛時，NVR</a:t>
              </a:r>
              <a:r>
                <a:rPr lang="en-US" dirty="0">
                  <a:solidFill>
                    <a:schemeClr val="tx1"/>
                  </a:solidFill>
                </a:rPr>
                <a:t> </a:t>
              </a:r>
              <a:r>
                <a:rPr lang="en-US" dirty="0" err="1">
                  <a:solidFill>
                    <a:schemeClr val="tx1"/>
                  </a:solidFill>
                </a:rPr>
                <a:t>將顯示即時警報</a:t>
              </a:r>
              <a:r>
                <a:rPr lang="en-US" dirty="0">
                  <a:solidFill>
                    <a:schemeClr val="tx1"/>
                  </a:solidFill>
                </a:rPr>
                <a:t>。</a:t>
              </a:r>
            </a:p>
            <a:p>
              <a:endParaRPr lang="en-US" dirty="0">
                <a:solidFill>
                  <a:schemeClr val="tx1"/>
                </a:solidFill>
              </a:endParaRPr>
            </a:p>
            <a:p>
              <a:r>
                <a:rPr lang="en-US" dirty="0" err="1">
                  <a:solidFill>
                    <a:schemeClr val="tx1"/>
                  </a:solidFill>
                  <a:hlinkClick r:id="rId3"/>
                </a:rPr>
                <a:t>觀看</a:t>
              </a:r>
              <a:r>
                <a:rPr lang="zh-TW" altLang="en-US" dirty="0">
                  <a:solidFill>
                    <a:schemeClr val="tx1"/>
                  </a:solidFill>
                  <a:hlinkClick r:id="rId3"/>
                </a:rPr>
                <a:t>影像</a:t>
              </a:r>
              <a:endParaRPr lang="en-US" dirty="0">
                <a:solidFill>
                  <a:schemeClr val="tx1"/>
                </a:solidFill>
              </a:endParaRPr>
            </a:p>
            <a:p>
              <a:endParaRPr lang="en-US" dirty="0"/>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zh-TW" altLang="en-US" sz="1400" dirty="0"/>
              <a:t>影像</a:t>
            </a:r>
            <a:endParaRPr lang="en-US" sz="1400" dirty="0"/>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實時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實時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zh-TW" altLang="en-US" sz="1400" dirty="0"/>
              <a:t>影像</a:t>
            </a:r>
            <a:endParaRPr lang="en-US" sz="1400" dirty="0"/>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100" b="1"/>
              <a:t>人工智慧攝影機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伺服器</a:t>
            </a:r>
          </a:p>
          <a:p>
            <a:endParaRPr lang="en-US" sz="1400" b="1"/>
          </a:p>
          <a:p>
            <a:r>
              <a:rPr lang="en-US" sz="1400" b="1"/>
              <a:t>(ACTi NVR 3 企業版)</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行動客戶端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與伺服器端 AI 供應商的優勢比較</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3970318"/>
          </a:xfrm>
          <a:prstGeom prst="rect">
            <a:avLst/>
          </a:prstGeom>
          <a:noFill/>
        </p:spPr>
        <p:txBody>
          <a:bodyPr wrap="square" rtlCol="0">
            <a:spAutoFit/>
          </a:bodyPr>
          <a:lstStyle/>
          <a:p>
            <a:pPr marL="285750" indent="-285750">
              <a:buFont typeface="Arial" panose="020B0604020202020204" pitchFamily="34" charset="0"/>
              <a:buChar char="•"/>
            </a:pPr>
            <a:r>
              <a:rPr lang="en-US" dirty="0" err="1"/>
              <a:t>數百個通道的深度學習分析可以由單一的</a:t>
            </a:r>
            <a:r>
              <a:rPr lang="en-US" dirty="0"/>
              <a:t> VMS </a:t>
            </a:r>
            <a:r>
              <a:rPr lang="en-US" dirty="0" err="1"/>
              <a:t>伺服器管理，僅需使用一般的伺服器硬體配置</a:t>
            </a:r>
            <a:r>
              <a:rPr lang="en-US" dirty="0"/>
              <a:t>。 </a:t>
            </a:r>
            <a:r>
              <a:rPr lang="en-US" dirty="0" err="1"/>
              <a:t>伺服器端</a:t>
            </a:r>
            <a:r>
              <a:rPr lang="en-US" dirty="0"/>
              <a:t> AI </a:t>
            </a:r>
            <a:r>
              <a:rPr lang="en-US" dirty="0" err="1"/>
              <a:t>解決方案的通道數量有限，並且需要非常昂貴的硬體</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當 VMS </a:t>
            </a:r>
            <a:r>
              <a:rPr lang="en-US" dirty="0" err="1"/>
              <a:t>不必承擔運行可能消耗伺服器資源至極限的分析時，VMS</a:t>
            </a:r>
            <a:r>
              <a:rPr lang="en-US" dirty="0"/>
              <a:t> 的</a:t>
            </a:r>
            <a:r>
              <a:rPr lang="zh-TW" altLang="en-US" dirty="0"/>
              <a:t>影像</a:t>
            </a:r>
            <a:r>
              <a:rPr lang="en-US" dirty="0" err="1"/>
              <a:t>錄製功能會更安全</a:t>
            </a:r>
            <a:r>
              <a:rPr lang="en-US" dirty="0"/>
              <a:t>。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對事件的反應更快</a:t>
            </a:r>
            <a:r>
              <a:rPr lang="en-US" dirty="0"/>
              <a:t>——</a:t>
            </a:r>
            <a:r>
              <a:rPr lang="en-US" dirty="0" err="1"/>
              <a:t>人工智慧攝影機可以控制附近的</a:t>
            </a:r>
            <a:r>
              <a:rPr lang="en-US" dirty="0"/>
              <a:t> PTZ </a:t>
            </a:r>
            <a:r>
              <a:rPr lang="en-US" dirty="0" err="1"/>
              <a:t>攝影機以便即時反應，獲得更好的場景</a:t>
            </a:r>
            <a:r>
              <a:rPr lang="zh-TW" altLang="en-US" dirty="0"/>
              <a:t>影像</a:t>
            </a:r>
            <a:r>
              <a:rPr lang="en-US" dirty="0" err="1"/>
              <a:t>覆蓋</a:t>
            </a:r>
            <a:r>
              <a:rPr lang="en-US" dirty="0"/>
              <a:t>。 在 VMS </a:t>
            </a:r>
            <a:r>
              <a:rPr lang="en-US" dirty="0" err="1"/>
              <a:t>端處理的分析將過於緩慢，無法進行適當的反應</a:t>
            </a:r>
            <a:r>
              <a:rPr lang="en-US" dirty="0"/>
              <a:t>。</a:t>
            </a:r>
          </a:p>
          <a:p>
            <a:endParaRPr lang="en-US" dirty="0"/>
          </a:p>
          <a:p>
            <a:pPr marL="285750" indent="-285750">
              <a:buFont typeface="Arial" panose="020B0604020202020204" pitchFamily="34" charset="0"/>
              <a:buChar char="•"/>
            </a:pPr>
            <a:r>
              <a:rPr lang="en-US" dirty="0" err="1"/>
              <a:t>由於</a:t>
            </a:r>
            <a:r>
              <a:rPr lang="en-US" dirty="0"/>
              <a:t> AI </a:t>
            </a:r>
            <a:r>
              <a:rPr lang="en-US" dirty="0" err="1"/>
              <a:t>功能內建於攝影機，因此伺服器端不需要任何與分析相關的許可證</a:t>
            </a:r>
            <a:r>
              <a:rPr lang="en-US" dirty="0"/>
              <a:t>。 </a:t>
            </a:r>
            <a:r>
              <a:rPr lang="en-US" dirty="0" err="1"/>
              <a:t>因此，在某些情況下，VMS</a:t>
            </a:r>
            <a:r>
              <a:rPr lang="en-US" dirty="0"/>
              <a:t> </a:t>
            </a:r>
            <a:r>
              <a:rPr lang="en-US" dirty="0" err="1"/>
              <a:t>的成本比伺服器端</a:t>
            </a:r>
            <a:r>
              <a:rPr lang="en-US" dirty="0"/>
              <a:t> AI </a:t>
            </a:r>
            <a:r>
              <a:rPr lang="en-US" dirty="0" err="1"/>
              <a:t>解決方案低至</a:t>
            </a:r>
            <a:r>
              <a:rPr lang="en-US" dirty="0"/>
              <a:t> 10 倍。</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和 CMS 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2862322"/>
          </a:xfrm>
          <a:prstGeom prst="rect">
            <a:avLst/>
          </a:prstGeom>
          <a:noFill/>
        </p:spPr>
        <p:txBody>
          <a:bodyPr wrap="square" rtlCol="0">
            <a:spAutoFit/>
          </a:bodyPr>
          <a:lstStyle/>
          <a:p>
            <a:r>
              <a:rPr lang="en-US" dirty="0"/>
              <a:t>ACTi NVR 3 </a:t>
            </a:r>
            <a:r>
              <a:rPr lang="en-US" dirty="0" err="1"/>
              <a:t>Corporate（及</a:t>
            </a:r>
            <a:r>
              <a:rPr lang="en-US" dirty="0"/>
              <a:t> CMS 2）管理來自攝影機的分析事件如下：</a:t>
            </a:r>
          </a:p>
          <a:p>
            <a:endParaRPr lang="en-US" dirty="0"/>
          </a:p>
          <a:p>
            <a:pPr marL="342900" indent="-342900">
              <a:buAutoNum type="arabicPeriod"/>
            </a:pPr>
            <a:r>
              <a:rPr lang="en-US" dirty="0" err="1"/>
              <a:t>設置分析規則和閾值</a:t>
            </a:r>
            <a:r>
              <a:rPr lang="en-US" dirty="0"/>
              <a:t>—</a:t>
            </a:r>
            <a:r>
              <a:rPr lang="en-US" dirty="0" err="1"/>
              <a:t>例如，群眾的大小、被視為徘徊的時間長度</a:t>
            </a:r>
            <a:r>
              <a:rPr lang="en-US" dirty="0"/>
              <a:t>。</a:t>
            </a:r>
          </a:p>
          <a:p>
            <a:pPr marL="342900" indent="-342900">
              <a:buAutoNum type="arabicPeriod"/>
            </a:pPr>
            <a:endParaRPr lang="en-US" dirty="0"/>
          </a:p>
          <a:p>
            <a:pPr marL="342900" indent="-342900">
              <a:buAutoNum type="arabicPeriod"/>
            </a:pPr>
            <a:r>
              <a:rPr lang="en-US" dirty="0" err="1"/>
              <a:t>從所有攝影機接收即時分析事件，並根據預定義的行動做出回應，例如發送電子郵件、在</a:t>
            </a:r>
            <a:r>
              <a:rPr lang="en-US" dirty="0"/>
              <a:t> VMS </a:t>
            </a:r>
            <a:r>
              <a:rPr lang="en-US" dirty="0" err="1"/>
              <a:t>螢幕上即時彈出</a:t>
            </a:r>
            <a:r>
              <a:rPr lang="zh-TW" altLang="en-US" dirty="0"/>
              <a:t>影像</a:t>
            </a:r>
            <a:r>
              <a:rPr lang="en-US" dirty="0" err="1"/>
              <a:t>通道等</a:t>
            </a:r>
            <a:r>
              <a:rPr lang="en-US" dirty="0"/>
              <a:t>。</a:t>
            </a:r>
          </a:p>
          <a:p>
            <a:pPr marL="342900" indent="-342900">
              <a:buAutoNum type="arabicPeriod"/>
            </a:pPr>
            <a:endParaRPr lang="en-US" dirty="0"/>
          </a:p>
          <a:p>
            <a:pPr marL="342900" indent="-342900">
              <a:buAutoNum type="arabicPeriod"/>
            </a:pPr>
            <a:r>
              <a:rPr lang="en-US" dirty="0" err="1"/>
              <a:t>自動將</a:t>
            </a:r>
            <a:r>
              <a:rPr lang="zh-TW" altLang="en-US" dirty="0"/>
              <a:t>影像</a:t>
            </a:r>
            <a:r>
              <a:rPr lang="en-US" dirty="0" err="1"/>
              <a:t>推送到巡邏保安的移動應用程式</a:t>
            </a:r>
            <a:r>
              <a:rPr lang="en-US" dirty="0"/>
              <a:t>。</a:t>
            </a:r>
          </a:p>
          <a:p>
            <a:pPr marL="342900" indent="-342900">
              <a:buAutoNum type="arabicPeriod"/>
            </a:pPr>
            <a:endParaRPr lang="en-US" dirty="0"/>
          </a:p>
          <a:p>
            <a:pPr marL="342900" indent="-342900">
              <a:buAutoNum type="arabicPeriod"/>
            </a:pPr>
            <a:r>
              <a:rPr lang="en-US" dirty="0" err="1"/>
              <a:t>按特定過濾規則、書籤、縮略圖進行搜索</a:t>
            </a:r>
            <a:r>
              <a:rPr lang="en-US" dirty="0"/>
              <a:t>。</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 ACTi 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+1-866-410-2284（免付費）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在線客戶幫助臺 - https://www.acti.com/chd</a:t>
            </a:r>
          </a:p>
          <a:p>
            <a:pPr>
              <a:lnSpc>
                <a:spcPct val="150000"/>
              </a:lnSpc>
            </a:pPr>
            <a:r>
              <a:rPr lang="en-US"/>
              <a:t>- 電話支援</a:t>
            </a:r>
          </a:p>
          <a:p>
            <a:pPr>
              <a:lnSpc>
                <a:spcPct val="150000"/>
              </a:lnSpc>
            </a:pPr>
            <a:r>
              <a:rPr lang="en-US"/>
              <a:t>美國: +1-866-410-2284 (免付費)</a:t>
            </a:r>
          </a:p>
          <a:p>
            <a:pPr>
              <a:lnSpc>
                <a:spcPct val="150000"/>
              </a:lnSpc>
            </a:pPr>
            <a:r>
              <a:rPr lang="en-US"/>
              <a:t>其他地區: +886-2-2656-5200</a:t>
            </a:r>
          </a:p>
          <a:p>
            <a:pPr>
              <a:lnSpc>
                <a:spcPct val="150000"/>
              </a:lnSpc>
            </a:pPr>
            <a:r>
              <a:rPr lang="en-US" b="1"/>
              <a:t>RMA 服務</a:t>
            </a:r>
          </a:p>
          <a:p>
            <a:pPr>
              <a:lnSpc>
                <a:spcPct val="150000"/>
              </a:lnSpc>
            </a:pPr>
            <a:r>
              <a:rPr lang="en-US">
                <a:hlinkClick r:id="rId3"/>
              </a:rPr>
              <a:t>- 保固</a:t>
            </a:r>
            <a:endParaRPr lang="en-US"/>
          </a:p>
          <a:p>
            <a:pPr>
              <a:lnSpc>
                <a:spcPct val="150000"/>
              </a:lnSpc>
            </a:pPr>
            <a:r>
              <a:rPr lang="en-US">
                <a:hlinkClick r:id="rId4"/>
              </a:rPr>
              <a:t>- 維修服務</a:t>
            </a:r>
            <a:endParaRPr lang="en-US"/>
          </a:p>
          <a:p>
            <a:pPr>
              <a:lnSpc>
                <a:spcPct val="150000"/>
              </a:lnSpc>
            </a:pPr>
            <a:r>
              <a:rPr lang="en-US" b="1"/>
              <a:t>訓練</a:t>
            </a:r>
          </a:p>
          <a:p>
            <a:pPr>
              <a:lnSpc>
                <a:spcPct val="150000"/>
              </a:lnSpc>
            </a:pPr>
            <a:r>
              <a:rPr lang="en-US">
                <a:hlinkClick r:id="rId5"/>
              </a:rPr>
              <a:t>- 自學</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2.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747</TotalTime>
  <Words>1302</Words>
  <Application>Microsoft Office PowerPoint</Application>
  <PresentationFormat>如螢幕大小 (4:3)</PresentationFormat>
  <Paragraphs>493</Paragraphs>
  <Slides>28</Slides>
  <Notes>24</Notes>
  <HiddenSlides>0</HiddenSlides>
  <MMClips>0</MMClips>
  <ScaleCrop>false</ScaleCrop>
  <HeadingPairs>
    <vt:vector size="6" baseType="variant">
      <vt:variant>
        <vt:lpstr>使用字型</vt:lpstr>
      </vt:variant>
      <vt:variant>
        <vt:i4>6</vt:i4>
      </vt:variant>
      <vt:variant>
        <vt:lpstr>佈景主題</vt:lpstr>
      </vt:variant>
      <vt:variant>
        <vt:i4>2</vt:i4>
      </vt:variant>
      <vt:variant>
        <vt:lpstr>投影片標題</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24</cp:revision>
  <dcterms:created xsi:type="dcterms:W3CDTF">2015-08-31T10:30:03Z</dcterms:created>
  <dcterms:modified xsi:type="dcterms:W3CDTF">2025-02-13T03:12:03Z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