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2.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0"/>
  </p:notesMasterIdLst>
  <p:sldIdLst>
    <p:sldId id="279" r:id="rId3"/>
    <p:sldId id="376" r:id="rId4"/>
    <p:sldId id="413" r:id="rId5"/>
    <p:sldId id="427" r:id="rId6"/>
    <p:sldId id="420" r:id="rId7"/>
    <p:sldId id="431" r:id="rId8"/>
    <p:sldId id="421" r:id="rId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EADA"/>
    <a:srgbClr val="00B050"/>
    <a:srgbClr val="0000FF"/>
    <a:srgbClr val="FFFFE5"/>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0717" autoAdjust="0"/>
  </p:normalViewPr>
  <p:slideViewPr>
    <p:cSldViewPr>
      <p:cViewPr varScale="1">
        <p:scale>
          <a:sx n="75" d="100"/>
          <a:sy n="75" d="100"/>
        </p:scale>
        <p:origin x="960"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customXml" Target="../customXml/item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2026/5/27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BB874-CF28-6440-699F-120A34E1B5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197ACA-80EC-6AC2-9816-BB8BFDBBB2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2267E3-B5BD-9447-1144-A067AF187D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084C90-51EC-4D23-9B3C-B1B8D42BF8F1}"/>
              </a:ext>
            </a:extLst>
          </p:cNvPr>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41471276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4E285-94F7-9FC6-BEE6-F626312391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711DCF-7AE1-F4D3-3CBD-DCD2817920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80DD9A-29D9-3C5F-C300-C684B71288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23E074-7992-AB18-BCA4-A7B75D9B92B6}"/>
              </a:ext>
            </a:extLst>
          </p:cNvPr>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4078076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acti.com/technologies/tpm-2.0" TargetMode="External"/><Relationship Id="rId2" Type="http://schemas.openxmlformats.org/officeDocument/2006/relationships/image" Target="../media/image9.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A957, A959, A981</a:t>
            </a:r>
          </a:p>
          <a:p>
            <a:pPr algn="l">
              <a:lnSpc>
                <a:spcPct val="150000"/>
              </a:lnSpc>
            </a:pPr>
            <a:r>
              <a:rPr lang="en-US" sz="32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9D08729D-94E8-867A-43E8-0DDBD761B768}"/>
              </a:ext>
            </a:extLst>
          </p:cNvPr>
          <p:cNvSpPr txBox="1"/>
          <p:nvPr/>
        </p:nvSpPr>
        <p:spPr>
          <a:xfrm>
            <a:off x="736040" y="4293096"/>
            <a:ext cx="4556040" cy="369332"/>
          </a:xfrm>
          <a:prstGeom prst="rect">
            <a:avLst/>
          </a:prstGeom>
          <a:noFill/>
        </p:spPr>
        <p:txBody>
          <a:bodyPr wrap="square" rtlCol="0">
            <a:spAutoFit/>
          </a:bodyPr>
          <a:lstStyle/>
          <a:p>
            <a:r>
              <a:rPr lang="en-US" b="1" dirty="0">
                <a:solidFill>
                  <a:srgbClr val="C00000"/>
                </a:solidFill>
              </a:rPr>
              <a:t>New Generation AI PTZ with TPM 2.0 Security</a:t>
            </a:r>
            <a:endParaRPr lang="en-US" dirty="0">
              <a:solidFill>
                <a:srgbClr val="C00000"/>
              </a:solidFill>
            </a:endParaRP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323528" y="1412776"/>
            <a:ext cx="6120680" cy="369332"/>
          </a:xfrm>
          <a:prstGeom prst="rect">
            <a:avLst/>
          </a:prstGeom>
          <a:noFill/>
        </p:spPr>
        <p:txBody>
          <a:bodyPr wrap="square" rtlCol="0">
            <a:spAutoFit/>
          </a:bodyPr>
          <a:lstStyle/>
          <a:p>
            <a:r>
              <a:rPr lang="en-US" dirty="0"/>
              <a:t>ACTi is introducing the newest products:</a:t>
            </a:r>
          </a:p>
        </p:txBody>
      </p:sp>
      <p:grpSp>
        <p:nvGrpSpPr>
          <p:cNvPr id="2" name="Group 1">
            <a:extLst>
              <a:ext uri="{FF2B5EF4-FFF2-40B4-BE49-F238E27FC236}">
                <a16:creationId xmlns:a16="http://schemas.microsoft.com/office/drawing/2014/main" id="{3F1DF1F7-796B-20A0-AA13-3DD3FFE5DBE2}"/>
              </a:ext>
            </a:extLst>
          </p:cNvPr>
          <p:cNvGrpSpPr/>
          <p:nvPr/>
        </p:nvGrpSpPr>
        <p:grpSpPr>
          <a:xfrm>
            <a:off x="611560" y="1850460"/>
            <a:ext cx="8064896" cy="1458044"/>
            <a:chOff x="611560" y="1850460"/>
            <a:chExt cx="8064896" cy="1458044"/>
          </a:xfrm>
        </p:grpSpPr>
        <p:sp>
          <p:nvSpPr>
            <p:cNvPr id="7" name="Rectangle 6">
              <a:extLst>
                <a:ext uri="{FF2B5EF4-FFF2-40B4-BE49-F238E27FC236}">
                  <a16:creationId xmlns:a16="http://schemas.microsoft.com/office/drawing/2014/main" id="{E62D6401-38DC-0C2F-A57F-0338A813C535}"/>
                </a:ext>
              </a:extLst>
            </p:cNvPr>
            <p:cNvSpPr/>
            <p:nvPr/>
          </p:nvSpPr>
          <p:spPr>
            <a:xfrm>
              <a:off x="611560" y="1868344"/>
              <a:ext cx="8064896" cy="144016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77FBB9D-158B-F32D-299A-E2FD3194CA98}"/>
                </a:ext>
              </a:extLst>
            </p:cNvPr>
            <p:cNvSpPr txBox="1"/>
            <p:nvPr/>
          </p:nvSpPr>
          <p:spPr>
            <a:xfrm>
              <a:off x="2553308" y="2405499"/>
              <a:ext cx="5979132" cy="584775"/>
            </a:xfrm>
            <a:prstGeom prst="rect">
              <a:avLst/>
            </a:prstGeom>
            <a:solidFill>
              <a:schemeClr val="bg1">
                <a:lumMod val="95000"/>
              </a:schemeClr>
            </a:solidFill>
          </p:spPr>
          <p:txBody>
            <a:bodyPr wrap="square">
              <a:spAutoFit/>
            </a:bodyPr>
            <a:lstStyle/>
            <a:p>
              <a:r>
                <a:rPr lang="en-US" sz="1600" b="1" dirty="0">
                  <a:solidFill>
                    <a:srgbClr val="FF0000"/>
                  </a:solidFill>
                  <a:latin typeface="Open Sans" panose="020B0606030504020204" pitchFamily="34" charset="0"/>
                </a:rPr>
                <a:t>5MP</a:t>
              </a:r>
              <a:r>
                <a:rPr lang="en-US" sz="1600" b="1" dirty="0">
                  <a:latin typeface="Open Sans" panose="020B0606030504020204" pitchFamily="34" charset="0"/>
                </a:rPr>
                <a:t> Deep Learning </a:t>
              </a:r>
              <a:r>
                <a:rPr lang="en-US" sz="1600" b="1" dirty="0">
                  <a:solidFill>
                    <a:srgbClr val="FF0000"/>
                  </a:solidFill>
                  <a:latin typeface="Open Sans" panose="020B0606030504020204" pitchFamily="34" charset="0"/>
                </a:rPr>
                <a:t>AI</a:t>
              </a:r>
              <a:r>
                <a:rPr lang="en-US" sz="1600" b="1" dirty="0">
                  <a:latin typeface="Open Sans" panose="020B0606030504020204" pitchFamily="34" charset="0"/>
                </a:rPr>
                <a:t> </a:t>
              </a:r>
              <a:r>
                <a:rPr lang="en-US" sz="1600" b="1" dirty="0">
                  <a:solidFill>
                    <a:srgbClr val="FF0000"/>
                  </a:solidFill>
                  <a:latin typeface="Open Sans" panose="020B0606030504020204" pitchFamily="34" charset="0"/>
                </a:rPr>
                <a:t>40x</a:t>
              </a:r>
              <a:r>
                <a:rPr lang="en-US" sz="1600" b="1" dirty="0">
                  <a:latin typeface="Open Sans" panose="020B0606030504020204" pitchFamily="34" charset="0"/>
                </a:rPr>
                <a:t> Outdoor PTZ with IR LED 250m, WDR 150dB, </a:t>
              </a:r>
              <a:r>
                <a:rPr lang="en-US" sz="1600" b="1" dirty="0">
                  <a:solidFill>
                    <a:srgbClr val="FF0000"/>
                  </a:solidFill>
                  <a:latin typeface="Open Sans" panose="020B0606030504020204" pitchFamily="34" charset="0"/>
                </a:rPr>
                <a:t>TPM 2.0</a:t>
              </a:r>
            </a:p>
          </p:txBody>
        </p:sp>
        <p:sp>
          <p:nvSpPr>
            <p:cNvPr id="8" name="TextBox 7">
              <a:extLst>
                <a:ext uri="{FF2B5EF4-FFF2-40B4-BE49-F238E27FC236}">
                  <a16:creationId xmlns:a16="http://schemas.microsoft.com/office/drawing/2014/main" id="{8B6F4D26-3CD1-E053-5855-88376E39C786}"/>
                </a:ext>
              </a:extLst>
            </p:cNvPr>
            <p:cNvSpPr txBox="1"/>
            <p:nvPr/>
          </p:nvSpPr>
          <p:spPr>
            <a:xfrm>
              <a:off x="2585956" y="1850460"/>
              <a:ext cx="1368152" cy="584775"/>
            </a:xfrm>
            <a:prstGeom prst="rect">
              <a:avLst/>
            </a:prstGeom>
            <a:noFill/>
          </p:spPr>
          <p:txBody>
            <a:bodyPr wrap="square" rtlCol="0">
              <a:spAutoFit/>
            </a:bodyPr>
            <a:lstStyle/>
            <a:p>
              <a:r>
                <a:rPr lang="en-US" sz="3200" b="1" dirty="0">
                  <a:solidFill>
                    <a:srgbClr val="00B050"/>
                  </a:solidFill>
                </a:rPr>
                <a:t>A957</a:t>
              </a:r>
            </a:p>
          </p:txBody>
        </p:sp>
      </p:grpSp>
      <p:grpSp>
        <p:nvGrpSpPr>
          <p:cNvPr id="3" name="Group 2">
            <a:extLst>
              <a:ext uri="{FF2B5EF4-FFF2-40B4-BE49-F238E27FC236}">
                <a16:creationId xmlns:a16="http://schemas.microsoft.com/office/drawing/2014/main" id="{9D56ED5C-95EB-DD76-BF1E-29FE35B445F6}"/>
              </a:ext>
            </a:extLst>
          </p:cNvPr>
          <p:cNvGrpSpPr/>
          <p:nvPr/>
        </p:nvGrpSpPr>
        <p:grpSpPr>
          <a:xfrm>
            <a:off x="611560" y="3518933"/>
            <a:ext cx="8064896" cy="1458044"/>
            <a:chOff x="611560" y="1850460"/>
            <a:chExt cx="8064896" cy="1458044"/>
          </a:xfrm>
        </p:grpSpPr>
        <p:sp>
          <p:nvSpPr>
            <p:cNvPr id="6" name="Rectangle 5">
              <a:extLst>
                <a:ext uri="{FF2B5EF4-FFF2-40B4-BE49-F238E27FC236}">
                  <a16:creationId xmlns:a16="http://schemas.microsoft.com/office/drawing/2014/main" id="{36E7A96C-D268-15F4-A463-A865876F916F}"/>
                </a:ext>
              </a:extLst>
            </p:cNvPr>
            <p:cNvSpPr/>
            <p:nvPr/>
          </p:nvSpPr>
          <p:spPr>
            <a:xfrm>
              <a:off x="611560" y="1868344"/>
              <a:ext cx="8064896" cy="144016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F83063F9-7105-78E2-0E29-25F8AABD98A7}"/>
                </a:ext>
              </a:extLst>
            </p:cNvPr>
            <p:cNvSpPr txBox="1"/>
            <p:nvPr/>
          </p:nvSpPr>
          <p:spPr>
            <a:xfrm>
              <a:off x="2553308" y="2405499"/>
              <a:ext cx="5979132" cy="584775"/>
            </a:xfrm>
            <a:prstGeom prst="rect">
              <a:avLst/>
            </a:prstGeom>
            <a:solidFill>
              <a:schemeClr val="bg1">
                <a:lumMod val="95000"/>
              </a:schemeClr>
            </a:solidFill>
          </p:spPr>
          <p:txBody>
            <a:bodyPr wrap="square">
              <a:spAutoFit/>
            </a:bodyPr>
            <a:lstStyle/>
            <a:p>
              <a:r>
                <a:rPr lang="en-US" sz="1600" b="1" dirty="0">
                  <a:solidFill>
                    <a:srgbClr val="FF0000"/>
                  </a:solidFill>
                  <a:latin typeface="Open Sans" panose="020B0606030504020204" pitchFamily="34" charset="0"/>
                </a:rPr>
                <a:t>8MP</a:t>
              </a:r>
              <a:r>
                <a:rPr lang="en-US" sz="1600" b="1" dirty="0">
                  <a:latin typeface="Open Sans" panose="020B0606030504020204" pitchFamily="34" charset="0"/>
                </a:rPr>
                <a:t> Deep Learning </a:t>
              </a:r>
              <a:r>
                <a:rPr lang="en-US" sz="1600" b="1" dirty="0">
                  <a:solidFill>
                    <a:srgbClr val="FF0000"/>
                  </a:solidFill>
                  <a:latin typeface="Open Sans" panose="020B0606030504020204" pitchFamily="34" charset="0"/>
                </a:rPr>
                <a:t>AI</a:t>
              </a:r>
              <a:r>
                <a:rPr lang="en-US" sz="1600" b="1" dirty="0">
                  <a:latin typeface="Open Sans" panose="020B0606030504020204" pitchFamily="34" charset="0"/>
                </a:rPr>
                <a:t> </a:t>
              </a:r>
              <a:r>
                <a:rPr lang="en-US" sz="1600" b="1" dirty="0">
                  <a:solidFill>
                    <a:srgbClr val="FF0000"/>
                  </a:solidFill>
                  <a:latin typeface="Open Sans" panose="020B0606030504020204" pitchFamily="34" charset="0"/>
                </a:rPr>
                <a:t>22x</a:t>
              </a:r>
              <a:r>
                <a:rPr lang="en-US" sz="1600" b="1" dirty="0">
                  <a:latin typeface="Open Sans" panose="020B0606030504020204" pitchFamily="34" charset="0"/>
                </a:rPr>
                <a:t> Outdoor PTZ with IR LED 250m, WDR 150dB, </a:t>
              </a:r>
              <a:r>
                <a:rPr lang="en-US" sz="1600" b="1" dirty="0">
                  <a:solidFill>
                    <a:srgbClr val="FF0000"/>
                  </a:solidFill>
                  <a:latin typeface="Open Sans" panose="020B0606030504020204" pitchFamily="34" charset="0"/>
                </a:rPr>
                <a:t>TPM 2.0</a:t>
              </a:r>
            </a:p>
          </p:txBody>
        </p:sp>
        <p:sp>
          <p:nvSpPr>
            <p:cNvPr id="10" name="TextBox 9">
              <a:extLst>
                <a:ext uri="{FF2B5EF4-FFF2-40B4-BE49-F238E27FC236}">
                  <a16:creationId xmlns:a16="http://schemas.microsoft.com/office/drawing/2014/main" id="{18E941BF-82F4-9596-BF84-57D43DD24627}"/>
                </a:ext>
              </a:extLst>
            </p:cNvPr>
            <p:cNvSpPr txBox="1"/>
            <p:nvPr/>
          </p:nvSpPr>
          <p:spPr>
            <a:xfrm>
              <a:off x="2585956" y="1850460"/>
              <a:ext cx="1368152" cy="584775"/>
            </a:xfrm>
            <a:prstGeom prst="rect">
              <a:avLst/>
            </a:prstGeom>
            <a:noFill/>
          </p:spPr>
          <p:txBody>
            <a:bodyPr wrap="square" rtlCol="0">
              <a:spAutoFit/>
            </a:bodyPr>
            <a:lstStyle/>
            <a:p>
              <a:r>
                <a:rPr lang="en-US" sz="3200" b="1" dirty="0">
                  <a:solidFill>
                    <a:srgbClr val="00B050"/>
                  </a:solidFill>
                </a:rPr>
                <a:t>A959</a:t>
              </a:r>
            </a:p>
          </p:txBody>
        </p:sp>
      </p:grpSp>
      <p:grpSp>
        <p:nvGrpSpPr>
          <p:cNvPr id="12" name="Group 11">
            <a:extLst>
              <a:ext uri="{FF2B5EF4-FFF2-40B4-BE49-F238E27FC236}">
                <a16:creationId xmlns:a16="http://schemas.microsoft.com/office/drawing/2014/main" id="{6A3AA993-978F-3C3A-8F1F-547B464A108B}"/>
              </a:ext>
            </a:extLst>
          </p:cNvPr>
          <p:cNvGrpSpPr/>
          <p:nvPr/>
        </p:nvGrpSpPr>
        <p:grpSpPr>
          <a:xfrm>
            <a:off x="611560" y="5154613"/>
            <a:ext cx="8064896" cy="1458044"/>
            <a:chOff x="611560" y="1850460"/>
            <a:chExt cx="8064896" cy="1458044"/>
          </a:xfrm>
        </p:grpSpPr>
        <p:sp>
          <p:nvSpPr>
            <p:cNvPr id="13" name="Rectangle 12">
              <a:extLst>
                <a:ext uri="{FF2B5EF4-FFF2-40B4-BE49-F238E27FC236}">
                  <a16:creationId xmlns:a16="http://schemas.microsoft.com/office/drawing/2014/main" id="{D8BDA202-4E68-2242-297F-AE010B402A56}"/>
                </a:ext>
              </a:extLst>
            </p:cNvPr>
            <p:cNvSpPr/>
            <p:nvPr/>
          </p:nvSpPr>
          <p:spPr>
            <a:xfrm>
              <a:off x="611560" y="1868344"/>
              <a:ext cx="8064896" cy="144016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125F62A1-CFE4-F2C4-004D-354C28359F76}"/>
                </a:ext>
              </a:extLst>
            </p:cNvPr>
            <p:cNvSpPr txBox="1"/>
            <p:nvPr/>
          </p:nvSpPr>
          <p:spPr>
            <a:xfrm>
              <a:off x="2553308" y="2405499"/>
              <a:ext cx="5979132" cy="584775"/>
            </a:xfrm>
            <a:prstGeom prst="rect">
              <a:avLst/>
            </a:prstGeom>
            <a:solidFill>
              <a:schemeClr val="bg1">
                <a:lumMod val="95000"/>
              </a:schemeClr>
            </a:solidFill>
          </p:spPr>
          <p:txBody>
            <a:bodyPr wrap="square">
              <a:spAutoFit/>
            </a:bodyPr>
            <a:lstStyle/>
            <a:p>
              <a:r>
                <a:rPr lang="en-US" sz="1600" b="1" dirty="0">
                  <a:solidFill>
                    <a:srgbClr val="FF0000"/>
                  </a:solidFill>
                  <a:latin typeface="Open Sans" panose="020B0606030504020204" pitchFamily="34" charset="0"/>
                </a:rPr>
                <a:t>8MP</a:t>
              </a:r>
              <a:r>
                <a:rPr lang="en-US" sz="1600" b="1" dirty="0">
                  <a:latin typeface="Open Sans" panose="020B0606030504020204" pitchFamily="34" charset="0"/>
                </a:rPr>
                <a:t> Deep Learning </a:t>
              </a:r>
              <a:r>
                <a:rPr lang="en-US" sz="1600" b="1" dirty="0">
                  <a:solidFill>
                    <a:srgbClr val="FF0000"/>
                  </a:solidFill>
                  <a:latin typeface="Open Sans" panose="020B0606030504020204" pitchFamily="34" charset="0"/>
                </a:rPr>
                <a:t>AI</a:t>
              </a:r>
              <a:r>
                <a:rPr lang="en-US" sz="1600" b="1" dirty="0">
                  <a:latin typeface="Open Sans" panose="020B0606030504020204" pitchFamily="34" charset="0"/>
                </a:rPr>
                <a:t> </a:t>
              </a:r>
              <a:r>
                <a:rPr lang="en-US" sz="1600" b="1" dirty="0">
                  <a:solidFill>
                    <a:srgbClr val="FF0000"/>
                  </a:solidFill>
                  <a:latin typeface="Open Sans" panose="020B0606030504020204" pitchFamily="34" charset="0"/>
                </a:rPr>
                <a:t>30x</a:t>
              </a:r>
              <a:r>
                <a:rPr lang="en-US" sz="1600" b="1" dirty="0">
                  <a:latin typeface="Open Sans" panose="020B0606030504020204" pitchFamily="34" charset="0"/>
                </a:rPr>
                <a:t> Outdoor PTZ with IR LED 250m, WDR 150dB, </a:t>
              </a:r>
              <a:r>
                <a:rPr lang="en-US" sz="1600" b="1" dirty="0">
                  <a:solidFill>
                    <a:srgbClr val="FF0000"/>
                  </a:solidFill>
                  <a:latin typeface="Open Sans" panose="020B0606030504020204" pitchFamily="34" charset="0"/>
                </a:rPr>
                <a:t>TPM 2.0</a:t>
              </a:r>
            </a:p>
          </p:txBody>
        </p:sp>
        <p:sp>
          <p:nvSpPr>
            <p:cNvPr id="15" name="TextBox 14">
              <a:extLst>
                <a:ext uri="{FF2B5EF4-FFF2-40B4-BE49-F238E27FC236}">
                  <a16:creationId xmlns:a16="http://schemas.microsoft.com/office/drawing/2014/main" id="{505B432B-FD06-6C6E-357A-E3A7BA4454B0}"/>
                </a:ext>
              </a:extLst>
            </p:cNvPr>
            <p:cNvSpPr txBox="1"/>
            <p:nvPr/>
          </p:nvSpPr>
          <p:spPr>
            <a:xfrm>
              <a:off x="2585956" y="1850460"/>
              <a:ext cx="1368152" cy="584775"/>
            </a:xfrm>
            <a:prstGeom prst="rect">
              <a:avLst/>
            </a:prstGeom>
            <a:noFill/>
          </p:spPr>
          <p:txBody>
            <a:bodyPr wrap="square" rtlCol="0">
              <a:spAutoFit/>
            </a:bodyPr>
            <a:lstStyle/>
            <a:p>
              <a:r>
                <a:rPr lang="en-US" sz="3200" b="1" dirty="0">
                  <a:solidFill>
                    <a:srgbClr val="00B050"/>
                  </a:solidFill>
                </a:rPr>
                <a:t>A981</a:t>
              </a:r>
            </a:p>
          </p:txBody>
        </p:sp>
      </p:grpSp>
      <p:pic>
        <p:nvPicPr>
          <p:cNvPr id="16" name="Picture 15">
            <a:extLst>
              <a:ext uri="{FF2B5EF4-FFF2-40B4-BE49-F238E27FC236}">
                <a16:creationId xmlns:a16="http://schemas.microsoft.com/office/drawing/2014/main" id="{8D5A0BE9-5507-CE2A-9AA5-6A75F5C78BD9}"/>
              </a:ext>
            </a:extLst>
          </p:cNvPr>
          <p:cNvPicPr>
            <a:picLocks noChangeAspect="1"/>
          </p:cNvPicPr>
          <p:nvPr/>
        </p:nvPicPr>
        <p:blipFill>
          <a:blip r:embed="rId3"/>
          <a:stretch>
            <a:fillRect/>
          </a:stretch>
        </p:blipFill>
        <p:spPr>
          <a:xfrm>
            <a:off x="993572" y="2038400"/>
            <a:ext cx="1143160" cy="1143160"/>
          </a:xfrm>
          <a:prstGeom prst="rect">
            <a:avLst/>
          </a:prstGeom>
        </p:spPr>
      </p:pic>
      <p:pic>
        <p:nvPicPr>
          <p:cNvPr id="18" name="Picture 17">
            <a:extLst>
              <a:ext uri="{FF2B5EF4-FFF2-40B4-BE49-F238E27FC236}">
                <a16:creationId xmlns:a16="http://schemas.microsoft.com/office/drawing/2014/main" id="{A8042FDD-E824-DE17-0FA6-E1891BDD158A}"/>
              </a:ext>
            </a:extLst>
          </p:cNvPr>
          <p:cNvPicPr>
            <a:picLocks noChangeAspect="1"/>
          </p:cNvPicPr>
          <p:nvPr/>
        </p:nvPicPr>
        <p:blipFill>
          <a:blip r:embed="rId4"/>
          <a:stretch>
            <a:fillRect/>
          </a:stretch>
        </p:blipFill>
        <p:spPr>
          <a:xfrm>
            <a:off x="914682" y="5301208"/>
            <a:ext cx="1272235" cy="1272235"/>
          </a:xfrm>
          <a:prstGeom prst="rect">
            <a:avLst/>
          </a:prstGeom>
        </p:spPr>
      </p:pic>
      <p:pic>
        <p:nvPicPr>
          <p:cNvPr id="19" name="Picture 18">
            <a:extLst>
              <a:ext uri="{FF2B5EF4-FFF2-40B4-BE49-F238E27FC236}">
                <a16:creationId xmlns:a16="http://schemas.microsoft.com/office/drawing/2014/main" id="{9DB7FCD5-0E1E-C562-D539-13795948EC5A}"/>
              </a:ext>
            </a:extLst>
          </p:cNvPr>
          <p:cNvPicPr>
            <a:picLocks noChangeAspect="1"/>
          </p:cNvPicPr>
          <p:nvPr/>
        </p:nvPicPr>
        <p:blipFill>
          <a:blip r:embed="rId3"/>
          <a:stretch>
            <a:fillRect/>
          </a:stretch>
        </p:blipFill>
        <p:spPr>
          <a:xfrm>
            <a:off x="1011978" y="3685317"/>
            <a:ext cx="1143160" cy="1143160"/>
          </a:xfrm>
          <a:prstGeom prst="rect">
            <a:avLst/>
          </a:prstGeom>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7ECC86-40B6-2C0E-59AD-A60E08FB156F}"/>
              </a:ext>
            </a:extLst>
          </p:cNvPr>
          <p:cNvPicPr>
            <a:picLocks noChangeAspect="1"/>
          </p:cNvPicPr>
          <p:nvPr/>
        </p:nvPicPr>
        <p:blipFill>
          <a:blip r:embed="rId3"/>
          <a:stretch>
            <a:fillRect/>
          </a:stretch>
        </p:blipFill>
        <p:spPr>
          <a:xfrm>
            <a:off x="275784" y="1952350"/>
            <a:ext cx="8660603" cy="3774621"/>
          </a:xfrm>
          <a:prstGeom prst="rect">
            <a:avLst/>
          </a:prstGeom>
        </p:spPr>
      </p:pic>
      <p:sp>
        <p:nvSpPr>
          <p:cNvPr id="11" name="Rectangle 10">
            <a:extLst>
              <a:ext uri="{FF2B5EF4-FFF2-40B4-BE49-F238E27FC236}">
                <a16:creationId xmlns:a16="http://schemas.microsoft.com/office/drawing/2014/main" id="{D54632A7-22F5-BD3E-1DFE-02BE756439E7}"/>
              </a:ext>
            </a:extLst>
          </p:cNvPr>
          <p:cNvSpPr/>
          <p:nvPr/>
        </p:nvSpPr>
        <p:spPr>
          <a:xfrm>
            <a:off x="7176539" y="4433550"/>
            <a:ext cx="911840" cy="747984"/>
          </a:xfrm>
          <a:prstGeom prst="rect">
            <a:avLst/>
          </a:prstGeom>
          <a:solidFill>
            <a:srgbClr val="FDEADA">
              <a:alpha val="34902"/>
            </a:srgbClr>
          </a:solidFill>
          <a:ln w="57150">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Product Matrix:</a:t>
            </a:r>
          </a:p>
        </p:txBody>
      </p:sp>
      <p:sp>
        <p:nvSpPr>
          <p:cNvPr id="8" name="Rectangle 7">
            <a:extLst>
              <a:ext uri="{FF2B5EF4-FFF2-40B4-BE49-F238E27FC236}">
                <a16:creationId xmlns:a16="http://schemas.microsoft.com/office/drawing/2014/main" id="{2FC72F87-0AC3-3AE9-31C8-C4D7FA1FB258}"/>
              </a:ext>
            </a:extLst>
          </p:cNvPr>
          <p:cNvSpPr/>
          <p:nvPr/>
        </p:nvSpPr>
        <p:spPr>
          <a:xfrm>
            <a:off x="7191347" y="4768603"/>
            <a:ext cx="897032" cy="366393"/>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999A98C-796B-F24B-61E5-7C797F0A7000}"/>
              </a:ext>
            </a:extLst>
          </p:cNvPr>
          <p:cNvSpPr/>
          <p:nvPr/>
        </p:nvSpPr>
        <p:spPr>
          <a:xfrm>
            <a:off x="3390332" y="5181533"/>
            <a:ext cx="911840" cy="545438"/>
          </a:xfrm>
          <a:prstGeom prst="rect">
            <a:avLst/>
          </a:prstGeom>
          <a:solidFill>
            <a:srgbClr val="FDEADA">
              <a:alpha val="34902"/>
            </a:srgbClr>
          </a:solidFill>
          <a:ln w="57150">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CAE1612-7470-FA3E-7EC0-27E7F0517F44}"/>
              </a:ext>
            </a:extLst>
          </p:cNvPr>
          <p:cNvSpPr/>
          <p:nvPr/>
        </p:nvSpPr>
        <p:spPr>
          <a:xfrm>
            <a:off x="3390332" y="5433253"/>
            <a:ext cx="677612" cy="293717"/>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71B33BF-C96B-4859-1A78-61ECE8D48FEB}"/>
              </a:ext>
            </a:extLst>
          </p:cNvPr>
          <p:cNvSpPr/>
          <p:nvPr/>
        </p:nvSpPr>
        <p:spPr>
          <a:xfrm>
            <a:off x="4850318" y="5240854"/>
            <a:ext cx="911840" cy="353687"/>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03E7B-BCDF-6848-157A-9DADDB8BA44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E337BA1-089E-CCFC-0C4D-798CF2409E97}"/>
              </a:ext>
            </a:extLst>
          </p:cNvPr>
          <p:cNvSpPr txBox="1"/>
          <p:nvPr/>
        </p:nvSpPr>
        <p:spPr>
          <a:xfrm>
            <a:off x="2627784" y="476672"/>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6507842-9D4F-89E9-B050-B96F974EC99E}"/>
              </a:ext>
            </a:extLst>
          </p:cNvPr>
          <p:cNvGraphicFramePr>
            <a:graphicFrameLocks noGrp="1"/>
          </p:cNvGraphicFramePr>
          <p:nvPr>
            <p:extLst>
              <p:ext uri="{D42A27DB-BD31-4B8C-83A1-F6EECF244321}">
                <p14:modId xmlns:p14="http://schemas.microsoft.com/office/powerpoint/2010/main" val="1778842205"/>
              </p:ext>
            </p:extLst>
          </p:nvPr>
        </p:nvGraphicFramePr>
        <p:xfrm>
          <a:off x="395536" y="1276240"/>
          <a:ext cx="8352930" cy="5405680"/>
        </p:xfrm>
        <a:graphic>
          <a:graphicData uri="http://schemas.openxmlformats.org/drawingml/2006/table">
            <a:tbl>
              <a:tblPr firstRow="1" bandRow="1">
                <a:tableStyleId>{5940675A-B579-460E-94D1-54222C63F5DA}</a:tableStyleId>
              </a:tblPr>
              <a:tblGrid>
                <a:gridCol w="1392155">
                  <a:extLst>
                    <a:ext uri="{9D8B030D-6E8A-4147-A177-3AD203B41FA5}">
                      <a16:colId xmlns:a16="http://schemas.microsoft.com/office/drawing/2014/main" val="1674525478"/>
                    </a:ext>
                  </a:extLst>
                </a:gridCol>
                <a:gridCol w="1392155">
                  <a:extLst>
                    <a:ext uri="{9D8B030D-6E8A-4147-A177-3AD203B41FA5}">
                      <a16:colId xmlns:a16="http://schemas.microsoft.com/office/drawing/2014/main" val="1729072205"/>
                    </a:ext>
                  </a:extLst>
                </a:gridCol>
                <a:gridCol w="1392155">
                  <a:extLst>
                    <a:ext uri="{9D8B030D-6E8A-4147-A177-3AD203B41FA5}">
                      <a16:colId xmlns:a16="http://schemas.microsoft.com/office/drawing/2014/main" val="2019493787"/>
                    </a:ext>
                  </a:extLst>
                </a:gridCol>
                <a:gridCol w="1392155">
                  <a:extLst>
                    <a:ext uri="{9D8B030D-6E8A-4147-A177-3AD203B41FA5}">
                      <a16:colId xmlns:a16="http://schemas.microsoft.com/office/drawing/2014/main" val="4085359849"/>
                    </a:ext>
                  </a:extLst>
                </a:gridCol>
                <a:gridCol w="1392155">
                  <a:extLst>
                    <a:ext uri="{9D8B030D-6E8A-4147-A177-3AD203B41FA5}">
                      <a16:colId xmlns:a16="http://schemas.microsoft.com/office/drawing/2014/main" val="4292778239"/>
                    </a:ext>
                  </a:extLst>
                </a:gridCol>
                <a:gridCol w="1392155">
                  <a:extLst>
                    <a:ext uri="{9D8B030D-6E8A-4147-A177-3AD203B41FA5}">
                      <a16:colId xmlns:a16="http://schemas.microsoft.com/office/drawing/2014/main" val="1898860449"/>
                    </a:ext>
                  </a:extLst>
                </a:gridCol>
              </a:tblGrid>
              <a:tr h="337384">
                <a:tc>
                  <a:txBody>
                    <a:bodyPr/>
                    <a:lstStyle/>
                    <a:p>
                      <a:r>
                        <a:rPr lang="en-US" sz="1600" dirty="0"/>
                        <a:t>Model</a:t>
                      </a:r>
                    </a:p>
                  </a:txBody>
                  <a:tcPr>
                    <a:solidFill>
                      <a:schemeClr val="bg1">
                        <a:lumMod val="95000"/>
                      </a:schemeClr>
                    </a:solidFill>
                  </a:tcPr>
                </a:tc>
                <a:tc>
                  <a:txBody>
                    <a:bodyPr/>
                    <a:lstStyle/>
                    <a:p>
                      <a:pPr algn="ctr"/>
                      <a:r>
                        <a:rPr lang="en-US" sz="1600" b="1" dirty="0">
                          <a:solidFill>
                            <a:schemeClr val="tx1"/>
                          </a:solidFill>
                        </a:rPr>
                        <a:t>A955</a:t>
                      </a:r>
                    </a:p>
                  </a:txBody>
                  <a:tcPr>
                    <a:solidFill>
                      <a:schemeClr val="bg1">
                        <a:lumMod val="95000"/>
                      </a:schemeClr>
                    </a:solidFill>
                  </a:tcPr>
                </a:tc>
                <a:tc>
                  <a:txBody>
                    <a:bodyPr/>
                    <a:lstStyle/>
                    <a:p>
                      <a:pPr algn="ctr"/>
                      <a:r>
                        <a:rPr lang="en-US" sz="1600" b="1" dirty="0">
                          <a:solidFill>
                            <a:schemeClr val="tx1"/>
                          </a:solidFill>
                        </a:rPr>
                        <a:t>A957 (new)</a:t>
                      </a:r>
                    </a:p>
                  </a:txBody>
                  <a:tcPr>
                    <a:solidFill>
                      <a:schemeClr val="accent3">
                        <a:lumMod val="20000"/>
                        <a:lumOff val="80000"/>
                      </a:schemeClr>
                    </a:solidFill>
                  </a:tcPr>
                </a:tc>
                <a:tc>
                  <a:txBody>
                    <a:bodyPr/>
                    <a:lstStyle/>
                    <a:p>
                      <a:pPr algn="ctr"/>
                      <a:r>
                        <a:rPr lang="en-US" sz="1600" b="1" dirty="0">
                          <a:solidFill>
                            <a:schemeClr val="tx1"/>
                          </a:solidFill>
                        </a:rPr>
                        <a:t>A952</a:t>
                      </a:r>
                    </a:p>
                  </a:txBody>
                  <a:tcPr>
                    <a:solidFill>
                      <a:schemeClr val="bg1">
                        <a:lumMod val="95000"/>
                      </a:schemeClr>
                    </a:solidFill>
                  </a:tcPr>
                </a:tc>
                <a:tc>
                  <a:txBody>
                    <a:bodyPr/>
                    <a:lstStyle/>
                    <a:p>
                      <a:pPr algn="ctr"/>
                      <a:r>
                        <a:rPr lang="en-US" sz="1600" b="1" dirty="0">
                          <a:solidFill>
                            <a:schemeClr val="tx1"/>
                          </a:solidFill>
                        </a:rPr>
                        <a:t>A959 (new)</a:t>
                      </a:r>
                    </a:p>
                  </a:txBody>
                  <a:tcPr>
                    <a:solidFill>
                      <a:schemeClr val="accent3">
                        <a:lumMod val="20000"/>
                        <a:lumOff val="80000"/>
                      </a:schemeClr>
                    </a:solidFill>
                  </a:tcPr>
                </a:tc>
                <a:tc>
                  <a:txBody>
                    <a:bodyPr/>
                    <a:lstStyle/>
                    <a:p>
                      <a:pPr algn="ctr"/>
                      <a:r>
                        <a:rPr lang="en-US" sz="1600" b="1" dirty="0">
                          <a:solidFill>
                            <a:schemeClr val="tx1"/>
                          </a:solidFill>
                        </a:rPr>
                        <a:t>A981 (new)</a:t>
                      </a:r>
                    </a:p>
                  </a:txBody>
                  <a:tcPr>
                    <a:solidFill>
                      <a:schemeClr val="accent3">
                        <a:lumMod val="20000"/>
                        <a:lumOff val="80000"/>
                      </a:schemeClr>
                    </a:solidFill>
                  </a:tcPr>
                </a:tc>
                <a:extLst>
                  <a:ext uri="{0D108BD9-81ED-4DB2-BD59-A6C34878D82A}">
                    <a16:rowId xmlns:a16="http://schemas.microsoft.com/office/drawing/2014/main" val="2842435519"/>
                  </a:ext>
                </a:extLst>
              </a:tr>
              <a:tr h="814744">
                <a:tc>
                  <a:txBody>
                    <a:bodyPr/>
                    <a:lstStyle/>
                    <a:p>
                      <a:r>
                        <a:rPr lang="en-US" sz="1400" dirty="0"/>
                        <a:t>Photo</a:t>
                      </a:r>
                    </a:p>
                  </a:txBody>
                  <a:tcPr/>
                </a:tc>
                <a:tc>
                  <a:txBody>
                    <a:bodyPr/>
                    <a:lstStyle/>
                    <a:p>
                      <a:endParaRPr lang="en-US" sz="1400" b="0" dirty="0"/>
                    </a:p>
                  </a:txBody>
                  <a:tcPr>
                    <a:noFill/>
                  </a:tcPr>
                </a:tc>
                <a:tc>
                  <a:txBody>
                    <a:bodyPr/>
                    <a:lstStyle/>
                    <a:p>
                      <a:endParaRPr lang="en-US" sz="1400" b="0" dirty="0"/>
                    </a:p>
                  </a:txBody>
                  <a:tcPr>
                    <a:noFill/>
                  </a:tcPr>
                </a:tc>
                <a:tc>
                  <a:txBody>
                    <a:bodyPr/>
                    <a:lstStyle/>
                    <a:p>
                      <a:endParaRPr lang="en-US" sz="1400" b="0" dirty="0"/>
                    </a:p>
                  </a:txBody>
                  <a:tcPr>
                    <a:noFill/>
                  </a:tcPr>
                </a:tc>
                <a:tc>
                  <a:txBody>
                    <a:bodyPr/>
                    <a:lstStyle/>
                    <a:p>
                      <a:endParaRPr lang="en-US" sz="1400" b="0" dirty="0"/>
                    </a:p>
                  </a:txBody>
                  <a:tcPr>
                    <a:noFill/>
                  </a:tcPr>
                </a:tc>
                <a:tc>
                  <a:txBody>
                    <a:bodyPr/>
                    <a:lstStyle/>
                    <a:p>
                      <a:endParaRPr lang="en-US" sz="1400" b="0" dirty="0"/>
                    </a:p>
                  </a:txBody>
                  <a:tcPr>
                    <a:noFill/>
                  </a:tcPr>
                </a:tc>
                <a:extLst>
                  <a:ext uri="{0D108BD9-81ED-4DB2-BD59-A6C34878D82A}">
                    <a16:rowId xmlns:a16="http://schemas.microsoft.com/office/drawing/2014/main" val="3709142187"/>
                  </a:ext>
                </a:extLst>
              </a:tr>
              <a:tr h="337384">
                <a:tc>
                  <a:txBody>
                    <a:bodyPr/>
                    <a:lstStyle/>
                    <a:p>
                      <a:r>
                        <a:rPr lang="en-US" sz="1400" dirty="0"/>
                        <a:t>Product type</a:t>
                      </a:r>
                    </a:p>
                  </a:txBody>
                  <a:tcPr/>
                </a:tc>
                <a:tc>
                  <a:txBody>
                    <a:bodyPr/>
                    <a:lstStyle/>
                    <a:p>
                      <a:pPr algn="ctr"/>
                      <a:r>
                        <a:rPr lang="en-US" sz="1400" b="0" dirty="0"/>
                        <a:t>PTZ</a:t>
                      </a:r>
                    </a:p>
                  </a:txBody>
                  <a:tcPr>
                    <a:noFill/>
                  </a:tcPr>
                </a:tc>
                <a:tc>
                  <a:txBody>
                    <a:bodyPr/>
                    <a:lstStyle/>
                    <a:p>
                      <a:pPr algn="ctr"/>
                      <a:r>
                        <a:rPr kumimoji="0" lang="en-US" sz="1400" b="0" i="0" u="none" strike="noStrike" kern="1200" cap="none" spc="0" normalizeH="0" baseline="0" noProof="0">
                          <a:ln>
                            <a:noFill/>
                          </a:ln>
                          <a:solidFill>
                            <a:prstClr val="black"/>
                          </a:solidFill>
                          <a:effectLst/>
                          <a:uLnTx/>
                          <a:uFillTx/>
                          <a:latin typeface="Calibri"/>
                          <a:ea typeface="+mn-ea"/>
                          <a:cs typeface="+mn-cs"/>
                        </a:rPr>
                        <a:t>PTZ</a:t>
                      </a:r>
                      <a:endParaRPr lang="en-US" sz="1400" b="0" dirty="0"/>
                    </a:p>
                  </a:txBody>
                  <a:tcPr>
                    <a:noFill/>
                  </a:tcPr>
                </a:tc>
                <a:tc>
                  <a:txBody>
                    <a:bodyPr/>
                    <a:lstStyle/>
                    <a:p>
                      <a:pPr algn="ctr"/>
                      <a:r>
                        <a:rPr kumimoji="0" lang="en-US" sz="1400" b="0" i="0" u="none" strike="noStrike" kern="1200" cap="none" spc="0" normalizeH="0" baseline="0" noProof="0" dirty="0">
                          <a:ln>
                            <a:noFill/>
                          </a:ln>
                          <a:solidFill>
                            <a:prstClr val="black"/>
                          </a:solidFill>
                          <a:effectLst/>
                          <a:uLnTx/>
                          <a:uFillTx/>
                          <a:latin typeface="Calibri"/>
                          <a:ea typeface="+mn-ea"/>
                          <a:cs typeface="+mn-cs"/>
                        </a:rPr>
                        <a:t>PTZ</a:t>
                      </a:r>
                      <a:endParaRPr lang="en-US" sz="1400" b="0" dirty="0"/>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PTZ</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PTZ</a:t>
                      </a:r>
                    </a:p>
                  </a:txBody>
                  <a:tcPr>
                    <a:noFill/>
                  </a:tcPr>
                </a:tc>
                <a:extLst>
                  <a:ext uri="{0D108BD9-81ED-4DB2-BD59-A6C34878D82A}">
                    <a16:rowId xmlns:a16="http://schemas.microsoft.com/office/drawing/2014/main" val="411042822"/>
                  </a:ext>
                </a:extLst>
              </a:tr>
              <a:tr h="337384">
                <a:tc>
                  <a:txBody>
                    <a:bodyPr/>
                    <a:lstStyle/>
                    <a:p>
                      <a:r>
                        <a:rPr lang="en-US" sz="1400" dirty="0"/>
                        <a:t>Resolution</a:t>
                      </a:r>
                    </a:p>
                  </a:txBody>
                  <a:tcPr/>
                </a:tc>
                <a:tc>
                  <a:txBody>
                    <a:bodyPr/>
                    <a:lstStyle/>
                    <a:p>
                      <a:pPr algn="ctr"/>
                      <a:r>
                        <a:rPr lang="en-US" sz="1400" b="0" dirty="0"/>
                        <a:t>5MP</a:t>
                      </a:r>
                    </a:p>
                  </a:txBody>
                  <a:tcPr>
                    <a:noFill/>
                  </a:tcPr>
                </a:tc>
                <a:tc>
                  <a:txBody>
                    <a:bodyPr/>
                    <a:lstStyle/>
                    <a:p>
                      <a:pPr algn="ctr"/>
                      <a:r>
                        <a:rPr lang="en-US" sz="1400" b="0" dirty="0"/>
                        <a:t>5MP</a:t>
                      </a:r>
                    </a:p>
                  </a:txBody>
                  <a:tcPr>
                    <a:noFill/>
                  </a:tcPr>
                </a:tc>
                <a:tc>
                  <a:txBody>
                    <a:bodyPr/>
                    <a:lstStyle/>
                    <a:p>
                      <a:pPr algn="ctr"/>
                      <a:r>
                        <a:rPr kumimoji="0" lang="en-US" sz="1400" b="0" i="0" u="none" strike="noStrike" kern="1200" cap="none" spc="0" normalizeH="0" baseline="0" noProof="0" dirty="0">
                          <a:ln>
                            <a:noFill/>
                          </a:ln>
                          <a:solidFill>
                            <a:prstClr val="black"/>
                          </a:solidFill>
                          <a:effectLst/>
                          <a:uLnTx/>
                          <a:uFillTx/>
                          <a:latin typeface="Calibri"/>
                          <a:ea typeface="+mn-ea"/>
                          <a:cs typeface="+mn-cs"/>
                        </a:rPr>
                        <a:t>8MP</a:t>
                      </a:r>
                      <a:endParaRPr lang="en-US" sz="1400" b="0" dirty="0"/>
                    </a:p>
                  </a:txBody>
                  <a:tcPr>
                    <a:noFill/>
                  </a:tcPr>
                </a:tc>
                <a:tc>
                  <a:txBody>
                    <a:bodyPr/>
                    <a:lstStyle/>
                    <a:p>
                      <a:pPr algn="ctr"/>
                      <a:r>
                        <a:rPr kumimoji="0" lang="en-US" sz="1400" b="0" i="0" u="none" strike="noStrike" kern="1200" cap="none" spc="0" normalizeH="0" baseline="0" noProof="0">
                          <a:ln>
                            <a:noFill/>
                          </a:ln>
                          <a:solidFill>
                            <a:prstClr val="black"/>
                          </a:solidFill>
                          <a:effectLst/>
                          <a:uLnTx/>
                          <a:uFillTx/>
                          <a:latin typeface="Calibri"/>
                          <a:ea typeface="+mn-ea"/>
                          <a:cs typeface="+mn-cs"/>
                        </a:rPr>
                        <a:t>8MP</a:t>
                      </a:r>
                      <a:endParaRPr lang="en-US" sz="1400" b="0" dirty="0"/>
                    </a:p>
                  </a:txBody>
                  <a:tcPr>
                    <a:noFill/>
                  </a:tcPr>
                </a:tc>
                <a:tc>
                  <a:txBody>
                    <a:bodyPr/>
                    <a:lstStyle/>
                    <a:p>
                      <a:pPr algn="ctr"/>
                      <a:r>
                        <a:rPr kumimoji="0" lang="en-US" sz="1400" b="0" i="0" u="none" strike="noStrike" kern="1200" cap="none" spc="0" normalizeH="0" baseline="0" noProof="0" dirty="0">
                          <a:ln>
                            <a:noFill/>
                          </a:ln>
                          <a:solidFill>
                            <a:prstClr val="black"/>
                          </a:solidFill>
                          <a:effectLst/>
                          <a:uLnTx/>
                          <a:uFillTx/>
                          <a:latin typeface="Calibri"/>
                          <a:ea typeface="+mn-ea"/>
                          <a:cs typeface="+mn-cs"/>
                        </a:rPr>
                        <a:t>8MP</a:t>
                      </a:r>
                      <a:endParaRPr lang="en-US" sz="1400" b="0" dirty="0"/>
                    </a:p>
                  </a:txBody>
                  <a:tcPr>
                    <a:noFill/>
                  </a:tcPr>
                </a:tc>
                <a:extLst>
                  <a:ext uri="{0D108BD9-81ED-4DB2-BD59-A6C34878D82A}">
                    <a16:rowId xmlns:a16="http://schemas.microsoft.com/office/drawing/2014/main" val="1174545042"/>
                  </a:ext>
                </a:extLst>
              </a:tr>
              <a:tr h="337384">
                <a:tc>
                  <a:txBody>
                    <a:bodyPr/>
                    <a:lstStyle/>
                    <a:p>
                      <a:r>
                        <a:rPr lang="en-US" sz="1400" dirty="0"/>
                        <a:t>Zoom</a:t>
                      </a:r>
                    </a:p>
                  </a:txBody>
                  <a:tcPr/>
                </a:tc>
                <a:tc>
                  <a:txBody>
                    <a:bodyPr/>
                    <a:lstStyle/>
                    <a:p>
                      <a:pPr algn="ctr"/>
                      <a:r>
                        <a:rPr lang="en-US" sz="1400" b="0" dirty="0"/>
                        <a:t>40x</a:t>
                      </a:r>
                    </a:p>
                  </a:txBody>
                  <a:tcPr>
                    <a:noFill/>
                  </a:tcPr>
                </a:tc>
                <a:tc>
                  <a:txBody>
                    <a:bodyPr/>
                    <a:lstStyle/>
                    <a:p>
                      <a:pPr algn="ctr"/>
                      <a:r>
                        <a:rPr lang="en-US" sz="1400" b="0" dirty="0"/>
                        <a:t>40x</a:t>
                      </a:r>
                    </a:p>
                  </a:txBody>
                  <a:tcPr>
                    <a:noFill/>
                  </a:tcPr>
                </a:tc>
                <a:tc>
                  <a:txBody>
                    <a:bodyPr/>
                    <a:lstStyle/>
                    <a:p>
                      <a:pPr algn="ctr"/>
                      <a:r>
                        <a:rPr lang="en-US" sz="1400" b="0" dirty="0"/>
                        <a:t>22x</a:t>
                      </a:r>
                    </a:p>
                  </a:txBody>
                  <a:tcPr>
                    <a:noFill/>
                  </a:tcPr>
                </a:tc>
                <a:tc>
                  <a:txBody>
                    <a:bodyPr/>
                    <a:lstStyle/>
                    <a:p>
                      <a:pPr algn="ctr"/>
                      <a:r>
                        <a:rPr lang="en-US" sz="1400" b="0" dirty="0"/>
                        <a:t>22x</a:t>
                      </a:r>
                    </a:p>
                  </a:txBody>
                  <a:tcPr>
                    <a:noFill/>
                  </a:tcPr>
                </a:tc>
                <a:tc>
                  <a:txBody>
                    <a:bodyPr/>
                    <a:lstStyle/>
                    <a:p>
                      <a:pPr algn="ctr"/>
                      <a:r>
                        <a:rPr lang="en-US" sz="1400" b="0" dirty="0"/>
                        <a:t>30x</a:t>
                      </a:r>
                    </a:p>
                  </a:txBody>
                  <a:tcPr>
                    <a:noFill/>
                  </a:tcPr>
                </a:tc>
                <a:extLst>
                  <a:ext uri="{0D108BD9-81ED-4DB2-BD59-A6C34878D82A}">
                    <a16:rowId xmlns:a16="http://schemas.microsoft.com/office/drawing/2014/main" val="1522604302"/>
                  </a:ext>
                </a:extLst>
              </a:tr>
              <a:tr h="337384">
                <a:tc>
                  <a:txBody>
                    <a:bodyPr/>
                    <a:lstStyle/>
                    <a:p>
                      <a:r>
                        <a:rPr lang="en-US" sz="1400" dirty="0"/>
                        <a:t>Maximum Frame Rate</a:t>
                      </a:r>
                    </a:p>
                  </a:txBody>
                  <a:tcPr/>
                </a:tc>
                <a:tc>
                  <a:txBody>
                    <a:bodyPr/>
                    <a:lstStyle/>
                    <a:p>
                      <a:pPr algn="ctr"/>
                      <a:r>
                        <a:rPr lang="en-US" sz="1400" b="0" dirty="0"/>
                        <a:t>30@5MP, 60@2MP</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30@5MP, 60@2MP</a:t>
                      </a:r>
                    </a:p>
                  </a:txBody>
                  <a:tcPr>
                    <a:noFill/>
                  </a:tcPr>
                </a:tc>
                <a:tc>
                  <a:txBody>
                    <a:bodyPr/>
                    <a:lstStyle/>
                    <a:p>
                      <a:pPr algn="ctr"/>
                      <a:r>
                        <a:rPr lang="en-US" sz="1400" b="0" dirty="0"/>
                        <a:t>30@8MP,</a:t>
                      </a:r>
                    </a:p>
                    <a:p>
                      <a:pPr algn="ctr"/>
                      <a:r>
                        <a:rPr lang="en-US" sz="1400" b="0" dirty="0"/>
                        <a:t>30@all</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30@8MP,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30@all</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30@8MP,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30@all</a:t>
                      </a:r>
                    </a:p>
                  </a:txBody>
                  <a:tcPr>
                    <a:noFill/>
                  </a:tcPr>
                </a:tc>
                <a:extLst>
                  <a:ext uri="{0D108BD9-81ED-4DB2-BD59-A6C34878D82A}">
                    <a16:rowId xmlns:a16="http://schemas.microsoft.com/office/drawing/2014/main" val="1729322371"/>
                  </a:ext>
                </a:extLst>
              </a:tr>
              <a:tr h="337384">
                <a:tc>
                  <a:txBody>
                    <a:bodyPr/>
                    <a:lstStyle/>
                    <a:p>
                      <a:r>
                        <a:rPr lang="en-US" sz="1400" dirty="0"/>
                        <a:t>IR LED</a:t>
                      </a:r>
                    </a:p>
                  </a:txBody>
                  <a:tcPr/>
                </a:tc>
                <a:tc>
                  <a:txBody>
                    <a:bodyPr/>
                    <a:lstStyle/>
                    <a:p>
                      <a:pPr algn="ctr"/>
                      <a:r>
                        <a:rPr lang="en-US" sz="1400" b="0" dirty="0"/>
                        <a:t>Yes (250m)</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 (250m)</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 (250m)</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 (250m)</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 (250m)</a:t>
                      </a:r>
                    </a:p>
                  </a:txBody>
                  <a:tcPr>
                    <a:noFill/>
                  </a:tcPr>
                </a:tc>
                <a:extLst>
                  <a:ext uri="{0D108BD9-81ED-4DB2-BD59-A6C34878D82A}">
                    <a16:rowId xmlns:a16="http://schemas.microsoft.com/office/drawing/2014/main" val="2777652312"/>
                  </a:ext>
                </a:extLst>
              </a:tr>
              <a:tr h="337384">
                <a:tc>
                  <a:txBody>
                    <a:bodyPr/>
                    <a:lstStyle/>
                    <a:p>
                      <a:r>
                        <a:rPr lang="en-US" sz="1400" dirty="0"/>
                        <a:t>WDR</a:t>
                      </a:r>
                    </a:p>
                  </a:txBody>
                  <a:tcPr/>
                </a:tc>
                <a:tc>
                  <a:txBody>
                    <a:bodyPr/>
                    <a:lstStyle/>
                    <a:p>
                      <a:pPr algn="ctr"/>
                      <a:r>
                        <a:rPr lang="en-US" sz="1400" b="0" dirty="0"/>
                        <a:t>150dB</a:t>
                      </a:r>
                    </a:p>
                  </a:txBody>
                  <a:tcPr>
                    <a:noFill/>
                  </a:tcPr>
                </a:tc>
                <a:tc>
                  <a:txBody>
                    <a:bodyPr/>
                    <a:lstStyle/>
                    <a:p>
                      <a:pPr algn="ctr"/>
                      <a:r>
                        <a:rPr kumimoji="0" lang="en-US" sz="1400" b="0" i="0" u="none" strike="noStrike" kern="1200" cap="none" spc="0" normalizeH="0" baseline="0" noProof="0">
                          <a:ln>
                            <a:noFill/>
                          </a:ln>
                          <a:solidFill>
                            <a:prstClr val="black"/>
                          </a:solidFill>
                          <a:effectLst/>
                          <a:uLnTx/>
                          <a:uFillTx/>
                          <a:latin typeface="Calibri"/>
                          <a:ea typeface="+mn-ea"/>
                          <a:cs typeface="+mn-cs"/>
                        </a:rPr>
                        <a:t>150dB</a:t>
                      </a:r>
                      <a:endParaRPr lang="en-US" sz="1400" b="0" dirty="0"/>
                    </a:p>
                  </a:txBody>
                  <a:tcPr>
                    <a:noFill/>
                  </a:tcPr>
                </a:tc>
                <a:tc>
                  <a:txBody>
                    <a:bodyPr/>
                    <a:lstStyle/>
                    <a:p>
                      <a:pPr algn="ctr"/>
                      <a:r>
                        <a:rPr kumimoji="0" lang="en-US" sz="1400" b="0" i="0" u="none" strike="noStrike" kern="1200" cap="none" spc="0" normalizeH="0" baseline="0" noProof="0">
                          <a:ln>
                            <a:noFill/>
                          </a:ln>
                          <a:solidFill>
                            <a:prstClr val="black"/>
                          </a:solidFill>
                          <a:effectLst/>
                          <a:uLnTx/>
                          <a:uFillTx/>
                          <a:latin typeface="Calibri"/>
                          <a:ea typeface="+mn-ea"/>
                          <a:cs typeface="+mn-cs"/>
                        </a:rPr>
                        <a:t>150dB</a:t>
                      </a:r>
                      <a:endParaRPr lang="en-US" sz="1400" b="0" dirty="0"/>
                    </a:p>
                  </a:txBody>
                  <a:tcPr>
                    <a:noFill/>
                  </a:tcPr>
                </a:tc>
                <a:tc>
                  <a:txBody>
                    <a:bodyPr/>
                    <a:lstStyle/>
                    <a:p>
                      <a:pPr algn="ctr"/>
                      <a:r>
                        <a:rPr kumimoji="0" lang="en-US" sz="1400" b="0" i="0" u="none" strike="noStrike" kern="1200" cap="none" spc="0" normalizeH="0" baseline="0" noProof="0">
                          <a:ln>
                            <a:noFill/>
                          </a:ln>
                          <a:solidFill>
                            <a:prstClr val="black"/>
                          </a:solidFill>
                          <a:effectLst/>
                          <a:uLnTx/>
                          <a:uFillTx/>
                          <a:latin typeface="Calibri"/>
                          <a:ea typeface="+mn-ea"/>
                          <a:cs typeface="+mn-cs"/>
                        </a:rPr>
                        <a:t>150dB</a:t>
                      </a:r>
                      <a:endParaRPr lang="en-US" sz="1400" b="0" dirty="0"/>
                    </a:p>
                  </a:txBody>
                  <a:tcPr>
                    <a:noFill/>
                  </a:tcPr>
                </a:tc>
                <a:tc>
                  <a:txBody>
                    <a:bodyPr/>
                    <a:lstStyle/>
                    <a:p>
                      <a:pPr algn="ctr"/>
                      <a:r>
                        <a:rPr kumimoji="0" lang="en-US" sz="1400" b="0" i="0" u="none" strike="noStrike" kern="1200" cap="none" spc="0" normalizeH="0" baseline="0" noProof="0" dirty="0">
                          <a:ln>
                            <a:noFill/>
                          </a:ln>
                          <a:solidFill>
                            <a:prstClr val="black"/>
                          </a:solidFill>
                          <a:effectLst/>
                          <a:uLnTx/>
                          <a:uFillTx/>
                          <a:latin typeface="Calibri"/>
                          <a:ea typeface="+mn-ea"/>
                          <a:cs typeface="+mn-cs"/>
                        </a:rPr>
                        <a:t>150dB</a:t>
                      </a:r>
                      <a:endParaRPr lang="en-US" sz="1400" b="0" dirty="0"/>
                    </a:p>
                  </a:txBody>
                  <a:tcPr>
                    <a:noFill/>
                  </a:tcPr>
                </a:tc>
                <a:extLst>
                  <a:ext uri="{0D108BD9-81ED-4DB2-BD59-A6C34878D82A}">
                    <a16:rowId xmlns:a16="http://schemas.microsoft.com/office/drawing/2014/main" val="2506643403"/>
                  </a:ext>
                </a:extLst>
              </a:tr>
              <a:tr h="337384">
                <a:tc>
                  <a:txBody>
                    <a:bodyPr/>
                    <a:lstStyle/>
                    <a:p>
                      <a:r>
                        <a:rPr lang="en-US" sz="1400" dirty="0"/>
                        <a:t>Low Light</a:t>
                      </a:r>
                    </a:p>
                  </a:txBody>
                  <a:tcPr/>
                </a:tc>
                <a:tc>
                  <a:txBody>
                    <a:bodyPr/>
                    <a:lstStyle/>
                    <a:p>
                      <a:pPr algn="ctr"/>
                      <a:r>
                        <a:rPr kumimoji="0" lang="en-US" sz="1400" b="0" i="0" u="none" strike="noStrike" kern="1200" cap="none" spc="0" normalizeH="0" baseline="0" noProof="0" dirty="0">
                          <a:ln>
                            <a:noFill/>
                          </a:ln>
                          <a:solidFill>
                            <a:prstClr val="black"/>
                          </a:solidFill>
                          <a:effectLst/>
                          <a:uLnTx/>
                          <a:uFillTx/>
                          <a:latin typeface="Calibri"/>
                          <a:ea typeface="+mn-ea"/>
                          <a:cs typeface="+mn-cs"/>
                        </a:rPr>
                        <a:t>Extreme</a:t>
                      </a:r>
                      <a:endParaRPr lang="en-US" sz="1400" b="0" dirty="0"/>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Extreme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Extreme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Extreme</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Extreme</a:t>
                      </a:r>
                    </a:p>
                  </a:txBody>
                  <a:tcPr>
                    <a:noFill/>
                  </a:tcPr>
                </a:tc>
                <a:extLst>
                  <a:ext uri="{0D108BD9-81ED-4DB2-BD59-A6C34878D82A}">
                    <a16:rowId xmlns:a16="http://schemas.microsoft.com/office/drawing/2014/main" val="1480851632"/>
                  </a:ext>
                </a:extLst>
              </a:tr>
              <a:tr h="337384">
                <a:tc>
                  <a:txBody>
                    <a:bodyPr/>
                    <a:lstStyle/>
                    <a:p>
                      <a:r>
                        <a:rPr lang="en-US" sz="1400" dirty="0"/>
                        <a:t>Analytics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Deep Learning AI</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Deep Learning AI</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Deep Learning AI</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Deep Learning AI</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Deep Learning AI</a:t>
                      </a:r>
                    </a:p>
                  </a:txBody>
                  <a:tcPr>
                    <a:noFill/>
                  </a:tcPr>
                </a:tc>
                <a:extLst>
                  <a:ext uri="{0D108BD9-81ED-4DB2-BD59-A6C34878D82A}">
                    <a16:rowId xmlns:a16="http://schemas.microsoft.com/office/drawing/2014/main" val="3782413204"/>
                  </a:ext>
                </a:extLst>
              </a:tr>
              <a:tr h="337384">
                <a:tc>
                  <a:txBody>
                    <a:bodyPr/>
                    <a:lstStyle/>
                    <a:p>
                      <a:r>
                        <a:rPr lang="en-US" sz="1400" dirty="0"/>
                        <a:t>TPM 2.0</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Yes</a:t>
                      </a:r>
                    </a:p>
                  </a:txBody>
                  <a:tcPr>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solidFill>
                      <a:schemeClr val="accent3">
                        <a:lumMod val="20000"/>
                        <a:lumOff val="80000"/>
                      </a:schemeClr>
                    </a:solidFill>
                  </a:tcPr>
                </a:tc>
                <a:extLst>
                  <a:ext uri="{0D108BD9-81ED-4DB2-BD59-A6C34878D82A}">
                    <a16:rowId xmlns:a16="http://schemas.microsoft.com/office/drawing/2014/main" val="132233113"/>
                  </a:ext>
                </a:extLst>
              </a:tr>
              <a:tr h="337384">
                <a:tc>
                  <a:txBody>
                    <a:bodyPr/>
                    <a:lstStyle/>
                    <a:p>
                      <a:r>
                        <a:rPr lang="en-US" sz="1400" dirty="0"/>
                        <a:t>NDAA</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extLst>
                  <a:ext uri="{0D108BD9-81ED-4DB2-BD59-A6C34878D82A}">
                    <a16:rowId xmlns:a16="http://schemas.microsoft.com/office/drawing/2014/main" val="428922026"/>
                  </a:ext>
                </a:extLst>
              </a:tr>
              <a:tr h="337384">
                <a:tc>
                  <a:txBody>
                    <a:bodyPr/>
                    <a:lstStyle/>
                    <a:p>
                      <a:r>
                        <a:rPr lang="en-US" sz="1400" dirty="0"/>
                        <a:t>Approvals</a:t>
                      </a:r>
                    </a:p>
                  </a:txBody>
                  <a:tcPr/>
                </a:tc>
                <a:tc>
                  <a:txBody>
                    <a:bodyPr/>
                    <a:lstStyle/>
                    <a:p>
                      <a:pPr algn="ctr"/>
                      <a:r>
                        <a:rPr lang="fr-FR" sz="1400" b="0" dirty="0"/>
                        <a:t>CE, FCC, IP66, IK10, </a:t>
                      </a:r>
                      <a:r>
                        <a:rPr lang="fr-FR" sz="1400" b="1" dirty="0"/>
                        <a:t>CNS-16120</a:t>
                      </a:r>
                      <a:endParaRPr lang="en-US" sz="1400" b="1" dirty="0"/>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a:ln>
                            <a:noFill/>
                          </a:ln>
                          <a:solidFill>
                            <a:prstClr val="black"/>
                          </a:solidFill>
                          <a:effectLst/>
                          <a:uLnTx/>
                          <a:uFillTx/>
                          <a:latin typeface="Calibri"/>
                          <a:ea typeface="+mn-ea"/>
                          <a:cs typeface="+mn-cs"/>
                        </a:rPr>
                        <a:t>CE, FCC, IP66, IK10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a:ln>
                            <a:noFill/>
                          </a:ln>
                          <a:solidFill>
                            <a:prstClr val="black"/>
                          </a:solidFill>
                          <a:effectLst/>
                          <a:uLnTx/>
                          <a:uFillTx/>
                          <a:latin typeface="Calibri"/>
                          <a:ea typeface="+mn-ea"/>
                          <a:cs typeface="+mn-cs"/>
                        </a:rPr>
                        <a:t>CE, FCC, IP66, IK10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a:ln>
                            <a:noFill/>
                          </a:ln>
                          <a:solidFill>
                            <a:prstClr val="black"/>
                          </a:solidFill>
                          <a:effectLst/>
                          <a:uLnTx/>
                          <a:uFillTx/>
                          <a:latin typeface="Calibri"/>
                          <a:ea typeface="+mn-ea"/>
                          <a:cs typeface="+mn-cs"/>
                        </a:rPr>
                        <a:t>CE, FCC, IP66, IK10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black"/>
                          </a:solidFill>
                          <a:effectLst/>
                          <a:uLnTx/>
                          <a:uFillTx/>
                          <a:latin typeface="Calibri"/>
                          <a:ea typeface="+mn-ea"/>
                          <a:cs typeface="+mn-cs"/>
                        </a:rPr>
                        <a:t>CE, FCC, IP66, IK10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extLst>
                  <a:ext uri="{0D108BD9-81ED-4DB2-BD59-A6C34878D82A}">
                    <a16:rowId xmlns:a16="http://schemas.microsoft.com/office/drawing/2014/main" val="728512304"/>
                  </a:ext>
                </a:extLst>
              </a:tr>
            </a:tbl>
          </a:graphicData>
        </a:graphic>
      </p:graphicFrame>
      <p:pic>
        <p:nvPicPr>
          <p:cNvPr id="4" name="Picture 3">
            <a:extLst>
              <a:ext uri="{FF2B5EF4-FFF2-40B4-BE49-F238E27FC236}">
                <a16:creationId xmlns:a16="http://schemas.microsoft.com/office/drawing/2014/main" id="{BFDB146E-5EAD-B47E-4153-9CC0CB5B4BCA}"/>
              </a:ext>
            </a:extLst>
          </p:cNvPr>
          <p:cNvPicPr>
            <a:picLocks noChangeAspect="1"/>
          </p:cNvPicPr>
          <p:nvPr/>
        </p:nvPicPr>
        <p:blipFill>
          <a:blip r:embed="rId3"/>
          <a:stretch>
            <a:fillRect/>
          </a:stretch>
        </p:blipFill>
        <p:spPr>
          <a:xfrm>
            <a:off x="2123728" y="1700808"/>
            <a:ext cx="720080" cy="720080"/>
          </a:xfrm>
          <a:prstGeom prst="rect">
            <a:avLst/>
          </a:prstGeom>
        </p:spPr>
      </p:pic>
      <p:pic>
        <p:nvPicPr>
          <p:cNvPr id="6" name="Picture 5">
            <a:extLst>
              <a:ext uri="{FF2B5EF4-FFF2-40B4-BE49-F238E27FC236}">
                <a16:creationId xmlns:a16="http://schemas.microsoft.com/office/drawing/2014/main" id="{44028F32-3689-F3E6-715B-3974ABF6F917}"/>
              </a:ext>
            </a:extLst>
          </p:cNvPr>
          <p:cNvPicPr>
            <a:picLocks noChangeAspect="1"/>
          </p:cNvPicPr>
          <p:nvPr/>
        </p:nvPicPr>
        <p:blipFill>
          <a:blip r:embed="rId4"/>
          <a:stretch>
            <a:fillRect/>
          </a:stretch>
        </p:blipFill>
        <p:spPr>
          <a:xfrm>
            <a:off x="3563888" y="1700808"/>
            <a:ext cx="720081" cy="720081"/>
          </a:xfrm>
          <a:prstGeom prst="rect">
            <a:avLst/>
          </a:prstGeom>
        </p:spPr>
      </p:pic>
      <p:pic>
        <p:nvPicPr>
          <p:cNvPr id="7" name="Picture 6">
            <a:extLst>
              <a:ext uri="{FF2B5EF4-FFF2-40B4-BE49-F238E27FC236}">
                <a16:creationId xmlns:a16="http://schemas.microsoft.com/office/drawing/2014/main" id="{D3CCF8BE-46F4-AC0B-CDA1-D7DB44A18829}"/>
              </a:ext>
            </a:extLst>
          </p:cNvPr>
          <p:cNvPicPr>
            <a:picLocks noChangeAspect="1"/>
          </p:cNvPicPr>
          <p:nvPr/>
        </p:nvPicPr>
        <p:blipFill>
          <a:blip r:embed="rId3"/>
          <a:stretch>
            <a:fillRect/>
          </a:stretch>
        </p:blipFill>
        <p:spPr>
          <a:xfrm>
            <a:off x="4860033" y="1584531"/>
            <a:ext cx="792087" cy="792087"/>
          </a:xfrm>
          <a:prstGeom prst="rect">
            <a:avLst/>
          </a:prstGeom>
        </p:spPr>
      </p:pic>
      <p:pic>
        <p:nvPicPr>
          <p:cNvPr id="8" name="Picture 7">
            <a:extLst>
              <a:ext uri="{FF2B5EF4-FFF2-40B4-BE49-F238E27FC236}">
                <a16:creationId xmlns:a16="http://schemas.microsoft.com/office/drawing/2014/main" id="{02DB1F8E-A531-8748-EFBD-26E82E4878D6}"/>
              </a:ext>
            </a:extLst>
          </p:cNvPr>
          <p:cNvPicPr>
            <a:picLocks noChangeAspect="1"/>
          </p:cNvPicPr>
          <p:nvPr/>
        </p:nvPicPr>
        <p:blipFill>
          <a:blip r:embed="rId3"/>
          <a:stretch>
            <a:fillRect/>
          </a:stretch>
        </p:blipFill>
        <p:spPr>
          <a:xfrm>
            <a:off x="6270210" y="1596689"/>
            <a:ext cx="792087" cy="792087"/>
          </a:xfrm>
          <a:prstGeom prst="rect">
            <a:avLst/>
          </a:prstGeom>
        </p:spPr>
      </p:pic>
      <p:pic>
        <p:nvPicPr>
          <p:cNvPr id="9" name="Picture 8">
            <a:extLst>
              <a:ext uri="{FF2B5EF4-FFF2-40B4-BE49-F238E27FC236}">
                <a16:creationId xmlns:a16="http://schemas.microsoft.com/office/drawing/2014/main" id="{0BB92825-6160-29B5-80F6-48C4A9554387}"/>
              </a:ext>
            </a:extLst>
          </p:cNvPr>
          <p:cNvPicPr>
            <a:picLocks noChangeAspect="1"/>
          </p:cNvPicPr>
          <p:nvPr/>
        </p:nvPicPr>
        <p:blipFill>
          <a:blip r:embed="rId5"/>
          <a:stretch>
            <a:fillRect/>
          </a:stretch>
        </p:blipFill>
        <p:spPr>
          <a:xfrm>
            <a:off x="7668345" y="1556792"/>
            <a:ext cx="912019" cy="912019"/>
          </a:xfrm>
          <a:prstGeom prst="rect">
            <a:avLst/>
          </a:prstGeom>
        </p:spPr>
      </p:pic>
    </p:spTree>
    <p:extLst>
      <p:ext uri="{BB962C8B-B14F-4D97-AF65-F5344CB8AC3E}">
        <p14:creationId xmlns:p14="http://schemas.microsoft.com/office/powerpoint/2010/main" val="163691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81610-C948-37D8-77C2-3DE6C4C0938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58B4F95-A4AF-CD20-A806-75E968595486}"/>
              </a:ext>
            </a:extLst>
          </p:cNvPr>
          <p:cNvSpPr txBox="1"/>
          <p:nvPr/>
        </p:nvSpPr>
        <p:spPr>
          <a:xfrm>
            <a:off x="3570145" y="548680"/>
            <a:ext cx="3981029" cy="461665"/>
          </a:xfrm>
          <a:prstGeom prst="rect">
            <a:avLst/>
          </a:prstGeom>
          <a:noFill/>
        </p:spPr>
        <p:txBody>
          <a:bodyPr wrap="square" rtlCol="0">
            <a:spAutoFit/>
          </a:bodyPr>
          <a:lstStyle/>
          <a:p>
            <a:r>
              <a:rPr lang="en-US" sz="2400" b="1" dirty="0"/>
              <a:t>AI Features:</a:t>
            </a:r>
          </a:p>
        </p:txBody>
      </p:sp>
      <p:graphicFrame>
        <p:nvGraphicFramePr>
          <p:cNvPr id="2" name="Table 1">
            <a:extLst>
              <a:ext uri="{FF2B5EF4-FFF2-40B4-BE49-F238E27FC236}">
                <a16:creationId xmlns:a16="http://schemas.microsoft.com/office/drawing/2014/main" id="{40C56ACD-4456-68D1-D8B1-6424D0E5FFBD}"/>
              </a:ext>
            </a:extLst>
          </p:cNvPr>
          <p:cNvGraphicFramePr>
            <a:graphicFrameLocks noGrp="1"/>
          </p:cNvGraphicFramePr>
          <p:nvPr>
            <p:extLst>
              <p:ext uri="{D42A27DB-BD31-4B8C-83A1-F6EECF244321}">
                <p14:modId xmlns:p14="http://schemas.microsoft.com/office/powerpoint/2010/main" val="3731168439"/>
              </p:ext>
            </p:extLst>
          </p:nvPr>
        </p:nvGraphicFramePr>
        <p:xfrm>
          <a:off x="395536" y="1167782"/>
          <a:ext cx="8424938" cy="5351005"/>
        </p:xfrm>
        <a:graphic>
          <a:graphicData uri="http://schemas.openxmlformats.org/drawingml/2006/table">
            <a:tbl>
              <a:tblPr firstRow="1" bandRow="1">
                <a:tableStyleId>{5940675A-B579-460E-94D1-54222C63F5DA}</a:tableStyleId>
              </a:tblPr>
              <a:tblGrid>
                <a:gridCol w="4190118">
                  <a:extLst>
                    <a:ext uri="{9D8B030D-6E8A-4147-A177-3AD203B41FA5}">
                      <a16:colId xmlns:a16="http://schemas.microsoft.com/office/drawing/2014/main" val="1674525478"/>
                    </a:ext>
                  </a:extLst>
                </a:gridCol>
                <a:gridCol w="846964">
                  <a:extLst>
                    <a:ext uri="{9D8B030D-6E8A-4147-A177-3AD203B41FA5}">
                      <a16:colId xmlns:a16="http://schemas.microsoft.com/office/drawing/2014/main" val="1729072205"/>
                    </a:ext>
                  </a:extLst>
                </a:gridCol>
                <a:gridCol w="846964">
                  <a:extLst>
                    <a:ext uri="{9D8B030D-6E8A-4147-A177-3AD203B41FA5}">
                      <a16:colId xmlns:a16="http://schemas.microsoft.com/office/drawing/2014/main" val="3246714091"/>
                    </a:ext>
                  </a:extLst>
                </a:gridCol>
                <a:gridCol w="846964">
                  <a:extLst>
                    <a:ext uri="{9D8B030D-6E8A-4147-A177-3AD203B41FA5}">
                      <a16:colId xmlns:a16="http://schemas.microsoft.com/office/drawing/2014/main" val="3426744444"/>
                    </a:ext>
                  </a:extLst>
                </a:gridCol>
                <a:gridCol w="846964">
                  <a:extLst>
                    <a:ext uri="{9D8B030D-6E8A-4147-A177-3AD203B41FA5}">
                      <a16:colId xmlns:a16="http://schemas.microsoft.com/office/drawing/2014/main" val="4000711029"/>
                    </a:ext>
                  </a:extLst>
                </a:gridCol>
                <a:gridCol w="846964">
                  <a:extLst>
                    <a:ext uri="{9D8B030D-6E8A-4147-A177-3AD203B41FA5}">
                      <a16:colId xmlns:a16="http://schemas.microsoft.com/office/drawing/2014/main" val="4235285977"/>
                    </a:ext>
                  </a:extLst>
                </a:gridCol>
              </a:tblGrid>
              <a:tr h="327342">
                <a:tc>
                  <a:txBody>
                    <a:bodyPr/>
                    <a:lstStyle/>
                    <a:p>
                      <a:r>
                        <a:rPr lang="en-US"/>
                        <a:t>Model</a:t>
                      </a:r>
                    </a:p>
                  </a:txBody>
                  <a:tcPr>
                    <a:solidFill>
                      <a:schemeClr val="bg1">
                        <a:lumMod val="95000"/>
                      </a:schemeClr>
                    </a:solidFill>
                  </a:tcPr>
                </a:tc>
                <a:tc>
                  <a:txBody>
                    <a:bodyPr/>
                    <a:lstStyle/>
                    <a:p>
                      <a:pPr algn="ctr"/>
                      <a:r>
                        <a:rPr lang="en-US" sz="1600" b="1" dirty="0">
                          <a:solidFill>
                            <a:schemeClr val="tx1"/>
                          </a:solidFill>
                        </a:rPr>
                        <a:t>A955</a:t>
                      </a:r>
                    </a:p>
                  </a:txBody>
                  <a:tcPr>
                    <a:solidFill>
                      <a:schemeClr val="bg1">
                        <a:lumMod val="95000"/>
                      </a:schemeClr>
                    </a:solidFill>
                  </a:tcPr>
                </a:tc>
                <a:tc>
                  <a:txBody>
                    <a:bodyPr/>
                    <a:lstStyle/>
                    <a:p>
                      <a:pPr algn="ctr"/>
                      <a:r>
                        <a:rPr lang="en-US" sz="1600" b="1" dirty="0">
                          <a:solidFill>
                            <a:schemeClr val="tx1"/>
                          </a:solidFill>
                        </a:rPr>
                        <a:t>A957 (new)</a:t>
                      </a:r>
                    </a:p>
                  </a:txBody>
                  <a:tcPr>
                    <a:solidFill>
                      <a:schemeClr val="bg1">
                        <a:lumMod val="95000"/>
                      </a:schemeClr>
                    </a:solidFill>
                  </a:tcPr>
                </a:tc>
                <a:tc>
                  <a:txBody>
                    <a:bodyPr/>
                    <a:lstStyle/>
                    <a:p>
                      <a:pPr algn="ctr"/>
                      <a:r>
                        <a:rPr lang="en-US" sz="1600" b="1" dirty="0">
                          <a:solidFill>
                            <a:schemeClr val="tx1"/>
                          </a:solidFill>
                        </a:rPr>
                        <a:t>A952</a:t>
                      </a:r>
                    </a:p>
                  </a:txBody>
                  <a:tcPr>
                    <a:solidFill>
                      <a:schemeClr val="bg1">
                        <a:lumMod val="95000"/>
                      </a:schemeClr>
                    </a:solidFill>
                  </a:tcPr>
                </a:tc>
                <a:tc>
                  <a:txBody>
                    <a:bodyPr/>
                    <a:lstStyle/>
                    <a:p>
                      <a:pPr algn="ctr"/>
                      <a:r>
                        <a:rPr lang="en-US" sz="1600" b="1" dirty="0">
                          <a:solidFill>
                            <a:schemeClr val="tx1"/>
                          </a:solidFill>
                        </a:rPr>
                        <a:t>A959 (new)</a:t>
                      </a:r>
                    </a:p>
                  </a:txBody>
                  <a:tcPr>
                    <a:solidFill>
                      <a:schemeClr val="bg1">
                        <a:lumMod val="95000"/>
                      </a:schemeClr>
                    </a:solidFill>
                  </a:tcPr>
                </a:tc>
                <a:tc>
                  <a:txBody>
                    <a:bodyPr/>
                    <a:lstStyle/>
                    <a:p>
                      <a:pPr algn="ctr"/>
                      <a:r>
                        <a:rPr lang="en-US" sz="1600" b="1" dirty="0">
                          <a:solidFill>
                            <a:schemeClr val="tx1"/>
                          </a:solidFill>
                        </a:rPr>
                        <a:t>A981 (new)</a:t>
                      </a:r>
                    </a:p>
                  </a:txBody>
                  <a:tcPr>
                    <a:solidFill>
                      <a:schemeClr val="bg1">
                        <a:lumMod val="95000"/>
                      </a:schemeClr>
                    </a:solidFill>
                  </a:tcPr>
                </a:tc>
                <a:extLst>
                  <a:ext uri="{0D108BD9-81ED-4DB2-BD59-A6C34878D82A}">
                    <a16:rowId xmlns:a16="http://schemas.microsoft.com/office/drawing/2014/main" val="2842435519"/>
                  </a:ext>
                </a:extLst>
              </a:tr>
              <a:tr h="413245">
                <a:tc>
                  <a:txBody>
                    <a:bodyPr/>
                    <a:lstStyle/>
                    <a:p>
                      <a:r>
                        <a:rPr lang="en-US" dirty="0"/>
                        <a:t>Smart Motion Detection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tc>
                <a:extLst>
                  <a:ext uri="{0D108BD9-81ED-4DB2-BD59-A6C34878D82A}">
                    <a16:rowId xmlns:a16="http://schemas.microsoft.com/office/drawing/2014/main" val="3709142187"/>
                  </a:ext>
                </a:extLst>
              </a:tr>
              <a:tr h="327342">
                <a:tc>
                  <a:txBody>
                    <a:bodyPr/>
                    <a:lstStyle/>
                    <a:p>
                      <a:r>
                        <a:rPr lang="en-US" dirty="0"/>
                        <a:t>Smart Intrusion protection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tc>
                <a:extLst>
                  <a:ext uri="{0D108BD9-81ED-4DB2-BD59-A6C34878D82A}">
                    <a16:rowId xmlns:a16="http://schemas.microsoft.com/office/drawing/2014/main" val="411042822"/>
                  </a:ext>
                </a:extLst>
              </a:tr>
              <a:tr h="327342">
                <a:tc>
                  <a:txBody>
                    <a:bodyPr/>
                    <a:lstStyle/>
                    <a:p>
                      <a:r>
                        <a:rPr lang="en-US" dirty="0"/>
                        <a:t>ALPR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noFill/>
                  </a:tcPr>
                </a:tc>
                <a:extLst>
                  <a:ext uri="{0D108BD9-81ED-4DB2-BD59-A6C34878D82A}">
                    <a16:rowId xmlns:a16="http://schemas.microsoft.com/office/drawing/2014/main" val="1174545042"/>
                  </a:ext>
                </a:extLst>
              </a:tr>
              <a:tr h="327342">
                <a:tc>
                  <a:txBody>
                    <a:bodyPr/>
                    <a:lstStyle/>
                    <a:p>
                      <a:r>
                        <a:rPr lang="en-US" dirty="0"/>
                        <a:t>License Plate Detection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noFill/>
                  </a:tcPr>
                </a:tc>
                <a:extLst>
                  <a:ext uri="{0D108BD9-81ED-4DB2-BD59-A6C34878D82A}">
                    <a16:rowId xmlns:a16="http://schemas.microsoft.com/office/drawing/2014/main" val="1522604302"/>
                  </a:ext>
                </a:extLst>
              </a:tr>
              <a:tr h="327342">
                <a:tc>
                  <a:txBody>
                    <a:bodyPr/>
                    <a:lstStyle/>
                    <a:p>
                      <a:r>
                        <a:rPr lang="en-US" dirty="0"/>
                        <a:t>Face Recognition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noFill/>
                  </a:tcPr>
                </a:tc>
                <a:extLst>
                  <a:ext uri="{0D108BD9-81ED-4DB2-BD59-A6C34878D82A}">
                    <a16:rowId xmlns:a16="http://schemas.microsoft.com/office/drawing/2014/main" val="1762527708"/>
                  </a:ext>
                </a:extLst>
              </a:tr>
              <a:tr h="327342">
                <a:tc>
                  <a:txBody>
                    <a:bodyPr/>
                    <a:lstStyle/>
                    <a:p>
                      <a:r>
                        <a:rPr lang="en-US" dirty="0"/>
                        <a:t>Face Detection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noFill/>
                  </a:tcPr>
                </a:tc>
                <a:extLst>
                  <a:ext uri="{0D108BD9-81ED-4DB2-BD59-A6C34878D82A}">
                    <a16:rowId xmlns:a16="http://schemas.microsoft.com/office/drawing/2014/main" val="731546296"/>
                  </a:ext>
                </a:extLst>
              </a:tr>
              <a:tr h="327342">
                <a:tc>
                  <a:txBody>
                    <a:bodyPr/>
                    <a:lstStyle/>
                    <a:p>
                      <a:r>
                        <a:rPr lang="en-US" sz="1600" dirty="0"/>
                        <a:t>Other analytics: Tampering Detection, Missing Object Detection, Unattended Object Detection, Crowd Detection, People Loitering Detection, People Flow Counting, People Density Counting, Vehicle Flow Counting, Vehicle Density Counting, Face Detection, Face Capture, Face Matching, Object Metadata (, Age Detection, Gender Detection, Face Mask Detection, Vehicle Type Detection, Direction Detection), Stopped vehicle detection, Incorrect Direction Detection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noFill/>
                  </a:tcPr>
                </a:tc>
                <a:extLst>
                  <a:ext uri="{0D108BD9-81ED-4DB2-BD59-A6C34878D82A}">
                    <a16:rowId xmlns:a16="http://schemas.microsoft.com/office/drawing/2014/main" val="3782413204"/>
                  </a:ext>
                </a:extLst>
              </a:tr>
            </a:tbl>
          </a:graphicData>
        </a:graphic>
      </p:graphicFrame>
    </p:spTree>
    <p:extLst>
      <p:ext uri="{BB962C8B-B14F-4D97-AF65-F5344CB8AC3E}">
        <p14:creationId xmlns:p14="http://schemas.microsoft.com/office/powerpoint/2010/main" val="2299685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a:t>Standard Features</a:t>
                      </a:r>
                    </a:p>
                  </a:txBody>
                  <a:tcPr/>
                </a:tc>
                <a:tc>
                  <a:txBody>
                    <a:bodyPr/>
                    <a:lstStyle/>
                    <a:p>
                      <a:r>
                        <a:rPr lang="en-US"/>
                        <a:t>AI Events/Meta</a:t>
                      </a:r>
                    </a:p>
                  </a:txBody>
                  <a:tcPr/>
                </a:tc>
                <a:tc>
                  <a:txBody>
                    <a:bodyPr/>
                    <a:lstStyle/>
                    <a:p>
                      <a:r>
                        <a:rPr lang="et-EE"/>
                        <a:t>Solutions</a:t>
                      </a:r>
                      <a:endParaRPr lang="en-US"/>
                    </a:p>
                  </a:txBody>
                  <a:tcPr/>
                </a:tc>
                <a:extLst>
                  <a:ext uri="{0D108BD9-81ED-4DB2-BD59-A6C34878D82A}">
                    <a16:rowId xmlns:a16="http://schemas.microsoft.com/office/drawing/2014/main" val="1948259271"/>
                  </a:ext>
                </a:extLst>
              </a:tr>
              <a:tr h="370840">
                <a:tc>
                  <a:txBody>
                    <a:bodyPr/>
                    <a:lstStyle/>
                    <a:p>
                      <a:r>
                        <a:rPr lang="en-US"/>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4012422756"/>
                  </a:ext>
                </a:extLst>
              </a:tr>
              <a:tr h="370840">
                <a:tc>
                  <a:txBody>
                    <a:bodyPr/>
                    <a:lstStyle/>
                    <a:p>
                      <a:r>
                        <a:rPr lang="en-US"/>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2522832999"/>
                  </a:ext>
                </a:extLst>
              </a:tr>
              <a:tr h="370840">
                <a:tc>
                  <a:txBody>
                    <a:bodyPr/>
                    <a:lstStyle/>
                    <a:p>
                      <a:r>
                        <a:rPr lang="en-US"/>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6"/>
                        </a:rPr>
                        <a:t>S120</a:t>
                      </a:r>
                      <a:r>
                        <a:rPr lang="et-EE"/>
                        <a:t>, </a:t>
                      </a:r>
                      <a:r>
                        <a:rPr lang="et-EE">
                          <a:hlinkClick r:id="rId7"/>
                        </a:rPr>
                        <a:t>S121</a:t>
                      </a:r>
                      <a:r>
                        <a:rPr lang="et-EE"/>
                        <a:t>, </a:t>
                      </a:r>
                      <a:r>
                        <a:rPr lang="et-EE">
                          <a:hlinkClick r:id="rId8"/>
                        </a:rPr>
                        <a:t>S122</a:t>
                      </a:r>
                      <a:endParaRPr lang="et-EE"/>
                    </a:p>
                  </a:txBody>
                  <a:tcPr/>
                </a:tc>
                <a:extLst>
                  <a:ext uri="{0D108BD9-81ED-4DB2-BD59-A6C34878D82A}">
                    <a16:rowId xmlns:a16="http://schemas.microsoft.com/office/drawing/2014/main" val="3004745136"/>
                  </a:ext>
                </a:extLst>
              </a:tr>
              <a:tr h="370840">
                <a:tc>
                  <a:txBody>
                    <a:bodyPr/>
                    <a:lstStyle/>
                    <a:p>
                      <a:r>
                        <a:rPr lang="en-US"/>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9"/>
                        </a:rPr>
                        <a:t>S60</a:t>
                      </a:r>
                      <a:endParaRPr lang="et-EE"/>
                    </a:p>
                  </a:txBody>
                  <a:tcPr/>
                </a:tc>
                <a:extLst>
                  <a:ext uri="{0D108BD9-81ED-4DB2-BD59-A6C34878D82A}">
                    <a16:rowId xmlns:a16="http://schemas.microsoft.com/office/drawing/2014/main" val="4162967179"/>
                  </a:ext>
                </a:extLst>
              </a:tr>
              <a:tr h="370840">
                <a:tc>
                  <a:txBody>
                    <a:bodyPr/>
                    <a:lstStyle/>
                    <a:p>
                      <a:r>
                        <a:rPr lang="en-US"/>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endParaRPr lang="en-US"/>
                    </a:p>
                  </a:txBody>
                  <a:tcPr/>
                </a:tc>
                <a:tc>
                  <a:txBody>
                    <a:bodyPr/>
                    <a:lstStyle/>
                    <a:p>
                      <a:r>
                        <a:rPr lang="et-EE">
                          <a:hlinkClick r:id="rId10"/>
                        </a:rPr>
                        <a:t>S72</a:t>
                      </a:r>
                      <a:endParaRPr lang="en-US"/>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a:t>Supported VMS</a:t>
            </a:r>
            <a:r>
              <a:rPr lang="et-EE" sz="2400" b="1"/>
              <a:t> and Solutions</a:t>
            </a:r>
            <a:endParaRPr lang="en-US" sz="2400" b="1"/>
          </a:p>
        </p:txBody>
      </p:sp>
    </p:spTree>
    <p:extLst>
      <p:ext uri="{BB962C8B-B14F-4D97-AF65-F5344CB8AC3E}">
        <p14:creationId xmlns:p14="http://schemas.microsoft.com/office/powerpoint/2010/main" val="607813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7FB564-80A1-3C36-D228-42CCCF3B961D}"/>
              </a:ext>
            </a:extLst>
          </p:cNvPr>
          <p:cNvPicPr>
            <a:picLocks noChangeAspect="1"/>
          </p:cNvPicPr>
          <p:nvPr/>
        </p:nvPicPr>
        <p:blipFill>
          <a:blip r:embed="rId2"/>
          <a:stretch>
            <a:fillRect/>
          </a:stretch>
        </p:blipFill>
        <p:spPr>
          <a:xfrm>
            <a:off x="4723130" y="2239889"/>
            <a:ext cx="3929257" cy="2622779"/>
          </a:xfrm>
          <a:prstGeom prst="rect">
            <a:avLst/>
          </a:prstGeom>
        </p:spPr>
      </p:pic>
      <p:sp>
        <p:nvSpPr>
          <p:cNvPr id="3" name="TextBox 2">
            <a:extLst>
              <a:ext uri="{FF2B5EF4-FFF2-40B4-BE49-F238E27FC236}">
                <a16:creationId xmlns:a16="http://schemas.microsoft.com/office/drawing/2014/main" id="{6887078E-F0F1-E0FD-6A2D-4AB652046FC8}"/>
              </a:ext>
            </a:extLst>
          </p:cNvPr>
          <p:cNvSpPr txBox="1"/>
          <p:nvPr/>
        </p:nvSpPr>
        <p:spPr>
          <a:xfrm>
            <a:off x="227178" y="1137901"/>
            <a:ext cx="6120680" cy="461665"/>
          </a:xfrm>
          <a:prstGeom prst="rect">
            <a:avLst/>
          </a:prstGeom>
          <a:noFill/>
        </p:spPr>
        <p:txBody>
          <a:bodyPr wrap="square" rtlCol="0">
            <a:spAutoFit/>
          </a:bodyPr>
          <a:lstStyle/>
          <a:p>
            <a:r>
              <a:rPr lang="en-US" sz="2400" b="1" dirty="0"/>
              <a:t>TPM 2.0</a:t>
            </a:r>
          </a:p>
        </p:txBody>
      </p:sp>
      <p:sp>
        <p:nvSpPr>
          <p:cNvPr id="5" name="TextBox 4">
            <a:extLst>
              <a:ext uri="{FF2B5EF4-FFF2-40B4-BE49-F238E27FC236}">
                <a16:creationId xmlns:a16="http://schemas.microsoft.com/office/drawing/2014/main" id="{4E2863DB-457D-B388-B7AA-C1DE6DD0E18D}"/>
              </a:ext>
            </a:extLst>
          </p:cNvPr>
          <p:cNvSpPr txBox="1"/>
          <p:nvPr/>
        </p:nvSpPr>
        <p:spPr>
          <a:xfrm>
            <a:off x="269117" y="1786567"/>
            <a:ext cx="4572000" cy="3108543"/>
          </a:xfrm>
          <a:prstGeom prst="rect">
            <a:avLst/>
          </a:prstGeom>
          <a:noFill/>
        </p:spPr>
        <p:txBody>
          <a:bodyPr wrap="square">
            <a:spAutoFit/>
          </a:bodyPr>
          <a:lstStyle/>
          <a:p>
            <a:pPr algn="l">
              <a:spcAft>
                <a:spcPts val="1200"/>
              </a:spcAft>
              <a:buNone/>
            </a:pPr>
            <a:r>
              <a:rPr lang="en-US" sz="1600" b="1" i="0" dirty="0">
                <a:solidFill>
                  <a:srgbClr val="535353"/>
                </a:solidFill>
                <a:effectLst/>
                <a:latin typeface="Open Sans" panose="020B0606030504020204" pitchFamily="34" charset="0"/>
              </a:rPr>
              <a:t>What is TPM 2.0?</a:t>
            </a:r>
            <a:endParaRPr lang="en-US" sz="1600" b="0" i="0" dirty="0">
              <a:solidFill>
                <a:srgbClr val="535353"/>
              </a:solidFill>
              <a:effectLst/>
              <a:latin typeface="Open Sans" panose="020B0606030504020204" pitchFamily="34" charset="0"/>
            </a:endParaRPr>
          </a:p>
          <a:p>
            <a:pPr algn="l">
              <a:spcAft>
                <a:spcPts val="1200"/>
              </a:spcAft>
              <a:buNone/>
            </a:pPr>
            <a:r>
              <a:rPr lang="en-US" sz="1600" b="0" i="0" dirty="0">
                <a:solidFill>
                  <a:srgbClr val="535353"/>
                </a:solidFill>
                <a:effectLst/>
                <a:latin typeface="Open Sans" panose="020B0606030504020204" pitchFamily="34" charset="0"/>
              </a:rPr>
              <a:t>TPM 2.0 is an international standard developed by the Trusted Computing Group (TCG) that defines a dedicated security chip (or firmware-based module) integrated into computing devices.</a:t>
            </a:r>
          </a:p>
          <a:p>
            <a:pPr algn="l">
              <a:buNone/>
            </a:pPr>
            <a:r>
              <a:rPr lang="en-US" sz="1600" b="0" i="0" u="sng" dirty="0">
                <a:solidFill>
                  <a:srgbClr val="535353"/>
                </a:solidFill>
                <a:effectLst/>
                <a:latin typeface="Open Sans" panose="020B0606030504020204" pitchFamily="34" charset="0"/>
              </a:rPr>
              <a:t>Core Functions</a:t>
            </a:r>
            <a:br>
              <a:rPr lang="en-US" sz="1600" b="0" i="0" dirty="0">
                <a:solidFill>
                  <a:srgbClr val="535353"/>
                </a:solidFill>
                <a:effectLst/>
                <a:latin typeface="Open Sans" panose="020B0606030504020204" pitchFamily="34" charset="0"/>
              </a:rPr>
            </a:br>
            <a:r>
              <a:rPr lang="en-US" sz="1600" b="0" i="0" dirty="0">
                <a:solidFill>
                  <a:srgbClr val="535353"/>
                </a:solidFill>
                <a:effectLst/>
                <a:latin typeface="Open Sans" panose="020B0606030504020204" pitchFamily="34" charset="0"/>
              </a:rPr>
              <a:t>Secure cryptographic key generation</a:t>
            </a:r>
            <a:br>
              <a:rPr lang="en-US" sz="1600" b="0" i="0" dirty="0">
                <a:solidFill>
                  <a:srgbClr val="535353"/>
                </a:solidFill>
                <a:effectLst/>
                <a:latin typeface="Open Sans" panose="020B0606030504020204" pitchFamily="34" charset="0"/>
              </a:rPr>
            </a:br>
            <a:r>
              <a:rPr lang="en-US" sz="1600" b="0" i="0" dirty="0">
                <a:solidFill>
                  <a:srgbClr val="535353"/>
                </a:solidFill>
                <a:effectLst/>
                <a:latin typeface="Open Sans" panose="020B0606030504020204" pitchFamily="34" charset="0"/>
              </a:rPr>
              <a:t>Hardware-based encryption</a:t>
            </a:r>
            <a:br>
              <a:rPr lang="en-US" sz="1600" b="0" i="0" dirty="0">
                <a:solidFill>
                  <a:srgbClr val="535353"/>
                </a:solidFill>
                <a:effectLst/>
                <a:latin typeface="Open Sans" panose="020B0606030504020204" pitchFamily="34" charset="0"/>
              </a:rPr>
            </a:br>
            <a:r>
              <a:rPr lang="en-US" sz="1600" b="0" i="0" dirty="0">
                <a:solidFill>
                  <a:srgbClr val="535353"/>
                </a:solidFill>
                <a:effectLst/>
                <a:latin typeface="Open Sans" panose="020B0606030504020204" pitchFamily="34" charset="0"/>
              </a:rPr>
              <a:t>Platform integrity measurement</a:t>
            </a:r>
            <a:br>
              <a:rPr lang="en-US" sz="1600" b="0" i="0" dirty="0">
                <a:solidFill>
                  <a:srgbClr val="535353"/>
                </a:solidFill>
                <a:effectLst/>
                <a:latin typeface="Open Sans" panose="020B0606030504020204" pitchFamily="34" charset="0"/>
              </a:rPr>
            </a:br>
            <a:r>
              <a:rPr lang="en-US" sz="1600" b="0" i="0" dirty="0">
                <a:solidFill>
                  <a:srgbClr val="535353"/>
                </a:solidFill>
                <a:effectLst/>
                <a:latin typeface="Open Sans" panose="020B0606030504020204" pitchFamily="34" charset="0"/>
              </a:rPr>
              <a:t>Device identity protection</a:t>
            </a:r>
          </a:p>
        </p:txBody>
      </p:sp>
      <p:sp>
        <p:nvSpPr>
          <p:cNvPr id="7" name="TextBox 6">
            <a:extLst>
              <a:ext uri="{FF2B5EF4-FFF2-40B4-BE49-F238E27FC236}">
                <a16:creationId xmlns:a16="http://schemas.microsoft.com/office/drawing/2014/main" id="{12861B42-5F2D-D7B8-3BEC-1B6F6E75D8FE}"/>
              </a:ext>
            </a:extLst>
          </p:cNvPr>
          <p:cNvSpPr txBox="1"/>
          <p:nvPr/>
        </p:nvSpPr>
        <p:spPr>
          <a:xfrm>
            <a:off x="1326678" y="5535433"/>
            <a:ext cx="7028877" cy="369332"/>
          </a:xfrm>
          <a:prstGeom prst="rect">
            <a:avLst/>
          </a:prstGeom>
          <a:noFill/>
        </p:spPr>
        <p:txBody>
          <a:bodyPr wrap="square">
            <a:spAutoFit/>
          </a:bodyPr>
          <a:lstStyle/>
          <a:p>
            <a:pPr>
              <a:spcAft>
                <a:spcPts val="1200"/>
              </a:spcAft>
            </a:pPr>
            <a:r>
              <a:rPr lang="en-US" b="1" dirty="0">
                <a:solidFill>
                  <a:srgbClr val="535353"/>
                </a:solidFill>
                <a:latin typeface="Open Sans" panose="020B0606030504020204" pitchFamily="34" charset="0"/>
              </a:rPr>
              <a:t>Read more: </a:t>
            </a:r>
            <a:r>
              <a:rPr lang="en-US" b="1" dirty="0">
                <a:solidFill>
                  <a:srgbClr val="535353"/>
                </a:solidFill>
                <a:latin typeface="Open Sans" panose="020B0606030504020204" pitchFamily="34" charset="0"/>
                <a:hlinkClick r:id="rId3"/>
              </a:rPr>
              <a:t>https://www.acti.com/technologies/tpm-2.0</a:t>
            </a:r>
            <a:endParaRPr lang="en-US" b="0" i="0" dirty="0">
              <a:solidFill>
                <a:srgbClr val="535353"/>
              </a:solidFill>
              <a:effectLst/>
              <a:latin typeface="Open Sans" panose="020B0606030504020204" pitchFamily="34" charset="0"/>
            </a:endParaRPr>
          </a:p>
        </p:txBody>
      </p:sp>
    </p:spTree>
    <p:extLst>
      <p:ext uri="{BB962C8B-B14F-4D97-AF65-F5344CB8AC3E}">
        <p14:creationId xmlns:p14="http://schemas.microsoft.com/office/powerpoint/2010/main" val="2259425652"/>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7C68AB2BA2D6640BF46316687F20C04" ma:contentTypeVersion="13" ma:contentTypeDescription="Create a new document." ma:contentTypeScope="" ma:versionID="75c6e3dd13ad3804c136f761cea3108f">
  <xsd:schema xmlns:xsd="http://www.w3.org/2001/XMLSchema" xmlns:xs="http://www.w3.org/2001/XMLSchema" xmlns:p="http://schemas.microsoft.com/office/2006/metadata/properties" xmlns:ns2="88c05f69-4ade-44e7-b6af-ef95f39924d6" xmlns:ns3="03e33727-6716-4fa9-a36a-3a463e39fcac" targetNamespace="http://schemas.microsoft.com/office/2006/metadata/properties" ma:root="true" ma:fieldsID="c88fe8a220060fa3102285ae60f255c6" ns2:_="" ns3:_="">
    <xsd:import namespace="88c05f69-4ade-44e7-b6af-ef95f39924d6"/>
    <xsd:import namespace="03e33727-6716-4fa9-a36a-3a463e39fca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c05f69-4ade-44e7-b6af-ef95f39924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descriptio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cfe1f483-8709-462e-9edf-8ebb1b93039c"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descrip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3e33727-6716-4fa9-a36a-3a463e39fcac"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4bd77a6-e46e-40a0-8465-71486d8aded5}" ma:internalName="TaxCatchAll" ma:showField="CatchAllData" ma:web="03e33727-6716-4fa9-a36a-3a463e39fca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8c05f69-4ade-44e7-b6af-ef95f39924d6">
      <Terms xmlns="http://schemas.microsoft.com/office/infopath/2007/PartnerControls"/>
    </lcf76f155ced4ddcb4097134ff3c332f>
    <TaxCatchAll xmlns="03e33727-6716-4fa9-a36a-3a463e39fcac" xsi:nil="true"/>
  </documentManagement>
</p:properties>
</file>

<file path=customXml/itemProps1.xml><?xml version="1.0" encoding="utf-8"?>
<ds:datastoreItem xmlns:ds="http://schemas.openxmlformats.org/officeDocument/2006/customXml" ds:itemID="{1BFC2EF0-19EB-461F-9E06-A04BEDC4E1F7}"/>
</file>

<file path=customXml/itemProps2.xml><?xml version="1.0" encoding="utf-8"?>
<ds:datastoreItem xmlns:ds="http://schemas.openxmlformats.org/officeDocument/2006/customXml" ds:itemID="{0F30FC70-2F6B-42EB-920D-CA0056893E81}"/>
</file>

<file path=customXml/itemProps3.xml><?xml version="1.0" encoding="utf-8"?>
<ds:datastoreItem xmlns:ds="http://schemas.openxmlformats.org/officeDocument/2006/customXml" ds:itemID="{B192C380-2C82-4389-B5E7-69846AA8874D}"/>
</file>

<file path=docProps/app.xml><?xml version="1.0" encoding="utf-8"?>
<Properties xmlns="http://schemas.openxmlformats.org/officeDocument/2006/extended-properties" xmlns:vt="http://schemas.openxmlformats.org/officeDocument/2006/docPropsVTypes">
  <TotalTime>36692</TotalTime>
  <Words>509</Words>
  <Application>Microsoft Office PowerPoint</Application>
  <PresentationFormat>On-screen Show (4:3)</PresentationFormat>
  <Paragraphs>171</Paragraphs>
  <Slides>7</Slides>
  <Notes>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7</vt:i4>
      </vt:variant>
    </vt:vector>
  </HeadingPairs>
  <TitlesOfParts>
    <vt:vector size="13" baseType="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1623</cp:revision>
  <dcterms:created xsi:type="dcterms:W3CDTF">2015-08-31T10:30:03Z</dcterms:created>
  <dcterms:modified xsi:type="dcterms:W3CDTF">2026-05-27T04:18:54Z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0x01010097C68AB2BA2D6640BF46316687F20C04</vt:lpwstr>
  </property>
</Properties>
</file>