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08" r:id="rId12"/>
    <p:sldId id="507" r:id="rId13"/>
    <p:sldId id="476" r:id="rId14"/>
    <p:sldId id="469" r:id="rId15"/>
    <p:sldId id="477" r:id="rId16"/>
    <p:sldId id="512" r:id="rId17"/>
    <p:sldId id="479" r:id="rId18"/>
    <p:sldId id="480" r:id="rId19"/>
    <p:sldId id="498" r:id="rId20"/>
    <p:sldId id="499" r:id="rId21"/>
    <p:sldId id="509" r:id="rId22"/>
    <p:sldId id="511" r:id="rId23"/>
    <p:sldId id="402" r:id="rId24"/>
    <p:sldId id="413"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145820-9953-BD9F-2AD3-B584A214065A}" v="33" dt="2024-10-21T08:59:03.821"/>
    <p1510:client id="{6BEA346D-6BBF-E4BD-2441-77AEFE3B0BBF}" v="31" dt="2024-10-21T08:57:22.446"/>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1594" y="6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5/10/relationships/revisionInfo" Target="revisionInfo.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2025/2/12</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2025/2/12</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2025/2/12</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2025/2/12</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2025/2/12</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2025/2/12</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2025/2/12</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2025/2/12</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2025/2/12</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slide" Target="slide27.xml"/><Relationship Id="rId3" Type="http://schemas.openxmlformats.org/officeDocument/2006/relationships/slide" Target="slide16.xml"/><Relationship Id="rId7"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15.png"/><Relationship Id="rId4" Type="http://schemas.openxmlformats.org/officeDocument/2006/relationships/image" Target="../media/image10.png"/><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7.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hyperlink" Target="https://www.acti.com/solutions/access-control-solution?sid=S2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2.jpg"/></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6.png"/><Relationship Id="rId4" Type="http://schemas.openxmlformats.org/officeDocument/2006/relationships/slide" Target="slide21.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4.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7.png"/><Relationship Id="rId3" Type="http://schemas.openxmlformats.org/officeDocument/2006/relationships/slide" Target="slide21.xml"/><Relationship Id="rId7" Type="http://schemas.openxmlformats.org/officeDocument/2006/relationships/image" Target="../media/image20.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6.png"/><Relationship Id="rId5" Type="http://schemas.openxmlformats.org/officeDocument/2006/relationships/image" Target="../media/image19.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5.png"/><Relationship Id="rId9" Type="http://schemas.openxmlformats.org/officeDocument/2006/relationships/image" Target="../media/image21.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12" Type="http://schemas.openxmlformats.org/officeDocument/2006/relationships/slide" Target="slide21.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28.png"/><Relationship Id="rId5" Type="http://schemas.openxmlformats.org/officeDocument/2006/relationships/image" Target="../media/image20.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6.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9.png"/></Relationships>
</file>

<file path=ppt/slides/_rels/slide15.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30.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0.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6.png"/><Relationship Id="rId4" Type="http://schemas.openxmlformats.org/officeDocument/2006/relationships/image" Target="../media/image19.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20.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matrix/share/10375" TargetMode="External"/><Relationship Id="rId3" Type="http://schemas.openxmlformats.org/officeDocument/2006/relationships/hyperlink" Target="https://www.acti.com/products/thermal-cameras" TargetMode="External"/><Relationship Id="rId7" Type="http://schemas.openxmlformats.org/officeDocument/2006/relationships/hyperlink" Target="https://www.acti.com/product/Q963"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accesscontrolmatrix" TargetMode="External"/><Relationship Id="rId5" Type="http://schemas.openxmlformats.org/officeDocument/2006/relationships/hyperlink" Target="https://www.acti.com/product/A426" TargetMode="External"/><Relationship Id="rId4" Type="http://schemas.openxmlformats.org/officeDocument/2006/relationships/hyperlink" Target="https://www.acti.com/product/Q950" TargetMode="External"/><Relationship Id="rId9" Type="http://schemas.openxmlformats.org/officeDocument/2006/relationships/hyperlink" Target="https://www.acti.com/productmatrix/share/10374"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matrix/share/10375" TargetMode="External"/><Relationship Id="rId3" Type="http://schemas.openxmlformats.org/officeDocument/2006/relationships/hyperlink" Target="https://www.acti.com/products/thermal-cameras" TargetMode="External"/><Relationship Id="rId7" Type="http://schemas.openxmlformats.org/officeDocument/2006/relationships/hyperlink" Target="https://www.acti.com/product/Q963"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accesscontrolmatrix" TargetMode="External"/><Relationship Id="rId5" Type="http://schemas.openxmlformats.org/officeDocument/2006/relationships/hyperlink" Target="https://www.acti.com/product/A426" TargetMode="External"/><Relationship Id="rId4" Type="http://schemas.openxmlformats.org/officeDocument/2006/relationships/hyperlink" Target="https://www.acti.com/product/Q950" TargetMode="External"/><Relationship Id="rId9" Type="http://schemas.openxmlformats.org/officeDocument/2006/relationships/hyperlink" Target="https://www.acti.com/productmatrix/share/10374"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4.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9.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8.png"/><Relationship Id="rId5" Type="http://schemas.openxmlformats.org/officeDocument/2006/relationships/hyperlink" Target="https://www.acti.com/product/A952" TargetMode="External"/><Relationship Id="rId10" Type="http://schemas.openxmlformats.org/officeDocument/2006/relationships/image" Target="../media/image37.png"/><Relationship Id="rId4" Type="http://schemas.openxmlformats.org/officeDocument/2006/relationships/hyperlink" Target="https://www.acti.com/product/8426" TargetMode="External"/><Relationship Id="rId9" Type="http://schemas.openxmlformats.org/officeDocument/2006/relationships/image" Target="../media/image36.png"/></Relationships>
</file>

<file path=ppt/slides/_rels/slide2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41.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3.png"/><Relationship Id="rId4" Type="http://schemas.openxmlformats.org/officeDocument/2006/relationships/image" Target="../media/image42.png"/></Relationships>
</file>

<file path=ppt/slides/_rels/slide24.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38.png"/><Relationship Id="rId7" Type="http://schemas.openxmlformats.org/officeDocument/2006/relationships/image" Target="../media/image47.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9.png"/></Relationships>
</file>

<file path=ppt/slides/_rels/slide28.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Residential Surveillance Solutions</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89125" y="3741880"/>
            <a:ext cx="3015518" cy="2054049"/>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Residential: Overview</a:t>
            </a:r>
          </a:p>
        </p:txBody>
      </p:sp>
      <p:sp>
        <p:nvSpPr>
          <p:cNvPr id="8" name="TextBox 7">
            <a:extLst>
              <a:ext uri="{FF2B5EF4-FFF2-40B4-BE49-F238E27FC236}">
                <a16:creationId xmlns:a16="http://schemas.microsoft.com/office/drawing/2014/main" id="{DCBA5DF7-3777-89D3-2756-105E4C2E4B4B}"/>
              </a:ext>
            </a:extLst>
          </p:cNvPr>
          <p:cNvSpPr txBox="1"/>
          <p:nvPr/>
        </p:nvSpPr>
        <p:spPr>
          <a:xfrm>
            <a:off x="2679110" y="1918502"/>
            <a:ext cx="6120680" cy="1077218"/>
          </a:xfrm>
          <a:prstGeom prst="rect">
            <a:avLst/>
          </a:prstGeom>
          <a:noFill/>
        </p:spPr>
        <p:txBody>
          <a:bodyPr wrap="square">
            <a:spAutoFit/>
          </a:bodyPr>
          <a:lstStyle/>
          <a:p>
            <a:r>
              <a:rPr lang="en-US" sz="1600" dirty="0">
                <a:solidFill>
                  <a:srgbClr val="535353"/>
                </a:solidFill>
                <a:latin typeface="Open Sans" panose="020B0606030504020204" pitchFamily="34" charset="0"/>
              </a:rPr>
              <a:t>ACTi's end-to-end smart residential management solutions optimize the security and operation management of the living environment using video analytics along with the integration of access control, intercom, alarm and surveillance systems.</a:t>
            </a:r>
          </a:p>
        </p:txBody>
      </p:sp>
      <p:sp>
        <p:nvSpPr>
          <p:cNvPr id="10" name="TextBox 9">
            <a:extLst>
              <a:ext uri="{FF2B5EF4-FFF2-40B4-BE49-F238E27FC236}">
                <a16:creationId xmlns:a16="http://schemas.microsoft.com/office/drawing/2014/main" id="{60B4391B-8304-3719-A07B-BEE7D43097DE}"/>
              </a:ext>
            </a:extLst>
          </p:cNvPr>
          <p:cNvSpPr txBox="1"/>
          <p:nvPr/>
        </p:nvSpPr>
        <p:spPr>
          <a:xfrm>
            <a:off x="318726" y="3543602"/>
            <a:ext cx="8616577" cy="3293209"/>
          </a:xfrm>
          <a:prstGeom prst="rect">
            <a:avLst/>
          </a:prstGeom>
          <a:noFill/>
        </p:spPr>
        <p:txBody>
          <a:bodyPr wrap="square">
            <a:spAutoFit/>
          </a:bodyPr>
          <a:lstStyle/>
          <a:p>
            <a:r>
              <a:rPr lang="en-US" sz="1600" dirty="0">
                <a:solidFill>
                  <a:srgbClr val="535353"/>
                </a:solidFill>
                <a:latin typeface="Open Sans" panose="020B0606030504020204" pitchFamily="34" charset="0"/>
              </a:rPr>
              <a:t>ACTi offers an end-to-end IP video surveillance solution for three different scopes of residential market:</a:t>
            </a:r>
          </a:p>
          <a:p>
            <a:r>
              <a:rPr lang="en-US" sz="1600" dirty="0">
                <a:solidFill>
                  <a:srgbClr val="535353"/>
                </a:solidFill>
                <a:latin typeface="Open Sans" panose="020B0606030504020204" pitchFamily="34" charset="0"/>
              </a:rPr>
              <a:t>- Single-Family House, Villa, Bungalow</a:t>
            </a:r>
          </a:p>
          <a:p>
            <a:r>
              <a:rPr lang="en-US" sz="1600" dirty="0">
                <a:solidFill>
                  <a:srgbClr val="535353"/>
                </a:solidFill>
                <a:latin typeface="Open Sans" panose="020B0606030504020204" pitchFamily="34" charset="0"/>
              </a:rPr>
              <a:t>- Condominium, Apartment Building, Townhouse</a:t>
            </a:r>
          </a:p>
          <a:p>
            <a:r>
              <a:rPr lang="en-US" sz="1600" dirty="0">
                <a:solidFill>
                  <a:srgbClr val="535353"/>
                </a:solidFill>
                <a:latin typeface="Open Sans" panose="020B0606030504020204" pitchFamily="34" charset="0"/>
              </a:rPr>
              <a:t>- Apartment Block, Tower Block</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The security or business management related challenges and solution requirements vary for each residential type. For example, the common challenges may include trespassing, theft, suspicious activities around the area, etc.</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ACTi's end-to-end residential surveillance solution consists of IP cameras, video management system, mobile surveillance, video analytics, access control, alarm system, and much more.</a:t>
            </a:r>
            <a:endParaRPr lang="en-US" sz="1600" dirty="0">
              <a:solidFill>
                <a:srgbClr val="535353"/>
              </a:solidFill>
              <a:effectLst/>
              <a:latin typeface="Open Sans" panose="020B0606030504020204" pitchFamily="34" charset="0"/>
            </a:endParaRPr>
          </a:p>
        </p:txBody>
      </p:sp>
      <p:pic>
        <p:nvPicPr>
          <p:cNvPr id="1026" name="Picture 2">
            <a:extLst>
              <a:ext uri="{FF2B5EF4-FFF2-40B4-BE49-F238E27FC236}">
                <a16:creationId xmlns:a16="http://schemas.microsoft.com/office/drawing/2014/main" id="{AAB417D3-8A8A-2509-5835-8A18020F23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465714" y="1918502"/>
            <a:ext cx="2146935" cy="1462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A3B5D62-744F-199D-5E19-7D4BD48F574E}"/>
              </a:ext>
            </a:extLst>
          </p:cNvPr>
          <p:cNvPicPr>
            <a:picLocks noChangeAspect="1"/>
          </p:cNvPicPr>
          <p:nvPr/>
        </p:nvPicPr>
        <p:blipFill>
          <a:blip r:embed="rId3"/>
          <a:stretch>
            <a:fillRect/>
          </a:stretch>
        </p:blipFill>
        <p:spPr>
          <a:xfrm>
            <a:off x="153904" y="1611170"/>
            <a:ext cx="8908611" cy="5084068"/>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Residential: Map</a:t>
            </a:r>
          </a:p>
        </p:txBody>
      </p:sp>
      <p:sp>
        <p:nvSpPr>
          <p:cNvPr id="16" name="TextBox 15">
            <a:extLst>
              <a:ext uri="{FF2B5EF4-FFF2-40B4-BE49-F238E27FC236}">
                <a16:creationId xmlns:a16="http://schemas.microsoft.com/office/drawing/2014/main" id="{458E1A64-B217-E2B6-09D4-DE910F0DB6DE}"/>
              </a:ext>
            </a:extLst>
          </p:cNvPr>
          <p:cNvSpPr txBox="1"/>
          <p:nvPr/>
        </p:nvSpPr>
        <p:spPr>
          <a:xfrm>
            <a:off x="3209969" y="4231650"/>
            <a:ext cx="1201732" cy="307777"/>
          </a:xfrm>
          <a:prstGeom prst="rect">
            <a:avLst/>
          </a:prstGeom>
          <a:solidFill>
            <a:schemeClr val="bg1"/>
          </a:solidFill>
        </p:spPr>
        <p:txBody>
          <a:bodyPr wrap="square" rtlCol="0">
            <a:spAutoFit/>
          </a:bodyPr>
          <a:lstStyle/>
          <a:p>
            <a:r>
              <a:rPr lang="en-US" sz="1400" dirty="0"/>
              <a:t>Sports Court</a:t>
            </a:r>
          </a:p>
        </p:txBody>
      </p:sp>
      <p:sp>
        <p:nvSpPr>
          <p:cNvPr id="17" name="TextBox 16">
            <a:extLst>
              <a:ext uri="{FF2B5EF4-FFF2-40B4-BE49-F238E27FC236}">
                <a16:creationId xmlns:a16="http://schemas.microsoft.com/office/drawing/2014/main" id="{C4C7C13B-B360-52A6-7E51-4B41408DD60C}"/>
              </a:ext>
            </a:extLst>
          </p:cNvPr>
          <p:cNvSpPr txBox="1"/>
          <p:nvPr/>
        </p:nvSpPr>
        <p:spPr>
          <a:xfrm>
            <a:off x="1181650" y="3792240"/>
            <a:ext cx="1523247" cy="307777"/>
          </a:xfrm>
          <a:prstGeom prst="rect">
            <a:avLst/>
          </a:prstGeom>
          <a:solidFill>
            <a:schemeClr val="bg1"/>
          </a:solidFill>
        </p:spPr>
        <p:txBody>
          <a:bodyPr wrap="square" rtlCol="0">
            <a:spAutoFit/>
          </a:bodyPr>
          <a:lstStyle/>
          <a:p>
            <a:r>
              <a:rPr lang="en-US" sz="1400" dirty="0"/>
              <a:t>Outdoor Parking</a:t>
            </a:r>
          </a:p>
        </p:txBody>
      </p:sp>
      <p:sp>
        <p:nvSpPr>
          <p:cNvPr id="20" name="TextBox 19">
            <a:extLst>
              <a:ext uri="{FF2B5EF4-FFF2-40B4-BE49-F238E27FC236}">
                <a16:creationId xmlns:a16="http://schemas.microsoft.com/office/drawing/2014/main" id="{E62FCADF-EC16-404F-311C-30B85DDA44BD}"/>
              </a:ext>
            </a:extLst>
          </p:cNvPr>
          <p:cNvSpPr txBox="1"/>
          <p:nvPr/>
        </p:nvSpPr>
        <p:spPr>
          <a:xfrm>
            <a:off x="555090" y="5805264"/>
            <a:ext cx="1253120" cy="307777"/>
          </a:xfrm>
          <a:prstGeom prst="rect">
            <a:avLst/>
          </a:prstGeom>
          <a:solidFill>
            <a:schemeClr val="bg1"/>
          </a:solidFill>
        </p:spPr>
        <p:txBody>
          <a:bodyPr wrap="square" rtlCol="0">
            <a:spAutoFit/>
          </a:bodyPr>
          <a:lstStyle/>
          <a:p>
            <a:r>
              <a:rPr lang="en-US" sz="1400" dirty="0"/>
              <a:t>Surrounding</a:t>
            </a:r>
          </a:p>
        </p:txBody>
      </p:sp>
      <p:sp>
        <p:nvSpPr>
          <p:cNvPr id="21" name="TextBox 20">
            <a:extLst>
              <a:ext uri="{FF2B5EF4-FFF2-40B4-BE49-F238E27FC236}">
                <a16:creationId xmlns:a16="http://schemas.microsoft.com/office/drawing/2014/main" id="{7A8DB00F-FA4D-EA66-8D42-3097ADA890D4}"/>
              </a:ext>
            </a:extLst>
          </p:cNvPr>
          <p:cNvSpPr txBox="1"/>
          <p:nvPr/>
        </p:nvSpPr>
        <p:spPr>
          <a:xfrm>
            <a:off x="4054476" y="2933834"/>
            <a:ext cx="1314229" cy="307777"/>
          </a:xfrm>
          <a:prstGeom prst="rect">
            <a:avLst/>
          </a:prstGeom>
          <a:solidFill>
            <a:schemeClr val="bg1"/>
          </a:solidFill>
        </p:spPr>
        <p:txBody>
          <a:bodyPr wrap="square" rtlCol="0">
            <a:spAutoFit/>
          </a:bodyPr>
          <a:lstStyle/>
          <a:p>
            <a:r>
              <a:rPr lang="en-US" sz="1400" dirty="0"/>
              <a:t>Swimming Pool</a:t>
            </a:r>
          </a:p>
        </p:txBody>
      </p:sp>
      <p:sp>
        <p:nvSpPr>
          <p:cNvPr id="22" name="TextBox 21">
            <a:extLst>
              <a:ext uri="{FF2B5EF4-FFF2-40B4-BE49-F238E27FC236}">
                <a16:creationId xmlns:a16="http://schemas.microsoft.com/office/drawing/2014/main" id="{4E01FA23-7489-21D5-ECCB-6458583EFFB9}"/>
              </a:ext>
            </a:extLst>
          </p:cNvPr>
          <p:cNvSpPr txBox="1"/>
          <p:nvPr/>
        </p:nvSpPr>
        <p:spPr>
          <a:xfrm>
            <a:off x="978747" y="4803076"/>
            <a:ext cx="1320833" cy="307777"/>
          </a:xfrm>
          <a:prstGeom prst="rect">
            <a:avLst/>
          </a:prstGeom>
          <a:solidFill>
            <a:schemeClr val="bg1"/>
          </a:solidFill>
        </p:spPr>
        <p:txBody>
          <a:bodyPr wrap="square" rtlCol="0">
            <a:spAutoFit/>
          </a:bodyPr>
          <a:lstStyle/>
          <a:p>
            <a:r>
              <a:rPr lang="en-US" sz="1400" dirty="0"/>
              <a:t>Area Entrance</a:t>
            </a:r>
          </a:p>
        </p:txBody>
      </p:sp>
      <p:sp>
        <p:nvSpPr>
          <p:cNvPr id="4" name="TextBox 3">
            <a:extLst>
              <a:ext uri="{FF2B5EF4-FFF2-40B4-BE49-F238E27FC236}">
                <a16:creationId xmlns:a16="http://schemas.microsoft.com/office/drawing/2014/main" id="{39302DFA-5F16-0954-9401-53AA266FE95E}"/>
              </a:ext>
            </a:extLst>
          </p:cNvPr>
          <p:cNvSpPr txBox="1"/>
          <p:nvPr/>
        </p:nvSpPr>
        <p:spPr>
          <a:xfrm>
            <a:off x="5889276" y="2295360"/>
            <a:ext cx="1813178" cy="307777"/>
          </a:xfrm>
          <a:prstGeom prst="rect">
            <a:avLst/>
          </a:prstGeom>
          <a:solidFill>
            <a:schemeClr val="bg1"/>
          </a:solidFill>
        </p:spPr>
        <p:txBody>
          <a:bodyPr wrap="square" rtlCol="0">
            <a:spAutoFit/>
          </a:bodyPr>
          <a:lstStyle/>
          <a:p>
            <a:r>
              <a:rPr lang="en-US" sz="1400" dirty="0"/>
              <a:t>Residential Buildings</a:t>
            </a:r>
          </a:p>
        </p:txBody>
      </p:sp>
      <p:sp>
        <p:nvSpPr>
          <p:cNvPr id="5" name="TextBox 4">
            <a:extLst>
              <a:ext uri="{FF2B5EF4-FFF2-40B4-BE49-F238E27FC236}">
                <a16:creationId xmlns:a16="http://schemas.microsoft.com/office/drawing/2014/main" id="{246020F7-5790-ED10-F25D-8143AD7EB1CC}"/>
              </a:ext>
            </a:extLst>
          </p:cNvPr>
          <p:cNvSpPr txBox="1"/>
          <p:nvPr/>
        </p:nvSpPr>
        <p:spPr>
          <a:xfrm>
            <a:off x="2383035" y="6073609"/>
            <a:ext cx="1253120" cy="307777"/>
          </a:xfrm>
          <a:prstGeom prst="rect">
            <a:avLst/>
          </a:prstGeom>
          <a:solidFill>
            <a:schemeClr val="bg1"/>
          </a:solidFill>
        </p:spPr>
        <p:txBody>
          <a:bodyPr wrap="square" rtlCol="0">
            <a:spAutoFit/>
          </a:bodyPr>
          <a:lstStyle/>
          <a:p>
            <a:r>
              <a:rPr lang="en-US" sz="1400" dirty="0"/>
              <a:t>Area Gate</a:t>
            </a:r>
          </a:p>
        </p:txBody>
      </p:sp>
      <p:sp>
        <p:nvSpPr>
          <p:cNvPr id="7" name="TextBox 6">
            <a:extLst>
              <a:ext uri="{FF2B5EF4-FFF2-40B4-BE49-F238E27FC236}">
                <a16:creationId xmlns:a16="http://schemas.microsoft.com/office/drawing/2014/main" id="{6024A30D-933D-874D-3350-1C279B6AA7E7}"/>
              </a:ext>
            </a:extLst>
          </p:cNvPr>
          <p:cNvSpPr txBox="1"/>
          <p:nvPr/>
        </p:nvSpPr>
        <p:spPr>
          <a:xfrm>
            <a:off x="3366753" y="3438330"/>
            <a:ext cx="1344837" cy="307777"/>
          </a:xfrm>
          <a:prstGeom prst="rect">
            <a:avLst/>
          </a:prstGeom>
          <a:solidFill>
            <a:schemeClr val="bg1"/>
          </a:solidFill>
        </p:spPr>
        <p:txBody>
          <a:bodyPr wrap="square" rtlCol="0">
            <a:spAutoFit/>
          </a:bodyPr>
          <a:lstStyle/>
          <a:p>
            <a:r>
              <a:rPr lang="en-US" sz="1400" dirty="0"/>
              <a:t>Control Room</a:t>
            </a:r>
          </a:p>
        </p:txBody>
      </p:sp>
      <p:sp>
        <p:nvSpPr>
          <p:cNvPr id="8" name="TextBox 7">
            <a:extLst>
              <a:ext uri="{FF2B5EF4-FFF2-40B4-BE49-F238E27FC236}">
                <a16:creationId xmlns:a16="http://schemas.microsoft.com/office/drawing/2014/main" id="{B412F287-7A9C-F44C-AF15-A3A8BCA321B8}"/>
              </a:ext>
            </a:extLst>
          </p:cNvPr>
          <p:cNvSpPr txBox="1"/>
          <p:nvPr/>
        </p:nvSpPr>
        <p:spPr>
          <a:xfrm>
            <a:off x="2405353" y="3178341"/>
            <a:ext cx="604241" cy="305462"/>
          </a:xfrm>
          <a:prstGeom prst="rect">
            <a:avLst/>
          </a:prstGeom>
          <a:solidFill>
            <a:schemeClr val="bg1"/>
          </a:solidFill>
        </p:spPr>
        <p:txBody>
          <a:bodyPr wrap="square" rtlCol="0">
            <a:spAutoFit/>
          </a:bodyPr>
          <a:lstStyle/>
          <a:p>
            <a:r>
              <a:rPr lang="en-US" sz="1400" dirty="0"/>
              <a:t>Gym</a:t>
            </a:r>
          </a:p>
        </p:txBody>
      </p:sp>
      <p:sp>
        <p:nvSpPr>
          <p:cNvPr id="9" name="TextBox 8">
            <a:extLst>
              <a:ext uri="{FF2B5EF4-FFF2-40B4-BE49-F238E27FC236}">
                <a16:creationId xmlns:a16="http://schemas.microsoft.com/office/drawing/2014/main" id="{E807D296-A08A-D089-D1C2-31A44505FE4D}"/>
              </a:ext>
            </a:extLst>
          </p:cNvPr>
          <p:cNvSpPr txBox="1"/>
          <p:nvPr/>
        </p:nvSpPr>
        <p:spPr>
          <a:xfrm>
            <a:off x="7015192" y="4495299"/>
            <a:ext cx="1813178" cy="307777"/>
          </a:xfrm>
          <a:prstGeom prst="rect">
            <a:avLst/>
          </a:prstGeom>
          <a:solidFill>
            <a:schemeClr val="bg1"/>
          </a:solidFill>
        </p:spPr>
        <p:txBody>
          <a:bodyPr wrap="square" rtlCol="0">
            <a:spAutoFit/>
          </a:bodyPr>
          <a:lstStyle/>
          <a:p>
            <a:r>
              <a:rPr lang="en-US" sz="1400" dirty="0"/>
              <a:t>Residential Buildings</a:t>
            </a:r>
          </a:p>
        </p:txBody>
      </p:sp>
      <p:sp>
        <p:nvSpPr>
          <p:cNvPr id="10" name="TextBox 9">
            <a:extLst>
              <a:ext uri="{FF2B5EF4-FFF2-40B4-BE49-F238E27FC236}">
                <a16:creationId xmlns:a16="http://schemas.microsoft.com/office/drawing/2014/main" id="{3B09E61B-F8AF-65C1-9F9D-8BB587B4FCD0}"/>
              </a:ext>
            </a:extLst>
          </p:cNvPr>
          <p:cNvSpPr txBox="1"/>
          <p:nvPr/>
        </p:nvSpPr>
        <p:spPr>
          <a:xfrm>
            <a:off x="799007" y="2126425"/>
            <a:ext cx="1813178" cy="307777"/>
          </a:xfrm>
          <a:prstGeom prst="rect">
            <a:avLst/>
          </a:prstGeom>
          <a:solidFill>
            <a:schemeClr val="bg1"/>
          </a:solidFill>
        </p:spPr>
        <p:txBody>
          <a:bodyPr wrap="square" rtlCol="0">
            <a:spAutoFit/>
          </a:bodyPr>
          <a:lstStyle/>
          <a:p>
            <a:r>
              <a:rPr lang="en-US" sz="1400" dirty="0"/>
              <a:t>Residential Buildings</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Residential: Applications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2933352784"/>
              </p:ext>
            </p:extLst>
          </p:nvPr>
        </p:nvGraphicFramePr>
        <p:xfrm>
          <a:off x="83507" y="1680575"/>
          <a:ext cx="8939881" cy="4936421"/>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791312">
                  <a:extLst>
                    <a:ext uri="{9D8B030D-6E8A-4147-A177-3AD203B41FA5}">
                      <a16:colId xmlns:a16="http://schemas.microsoft.com/office/drawing/2014/main" val="2122113404"/>
                    </a:ext>
                  </a:extLst>
                </a:gridCol>
                <a:gridCol w="969395">
                  <a:extLst>
                    <a:ext uri="{9D8B030D-6E8A-4147-A177-3AD203B41FA5}">
                      <a16:colId xmlns:a16="http://schemas.microsoft.com/office/drawing/2014/main" val="905671876"/>
                    </a:ext>
                  </a:extLst>
                </a:gridCol>
                <a:gridCol w="958993">
                  <a:extLst>
                    <a:ext uri="{9D8B030D-6E8A-4147-A177-3AD203B41FA5}">
                      <a16:colId xmlns:a16="http://schemas.microsoft.com/office/drawing/2014/main" val="3155535811"/>
                    </a:ext>
                  </a:extLst>
                </a:gridCol>
                <a:gridCol w="688063">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Area Entrance</a:t>
                      </a:r>
                    </a:p>
                  </a:txBody>
                  <a:tcPr/>
                </a:tc>
                <a:tc>
                  <a:txBody>
                    <a:bodyPr/>
                    <a:lstStyle/>
                    <a:p>
                      <a:r>
                        <a:rPr lang="en-US" sz="1300" dirty="0">
                          <a:solidFill>
                            <a:schemeClr val="bg1"/>
                          </a:solidFill>
                        </a:rPr>
                        <a:t>Area Gate</a:t>
                      </a:r>
                    </a:p>
                  </a:txBody>
                  <a:tcPr/>
                </a:tc>
                <a:tc>
                  <a:txBody>
                    <a:bodyPr/>
                    <a:lstStyle/>
                    <a:p>
                      <a:r>
                        <a:rPr lang="en-US" sz="1300" dirty="0">
                          <a:solidFill>
                            <a:schemeClr val="bg1"/>
                          </a:solidFill>
                        </a:rPr>
                        <a:t>Control Room</a:t>
                      </a:r>
                    </a:p>
                  </a:txBody>
                  <a:tcPr/>
                </a:tc>
                <a:tc>
                  <a:txBody>
                    <a:bodyPr/>
                    <a:lstStyle/>
                    <a:p>
                      <a:r>
                        <a:rPr lang="en-US" sz="1300" dirty="0">
                          <a:solidFill>
                            <a:schemeClr val="bg1"/>
                          </a:solidFill>
                        </a:rPr>
                        <a:t>Residential Buildings</a:t>
                      </a:r>
                    </a:p>
                  </a:txBody>
                  <a:tcPr/>
                </a:tc>
                <a:tc>
                  <a:txBody>
                    <a:bodyPr/>
                    <a:lstStyle/>
                    <a:p>
                      <a:r>
                        <a:rPr lang="en-US" sz="1300" dirty="0">
                          <a:solidFill>
                            <a:schemeClr val="bg1"/>
                          </a:solidFill>
                        </a:rPr>
                        <a:t>Swimming Pool</a:t>
                      </a:r>
                    </a:p>
                  </a:txBody>
                  <a:tcPr/>
                </a:tc>
                <a:tc>
                  <a:txBody>
                    <a:bodyPr/>
                    <a:lstStyle/>
                    <a:p>
                      <a:r>
                        <a:rPr lang="en-US" sz="1300" dirty="0">
                          <a:solidFill>
                            <a:schemeClr val="bg1"/>
                          </a:solidFill>
                        </a:rPr>
                        <a:t>Sports Court</a:t>
                      </a:r>
                    </a:p>
                  </a:txBody>
                  <a:tcPr/>
                </a:tc>
                <a:tc>
                  <a:txBody>
                    <a:bodyPr/>
                    <a:lstStyle/>
                    <a:p>
                      <a:r>
                        <a:rPr lang="en-US" sz="1300" dirty="0">
                          <a:solidFill>
                            <a:schemeClr val="bg1"/>
                          </a:solidFill>
                        </a:rPr>
                        <a:t>Parking</a:t>
                      </a:r>
                    </a:p>
                  </a:txBody>
                  <a:tcPr/>
                </a:tc>
                <a:tc>
                  <a:txBody>
                    <a:bodyPr/>
                    <a:lstStyle/>
                    <a:p>
                      <a:r>
                        <a:rPr lang="en-US" sz="1300" dirty="0">
                          <a:solidFill>
                            <a:schemeClr val="bg1"/>
                          </a:solidFill>
                        </a:rPr>
                        <a:t>Surrounding</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Unauthorized Access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Tailgating Detection</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Real-time Suspect Tracking</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Vehicle Access Control</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Intercom Service</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Trespassing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Suspicious Littering Detection</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50837835"/>
                  </a:ext>
                </a:extLst>
              </a:tr>
              <a:tr h="439423">
                <a:tc>
                  <a:txBody>
                    <a:bodyPr/>
                    <a:lstStyle/>
                    <a:p>
                      <a:pPr lvl="0">
                        <a:buNone/>
                      </a:pPr>
                      <a:r>
                        <a:rPr lang="en-US" sz="1300" dirty="0">
                          <a:solidFill>
                            <a:schemeClr val="tx1">
                              <a:lumMod val="76000"/>
                              <a:lumOff val="24000"/>
                            </a:schemeClr>
                          </a:solidFill>
                        </a:rPr>
                        <a:t>On-the-Go Surveillance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091576229"/>
                  </a:ext>
                </a:extLst>
              </a:tr>
              <a:tr h="267644">
                <a:tc>
                  <a:txBody>
                    <a:bodyPr/>
                    <a:lstStyle/>
                    <a:p>
                      <a:pPr lvl="0">
                        <a:buNone/>
                      </a:pPr>
                      <a:r>
                        <a:rPr lang="en-US" sz="1300" dirty="0">
                          <a:solidFill>
                            <a:schemeClr val="tx1">
                              <a:lumMod val="76000"/>
                              <a:lumOff val="24000"/>
                            </a:schemeClr>
                          </a:solidFill>
                        </a:rPr>
                        <a:t>Safety Assurance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188733179"/>
                  </a:ext>
                </a:extLst>
              </a:tr>
              <a:tr h="450769">
                <a:tc>
                  <a:txBody>
                    <a:bodyPr/>
                    <a:lstStyle/>
                    <a:p>
                      <a:pPr lvl="0">
                        <a:buNone/>
                      </a:pPr>
                      <a:r>
                        <a:rPr lang="en-US" sz="1300" dirty="0">
                          <a:solidFill>
                            <a:schemeClr val="tx1">
                              <a:lumMod val="76000"/>
                              <a:lumOff val="24000"/>
                            </a:schemeClr>
                          </a:solidFill>
                        </a:rPr>
                        <a:t>Video Evidence Push to NVR by Mobile Phone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Residential: Applications</a:t>
            </a:r>
          </a:p>
        </p:txBody>
      </p:sp>
      <p:pic>
        <p:nvPicPr>
          <p:cNvPr id="2" name="Picture 1">
            <a:extLst>
              <a:ext uri="{FF2B5EF4-FFF2-40B4-BE49-F238E27FC236}">
                <a16:creationId xmlns:a16="http://schemas.microsoft.com/office/drawing/2014/main" id="{9F65C977-C1DF-0CE2-70BB-5BF26ECD270C}"/>
              </a:ext>
            </a:extLst>
          </p:cNvPr>
          <p:cNvPicPr>
            <a:picLocks noChangeAspect="1"/>
          </p:cNvPicPr>
          <p:nvPr/>
        </p:nvPicPr>
        <p:blipFill>
          <a:blip r:embed="rId3"/>
          <a:srcRect l="-1251" t="-183" r="-505" b="51738"/>
          <a:stretch/>
        </p:blipFill>
        <p:spPr>
          <a:xfrm>
            <a:off x="243810" y="2147809"/>
            <a:ext cx="1718610" cy="1191226"/>
          </a:xfrm>
          <a:prstGeom prst="rect">
            <a:avLst/>
          </a:prstGeom>
        </p:spPr>
      </p:pic>
      <p:pic>
        <p:nvPicPr>
          <p:cNvPr id="4" name="Picture 3">
            <a:extLst>
              <a:ext uri="{FF2B5EF4-FFF2-40B4-BE49-F238E27FC236}">
                <a16:creationId xmlns:a16="http://schemas.microsoft.com/office/drawing/2014/main" id="{7456A92D-D8DE-3C1B-D15F-36C3A7C4767A}"/>
              </a:ext>
            </a:extLst>
          </p:cNvPr>
          <p:cNvPicPr>
            <a:picLocks noChangeAspect="1"/>
          </p:cNvPicPr>
          <p:nvPr/>
        </p:nvPicPr>
        <p:blipFill>
          <a:blip r:embed="rId4"/>
          <a:srcRect l="-4094" t="119" r="689" b="57242"/>
          <a:stretch/>
        </p:blipFill>
        <p:spPr>
          <a:xfrm>
            <a:off x="1964358" y="2145925"/>
            <a:ext cx="1697588" cy="1193471"/>
          </a:xfrm>
          <a:prstGeom prst="rect">
            <a:avLst/>
          </a:prstGeom>
        </p:spPr>
      </p:pic>
      <p:pic>
        <p:nvPicPr>
          <p:cNvPr id="6" name="Picture 5">
            <a:extLst>
              <a:ext uri="{FF2B5EF4-FFF2-40B4-BE49-F238E27FC236}">
                <a16:creationId xmlns:a16="http://schemas.microsoft.com/office/drawing/2014/main" id="{3BF50929-8C3A-372F-9341-A72343B15023}"/>
              </a:ext>
            </a:extLst>
          </p:cNvPr>
          <p:cNvPicPr>
            <a:picLocks noChangeAspect="1"/>
          </p:cNvPicPr>
          <p:nvPr/>
        </p:nvPicPr>
        <p:blipFill>
          <a:blip r:embed="rId5" cstate="print">
            <a:extLst>
              <a:ext uri="{28A0092B-C50C-407E-A947-70E740481C1C}">
                <a14:useLocalDpi xmlns:a14="http://schemas.microsoft.com/office/drawing/2010/main" val="0"/>
              </a:ext>
            </a:extLst>
          </a:blip>
          <a:srcRect l="4111" r="4111"/>
          <a:stretch/>
        </p:blipFill>
        <p:spPr>
          <a:xfrm>
            <a:off x="5562599" y="2187651"/>
            <a:ext cx="1471944" cy="1054861"/>
          </a:xfrm>
          <a:prstGeom prst="rect">
            <a:avLst/>
          </a:prstGeom>
        </p:spPr>
      </p:pic>
      <p:pic>
        <p:nvPicPr>
          <p:cNvPr id="8" name="Picture 7">
            <a:extLst>
              <a:ext uri="{FF2B5EF4-FFF2-40B4-BE49-F238E27FC236}">
                <a16:creationId xmlns:a16="http://schemas.microsoft.com/office/drawing/2014/main" id="{6A2AECF3-8623-1A28-5C4F-8EE1C3DD1BC6}"/>
              </a:ext>
            </a:extLst>
          </p:cNvPr>
          <p:cNvPicPr>
            <a:picLocks noChangeAspect="1"/>
          </p:cNvPicPr>
          <p:nvPr/>
        </p:nvPicPr>
        <p:blipFill>
          <a:blip r:embed="rId6"/>
          <a:srcRect l="-145" t="161" r="-996" b="49795"/>
          <a:stretch/>
        </p:blipFill>
        <p:spPr>
          <a:xfrm>
            <a:off x="7187451" y="2146409"/>
            <a:ext cx="1708436" cy="1189240"/>
          </a:xfrm>
          <a:prstGeom prst="rect">
            <a:avLst/>
          </a:prstGeom>
        </p:spPr>
      </p:pic>
      <p:pic>
        <p:nvPicPr>
          <p:cNvPr id="11" name="Picture 10">
            <a:extLst>
              <a:ext uri="{FF2B5EF4-FFF2-40B4-BE49-F238E27FC236}">
                <a16:creationId xmlns:a16="http://schemas.microsoft.com/office/drawing/2014/main" id="{4010D458-9835-D999-9D0B-46EE0163ED03}"/>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EAF6E15-83BA-418B-6FB3-F593443165BA}"/>
              </a:ext>
            </a:extLst>
          </p:cNvPr>
          <p:cNvSpPr txBox="1"/>
          <p:nvPr/>
        </p:nvSpPr>
        <p:spPr>
          <a:xfrm>
            <a:off x="240748"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Unauthorized Access Detection</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the intrusion attempts using video analytics and notify the security personnel.</a:t>
            </a:r>
          </a:p>
        </p:txBody>
      </p:sp>
      <p:sp>
        <p:nvSpPr>
          <p:cNvPr id="13" name="TextBox 12">
            <a:extLst>
              <a:ext uri="{FF2B5EF4-FFF2-40B4-BE49-F238E27FC236}">
                <a16:creationId xmlns:a16="http://schemas.microsoft.com/office/drawing/2014/main" id="{E27B2404-376D-1A4B-71E8-C6D3B06DB454}"/>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Tailgating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tailgating at the entrance of restricted area by comparing the detected head count with number of presented access credentials.</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05F2913-1E58-4DBA-26DC-F959C40A2E42}"/>
              </a:ext>
            </a:extLst>
          </p:cNvPr>
          <p:cNvSpPr txBox="1"/>
          <p:nvPr/>
        </p:nvSpPr>
        <p:spPr>
          <a:xfrm>
            <a:off x="3730487"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Real-time Suspect Tracking</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Track the suspect seamlessly by switching between video channels using transparent video overlay buttons in video management system.</a:t>
            </a:r>
            <a:endParaRPr lang="en-US"/>
          </a:p>
          <a:p>
            <a:endParaRPr lang="en-US" sz="1200" b="1">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532BFE05-DEF7-B474-9DE7-FBD36A6EBC6A}"/>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Vehicle Access Control</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The access control at the gate can be done conveniently using ALPR technology.</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6981BBB0-4948-B5E5-F948-C70D3DAE288A}"/>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Intercom Service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Interact with other individuals by local voice-based communication system.</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Residential: Applications</a:t>
            </a:r>
          </a:p>
        </p:txBody>
      </p:sp>
      <p:pic>
        <p:nvPicPr>
          <p:cNvPr id="2" name="Picture 1">
            <a:hlinkClick r:id="rId3" action="ppaction://hlinksldjump"/>
            <a:extLst>
              <a:ext uri="{FF2B5EF4-FFF2-40B4-BE49-F238E27FC236}">
                <a16:creationId xmlns:a16="http://schemas.microsoft.com/office/drawing/2014/main" id="{BFC52C04-111F-3B39-4E2D-F1315066C6F4}"/>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4" name="Picture 3">
            <a:extLst>
              <a:ext uri="{FF2B5EF4-FFF2-40B4-BE49-F238E27FC236}">
                <a16:creationId xmlns:a16="http://schemas.microsoft.com/office/drawing/2014/main" id="{C241AD13-E494-21FB-0912-221B8F097272}"/>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6" name="Picture 5">
            <a:extLst>
              <a:ext uri="{FF2B5EF4-FFF2-40B4-BE49-F238E27FC236}">
                <a16:creationId xmlns:a16="http://schemas.microsoft.com/office/drawing/2014/main" id="{6D152099-2AB1-DA03-DF92-3C849513D640}"/>
              </a:ext>
            </a:extLst>
          </p:cNvPr>
          <p:cNvPicPr>
            <a:picLocks noChangeAspect="1"/>
          </p:cNvPicPr>
          <p:nvPr/>
        </p:nvPicPr>
        <p:blipFill>
          <a:blip r:embed="rId6"/>
          <a:stretch>
            <a:fillRect/>
          </a:stretch>
        </p:blipFill>
        <p:spPr>
          <a:xfrm>
            <a:off x="2010026" y="3363600"/>
            <a:ext cx="1786270" cy="1518723"/>
          </a:xfrm>
          <a:prstGeom prst="rect">
            <a:avLst/>
          </a:prstGeom>
        </p:spPr>
      </p:pic>
      <p:pic>
        <p:nvPicPr>
          <p:cNvPr id="11" name="Picture 10">
            <a:extLst>
              <a:ext uri="{FF2B5EF4-FFF2-40B4-BE49-F238E27FC236}">
                <a16:creationId xmlns:a16="http://schemas.microsoft.com/office/drawing/2014/main" id="{17CB3F05-4899-8753-5BD5-949BDEDA2001}"/>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2086254" y="2238526"/>
            <a:ext cx="1569878" cy="1016370"/>
          </a:xfrm>
          <a:prstGeom prst="rect">
            <a:avLst/>
          </a:prstGeom>
        </p:spPr>
      </p:pic>
      <p:sp>
        <p:nvSpPr>
          <p:cNvPr id="13" name="TextBox 12">
            <a:extLst>
              <a:ext uri="{FF2B5EF4-FFF2-40B4-BE49-F238E27FC236}">
                <a16:creationId xmlns:a16="http://schemas.microsoft.com/office/drawing/2014/main" id="{F82CC43F-CBEE-53E7-555B-79635B338821}"/>
              </a:ext>
            </a:extLst>
          </p:cNvPr>
          <p:cNvSpPr txBox="1"/>
          <p:nvPr/>
        </p:nvSpPr>
        <p:spPr>
          <a:xfrm>
            <a:off x="2007704"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Suspicious Littering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the items that are left unattended to prevent security and environmental hazards.</a:t>
            </a:r>
          </a:p>
        </p:txBody>
      </p:sp>
      <p:sp>
        <p:nvSpPr>
          <p:cNvPr id="14" name="TextBox 13">
            <a:extLst>
              <a:ext uri="{FF2B5EF4-FFF2-40B4-BE49-F238E27FC236}">
                <a16:creationId xmlns:a16="http://schemas.microsoft.com/office/drawing/2014/main" id="{07BADD04-61B1-CF3B-2791-B1844A511678}"/>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On-the-Go Surveillance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Monitor the views from surveillance cameras using a mobile device while walking around the premises, to respond to incidents instantly.</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52A2D9C3-842B-C300-9BEC-F66BE340C4A8}"/>
              </a:ext>
            </a:extLst>
          </p:cNvPr>
          <p:cNvSpPr txBox="1"/>
          <p:nvPr/>
        </p:nvSpPr>
        <p:spPr>
          <a:xfrm>
            <a:off x="5541616" y="333738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Safety Assurance</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Ensure safety of people using video surveillance system.</a:t>
            </a:r>
            <a:endParaRPr lang="en-US" dirty="0">
              <a:cs typeface="Calibri"/>
            </a:endParaRPr>
          </a:p>
          <a:p>
            <a:endParaRPr lang="en-US" sz="1200" dirty="0">
              <a:solidFill>
                <a:srgbClr val="535353"/>
              </a:solidFill>
              <a:latin typeface="Open Sans"/>
              <a:ea typeface="Open Sans"/>
              <a:cs typeface="Open Sans"/>
            </a:endParaRPr>
          </a:p>
        </p:txBody>
      </p:sp>
      <p:sp>
        <p:nvSpPr>
          <p:cNvPr id="7" name="TextBox 6">
            <a:extLst>
              <a:ext uri="{FF2B5EF4-FFF2-40B4-BE49-F238E27FC236}">
                <a16:creationId xmlns:a16="http://schemas.microsoft.com/office/drawing/2014/main" id="{68743D18-22B4-702F-ED2D-8D4A92EC702E}"/>
              </a:ext>
            </a:extLst>
          </p:cNvPr>
          <p:cNvSpPr txBox="1"/>
          <p:nvPr/>
        </p:nvSpPr>
        <p:spPr>
          <a:xfrm>
            <a:off x="196574"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Trespassing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Detecting the person entering the area without permission.</a:t>
            </a:r>
            <a:endParaRPr lang="en-US" dirty="0">
              <a:cs typeface="Calibri"/>
            </a:endParaRPr>
          </a:p>
          <a:p>
            <a:endParaRPr lang="en-US" sz="1200" dirty="0">
              <a:solidFill>
                <a:srgbClr val="535353"/>
              </a:solidFill>
              <a:latin typeface="Open Sans"/>
              <a:ea typeface="Open Sans"/>
              <a:cs typeface="Open Sans"/>
            </a:endParaRPr>
          </a:p>
        </p:txBody>
      </p:sp>
      <p:pic>
        <p:nvPicPr>
          <p:cNvPr id="8" name="Picture 7">
            <a:hlinkClick r:id="rId8" action="ppaction://hlinksldjump"/>
            <a:extLst>
              <a:ext uri="{FF2B5EF4-FFF2-40B4-BE49-F238E27FC236}">
                <a16:creationId xmlns:a16="http://schemas.microsoft.com/office/drawing/2014/main" id="{4143767F-E0D2-F841-489C-EA9B767FF93C}"/>
              </a:ext>
            </a:extLst>
          </p:cNvPr>
          <p:cNvPicPr>
            <a:picLocks noChangeAspect="1"/>
          </p:cNvPicPr>
          <p:nvPr/>
        </p:nvPicPr>
        <p:blipFill>
          <a:blip r:embed="rId9"/>
          <a:srcRect r="3128" b="47569"/>
          <a:stretch/>
        </p:blipFill>
        <p:spPr>
          <a:xfrm>
            <a:off x="235486" y="2136266"/>
            <a:ext cx="1656867" cy="1145858"/>
          </a:xfrm>
          <a:prstGeom prst="rect">
            <a:avLst/>
          </a:prstGeom>
        </p:spPr>
      </p:pic>
      <p:pic>
        <p:nvPicPr>
          <p:cNvPr id="3" name="Picture 2">
            <a:hlinkClick r:id="rId3" action="ppaction://hlinksldjump"/>
            <a:extLst>
              <a:ext uri="{FF2B5EF4-FFF2-40B4-BE49-F238E27FC236}">
                <a16:creationId xmlns:a16="http://schemas.microsoft.com/office/drawing/2014/main" id="{7CA2B7C7-901D-D17F-FF25-7BA719DD4F04}"/>
              </a:ext>
            </a:extLst>
          </p:cNvPr>
          <p:cNvPicPr>
            <a:picLocks noChangeAspect="1"/>
          </p:cNvPicPr>
          <p:nvPr/>
        </p:nvPicPr>
        <p:blipFill>
          <a:blip r:embed="rId10"/>
          <a:srcRect b="56188"/>
          <a:stretch/>
        </p:blipFill>
        <p:spPr>
          <a:xfrm>
            <a:off x="7222733" y="2183971"/>
            <a:ext cx="1785079" cy="1215711"/>
          </a:xfrm>
          <a:prstGeom prst="rect">
            <a:avLst/>
          </a:prstGeom>
        </p:spPr>
      </p:pic>
      <p:sp>
        <p:nvSpPr>
          <p:cNvPr id="5" name="TextBox 4">
            <a:extLst>
              <a:ext uri="{FF2B5EF4-FFF2-40B4-BE49-F238E27FC236}">
                <a16:creationId xmlns:a16="http://schemas.microsoft.com/office/drawing/2014/main" id="{8059EDD2-697F-B2FC-92A8-B675A6DF13DA}"/>
              </a:ext>
            </a:extLst>
          </p:cNvPr>
          <p:cNvSpPr txBox="1"/>
          <p:nvPr/>
        </p:nvSpPr>
        <p:spPr>
          <a:xfrm>
            <a:off x="7257193" y="3429000"/>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Video Evidence Push to NVR by Mobile Phone</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Use the built-in camera of the mobile phone to stream the video evidence of the incident to NVR.</a:t>
            </a:r>
          </a:p>
        </p:txBody>
      </p:sp>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Residential: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Unauthorized Access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Detect the intrusion attempts using video analytics and notify the security personnel.</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Without surveillance videos, it is hard to be sure if the identity shown in the entry log matches the accessing person. Access control integrated with the surveillance system can remarkably prevent the crises and loss resulted from unauthorized access.</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Face </a:t>
            </a:r>
            <a:r>
              <a:rPr lang="en-US" sz="1600" b="1" dirty="0">
                <a:solidFill>
                  <a:srgbClr val="535353"/>
                </a:solidFill>
                <a:latin typeface="Open Sans" panose="020B0606030504020204" pitchFamily="34" charset="0"/>
              </a:rPr>
              <a:t>Recognition </a:t>
            </a:r>
            <a:r>
              <a:rPr lang="en-US" sz="1600" b="0" i="0" dirty="0">
                <a:solidFill>
                  <a:srgbClr val="535353"/>
                </a:solidFill>
                <a:effectLst/>
                <a:latin typeface="Open Sans" panose="020B0606030504020204" pitchFamily="34" charset="0"/>
              </a:rPr>
              <a:t>analytics in ACTi’s Door Stations.</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Read</a:t>
            </a:r>
            <a:endParaRPr lang="en-US" sz="1200" i="1" dirty="0">
              <a:solidFill>
                <a:srgbClr val="0000FF"/>
              </a:solidFill>
            </a:endParaRPr>
          </a:p>
        </p:txBody>
      </p:sp>
      <p:pic>
        <p:nvPicPr>
          <p:cNvPr id="5" name="Picture 4" descr="A person and person standing in a doorway&#10;&#10;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Residential: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Tailgating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Detect tailgating at the entrance of restricted area by comparing the detected head count with number of presented access credentials.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Whenever the RFID card is swiped, the system will count the number of the actual entries. When mismatched, the system will create the alarm. This prevents both tailgating and piggybacking.</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dirty="0">
                <a:solidFill>
                  <a:srgbClr val="535353"/>
                </a:solidFill>
                <a:latin typeface="Open Sans" panose="020B0606030504020204" pitchFamily="34" charset="0"/>
              </a:rPr>
              <a:t>People Counting</a:t>
            </a:r>
            <a:r>
              <a:rPr lang="en-US" sz="1600" b="1" i="0" dirty="0">
                <a:solidFill>
                  <a:srgbClr val="535353"/>
                </a:solidFill>
                <a:effectLst/>
                <a:latin typeface="Open Sans" panose="020B0606030504020204" pitchFamily="34" charset="0"/>
              </a:rPr>
              <a:t> </a:t>
            </a:r>
            <a:r>
              <a:rPr lang="en-US" sz="1600" b="0" i="0" dirty="0">
                <a:solidFill>
                  <a:srgbClr val="535353"/>
                </a:solidFill>
                <a:effectLst/>
                <a:latin typeface="Open Sans" panose="020B0606030504020204" pitchFamily="34" charset="0"/>
              </a:rPr>
              <a:t>analytics and </a:t>
            </a:r>
            <a:r>
              <a:rPr lang="en-US" sz="1600" b="1" i="0" dirty="0">
                <a:solidFill>
                  <a:srgbClr val="535353"/>
                </a:solidFill>
                <a:effectLst/>
                <a:latin typeface="Open Sans" panose="020B0606030504020204" pitchFamily="34" charset="0"/>
              </a:rPr>
              <a:t>RFID</a:t>
            </a:r>
            <a:r>
              <a:rPr lang="en-US" sz="1600" b="0" i="0" dirty="0">
                <a:solidFill>
                  <a:srgbClr val="535353"/>
                </a:solidFill>
                <a:effectLst/>
                <a:latin typeface="Open Sans" panose="020B0606030504020204" pitchFamily="34" charset="0"/>
              </a:rPr>
              <a:t> technology. </a:t>
            </a:r>
            <a:r>
              <a:rPr lang="en-US" sz="1600" b="0" i="0" dirty="0">
                <a:solidFill>
                  <a:schemeClr val="tx2">
                    <a:lumMod val="60000"/>
                    <a:lumOff val="40000"/>
                  </a:schemeClr>
                </a:solidFill>
                <a:effectLst/>
                <a:latin typeface="Open Sans" panose="020B0606030504020204" pitchFamily="34" charset="0"/>
                <a:hlinkClick r:id="" action="ppaction://noaction"/>
              </a:rPr>
              <a:t>Read More</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Read</a:t>
            </a:r>
            <a:endParaRPr lang="en-US" sz="1200" i="1" dirty="0">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5"/>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Residential: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Real-Time Suspect Tracking</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Track the suspect seamlessly by switching between video channels using transparent video overlay buttons in video management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Track the suspect using the video management system interface by using the convenient feature of switching the views with 1 click on the video which opens up the next view of the area the suspect is moving towards to. This method works for both live view and playback. By this method it is possible to instantly find out where the suspect is going and dispatch officers to handle the situation immediately.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unique </a:t>
            </a:r>
            <a:r>
              <a:rPr lang="en-US" sz="1600" b="1" i="0" dirty="0">
                <a:solidFill>
                  <a:srgbClr val="535353"/>
                </a:solidFill>
                <a:effectLst/>
                <a:latin typeface="Open Sans" panose="020B0606030504020204" pitchFamily="34" charset="0"/>
              </a:rPr>
              <a:t>Visual Tracking</a:t>
            </a:r>
            <a:r>
              <a:rPr lang="en-US" sz="1600" b="0" i="0" dirty="0">
                <a:solidFill>
                  <a:srgbClr val="535353"/>
                </a:solidFill>
                <a:effectLst/>
                <a:latin typeface="Open Sans" panose="020B0606030504020204" pitchFamily="34" charset="0"/>
              </a:rPr>
              <a:t> feature of ACTi’s </a:t>
            </a:r>
            <a:r>
              <a:rPr lang="en-US" sz="1600" b="1" i="0" dirty="0">
                <a:solidFill>
                  <a:srgbClr val="535353"/>
                </a:solidFill>
                <a:effectLst/>
                <a:latin typeface="Open Sans" panose="020B0606030504020204" pitchFamily="34" charset="0"/>
              </a:rPr>
              <a:t>NVR 3 and CMS 2</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running in a parking lot with a person pointing at him&#10;&#10;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368854" y="1755986"/>
            <a:ext cx="3241954" cy="2214017"/>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Residential: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Vehicle Access Control</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The access control at the gate can be done conveniently using ALPR technology.</a:t>
            </a:r>
            <a:endParaRPr lang="en-US" sz="1600" dirty="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dirty="0">
                <a:solidFill>
                  <a:srgbClr val="535353"/>
                </a:solidFill>
                <a:latin typeface="Open Sans" panose="020B0606030504020204" pitchFamily="34" charset="0"/>
              </a:rPr>
              <a:t>Except for the highest security facilities, most locations can benefit from the automatic gate control without requiring the gate officer to be present all the time. Only the white-listed vehicles can enter the premises. Furthermore, it is possible to set up a blacklist which alerts the security officers instantly when the blacklisted vehicle appears.</a:t>
            </a: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ALPR </a:t>
            </a:r>
            <a:r>
              <a:rPr lang="en-US" sz="1600" b="0" i="0" dirty="0">
                <a:solidFill>
                  <a:srgbClr val="535353"/>
                </a:solidFill>
                <a:effectLst/>
                <a:latin typeface="Open Sans" panose="020B0606030504020204" pitchFamily="34" charset="0"/>
              </a:rPr>
              <a:t>analytics inside ACTi cameras. </a:t>
            </a:r>
            <a:r>
              <a:rPr lang="en-US" sz="1600" b="0" i="0" dirty="0">
                <a:solidFill>
                  <a:schemeClr val="tx2">
                    <a:lumMod val="60000"/>
                    <a:lumOff val="40000"/>
                  </a:schemeClr>
                </a:solidFill>
                <a:effectLst/>
                <a:latin typeface="Open Sans" panose="020B0606030504020204" pitchFamily="34" charset="0"/>
                <a:hlinkClick r:id="rId4" action="ppaction://hlinksldjump"/>
              </a:rPr>
              <a:t>Read More</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6"/>
              </a:rPr>
              <a:t>Read</a:t>
            </a:r>
            <a:endParaRPr lang="en-US" sz="1200" i="1" dirty="0">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Residential: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Intercom Service</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Interact with other individuals by local voice-based communication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There will be voice access points as intercoms in various locations across the Residential, such as gates and entrances, loading area, parking lot and others. The employees and the visitors can talk to the security staff immediately using that feature.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NVR 3</a:t>
            </a:r>
            <a:r>
              <a:rPr lang="en-US" sz="1600" b="1" dirty="0">
                <a:solidFill>
                  <a:srgbClr val="535353"/>
                </a:solidFill>
                <a:latin typeface="Open Sans" panose="020B0606030504020204" pitchFamily="34" charset="0"/>
              </a:rPr>
              <a:t> or</a:t>
            </a:r>
            <a:r>
              <a:rPr lang="en-US" sz="1600" b="1" i="0" dirty="0">
                <a:solidFill>
                  <a:srgbClr val="535353"/>
                </a:solidFill>
                <a:effectLst/>
                <a:latin typeface="Open Sans" panose="020B0606030504020204" pitchFamily="34" charset="0"/>
              </a:rPr>
              <a:t> </a:t>
            </a:r>
            <a:r>
              <a:rPr lang="en-US" sz="1600" b="1" dirty="0">
                <a:solidFill>
                  <a:srgbClr val="535353"/>
                </a:solidFill>
                <a:latin typeface="Open Sans" panose="020B0606030504020204" pitchFamily="34" charset="0"/>
              </a:rPr>
              <a:t>CMS 2 </a:t>
            </a:r>
            <a:r>
              <a:rPr lang="en-US" sz="1600" b="0" i="0" dirty="0">
                <a:solidFill>
                  <a:srgbClr val="535353"/>
                </a:solidFill>
                <a:effectLst/>
                <a:latin typeface="Open Sans" panose="020B0606030504020204" pitchFamily="34" charset="0"/>
              </a:rPr>
              <a:t>along with intercom devices such as </a:t>
            </a:r>
            <a:r>
              <a:rPr lang="en-US" sz="1600" b="1" i="0" dirty="0">
                <a:solidFill>
                  <a:srgbClr val="535353"/>
                </a:solidFill>
                <a:effectLst/>
                <a:latin typeface="Open Sans" panose="020B0606030504020204" pitchFamily="34" charset="0"/>
              </a:rPr>
              <a:t>Q950</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in a red cap holding a pen&#10;&#10;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A8A63271-3B9D-D454-3971-5FAD140A93B3}"/>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Utility: Applications</a:t>
            </a:r>
          </a:p>
        </p:txBody>
      </p:sp>
      <p:sp>
        <p:nvSpPr>
          <p:cNvPr id="20" name="TextBox 19">
            <a:extLst>
              <a:ext uri="{FF2B5EF4-FFF2-40B4-BE49-F238E27FC236}">
                <a16:creationId xmlns:a16="http://schemas.microsoft.com/office/drawing/2014/main" id="{A0EDF160-7AA7-993D-B506-4F8A0A11C0CD}"/>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Trespassing Detection</a:t>
            </a:r>
          </a:p>
          <a:p>
            <a:br>
              <a:rPr lang="en-US" b="0" i="0">
                <a:solidFill>
                  <a:srgbClr val="FFFFFF"/>
                </a:solidFill>
                <a:effectLst/>
                <a:latin typeface="Open Sans" panose="020B0606030504020204" pitchFamily="34" charset="0"/>
              </a:rPr>
            </a:br>
            <a:endParaRPr lang="en-US"/>
          </a:p>
        </p:txBody>
      </p:sp>
      <p:sp>
        <p:nvSpPr>
          <p:cNvPr id="22" name="TextBox 21">
            <a:extLst>
              <a:ext uri="{FF2B5EF4-FFF2-40B4-BE49-F238E27FC236}">
                <a16:creationId xmlns:a16="http://schemas.microsoft.com/office/drawing/2014/main" id="{7E3BC18B-ADA6-3B48-3D3B-5AE13E87CB14}"/>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Detecting the person entering the area without permission.</a:t>
            </a:r>
          </a:p>
        </p:txBody>
      </p:sp>
      <p:sp>
        <p:nvSpPr>
          <p:cNvPr id="24" name="TextBox 23">
            <a:extLst>
              <a:ext uri="{FF2B5EF4-FFF2-40B4-BE49-F238E27FC236}">
                <a16:creationId xmlns:a16="http://schemas.microsoft.com/office/drawing/2014/main" id="{E2693EFF-7E03-8ACC-ABA3-4DF8AC6D6D86}"/>
              </a:ext>
            </a:extLst>
          </p:cNvPr>
          <p:cNvSpPr txBox="1"/>
          <p:nvPr/>
        </p:nvSpPr>
        <p:spPr>
          <a:xfrm>
            <a:off x="179512" y="3789040"/>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When a person enters someone's land or property without permission, it is considered trespassing, and it is illegal. There are places that are restricted for strangers nearly all the time, such as the whole territory of the Utility plant. There are also some places that are open for anyone during daytime but are closed at night due to safety reasons. Entering those areas at night would be considered trespassing.</a:t>
            </a:r>
          </a:p>
        </p:txBody>
      </p:sp>
      <p:sp>
        <p:nvSpPr>
          <p:cNvPr id="31" name="TextBox 30">
            <a:extLst>
              <a:ext uri="{FF2B5EF4-FFF2-40B4-BE49-F238E27FC236}">
                <a16:creationId xmlns:a16="http://schemas.microsoft.com/office/drawing/2014/main" id="{7EAE768C-570D-9B7C-F30A-43C17A46ED74}"/>
              </a:ext>
            </a:extLst>
          </p:cNvPr>
          <p:cNvSpPr txBox="1"/>
          <p:nvPr/>
        </p:nvSpPr>
        <p:spPr>
          <a:xfrm>
            <a:off x="179512" y="4932457"/>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Enter Area</a:t>
            </a:r>
            <a:r>
              <a:rPr lang="en-US" sz="1600" b="1" i="0">
                <a:solidFill>
                  <a:srgbClr val="535353"/>
                </a:solidFill>
                <a:effectLst/>
                <a:latin typeface="Open Sans" panose="020B0606030504020204" pitchFamily="34" charset="0"/>
              </a:rPr>
              <a:t>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32" name="Picture 2">
            <a:extLst>
              <a:ext uri="{FF2B5EF4-FFF2-40B4-BE49-F238E27FC236}">
                <a16:creationId xmlns:a16="http://schemas.microsoft.com/office/drawing/2014/main" id="{D8B5F533-25E4-C64B-9E97-5ED417FCCF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882" y="1759949"/>
            <a:ext cx="3522762" cy="2016781"/>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a:extLst>
              <a:ext uri="{FF2B5EF4-FFF2-40B4-BE49-F238E27FC236}">
                <a16:creationId xmlns:a16="http://schemas.microsoft.com/office/drawing/2014/main" id="{FD99C9E4-CA91-5CB3-74A1-1D50B1D631B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26F39081-6B23-B59F-38C0-0FAA7467F6F8}"/>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35" name="Group 34">
            <a:extLst>
              <a:ext uri="{FF2B5EF4-FFF2-40B4-BE49-F238E27FC236}">
                <a16:creationId xmlns:a16="http://schemas.microsoft.com/office/drawing/2014/main" id="{99E481F8-57CD-B938-05C5-B14403F6F1A2}"/>
              </a:ext>
            </a:extLst>
          </p:cNvPr>
          <p:cNvGrpSpPr/>
          <p:nvPr/>
        </p:nvGrpSpPr>
        <p:grpSpPr>
          <a:xfrm>
            <a:off x="228988" y="6093296"/>
            <a:ext cx="1901340" cy="581025"/>
            <a:chOff x="228988" y="6093296"/>
            <a:chExt cx="1901340" cy="581025"/>
          </a:xfrm>
        </p:grpSpPr>
        <p:pic>
          <p:nvPicPr>
            <p:cNvPr id="36" name="Picture 35">
              <a:extLst>
                <a:ext uri="{FF2B5EF4-FFF2-40B4-BE49-F238E27FC236}">
                  <a16:creationId xmlns:a16="http://schemas.microsoft.com/office/drawing/2014/main" id="{6312BA58-6932-8C78-3E81-DF4B03B4F609}"/>
                </a:ext>
              </a:extLst>
            </p:cNvPr>
            <p:cNvPicPr>
              <a:picLocks noChangeAspect="1"/>
            </p:cNvPicPr>
            <p:nvPr/>
          </p:nvPicPr>
          <p:blipFill>
            <a:blip r:embed="rId5"/>
            <a:stretch>
              <a:fillRect/>
            </a:stretch>
          </p:blipFill>
          <p:spPr>
            <a:xfrm>
              <a:off x="228988" y="6093296"/>
              <a:ext cx="1819275" cy="581025"/>
            </a:xfrm>
            <a:prstGeom prst="rect">
              <a:avLst/>
            </a:prstGeom>
          </p:spPr>
        </p:pic>
        <p:sp>
          <p:nvSpPr>
            <p:cNvPr id="37" name="TextBox 36">
              <a:hlinkClick r:id="rId6"/>
              <a:extLst>
                <a:ext uri="{FF2B5EF4-FFF2-40B4-BE49-F238E27FC236}">
                  <a16:creationId xmlns:a16="http://schemas.microsoft.com/office/drawing/2014/main" id="{D2519ADC-8566-4280-0AB2-1E525D1FFBD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38" name="Group 37">
            <a:extLst>
              <a:ext uri="{FF2B5EF4-FFF2-40B4-BE49-F238E27FC236}">
                <a16:creationId xmlns:a16="http://schemas.microsoft.com/office/drawing/2014/main" id="{AE374D22-C98A-813B-5184-CCC892445B30}"/>
              </a:ext>
            </a:extLst>
          </p:cNvPr>
          <p:cNvGrpSpPr/>
          <p:nvPr/>
        </p:nvGrpSpPr>
        <p:grpSpPr>
          <a:xfrm>
            <a:off x="2162445" y="6055196"/>
            <a:ext cx="1704857" cy="625400"/>
            <a:chOff x="2162445" y="6055196"/>
            <a:chExt cx="1704857" cy="625400"/>
          </a:xfrm>
        </p:grpSpPr>
        <p:pic>
          <p:nvPicPr>
            <p:cNvPr id="39" name="Picture 38">
              <a:extLst>
                <a:ext uri="{FF2B5EF4-FFF2-40B4-BE49-F238E27FC236}">
                  <a16:creationId xmlns:a16="http://schemas.microsoft.com/office/drawing/2014/main" id="{3C02024C-3B5C-FA16-1934-8F17DB74498B}"/>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40" name="TextBox 39">
              <a:extLst>
                <a:ext uri="{FF2B5EF4-FFF2-40B4-BE49-F238E27FC236}">
                  <a16:creationId xmlns:a16="http://schemas.microsoft.com/office/drawing/2014/main" id="{AF2BEFA0-6DE6-1FB6-184D-592458F7E47E}"/>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41" name="Group 40">
            <a:extLst>
              <a:ext uri="{FF2B5EF4-FFF2-40B4-BE49-F238E27FC236}">
                <a16:creationId xmlns:a16="http://schemas.microsoft.com/office/drawing/2014/main" id="{91DA1921-C7D6-5C59-20B0-A8C1CE6337EA}"/>
              </a:ext>
            </a:extLst>
          </p:cNvPr>
          <p:cNvGrpSpPr/>
          <p:nvPr/>
        </p:nvGrpSpPr>
        <p:grpSpPr>
          <a:xfrm>
            <a:off x="3884029" y="6102821"/>
            <a:ext cx="1606065" cy="573257"/>
            <a:chOff x="3884029" y="6102821"/>
            <a:chExt cx="1606065" cy="573257"/>
          </a:xfrm>
        </p:grpSpPr>
        <p:pic>
          <p:nvPicPr>
            <p:cNvPr id="42" name="Picture 41">
              <a:extLst>
                <a:ext uri="{FF2B5EF4-FFF2-40B4-BE49-F238E27FC236}">
                  <a16:creationId xmlns:a16="http://schemas.microsoft.com/office/drawing/2014/main" id="{290F4FD5-BE2F-A6E5-B872-19705D067A4C}"/>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43" name="TextBox 42">
              <a:extLst>
                <a:ext uri="{FF2B5EF4-FFF2-40B4-BE49-F238E27FC236}">
                  <a16:creationId xmlns:a16="http://schemas.microsoft.com/office/drawing/2014/main" id="{087AD67F-CF12-6B9C-A9A7-F2F597EFC3A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44" name="Group 43">
            <a:extLst>
              <a:ext uri="{FF2B5EF4-FFF2-40B4-BE49-F238E27FC236}">
                <a16:creationId xmlns:a16="http://schemas.microsoft.com/office/drawing/2014/main" id="{AA5A8FB5-D81D-34A6-210D-6816EA170D83}"/>
              </a:ext>
            </a:extLst>
          </p:cNvPr>
          <p:cNvGrpSpPr/>
          <p:nvPr/>
        </p:nvGrpSpPr>
        <p:grpSpPr>
          <a:xfrm>
            <a:off x="5500838" y="6030580"/>
            <a:ext cx="1694229" cy="642229"/>
            <a:chOff x="5500838" y="6030580"/>
            <a:chExt cx="1694229" cy="642229"/>
          </a:xfrm>
        </p:grpSpPr>
        <p:pic>
          <p:nvPicPr>
            <p:cNvPr id="45" name="Picture 44">
              <a:extLst>
                <a:ext uri="{FF2B5EF4-FFF2-40B4-BE49-F238E27FC236}">
                  <a16:creationId xmlns:a16="http://schemas.microsoft.com/office/drawing/2014/main" id="{452EC70C-BA12-7212-63E7-62C50F9EE091}"/>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46" name="TextBox 45">
              <a:extLst>
                <a:ext uri="{FF2B5EF4-FFF2-40B4-BE49-F238E27FC236}">
                  <a16:creationId xmlns:a16="http://schemas.microsoft.com/office/drawing/2014/main" id="{EC0550A2-FD7A-C9B7-82D0-27247B5CC168}"/>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47" name="Group 46">
            <a:extLst>
              <a:ext uri="{FF2B5EF4-FFF2-40B4-BE49-F238E27FC236}">
                <a16:creationId xmlns:a16="http://schemas.microsoft.com/office/drawing/2014/main" id="{263DC993-679C-23B7-9749-F1A921EEFDC0}"/>
              </a:ext>
            </a:extLst>
          </p:cNvPr>
          <p:cNvGrpSpPr/>
          <p:nvPr/>
        </p:nvGrpSpPr>
        <p:grpSpPr>
          <a:xfrm>
            <a:off x="7260522" y="6019647"/>
            <a:ext cx="1541830" cy="657225"/>
            <a:chOff x="7260522" y="6019647"/>
            <a:chExt cx="1541830" cy="657225"/>
          </a:xfrm>
        </p:grpSpPr>
        <p:pic>
          <p:nvPicPr>
            <p:cNvPr id="48" name="Picture 47">
              <a:extLst>
                <a:ext uri="{FF2B5EF4-FFF2-40B4-BE49-F238E27FC236}">
                  <a16:creationId xmlns:a16="http://schemas.microsoft.com/office/drawing/2014/main" id="{223535B6-D1FC-F747-D107-B0A425C8EF97}"/>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49" name="TextBox 48">
              <a:extLst>
                <a:ext uri="{FF2B5EF4-FFF2-40B4-BE49-F238E27FC236}">
                  <a16:creationId xmlns:a16="http://schemas.microsoft.com/office/drawing/2014/main" id="{14BB669D-DFCF-5399-DE27-350E0CEE56BB}"/>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13820567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077218"/>
          </a:xfrm>
          <a:prstGeom prst="rect">
            <a:avLst/>
          </a:prstGeom>
          <a:noFill/>
        </p:spPr>
        <p:txBody>
          <a:bodyPr wrap="square" lIns="91440" tIns="45720" rIns="91440" bIns="45720" anchor="t">
            <a:spAutoFit/>
          </a:bodyPr>
          <a:lstStyle/>
          <a:p>
            <a:r>
              <a:rPr lang="en-US" sz="16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The unattended objects, such as trash bags and other bulky items are considered risk items that should be handled quickly. Some objects can sometimes be accidentally forgotten  there. An early detection saves them from being stolen. Rarely, these items could also pose threats as being malicious.</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Residential: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Suspicious Littering Detection</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Detect the items that are left unattended to prevent security and </a:t>
            </a:r>
            <a:r>
              <a:rPr lang="en-US" sz="1600" dirty="0">
                <a:solidFill>
                  <a:schemeClr val="tx1">
                    <a:lumMod val="50000"/>
                    <a:lumOff val="50000"/>
                  </a:schemeClr>
                </a:solidFill>
                <a:latin typeface="Open Sans" panose="020B0606030504020204" pitchFamily="34" charset="0"/>
              </a:rPr>
              <a:t>environmental</a:t>
            </a:r>
            <a:r>
              <a:rPr lang="en-US" sz="1600" b="0" i="0" dirty="0">
                <a:solidFill>
                  <a:schemeClr val="tx1">
                    <a:lumMod val="50000"/>
                    <a:lumOff val="50000"/>
                  </a:schemeClr>
                </a:solidFill>
                <a:effectLst/>
                <a:latin typeface="Open Sans" panose="020B0606030504020204" pitchFamily="34" charset="0"/>
              </a:rPr>
              <a:t> hazards.</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D6F10228-0E08-948C-FE2E-B88E34074BEC}"/>
              </a:ext>
            </a:extLst>
          </p:cNvPr>
          <p:cNvPicPr>
            <a:picLocks noChangeAspect="1"/>
          </p:cNvPicPr>
          <p:nvPr/>
        </p:nvPicPr>
        <p:blipFill>
          <a:blip r:embed="rId11">
            <a:extLst>
              <a:ext uri="{28A0092B-C50C-407E-A947-70E740481C1C}">
                <a14:useLocalDpi xmlns:a14="http://schemas.microsoft.com/office/drawing/2010/main" val="0"/>
              </a:ext>
            </a:extLst>
          </a:blip>
          <a:srcRect t="9515" b="9515"/>
          <a:stretch/>
        </p:blipFill>
        <p:spPr>
          <a:xfrm>
            <a:off x="316306" y="1864435"/>
            <a:ext cx="3494700" cy="1831978"/>
          </a:xfrm>
          <a:prstGeom prst="rect">
            <a:avLst/>
          </a:prstGeom>
        </p:spPr>
      </p:pic>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chemeClr val="tx1">
                    <a:lumMod val="50000"/>
                    <a:lumOff val="50000"/>
                  </a:schemeClr>
                </a:solidFill>
                <a:effectLst/>
                <a:latin typeface="Open Sans" panose="020B0606030504020204" pitchFamily="34" charset="0"/>
              </a:rPr>
              <a:t>This is based on the </a:t>
            </a:r>
            <a:r>
              <a:rPr lang="en-US" sz="1600" b="1" dirty="0">
                <a:solidFill>
                  <a:schemeClr val="tx1">
                    <a:lumMod val="50000"/>
                    <a:lumOff val="50000"/>
                  </a:schemeClr>
                </a:solidFill>
                <a:latin typeface="Open Sans" panose="020B0606030504020204" pitchFamily="34" charset="0"/>
              </a:rPr>
              <a:t>Unattended Object </a:t>
            </a:r>
            <a:r>
              <a:rPr lang="en-US" sz="1600" b="1" i="0" dirty="0">
                <a:solidFill>
                  <a:schemeClr val="tx1">
                    <a:lumMod val="50000"/>
                    <a:lumOff val="50000"/>
                  </a:schemeClr>
                </a:solidFill>
                <a:effectLst/>
                <a:latin typeface="Open Sans" panose="020B0606030504020204" pitchFamily="34" charset="0"/>
              </a:rPr>
              <a:t>Detection </a:t>
            </a:r>
            <a:r>
              <a:rPr lang="en-US" sz="1600" b="0" i="0" dirty="0">
                <a:solidFill>
                  <a:schemeClr val="tx1">
                    <a:lumMod val="50000"/>
                    <a:lumOff val="50000"/>
                  </a:schemeClr>
                </a:solidFill>
                <a:effectLst/>
                <a:latin typeface="Open Sans" panose="020B0606030504020204" pitchFamily="34" charset="0"/>
              </a:rPr>
              <a:t>analytics inside ACTi cameras.</a:t>
            </a:r>
            <a:r>
              <a:rPr lang="en-US" sz="1600" b="0" i="0" dirty="0">
                <a:solidFill>
                  <a:srgbClr val="535353"/>
                </a:solidFill>
                <a:effectLst/>
                <a:latin typeface="Open Sans" panose="020B0606030504020204" pitchFamily="34" charset="0"/>
              </a:rPr>
              <a:t> </a:t>
            </a:r>
            <a:r>
              <a:rPr lang="en-US" sz="1600" b="0" i="0" dirty="0">
                <a:solidFill>
                  <a:schemeClr val="tx2">
                    <a:lumMod val="60000"/>
                    <a:lumOff val="40000"/>
                  </a:schemeClr>
                </a:solidFill>
                <a:effectLst/>
                <a:latin typeface="Open Sans" panose="020B0606030504020204" pitchFamily="34" charset="0"/>
                <a:hlinkClick r:id="rId12" action="ppaction://hlinksldjump"/>
              </a:rPr>
              <a:t>Read More</a:t>
            </a:r>
            <a:r>
              <a:rPr lang="en-US" sz="1600" b="0" i="0" dirty="0">
                <a:solidFill>
                  <a:srgbClr val="535353"/>
                </a:solidFill>
                <a:effectLst/>
                <a:latin typeface="Open Sans" panose="020B0606030504020204" pitchFamily="34" charset="0"/>
              </a:rPr>
              <a:t>.</a:t>
            </a:r>
          </a:p>
        </p:txBody>
      </p:sp>
    </p:spTree>
    <p:extLst>
      <p:ext uri="{BB962C8B-B14F-4D97-AF65-F5344CB8AC3E}">
        <p14:creationId xmlns:p14="http://schemas.microsoft.com/office/powerpoint/2010/main" val="337924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Universal mobile application designed to remotely access NVR, CMS or camera for video playback and management. </a:t>
            </a:r>
          </a:p>
          <a:p>
            <a:pPr algn="l"/>
            <a:r>
              <a:rPr lang="en-US" sz="1600" dirty="0">
                <a:solidFill>
                  <a:schemeClr val="tx1">
                    <a:lumMod val="50000"/>
                    <a:lumOff val="50000"/>
                  </a:schemeClr>
                </a:solidFill>
                <a:latin typeface="Open Sans" panose="020B0606030504020204" pitchFamily="34" charset="0"/>
              </a:rPr>
              <a:t>Features: Live view and playback, Search video recordings by events, PTZ Control, Google Maps, Activate Digital Output, Playback from camera's memory card</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Residential: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On-the-Go Surveillance</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Monitor the views from surveillance cameras using a mobile device while walking around the premises, in order to respond to incidents instantly.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ACTi Mobile Client, </a:t>
            </a:r>
            <a:r>
              <a:rPr lang="en-US" sz="1600" b="0" i="0" dirty="0">
                <a:solidFill>
                  <a:srgbClr val="535353"/>
                </a:solidFill>
                <a:effectLst/>
                <a:latin typeface="Open Sans" panose="020B0606030504020204" pitchFamily="34" charset="0"/>
              </a:rPr>
              <a:t>both for Android and iOS. It is free.</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holding a cell phone&#10;&#10;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dirty="0">
                <a:solidFill>
                  <a:schemeClr val="tx1">
                    <a:lumMod val="50000"/>
                    <a:lumOff val="50000"/>
                  </a:schemeClr>
                </a:solidFill>
                <a:latin typeface="Open Sans" panose="020B0606030504020204" pitchFamily="34" charset="0"/>
              </a:rPr>
              <a:t>ACTi provides surveillance solution for ensuring the safety with both overview and details monitoring. By installing a camera with wide viewing angle at the center or the corner of the store, the whole area can be perfectly covered. Meanwhile, the faces of people entering the premises can be captured by the covert camera discreetly installed into the height strip at the entrance.</a:t>
            </a:r>
          </a:p>
          <a:p>
            <a:endParaRPr lang="en-US" sz="1400" dirty="0">
              <a:solidFill>
                <a:schemeClr val="tx1">
                  <a:lumMod val="50000"/>
                  <a:lumOff val="50000"/>
                </a:schemeClr>
              </a:solidFill>
              <a:latin typeface="Open Sans" panose="020B0606030504020204" pitchFamily="34" charset="0"/>
            </a:endParaRPr>
          </a:p>
          <a:p>
            <a:r>
              <a:rPr lang="en-US" sz="1400" dirty="0">
                <a:solidFill>
                  <a:schemeClr val="tx1">
                    <a:lumMod val="50000"/>
                    <a:lumOff val="50000"/>
                  </a:schemeClr>
                </a:solidFill>
                <a:latin typeface="Open Sans" panose="020B0606030504020204" pitchFamily="34" charset="0"/>
              </a:rPr>
              <a:t>For large scale projects, ACTi TV Wall enables multiple views to be displayed on different monitors at the same time. Get the complete overview to improve situational awareness and operational efficiency.</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Residential: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Safety Assurance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Ensure safety of people using video surveillance system.</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Residential: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38499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Video Evidence Push to NVR by Mobile Phone</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Use the built-in camera of the mobile phone to stream the video evidence of the incident to NVR.</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 patrolling security guard can now use his smartphone with ACTi Mobile Client to capture live video and "push" it through wireless network to NVR 3 in real time. Moreover, the recording can be reviewed later during incident investigation using advanced features that apply to surveillance cameras including synchronized playback, bookmarks, timeline search, and more.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ACTi Mobile Client, </a:t>
            </a:r>
            <a:r>
              <a:rPr lang="en-US" sz="1600" b="0" i="0">
                <a:solidFill>
                  <a:srgbClr val="535353"/>
                </a:solidFill>
                <a:effectLst/>
                <a:latin typeface="Open Sans" panose="020B0606030504020204" pitchFamily="34" charset="0"/>
              </a:rPr>
              <a:t>both for Android and iOS. It is a free app.</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A728809-4DED-88C7-38AD-C8125CA14E2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026417A-247F-8AA7-9924-395F2B93D240}"/>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8067DCB8-AC1D-F3EF-84DF-E4F4DD281DF7}"/>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2E5AFC12-F633-DA49-23D0-9DC74063156C}"/>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26DB8DC7-5AFA-1752-E5FF-1040C9CBBB36}"/>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23C4407A-D19A-9E4B-3373-6F5045E6C713}"/>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1CD6D6A0-96AE-85CB-2A60-739D1A8EF63A}"/>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1D2CCBC6-9006-98C6-5EC9-F7F0C3885160}"/>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spTree>
    <p:extLst>
      <p:ext uri="{BB962C8B-B14F-4D97-AF65-F5344CB8AC3E}">
        <p14:creationId xmlns:p14="http://schemas.microsoft.com/office/powerpoint/2010/main" val="3541105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Recommended Products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2415561462"/>
              </p:ext>
            </p:extLst>
          </p:nvPr>
        </p:nvGraphicFramePr>
        <p:xfrm>
          <a:off x="83507" y="1680575"/>
          <a:ext cx="8939881" cy="4447543"/>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772571">
                  <a:extLst>
                    <a:ext uri="{9D8B030D-6E8A-4147-A177-3AD203B41FA5}">
                      <a16:colId xmlns:a16="http://schemas.microsoft.com/office/drawing/2014/main" val="2122113404"/>
                    </a:ext>
                  </a:extLst>
                </a:gridCol>
                <a:gridCol w="988136">
                  <a:extLst>
                    <a:ext uri="{9D8B030D-6E8A-4147-A177-3AD203B41FA5}">
                      <a16:colId xmlns:a16="http://schemas.microsoft.com/office/drawing/2014/main" val="905671876"/>
                    </a:ext>
                  </a:extLst>
                </a:gridCol>
                <a:gridCol w="950392">
                  <a:extLst>
                    <a:ext uri="{9D8B030D-6E8A-4147-A177-3AD203B41FA5}">
                      <a16:colId xmlns:a16="http://schemas.microsoft.com/office/drawing/2014/main" val="3155535811"/>
                    </a:ext>
                  </a:extLst>
                </a:gridCol>
                <a:gridCol w="696664">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Area Entrance</a:t>
                      </a:r>
                    </a:p>
                  </a:txBody>
                  <a:tcPr/>
                </a:tc>
                <a:tc>
                  <a:txBody>
                    <a:bodyPr/>
                    <a:lstStyle/>
                    <a:p>
                      <a:r>
                        <a:rPr lang="en-US" sz="1300" dirty="0">
                          <a:solidFill>
                            <a:schemeClr val="bg1"/>
                          </a:solidFill>
                        </a:rPr>
                        <a:t>Area Gate</a:t>
                      </a:r>
                    </a:p>
                  </a:txBody>
                  <a:tcPr/>
                </a:tc>
                <a:tc>
                  <a:txBody>
                    <a:bodyPr/>
                    <a:lstStyle/>
                    <a:p>
                      <a:r>
                        <a:rPr lang="en-US" sz="1300" dirty="0">
                          <a:solidFill>
                            <a:schemeClr val="bg1"/>
                          </a:solidFill>
                        </a:rPr>
                        <a:t>Control Room</a:t>
                      </a:r>
                    </a:p>
                  </a:txBody>
                  <a:tcPr/>
                </a:tc>
                <a:tc>
                  <a:txBody>
                    <a:bodyPr/>
                    <a:lstStyle/>
                    <a:p>
                      <a:r>
                        <a:rPr lang="en-US" sz="1300" dirty="0">
                          <a:solidFill>
                            <a:schemeClr val="bg1"/>
                          </a:solidFill>
                        </a:rPr>
                        <a:t>Residential Buildings</a:t>
                      </a:r>
                    </a:p>
                  </a:txBody>
                  <a:tcPr/>
                </a:tc>
                <a:tc>
                  <a:txBody>
                    <a:bodyPr/>
                    <a:lstStyle/>
                    <a:p>
                      <a:r>
                        <a:rPr lang="en-US" sz="1300" dirty="0">
                          <a:solidFill>
                            <a:schemeClr val="bg1"/>
                          </a:solidFill>
                        </a:rPr>
                        <a:t>Swimming Pool</a:t>
                      </a:r>
                    </a:p>
                  </a:txBody>
                  <a:tcPr/>
                </a:tc>
                <a:tc>
                  <a:txBody>
                    <a:bodyPr/>
                    <a:lstStyle/>
                    <a:p>
                      <a:r>
                        <a:rPr lang="en-US" sz="1300" dirty="0">
                          <a:solidFill>
                            <a:schemeClr val="bg1"/>
                          </a:solidFill>
                        </a:rPr>
                        <a:t>Sports Court</a:t>
                      </a:r>
                    </a:p>
                  </a:txBody>
                  <a:tcPr/>
                </a:tc>
                <a:tc>
                  <a:txBody>
                    <a:bodyPr/>
                    <a:lstStyle/>
                    <a:p>
                      <a:r>
                        <a:rPr lang="en-US" sz="1300" dirty="0">
                          <a:solidFill>
                            <a:schemeClr val="bg1"/>
                          </a:solidFill>
                        </a:rPr>
                        <a:t>Parking</a:t>
                      </a:r>
                    </a:p>
                  </a:txBody>
                  <a:tcPr/>
                </a:tc>
                <a:tc>
                  <a:txBody>
                    <a:bodyPr/>
                    <a:lstStyle/>
                    <a:p>
                      <a:r>
                        <a:rPr lang="en-US" sz="1300" dirty="0">
                          <a:solidFill>
                            <a:schemeClr val="bg1"/>
                          </a:solidFill>
                        </a:rPr>
                        <a:t>Surrounding</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Thermal Cameras </a:t>
                      </a:r>
                      <a:r>
                        <a:rPr lang="en-US" sz="1300" dirty="0">
                          <a:solidFill>
                            <a:schemeClr val="tx1">
                              <a:lumMod val="76000"/>
                              <a:lumOff val="24000"/>
                            </a:schemeClr>
                          </a:solidFill>
                          <a:hlinkClick r:id="rId3"/>
                        </a:rPr>
                        <a:t>(A-Series, VMGB-Series</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Intercom (</a:t>
                      </a:r>
                      <a:r>
                        <a:rPr lang="en-US" sz="1300" dirty="0">
                          <a:solidFill>
                            <a:schemeClr val="tx1">
                              <a:lumMod val="76000"/>
                              <a:lumOff val="24000"/>
                            </a:schemeClr>
                          </a:solidFill>
                          <a:hlinkClick r:id="rId4"/>
                        </a:rPr>
                        <a:t>Q950</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dirty="0">
                          <a:solidFill>
                            <a:schemeClr val="tx1">
                              <a:lumMod val="76000"/>
                              <a:lumOff val="24000"/>
                            </a:schemeClr>
                          </a:solidFill>
                          <a:hlinkClick r:id="rId5"/>
                        </a:rPr>
                        <a:t>A426</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Access Control Door Station (</a:t>
                      </a:r>
                      <a:r>
                        <a:rPr lang="en-US" sz="1300" dirty="0">
                          <a:solidFill>
                            <a:schemeClr val="tx1">
                              <a:lumMod val="76000"/>
                              <a:lumOff val="24000"/>
                            </a:schemeClr>
                          </a:solidFill>
                          <a:hlinkClick r:id="rId6"/>
                        </a:rPr>
                        <a:t>R1- R7- series readers/controllers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People Counter for Tailgating prevention (</a:t>
                      </a:r>
                      <a:r>
                        <a:rPr lang="en-US" sz="1300" dirty="0">
                          <a:solidFill>
                            <a:schemeClr val="tx1">
                              <a:lumMod val="76000"/>
                              <a:lumOff val="24000"/>
                            </a:schemeClr>
                          </a:solidFill>
                          <a:hlinkClick r:id="rId7"/>
                        </a:rPr>
                        <a:t>Q963</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General Surveillance Bullets (</a:t>
                      </a:r>
                      <a:r>
                        <a:rPr lang="en-US" sz="1300" dirty="0">
                          <a:solidFill>
                            <a:schemeClr val="tx1">
                              <a:lumMod val="76000"/>
                              <a:lumOff val="24000"/>
                            </a:schemeClr>
                          </a:solidFill>
                          <a:hlinkClick r:id="rId8"/>
                        </a:rPr>
                        <a:t>3xx, 4xx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9"/>
                        </a:rPr>
                        <a:t>91x, 7xx, 8xx series</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Products vs Management Servers</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3332815023"/>
              </p:ext>
            </p:extLst>
          </p:nvPr>
        </p:nvGraphicFramePr>
        <p:xfrm>
          <a:off x="463752" y="2078928"/>
          <a:ext cx="8028398" cy="3620371"/>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dirty="0">
                        <a:solidFill>
                          <a:schemeClr val="bg1"/>
                        </a:solidFill>
                        <a:latin typeface="+mn-lt"/>
                        <a:ea typeface="+mn-ea"/>
                        <a:cs typeface="+mn-cs"/>
                      </a:endParaRPr>
                    </a:p>
                  </a:txBody>
                  <a:tcPr/>
                </a:tc>
                <a:tc>
                  <a:txBody>
                    <a:bodyPr/>
                    <a:lstStyle/>
                    <a:p>
                      <a:r>
                        <a:rPr lang="en-US" sz="1300" dirty="0">
                          <a:solidFill>
                            <a:schemeClr val="bg1"/>
                          </a:solidFill>
                        </a:rPr>
                        <a:t>Windows NVR (NVR 3)</a:t>
                      </a:r>
                    </a:p>
                  </a:txBody>
                  <a:tcPr/>
                </a:tc>
                <a:tc>
                  <a:txBody>
                    <a:bodyPr/>
                    <a:lstStyle/>
                    <a:p>
                      <a:r>
                        <a:rPr lang="en-US" sz="1300" dirty="0">
                          <a:solidFill>
                            <a:schemeClr val="bg1"/>
                          </a:solidFill>
                        </a:rPr>
                        <a:t>Access Control Smart Server</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Thermal Cameras </a:t>
                      </a:r>
                      <a:r>
                        <a:rPr lang="en-US" sz="1300" dirty="0">
                          <a:solidFill>
                            <a:schemeClr val="tx1">
                              <a:lumMod val="76000"/>
                              <a:lumOff val="24000"/>
                            </a:schemeClr>
                          </a:solidFill>
                          <a:hlinkClick r:id="rId3"/>
                        </a:rPr>
                        <a:t>(A-Series, VMGB-Series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Intercom (</a:t>
                      </a:r>
                      <a:r>
                        <a:rPr lang="en-US" sz="1300" dirty="0">
                          <a:solidFill>
                            <a:schemeClr val="tx1">
                              <a:lumMod val="76000"/>
                              <a:lumOff val="24000"/>
                            </a:schemeClr>
                          </a:solidFill>
                          <a:hlinkClick r:id="rId4"/>
                        </a:rPr>
                        <a:t>Q950</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a:t>
                      </a: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dirty="0">
                          <a:solidFill>
                            <a:schemeClr val="tx1">
                              <a:lumMod val="76000"/>
                              <a:lumOff val="24000"/>
                            </a:schemeClr>
                          </a:solidFill>
                          <a:hlinkClick r:id="rId5"/>
                        </a:rPr>
                        <a:t>A426</a:t>
                      </a:r>
                      <a:r>
                        <a:rPr lang="en-US" sz="130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Access Control Door Station (</a:t>
                      </a:r>
                      <a:r>
                        <a:rPr lang="en-US" sz="1300" dirty="0">
                          <a:solidFill>
                            <a:schemeClr val="tx1">
                              <a:lumMod val="76000"/>
                              <a:lumOff val="24000"/>
                            </a:schemeClr>
                          </a:solidFill>
                          <a:hlinkClick r:id="rId6"/>
                        </a:rPr>
                        <a:t>R1- R7- series readers/controllers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People Counter for Tailgating prevention (</a:t>
                      </a:r>
                      <a:r>
                        <a:rPr lang="en-US" sz="1300" dirty="0">
                          <a:solidFill>
                            <a:schemeClr val="tx1">
                              <a:lumMod val="76000"/>
                              <a:lumOff val="24000"/>
                            </a:schemeClr>
                          </a:solidFill>
                          <a:hlinkClick r:id="rId7"/>
                        </a:rPr>
                        <a:t>Q963</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General Surveillance Bullets (</a:t>
                      </a:r>
                      <a:r>
                        <a:rPr lang="en-US" sz="1300" dirty="0">
                          <a:solidFill>
                            <a:schemeClr val="tx1">
                              <a:lumMod val="76000"/>
                              <a:lumOff val="24000"/>
                            </a:schemeClr>
                          </a:solidFill>
                          <a:hlinkClick r:id="rId8"/>
                        </a:rPr>
                        <a:t>3xx, 4xx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9"/>
                        </a:rPr>
                        <a:t>91x, 7xx, 8xx series</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278731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492105648"/>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dirty="0"/>
                        <a:t>Feature</a:t>
                      </a:r>
                    </a:p>
                  </a:txBody>
                  <a:tcPr>
                    <a:solidFill>
                      <a:schemeClr val="bg1">
                        <a:lumMod val="95000"/>
                      </a:schemeClr>
                    </a:solidFill>
                  </a:tcPr>
                </a:tc>
                <a:tc>
                  <a:txBody>
                    <a:bodyPr/>
                    <a:lstStyle/>
                    <a:p>
                      <a:r>
                        <a:rPr lang="en-US" sz="1400" b="1" dirty="0"/>
                        <a:t>NVR 3 Business</a:t>
                      </a:r>
                    </a:p>
                  </a:txBody>
                  <a:tcPr>
                    <a:solidFill>
                      <a:schemeClr val="bg1">
                        <a:lumMod val="95000"/>
                      </a:schemeClr>
                    </a:solidFill>
                  </a:tcPr>
                </a:tc>
                <a:tc>
                  <a:txBody>
                    <a:bodyPr/>
                    <a:lstStyle/>
                    <a:p>
                      <a:r>
                        <a:rPr lang="en-US" sz="1400" b="1" dirty="0"/>
                        <a:t>NVR 3 Corporate</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dirty="0"/>
                        <a:t>Maximum Number of Channels</a:t>
                      </a:r>
                    </a:p>
                  </a:txBody>
                  <a:tcPr anchor="ctr"/>
                </a:tc>
                <a:tc>
                  <a:txBody>
                    <a:bodyPr/>
                    <a:lstStyle/>
                    <a:p>
                      <a:r>
                        <a:rPr lang="en-US" sz="1400" dirty="0"/>
                        <a:t>100</a:t>
                      </a:r>
                    </a:p>
                  </a:txBody>
                  <a:tcPr anchor="ctr"/>
                </a:tc>
                <a:tc>
                  <a:txBody>
                    <a:bodyPr/>
                    <a:lstStyle/>
                    <a:p>
                      <a:r>
                        <a:rPr lang="en-US" sz="1400" dirty="0"/>
                        <a:t>200 </a:t>
                      </a:r>
                      <a:r>
                        <a:rPr lang="en-US" sz="1200" dirty="0">
                          <a:solidFill>
                            <a:schemeClr val="tx1">
                              <a:lumMod val="65000"/>
                              <a:lumOff val="35000"/>
                            </a:schemeClr>
                          </a:solidFill>
                        </a:rPr>
                        <a:t>(Standalone NVR 256)</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dirty="0"/>
                        <a:t>Free ACTi Camera Channels Included</a:t>
                      </a:r>
                    </a:p>
                  </a:txBody>
                  <a:tcPr anchor="ctr"/>
                </a:tc>
                <a:tc>
                  <a:txBody>
                    <a:bodyPr/>
                    <a:lstStyle/>
                    <a:p>
                      <a:r>
                        <a:rPr lang="en-US" sz="1400" dirty="0"/>
                        <a:t>32</a:t>
                      </a:r>
                    </a:p>
                  </a:txBody>
                  <a:tcPr anchor="ctr"/>
                </a:tc>
                <a:tc>
                  <a:txBody>
                    <a:bodyPr/>
                    <a:lstStyle/>
                    <a:p>
                      <a:r>
                        <a:rPr lang="en-US" sz="1400" dirty="0"/>
                        <a:t>1</a:t>
                      </a:r>
                    </a:p>
                  </a:txBody>
                  <a:tcPr anchor="ctr"/>
                </a:tc>
                <a:extLst>
                  <a:ext uri="{0D108BD9-81ED-4DB2-BD59-A6C34878D82A}">
                    <a16:rowId xmlns:a16="http://schemas.microsoft.com/office/drawing/2014/main" val="10002"/>
                  </a:ext>
                </a:extLst>
              </a:tr>
              <a:tr h="273647">
                <a:tc>
                  <a:txBody>
                    <a:bodyPr/>
                    <a:lstStyle/>
                    <a:p>
                      <a:r>
                        <a:rPr lang="en-US" sz="1400" dirty="0"/>
                        <a:t>Free 3</a:t>
                      </a:r>
                      <a:r>
                        <a:rPr lang="en-US" sz="1400" baseline="30000" dirty="0"/>
                        <a:t>rd</a:t>
                      </a:r>
                      <a:r>
                        <a:rPr lang="en-US" sz="1400" dirty="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dirty="0"/>
                        <a:t>1</a:t>
                      </a:r>
                    </a:p>
                  </a:txBody>
                  <a:tcPr anchor="ctr"/>
                </a:tc>
                <a:tc>
                  <a:txBody>
                    <a:bodyPr/>
                    <a:lstStyle/>
                    <a:p>
                      <a:r>
                        <a:rPr lang="en-US" altLang="zh-TW" sz="1400" dirty="0"/>
                        <a:t>1</a:t>
                      </a:r>
                    </a:p>
                  </a:txBody>
                  <a:tcPr anchor="ctr"/>
                </a:tc>
                <a:extLst>
                  <a:ext uri="{0D108BD9-81ED-4DB2-BD59-A6C34878D82A}">
                    <a16:rowId xmlns:a16="http://schemas.microsoft.com/office/drawing/2014/main" val="3732438586"/>
                  </a:ext>
                </a:extLst>
              </a:tr>
              <a:tr h="273647">
                <a:tc>
                  <a:txBody>
                    <a:bodyPr/>
                    <a:lstStyle/>
                    <a:p>
                      <a:r>
                        <a:rPr lang="en-US" sz="1400" dirty="0"/>
                        <a:t>CMS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80548930"/>
                  </a:ext>
                </a:extLst>
              </a:tr>
              <a:tr h="273647">
                <a:tc>
                  <a:txBody>
                    <a:bodyPr/>
                    <a:lstStyle/>
                    <a:p>
                      <a:r>
                        <a:rPr lang="en-US" sz="1400" dirty="0"/>
                        <a:t>POS, Access Control, Network IO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003"/>
                  </a:ext>
                </a:extLst>
              </a:tr>
              <a:tr h="273647">
                <a:tc>
                  <a:txBody>
                    <a:bodyPr/>
                    <a:lstStyle/>
                    <a:p>
                      <a:r>
                        <a:rPr lang="en-US" sz="1400" dirty="0" err="1"/>
                        <a:t>eMap</a:t>
                      </a:r>
                      <a:endParaRPr lang="en-US" sz="1400" dirty="0"/>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0004"/>
                  </a:ext>
                </a:extLst>
              </a:tr>
              <a:tr h="273647">
                <a:tc>
                  <a:txBody>
                    <a:bodyPr/>
                    <a:lstStyle/>
                    <a:p>
                      <a:r>
                        <a:rPr lang="en-US" sz="1400" dirty="0"/>
                        <a:t>Google Map</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420238445"/>
                  </a:ext>
                </a:extLst>
              </a:tr>
              <a:tr h="273647">
                <a:tc>
                  <a:txBody>
                    <a:bodyPr/>
                    <a:lstStyle/>
                    <a:p>
                      <a:r>
                        <a:rPr lang="en-US" sz="1400" dirty="0"/>
                        <a:t>Embedded Websites within Display</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3112262903"/>
                  </a:ext>
                </a:extLst>
              </a:tr>
              <a:tr h="273647">
                <a:tc>
                  <a:txBody>
                    <a:bodyPr/>
                    <a:lstStyle/>
                    <a:p>
                      <a:r>
                        <a:rPr lang="en-US" sz="1400" dirty="0"/>
                        <a:t>PTZ Control</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284105931"/>
                  </a:ext>
                </a:extLst>
              </a:tr>
              <a:tr h="273647">
                <a:tc>
                  <a:txBody>
                    <a:bodyPr/>
                    <a:lstStyle/>
                    <a:p>
                      <a:r>
                        <a:rPr lang="en-US" sz="1400" dirty="0"/>
                        <a:t>Redundancy Support (N+1, N-to-N)</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510118436"/>
                  </a:ext>
                </a:extLst>
              </a:tr>
              <a:tr h="273647">
                <a:tc>
                  <a:txBody>
                    <a:bodyPr/>
                    <a:lstStyle/>
                    <a:p>
                      <a:r>
                        <a:rPr lang="en-US" sz="1400" dirty="0"/>
                        <a:t>Workstation, Web Client, Mobile Client</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761452278"/>
                  </a:ext>
                </a:extLst>
              </a:tr>
              <a:tr h="273647">
                <a:tc>
                  <a:txBody>
                    <a:bodyPr/>
                    <a:lstStyle/>
                    <a:p>
                      <a:r>
                        <a:rPr lang="en-US" sz="1400" dirty="0"/>
                        <a:t>Display Layouts (maximum grid size)</a:t>
                      </a:r>
                    </a:p>
                  </a:txBody>
                  <a:tcPr anchor="ctr"/>
                </a:tc>
                <a:tc>
                  <a:txBody>
                    <a:bodyPr/>
                    <a:lstStyle/>
                    <a:p>
                      <a:r>
                        <a:rPr lang="en-US" sz="1400" dirty="0">
                          <a:solidFill>
                            <a:schemeClr val="tx1">
                              <a:lumMod val="65000"/>
                              <a:lumOff val="35000"/>
                            </a:schemeClr>
                          </a:solidFill>
                        </a:rPr>
                        <a:t>225</a:t>
                      </a:r>
                    </a:p>
                  </a:txBody>
                  <a:tcPr anchor="ctr"/>
                </a:tc>
                <a:tc>
                  <a:txBody>
                    <a:bodyPr/>
                    <a:lstStyle/>
                    <a:p>
                      <a:r>
                        <a:rPr lang="en-US" sz="1400" dirty="0"/>
                        <a:t>225</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dirty="0"/>
              <a:t>NVR 3 </a:t>
            </a:r>
            <a:r>
              <a:rPr lang="en-US" sz="1600" dirty="0"/>
              <a:t>is one of the most famous ACTi products – it is a professional and elegant network video recorder platform with wide range of features and extremely reliable performance, available in two editions (</a:t>
            </a:r>
            <a:r>
              <a:rPr lang="en-US" sz="1600" dirty="0">
                <a:hlinkClick r:id="rId3"/>
              </a:rPr>
              <a:t>read more</a:t>
            </a:r>
            <a:r>
              <a:rPr lang="en-US" sz="1600" dirty="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Access Control Smart Server</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dirty="0"/>
              <a:t>Access Control Smart Server (ACSS) is an easy-to-use access control software for managing </a:t>
            </a:r>
            <a:r>
              <a:rPr lang="en-US" sz="1400" b="1" dirty="0"/>
              <a:t>employees and visitors access </a:t>
            </a:r>
            <a:r>
              <a:rPr lang="en-US" sz="1400" dirty="0"/>
              <a:t>through the doors and gates as well as managing </a:t>
            </a:r>
            <a:r>
              <a:rPr lang="en-US" sz="1400" b="1" dirty="0"/>
              <a:t>employee attendance</a:t>
            </a:r>
            <a:r>
              <a:rPr lang="en-US" sz="1400" dirty="0"/>
              <a:t>. (</a:t>
            </a:r>
            <a:r>
              <a:rPr lang="en-US" sz="1400" dirty="0">
                <a:hlinkClick r:id="rId4"/>
              </a:rPr>
              <a:t>read more</a:t>
            </a:r>
            <a:r>
              <a:rPr lang="en-US" sz="1400" dirty="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extLst>
              <p:ext uri="{D42A27DB-BD31-4B8C-83A1-F6EECF244321}">
                <p14:modId xmlns:p14="http://schemas.microsoft.com/office/powerpoint/2010/main" val="2465838920"/>
              </p:ext>
            </p:extLst>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dirty="0"/>
                        <a:t>Core Function</a:t>
                      </a:r>
                    </a:p>
                  </a:txBody>
                  <a:tcPr anchor="ctr"/>
                </a:tc>
                <a:extLst>
                  <a:ext uri="{0D108BD9-81ED-4DB2-BD59-A6C34878D82A}">
                    <a16:rowId xmlns:a16="http://schemas.microsoft.com/office/drawing/2014/main" val="4120460234"/>
                  </a:ext>
                </a:extLst>
              </a:tr>
              <a:tr h="600747">
                <a:tc>
                  <a:txBody>
                    <a:bodyPr/>
                    <a:lstStyle/>
                    <a:p>
                      <a:r>
                        <a:rPr lang="en-US" sz="1600" b="1" dirty="0"/>
                        <a:t>Access Control Management</a:t>
                      </a:r>
                    </a:p>
                    <a:p>
                      <a:r>
                        <a:rPr kumimoji="0" lang="en-US" altLang="en-US" sz="1100" b="0" i="0" u="none" strike="noStrike" cap="none" normalizeH="0" baseline="0" dirty="0">
                          <a:ln>
                            <a:noFill/>
                          </a:ln>
                          <a:solidFill>
                            <a:srgbClr val="202124"/>
                          </a:solidFill>
                          <a:effectLst/>
                          <a:latin typeface="Arial Unicode MS"/>
                          <a:ea typeface="inherit"/>
                        </a:rPr>
                        <a:t>Doors, gates, locks, identification of face*, card, ALPR*, tailgating* detection</a:t>
                      </a:r>
                      <a:endParaRPr lang="en-US" sz="1100" dirty="0"/>
                    </a:p>
                  </a:txBody>
                  <a:tcPr anchor="ctr"/>
                </a:tc>
                <a:extLst>
                  <a:ext uri="{0D108BD9-81ED-4DB2-BD59-A6C34878D82A}">
                    <a16:rowId xmlns:a16="http://schemas.microsoft.com/office/drawing/2014/main" val="505928441"/>
                  </a:ext>
                </a:extLst>
              </a:tr>
              <a:tr h="474744">
                <a:tc>
                  <a:txBody>
                    <a:bodyPr/>
                    <a:lstStyle/>
                    <a:p>
                      <a:r>
                        <a:rPr lang="en-US" sz="1600" b="1" dirty="0"/>
                        <a:t>Attendance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inherit"/>
                          <a:cs typeface="+mn-cs"/>
                        </a:rPr>
                        <a:t>Work shifts, clock-in, clock-out, late, absent</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Visitor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Visitor enrollment for temporary access</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Construction site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Temporary sites management</a:t>
                      </a:r>
                      <a:endParaRPr kumimoji="0" lang="en-US" sz="1100" b="0" i="0" u="none" strike="noStrike" kern="1200" cap="none" normalizeH="0" baseline="0" dirty="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Food ordering management</a:t>
                      </a:r>
                    </a:p>
                    <a:p>
                      <a:r>
                        <a:rPr kumimoji="0" lang="en-US" sz="1100" b="0" i="0" u="none" strike="noStrike" kern="1200" cap="none" normalizeH="0" baseline="0" dirty="0">
                          <a:ln>
                            <a:noFill/>
                          </a:ln>
                          <a:solidFill>
                            <a:srgbClr val="202124"/>
                          </a:solidFill>
                          <a:effectLst/>
                          <a:latin typeface="Arial Unicode MS"/>
                          <a:ea typeface="+mn-ea"/>
                          <a:cs typeface="+mn-cs"/>
                        </a:rPr>
                        <a:t>Conveniently manage the employee services</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Conference room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Book the available meeting rooms in your company</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Customer arrival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dirty="0">
                          <a:ln>
                            <a:noFill/>
                          </a:ln>
                          <a:solidFill>
                            <a:srgbClr val="202124"/>
                          </a:solidFill>
                          <a:effectLst/>
                          <a:latin typeface="Arial Unicode MS"/>
                          <a:ea typeface="+mn-ea"/>
                          <a:cs typeface="+mn-cs"/>
                        </a:rPr>
                        <a:t>Track when the customers arrive to the appointments</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Deep Learning AI Camera Product Line</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Model</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Photo</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Type</a:t>
                      </a:r>
                    </a:p>
                  </a:txBody>
                  <a:tcPr anchor="ctr"/>
                </a:tc>
                <a:tc>
                  <a:txBody>
                    <a:bodyPr/>
                    <a:lstStyle/>
                    <a:p>
                      <a:pPr algn="ctr"/>
                      <a:r>
                        <a:rPr lang="en-US" sz="1400"/>
                        <a:t>Zoom Bullet</a:t>
                      </a:r>
                    </a:p>
                  </a:txBody>
                  <a:tcPr anchor="ctr"/>
                </a:tc>
                <a:tc>
                  <a:txBody>
                    <a:bodyPr/>
                    <a:lstStyle/>
                    <a:p>
                      <a:pPr algn="ctr"/>
                      <a:r>
                        <a:rPr lang="en-US" sz="1400"/>
                        <a:t>Zoom Dome</a:t>
                      </a:r>
                    </a:p>
                  </a:txBody>
                  <a:tcPr anchor="ctr"/>
                </a:tc>
                <a:tc>
                  <a:txBody>
                    <a:bodyPr/>
                    <a:lstStyle/>
                    <a:p>
                      <a:pPr algn="ctr"/>
                      <a:r>
                        <a:rPr lang="en-US" sz="1400"/>
                        <a:t>Speed Dome</a:t>
                      </a:r>
                    </a:p>
                  </a:txBody>
                  <a:tcPr anchor="ctr"/>
                </a:tc>
                <a:tc>
                  <a:txBody>
                    <a:bodyPr/>
                    <a:lstStyle/>
                    <a:p>
                      <a:pPr algn="ctr"/>
                      <a:r>
                        <a:rPr lang="en-US" sz="1400"/>
                        <a:t>Speed Dome</a:t>
                      </a:r>
                    </a:p>
                  </a:txBody>
                  <a:tcPr anchor="ctr"/>
                </a:tc>
                <a:tc>
                  <a:txBody>
                    <a:bodyPr/>
                    <a:lstStyle/>
                    <a:p>
                      <a:pPr algn="ctr"/>
                      <a:r>
                        <a:rPr lang="en-US" sz="1400"/>
                        <a:t>Multi-Imager</a:t>
                      </a:r>
                    </a:p>
                  </a:txBody>
                  <a:tcPr anchor="ctr"/>
                </a:tc>
                <a:extLst>
                  <a:ext uri="{0D108BD9-81ED-4DB2-BD59-A6C34878D82A}">
                    <a16:rowId xmlns:a16="http://schemas.microsoft.com/office/drawing/2014/main" val="2005870036"/>
                  </a:ext>
                </a:extLst>
              </a:tr>
              <a:tr h="360040">
                <a:tc>
                  <a:txBody>
                    <a:bodyPr/>
                    <a:lstStyle/>
                    <a:p>
                      <a:pPr algn="ctr"/>
                      <a:r>
                        <a:rPr lang="en-US" sz="1400"/>
                        <a:t>Resolution</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Lens</a:t>
                      </a:r>
                    </a:p>
                  </a:txBody>
                  <a:tcPr anchor="ctr"/>
                </a:tc>
                <a:tc>
                  <a:txBody>
                    <a:bodyPr/>
                    <a:lstStyle/>
                    <a:p>
                      <a:pPr algn="ctr"/>
                      <a:r>
                        <a:rPr lang="en-US" sz="1400"/>
                        <a:t>4.4x Zoom</a:t>
                      </a:r>
                    </a:p>
                  </a:txBody>
                  <a:tcPr anchor="ctr"/>
                </a:tc>
                <a:tc>
                  <a:txBody>
                    <a:bodyPr/>
                    <a:lstStyle/>
                    <a:p>
                      <a:pPr algn="ctr"/>
                      <a:r>
                        <a:rPr lang="en-US" sz="1400"/>
                        <a:t>4.4x Zoom</a:t>
                      </a:r>
                    </a:p>
                  </a:txBody>
                  <a:tcPr anchor="ctr"/>
                </a:tc>
                <a:tc>
                  <a:txBody>
                    <a:bodyPr/>
                    <a:lstStyle/>
                    <a:p>
                      <a:pPr algn="ctr"/>
                      <a:r>
                        <a:rPr lang="en-US" sz="1400"/>
                        <a:t>22x Zoom</a:t>
                      </a:r>
                    </a:p>
                  </a:txBody>
                  <a:tcPr anchor="ctr"/>
                </a:tc>
                <a:tc>
                  <a:txBody>
                    <a:bodyPr/>
                    <a:lstStyle/>
                    <a:p>
                      <a:pPr algn="ctr"/>
                      <a:r>
                        <a:rPr lang="en-US" sz="1400"/>
                        <a:t>40x Zoom</a:t>
                      </a:r>
                    </a:p>
                  </a:txBody>
                  <a:tcPr anchor="ctr"/>
                </a:tc>
                <a:tc>
                  <a:txBody>
                    <a:bodyPr/>
                    <a:lstStyle/>
                    <a:p>
                      <a:pPr algn="ctr"/>
                      <a:r>
                        <a:rPr lang="en-US" sz="1400"/>
                        <a:t>4 zoom lenses</a:t>
                      </a:r>
                    </a:p>
                  </a:txBody>
                  <a:tcPr anchor="ctr"/>
                </a:tc>
                <a:extLst>
                  <a:ext uri="{0D108BD9-81ED-4DB2-BD59-A6C34878D82A}">
                    <a16:rowId xmlns:a16="http://schemas.microsoft.com/office/drawing/2014/main" val="3053785061"/>
                  </a:ext>
                </a:extLst>
              </a:tr>
              <a:tr h="470187">
                <a:tc>
                  <a:txBody>
                    <a:bodyPr/>
                    <a:lstStyle/>
                    <a:p>
                      <a:pPr algn="ctr"/>
                      <a:r>
                        <a:rPr lang="en-US" sz="1400"/>
                        <a:t>Built-in Vehicle Related Analytics</a:t>
                      </a:r>
                    </a:p>
                  </a:txBody>
                  <a:tcPr anchor="ctr"/>
                </a:tc>
                <a:tc gridSpan="5">
                  <a:txBody>
                    <a:bodyPr/>
                    <a:lstStyle/>
                    <a:p>
                      <a:pPr algn="ctr"/>
                      <a:r>
                        <a:rPr lang="en-US" sz="1400"/>
                        <a:t>Vehicle Counting, Vehicle Line Crossing Detection, Vehicle Enter Area Detection, Vehicle Incorrect Direction Detection, Vehicle Loitering Detection, Vehicle Tracking, Stopped vehicle detection, License Plate Detection, Automatic License Plate Recognition</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Deep learning </a:t>
            </a:r>
            <a:r>
              <a:rPr lang="en-US" b="0" i="0">
                <a:solidFill>
                  <a:srgbClr val="202124"/>
                </a:solidFill>
                <a:effectLst/>
                <a:latin typeface="Google Sans"/>
              </a:rPr>
              <a:t>is </a:t>
            </a:r>
            <a:r>
              <a:rPr lang="en-US" b="0" i="0">
                <a:solidFill>
                  <a:srgbClr val="040C28"/>
                </a:solidFill>
                <a:effectLst/>
                <a:latin typeface="Google Sans"/>
              </a:rPr>
              <a:t>a method in artificial intelligence (AI) that teaches computers to process data in a way that is inspired by the human brain</a:t>
            </a:r>
            <a:r>
              <a:rPr lang="en-US" b="0" i="0">
                <a:solidFill>
                  <a:srgbClr val="202124"/>
                </a:solidFill>
                <a:effectLst/>
                <a:latin typeface="Google Sans"/>
              </a:rPr>
              <a:t>. Deep learning models can recognize complex patterns in pictures, text, sounds, and other data to produce accurate insights and predictions.</a:t>
            </a:r>
            <a:endParaRPr lang="en-US"/>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Residential Installation</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Pole Mount with Junction Box, supports 3.25" to 7.0" Poles</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Zoom Bullet with D/N, Adaptive IR, Extreme WDR, SLLS, 4.4x Zoom Lens, </a:t>
            </a:r>
            <a:r>
              <a:rPr lang="en-US" sz="1600" b="1"/>
              <a:t>Deep Learning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Camera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The AI camera can recognize multiple license plates across multiple lanes at the same time.</a:t>
              </a:r>
            </a:p>
            <a:p>
              <a:endParaRPr lang="en-US">
                <a:solidFill>
                  <a:schemeClr val="tx1"/>
                </a:solidFill>
              </a:endParaRPr>
            </a:p>
            <a:p>
              <a:r>
                <a:rPr lang="en-US">
                  <a:solidFill>
                    <a:schemeClr val="tx1"/>
                  </a:solidFill>
                  <a:hlinkClick r:id="rId2"/>
                </a:rPr>
                <a:t>WATCH THE VIDEO</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Camera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supports the deep learning AI events and metadata. When the blacklisted vehicle is detected, the NVR will display instant alert.</a:t>
              </a:r>
            </a:p>
            <a:p>
              <a:endParaRPr lang="en-US">
                <a:solidFill>
                  <a:schemeClr val="tx1"/>
                </a:solidFill>
              </a:endParaRPr>
            </a:p>
            <a:p>
              <a:r>
                <a:rPr lang="en-US">
                  <a:solidFill>
                    <a:schemeClr val="tx1"/>
                  </a:solidFill>
                  <a:hlinkClick r:id="rId3"/>
                </a:rPr>
                <a:t>WATCH THE VIDEO</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Via Authorized Resellers</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From ACTi Corporation Directly</a:t>
            </a:r>
          </a:p>
          <a:p>
            <a:pPr>
              <a:lnSpc>
                <a:spcPct val="150000"/>
              </a:lnSpc>
            </a:pPr>
            <a:r>
              <a:rPr lang="en-US"/>
              <a:t>E-Mail: </a:t>
            </a:r>
            <a:r>
              <a:rPr lang="en-US">
                <a:hlinkClick r:id="rId5"/>
              </a:rPr>
              <a:t>sales@acti.com</a:t>
            </a:r>
            <a:endParaRPr lang="en-US"/>
          </a:p>
          <a:p>
            <a:pPr>
              <a:lnSpc>
                <a:spcPct val="150000"/>
              </a:lnSpc>
            </a:pPr>
            <a:r>
              <a:rPr lang="en-US"/>
              <a:t>Tel (US):  +1-866-410-2284 (Toll Free)</a:t>
            </a:r>
          </a:p>
          <a:p>
            <a:pPr>
              <a:lnSpc>
                <a:spcPct val="150000"/>
              </a:lnSpc>
            </a:pPr>
            <a:r>
              <a:rPr lang="en-US"/>
              <a:t>Tel (Non-US):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Technical Support</a:t>
            </a:r>
          </a:p>
          <a:p>
            <a:pPr>
              <a:lnSpc>
                <a:spcPct val="150000"/>
              </a:lnSpc>
            </a:pPr>
            <a:r>
              <a:rPr lang="en-US"/>
              <a:t>	- Online Customer Helpdesk - </a:t>
            </a:r>
            <a:r>
              <a:rPr lang="en-US">
                <a:hlinkClick r:id="rId3"/>
              </a:rPr>
              <a:t>https://www.acti.com/chd</a:t>
            </a:r>
            <a:endParaRPr lang="en-US"/>
          </a:p>
          <a:p>
            <a:pPr>
              <a:lnSpc>
                <a:spcPct val="150000"/>
              </a:lnSpc>
            </a:pPr>
            <a:r>
              <a:rPr lang="en-US"/>
              <a:t>	- Phone support</a:t>
            </a:r>
          </a:p>
          <a:p>
            <a:pPr>
              <a:lnSpc>
                <a:spcPct val="150000"/>
              </a:lnSpc>
            </a:pPr>
            <a:r>
              <a:rPr lang="en-US"/>
              <a:t>		US: +1-866-410-2284 (Toll Free)</a:t>
            </a:r>
          </a:p>
          <a:p>
            <a:pPr>
              <a:lnSpc>
                <a:spcPct val="150000"/>
              </a:lnSpc>
            </a:pPr>
            <a:r>
              <a:rPr lang="en-US"/>
              <a:t>		Other Regions:  +886-2-2656-5200</a:t>
            </a:r>
          </a:p>
          <a:p>
            <a:pPr>
              <a:lnSpc>
                <a:spcPct val="150000"/>
              </a:lnSpc>
            </a:pPr>
            <a:r>
              <a:rPr lang="en-US" b="1"/>
              <a:t>RMA Services</a:t>
            </a:r>
          </a:p>
          <a:p>
            <a:pPr>
              <a:lnSpc>
                <a:spcPct val="150000"/>
              </a:lnSpc>
            </a:pPr>
            <a:r>
              <a:rPr lang="en-US"/>
              <a:t>	- </a:t>
            </a:r>
            <a:r>
              <a:rPr lang="en-US">
                <a:hlinkClick r:id="rId4"/>
              </a:rPr>
              <a:t>Warranty</a:t>
            </a:r>
            <a:endParaRPr lang="en-US"/>
          </a:p>
          <a:p>
            <a:pPr>
              <a:lnSpc>
                <a:spcPct val="150000"/>
              </a:lnSpc>
            </a:pPr>
            <a:r>
              <a:rPr lang="en-US"/>
              <a:t>	- </a:t>
            </a:r>
            <a:r>
              <a:rPr lang="en-US">
                <a:hlinkClick r:id="rId5"/>
              </a:rPr>
              <a:t>Repair services</a:t>
            </a:r>
            <a:endParaRPr lang="en-US"/>
          </a:p>
          <a:p>
            <a:pPr>
              <a:lnSpc>
                <a:spcPct val="150000"/>
              </a:lnSpc>
            </a:pPr>
            <a:r>
              <a:rPr lang="en-US" b="1"/>
              <a:t>Training</a:t>
            </a:r>
          </a:p>
          <a:p>
            <a:pPr>
              <a:lnSpc>
                <a:spcPct val="150000"/>
              </a:lnSpc>
            </a:pPr>
            <a:r>
              <a:rPr lang="en-US"/>
              <a:t>	- </a:t>
            </a:r>
            <a:r>
              <a:rPr lang="en-US">
                <a:hlinkClick r:id="rId6"/>
              </a:rPr>
              <a:t>Self-learning</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Props1.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2.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746</TotalTime>
  <Words>2580</Words>
  <Application>Microsoft Office PowerPoint</Application>
  <PresentationFormat>On-screen Show (4:3)</PresentationFormat>
  <Paragraphs>493</Paragraphs>
  <Slides>28</Slides>
  <Notes>24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28</vt:i4>
      </vt:variant>
    </vt:vector>
  </HeadingPairs>
  <TitlesOfParts>
    <vt:vector size="36" baseType="lpstr">
      <vt:lpstr>Arial Unicode MS</vt:lpstr>
      <vt:lpstr>Google Sans</vt:lpstr>
      <vt:lpstr>新細明體</vt:lpstr>
      <vt:lpstr>Arial</vt:lpstr>
      <vt:lpstr>Calibri</vt:lpstr>
      <vt:lpstr>Open Sans</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Ando.Meritee</cp:lastModifiedBy>
  <cp:revision>23</cp:revision>
  <dcterms:created xsi:type="dcterms:W3CDTF">2015-08-31T10:30:03Z</dcterms:created>
  <dcterms:modified xsi:type="dcterms:W3CDTF">2025-02-12T04:53:25Z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