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2"/>
  </p:notesMasterIdLst>
  <p:sldIdLst>
    <p:sldId id="279" r:id="rId3"/>
    <p:sldId id="376" r:id="rId4"/>
    <p:sldId id="413" r:id="rId5"/>
    <p:sldId id="414" r:id="rId6"/>
    <p:sldId id="416" r:id="rId7"/>
    <p:sldId id="427" r:id="rId8"/>
    <p:sldId id="426" r:id="rId9"/>
    <p:sldId id="421" r:id="rId10"/>
    <p:sldId id="428" r:id="rId11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50"/>
    <a:srgbClr val="0000FF"/>
    <a:srgbClr val="FFFFE5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289F6AA-C903-ACD3-3AFA-03416712E72A}" v="10" dt="2026-01-07T06:57:18.168"/>
    <p1510:client id="{FB8E9CB3-4D98-07C4-A9A1-93F410CDCEB0}" v="16" dt="2026-01-08T02:47:56.72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5" autoAdjust="0"/>
    <p:restoredTop sz="90717" autoAdjust="0"/>
  </p:normalViewPr>
  <p:slideViewPr>
    <p:cSldViewPr>
      <p:cViewPr varScale="1">
        <p:scale>
          <a:sx n="75" d="100"/>
          <a:sy n="75" d="100"/>
        </p:scale>
        <p:origin x="1651" y="4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lla.Liu (劉家瑀)" userId="6122b3cf-428f-4cd4-a3fb-11ae43be01db" providerId="ADAL" clId="{8D4B16CC-E9D5-4325-974C-81DEBE0BBA37}"/>
    <pc:docChg chg="delSld modSld">
      <pc:chgData name="Bella.Liu (劉家瑀)" userId="6122b3cf-428f-4cd4-a3fb-11ae43be01db" providerId="ADAL" clId="{8D4B16CC-E9D5-4325-974C-81DEBE0BBA37}" dt="2026-01-07T07:44:05.705" v="9" actId="20577"/>
      <pc:docMkLst>
        <pc:docMk/>
      </pc:docMkLst>
      <pc:sldChg chg="modSp mod">
        <pc:chgData name="Bella.Liu (劉家瑀)" userId="6122b3cf-428f-4cd4-a3fb-11ae43be01db" providerId="ADAL" clId="{8D4B16CC-E9D5-4325-974C-81DEBE0BBA37}" dt="2026-01-07T07:39:10.716" v="0" actId="20577"/>
        <pc:sldMkLst>
          <pc:docMk/>
          <pc:sldMk cId="2878030038" sldId="376"/>
        </pc:sldMkLst>
        <pc:spChg chg="mod">
          <ac:chgData name="Bella.Liu (劉家瑀)" userId="6122b3cf-428f-4cd4-a3fb-11ae43be01db" providerId="ADAL" clId="{8D4B16CC-E9D5-4325-974C-81DEBE0BBA37}" dt="2026-01-07T07:39:10.716" v="0" actId="20577"/>
          <ac:spMkLst>
            <pc:docMk/>
            <pc:sldMk cId="2878030038" sldId="376"/>
            <ac:spMk id="14" creationId="{85618469-B4AD-3E30-CD39-CEB8E4102298}"/>
          </ac:spMkLst>
        </pc:spChg>
      </pc:sldChg>
      <pc:sldChg chg="modSp mod">
        <pc:chgData name="Bella.Liu (劉家瑀)" userId="6122b3cf-428f-4cd4-a3fb-11ae43be01db" providerId="ADAL" clId="{8D4B16CC-E9D5-4325-974C-81DEBE0BBA37}" dt="2026-01-07T07:44:05.705" v="9" actId="20577"/>
        <pc:sldMkLst>
          <pc:docMk/>
          <pc:sldMk cId="968189708" sldId="414"/>
        </pc:sldMkLst>
        <pc:graphicFrameChg chg="modGraphic">
          <ac:chgData name="Bella.Liu (劉家瑀)" userId="6122b3cf-428f-4cd4-a3fb-11ae43be01db" providerId="ADAL" clId="{8D4B16CC-E9D5-4325-974C-81DEBE0BBA37}" dt="2026-01-07T07:44:05.705" v="9" actId="20577"/>
          <ac:graphicFrameMkLst>
            <pc:docMk/>
            <pc:sldMk cId="968189708" sldId="414"/>
            <ac:graphicFrameMk id="2" creationId="{CA4E805D-71C0-7FF6-B52B-9B1AB48FF76A}"/>
          </ac:graphicFrameMkLst>
        </pc:graphicFrameChg>
      </pc:sldChg>
      <pc:sldChg chg="del">
        <pc:chgData name="Bella.Liu (劉家瑀)" userId="6122b3cf-428f-4cd4-a3fb-11ae43be01db" providerId="ADAL" clId="{8D4B16CC-E9D5-4325-974C-81DEBE0BBA37}" dt="2026-01-07T07:41:12.784" v="6" actId="47"/>
        <pc:sldMkLst>
          <pc:docMk/>
          <pc:sldMk cId="1647282402" sldId="422"/>
        </pc:sldMkLst>
      </pc:sldChg>
    </pc:docChg>
  </pc:docChgLst>
  <pc:docChgLst>
    <pc:chgData name="Ando.Meritee" userId="S::ando.meritee@acti.com::16748e08-7dbb-430e-baa8-a2f638470044" providerId="AD" clId="Web-{2289F6AA-C903-ACD3-3AFA-03416712E72A}"/>
    <pc:docChg chg="addSld modSld">
      <pc:chgData name="Ando.Meritee" userId="S::ando.meritee@acti.com::16748e08-7dbb-430e-baa8-a2f638470044" providerId="AD" clId="Web-{2289F6AA-C903-ACD3-3AFA-03416712E72A}" dt="2026-01-07T06:57:18.168" v="9" actId="14100"/>
      <pc:docMkLst>
        <pc:docMk/>
      </pc:docMkLst>
      <pc:sldChg chg="modSp">
        <pc:chgData name="Ando.Meritee" userId="S::ando.meritee@acti.com::16748e08-7dbb-430e-baa8-a2f638470044" providerId="AD" clId="Web-{2289F6AA-C903-ACD3-3AFA-03416712E72A}" dt="2026-01-07T06:57:18.168" v="9" actId="14100"/>
        <pc:sldMkLst>
          <pc:docMk/>
          <pc:sldMk cId="2759287166" sldId="421"/>
        </pc:sldMkLst>
        <pc:picChg chg="mod">
          <ac:chgData name="Ando.Meritee" userId="S::ando.meritee@acti.com::16748e08-7dbb-430e-baa8-a2f638470044" providerId="AD" clId="Web-{2289F6AA-C903-ACD3-3AFA-03416712E72A}" dt="2026-01-07T06:57:18.168" v="9" actId="14100"/>
          <ac:picMkLst>
            <pc:docMk/>
            <pc:sldMk cId="2759287166" sldId="421"/>
            <ac:picMk id="5" creationId="{18B3CF83-7471-EEC2-21D1-97B8E02AEE9F}"/>
          </ac:picMkLst>
        </pc:picChg>
      </pc:sldChg>
      <pc:sldChg chg="addSp modSp new">
        <pc:chgData name="Ando.Meritee" userId="S::ando.meritee@acti.com::16748e08-7dbb-430e-baa8-a2f638470044" providerId="AD" clId="Web-{2289F6AA-C903-ACD3-3AFA-03416712E72A}" dt="2026-01-07T06:56:38.385" v="1"/>
        <pc:sldMkLst>
          <pc:docMk/>
          <pc:sldMk cId="2765567614" sldId="428"/>
        </pc:sldMkLst>
        <pc:picChg chg="add mod">
          <ac:chgData name="Ando.Meritee" userId="S::ando.meritee@acti.com::16748e08-7dbb-430e-baa8-a2f638470044" providerId="AD" clId="Web-{2289F6AA-C903-ACD3-3AFA-03416712E72A}" dt="2026-01-07T06:56:38.385" v="1"/>
          <ac:picMkLst>
            <pc:docMk/>
            <pc:sldMk cId="2765567614" sldId="428"/>
            <ac:picMk id="2" creationId="{573B04D5-6FAC-F572-EFCB-9F4B01DCB504}"/>
          </ac:picMkLst>
        </pc:picChg>
      </pc:sldChg>
    </pc:docChg>
  </pc:docChgLst>
  <pc:docChgLst>
    <pc:chgData name="Bella.Liu (劉家瑀)" userId="S::bella.liu@acti.com::6122b3cf-428f-4cd4-a3fb-11ae43be01db" providerId="AD" clId="Web-{FB8E9CB3-4D98-07C4-A9A1-93F410CDCEB0}"/>
    <pc:docChg chg="modSld">
      <pc:chgData name="Bella.Liu (劉家瑀)" userId="S::bella.liu@acti.com::6122b3cf-428f-4cd4-a3fb-11ae43be01db" providerId="AD" clId="Web-{FB8E9CB3-4D98-07C4-A9A1-93F410CDCEB0}" dt="2026-01-08T02:47:55.488" v="7"/>
      <pc:docMkLst>
        <pc:docMk/>
      </pc:docMkLst>
      <pc:sldChg chg="modSp">
        <pc:chgData name="Bella.Liu (劉家瑀)" userId="S::bella.liu@acti.com::6122b3cf-428f-4cd4-a3fb-11ae43be01db" providerId="AD" clId="Web-{FB8E9CB3-4D98-07C4-A9A1-93F410CDCEB0}" dt="2026-01-08T02:47:55.488" v="7"/>
        <pc:sldMkLst>
          <pc:docMk/>
          <pc:sldMk cId="968189708" sldId="414"/>
        </pc:sldMkLst>
        <pc:graphicFrameChg chg="mod modGraphic">
          <ac:chgData name="Bella.Liu (劉家瑀)" userId="S::bella.liu@acti.com::6122b3cf-428f-4cd4-a3fb-11ae43be01db" providerId="AD" clId="Web-{FB8E9CB3-4D98-07C4-A9A1-93F410CDCEB0}" dt="2026-01-08T02:47:55.488" v="7"/>
          <ac:graphicFrameMkLst>
            <pc:docMk/>
            <pc:sldMk cId="968189708" sldId="414"/>
            <ac:graphicFrameMk id="2" creationId="{CA4E805D-71C0-7FF6-B52B-9B1AB48FF76A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2026/1/7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89767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37707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54525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B723E6-0BA7-619F-9E8B-17648F1730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819B6A0-7EE8-292F-70F6-58052FB079B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9122B65-A6A4-17A0-E753-FDFF6F4F8A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D18707-42A7-7949-543C-5C9602CB9B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217300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073CCB-AB46-F11F-7D2C-FEFAE21F9C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D6D919-F7CA-2F29-341E-077D3D5195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2E888F-67B7-C444-80ED-80741F16ED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425F64-19E7-1222-38D5-A2C979C2EF7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203250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99685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2026/1/7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2026/1/7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2026/1/7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2026/1/7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2026/1/7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2026/1/7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2026/1/7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2026/1/7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2026/1/7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2026/1/7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2026/1/7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2026/1/7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2026/1/7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2026/1/7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2026/1/7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2026/1/7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cti.com/solutions/windows-based-NVR-and-CMS-solution?sid=S122" TargetMode="External"/><Relationship Id="rId3" Type="http://schemas.openxmlformats.org/officeDocument/2006/relationships/hyperlink" Target="https://www.acti.com/solutions/windows-based-NVR-solution?sid=S110" TargetMode="External"/><Relationship Id="rId7" Type="http://schemas.openxmlformats.org/officeDocument/2006/relationships/hyperlink" Target="https://www.acti.com/solutions/windows-based-NVR-and-CMS-solution?sid=S121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solutions/windows-based-NVR-and-CMS-solution?sid=S120" TargetMode="External"/><Relationship Id="rId5" Type="http://schemas.openxmlformats.org/officeDocument/2006/relationships/hyperlink" Target="https://www.acti.com/solutions/windows-based-NVR-solution?sid=S112" TargetMode="External"/><Relationship Id="rId10" Type="http://schemas.openxmlformats.org/officeDocument/2006/relationships/hyperlink" Target="https://www.acti.com/solutions/linux-based-NVR-and-CMS-solution?sid=S72" TargetMode="External"/><Relationship Id="rId4" Type="http://schemas.openxmlformats.org/officeDocument/2006/relationships/hyperlink" Target="https://www.acti.com/solutions/windows-based-NVR-solution?sid=S111" TargetMode="External"/><Relationship Id="rId9" Type="http://schemas.openxmlformats.org/officeDocument/2006/relationships/hyperlink" Target="https://www.acti.com/solutions/linux-based-NVR-solution?sid=S60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755576" y="2132856"/>
            <a:ext cx="7164288" cy="1934773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54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Q990, Q991, Q992</a:t>
            </a:r>
          </a:p>
          <a:p>
            <a:pPr algn="l">
              <a:lnSpc>
                <a:spcPct val="150000"/>
              </a:lnSpc>
            </a:pPr>
            <a:r>
              <a:rPr lang="en-US" sz="3200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New Product Introduction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D08729D-94E8-867A-43E8-0DDBD761B768}"/>
              </a:ext>
            </a:extLst>
          </p:cNvPr>
          <p:cNvSpPr txBox="1"/>
          <p:nvPr/>
        </p:nvSpPr>
        <p:spPr>
          <a:xfrm>
            <a:off x="755576" y="4293096"/>
            <a:ext cx="41239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PTZ Positioning Systems with up to 5km Surveillance</a:t>
            </a:r>
            <a:endParaRPr lang="en-US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323528" y="1412776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ACTi is introducing the newest products: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F1DF1F7-796B-20A0-AA13-3DD3FFE5DBE2}"/>
              </a:ext>
            </a:extLst>
          </p:cNvPr>
          <p:cNvGrpSpPr/>
          <p:nvPr/>
        </p:nvGrpSpPr>
        <p:grpSpPr>
          <a:xfrm>
            <a:off x="611560" y="1850460"/>
            <a:ext cx="8064896" cy="1458044"/>
            <a:chOff x="611560" y="1850460"/>
            <a:chExt cx="8064896" cy="1458044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E62D6401-38DC-0C2F-A57F-0338A813C535}"/>
                </a:ext>
              </a:extLst>
            </p:cNvPr>
            <p:cNvSpPr/>
            <p:nvPr/>
          </p:nvSpPr>
          <p:spPr>
            <a:xfrm>
              <a:off x="611560" y="1868344"/>
              <a:ext cx="8064896" cy="14401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677FBB9D-158B-F32D-299A-E2FD3194CA98}"/>
                </a:ext>
              </a:extLst>
            </p:cNvPr>
            <p:cNvSpPr txBox="1"/>
            <p:nvPr/>
          </p:nvSpPr>
          <p:spPr>
            <a:xfrm>
              <a:off x="2553308" y="2405499"/>
              <a:ext cx="5979132" cy="58477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1600" b="1" dirty="0">
                  <a:solidFill>
                    <a:srgbClr val="FF0000"/>
                  </a:solidFill>
                  <a:latin typeface="Open Sans" panose="020B0606030504020204" pitchFamily="34" charset="0"/>
                </a:rPr>
                <a:t>2MP</a:t>
              </a:r>
              <a:r>
                <a:rPr lang="en-US" sz="1600" b="1" dirty="0">
                  <a:latin typeface="Open Sans" panose="020B0606030504020204" pitchFamily="34" charset="0"/>
                </a:rPr>
                <a:t> Deep Learning AI </a:t>
              </a:r>
              <a:r>
                <a:rPr lang="en-US" sz="1600" b="1" dirty="0" err="1">
                  <a:latin typeface="Open Sans" panose="020B0606030504020204" pitchFamily="34" charset="0"/>
                </a:rPr>
                <a:t>LightGuard</a:t>
              </a:r>
              <a:r>
                <a:rPr lang="en-US" sz="1600" b="1" dirty="0">
                  <a:latin typeface="Open Sans" panose="020B0606030504020204" pitchFamily="34" charset="0"/>
                </a:rPr>
                <a:t> </a:t>
              </a:r>
              <a:r>
                <a:rPr lang="en-US" sz="1600" b="1" dirty="0">
                  <a:solidFill>
                    <a:srgbClr val="FF0000"/>
                  </a:solidFill>
                  <a:latin typeface="Open Sans" panose="020B0606030504020204" pitchFamily="34" charset="0"/>
                </a:rPr>
                <a:t>45x</a:t>
              </a:r>
              <a:r>
                <a:rPr lang="en-US" sz="1600" b="1" dirty="0">
                  <a:latin typeface="Open Sans" panose="020B0606030504020204" pitchFamily="34" charset="0"/>
                </a:rPr>
                <a:t> Outdoor PTZ Positioning System with </a:t>
              </a:r>
              <a:r>
                <a:rPr lang="en-US" sz="1600" b="1" dirty="0">
                  <a:solidFill>
                    <a:srgbClr val="FF0000"/>
                  </a:solidFill>
                  <a:latin typeface="Open Sans" panose="020B0606030504020204" pitchFamily="34" charset="0"/>
                </a:rPr>
                <a:t>IR LED 400m</a:t>
              </a:r>
              <a:r>
                <a:rPr lang="en-US" sz="1600" b="1" dirty="0">
                  <a:latin typeface="Open Sans" panose="020B0606030504020204" pitchFamily="34" charset="0"/>
                </a:rPr>
                <a:t>, WDR 120dB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B6F4D26-3CD1-E053-5855-88376E39C786}"/>
                </a:ext>
              </a:extLst>
            </p:cNvPr>
            <p:cNvSpPr txBox="1"/>
            <p:nvPr/>
          </p:nvSpPr>
          <p:spPr>
            <a:xfrm>
              <a:off x="2585956" y="185046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Q990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9D56ED5C-95EB-DD76-BF1E-29FE35B445F6}"/>
              </a:ext>
            </a:extLst>
          </p:cNvPr>
          <p:cNvGrpSpPr/>
          <p:nvPr/>
        </p:nvGrpSpPr>
        <p:grpSpPr>
          <a:xfrm>
            <a:off x="611560" y="3518933"/>
            <a:ext cx="8064896" cy="1458044"/>
            <a:chOff x="611560" y="1850460"/>
            <a:chExt cx="8064896" cy="1458044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6E7A96C-D268-15F4-A463-A865876F916F}"/>
                </a:ext>
              </a:extLst>
            </p:cNvPr>
            <p:cNvSpPr/>
            <p:nvPr/>
          </p:nvSpPr>
          <p:spPr>
            <a:xfrm>
              <a:off x="611560" y="1868344"/>
              <a:ext cx="8064896" cy="14401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F83063F9-7105-78E2-0E29-25F8AABD98A7}"/>
                </a:ext>
              </a:extLst>
            </p:cNvPr>
            <p:cNvSpPr txBox="1"/>
            <p:nvPr/>
          </p:nvSpPr>
          <p:spPr>
            <a:xfrm>
              <a:off x="2553308" y="2405499"/>
              <a:ext cx="5979132" cy="58477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1600" b="1" dirty="0">
                  <a:solidFill>
                    <a:srgbClr val="FF0000"/>
                  </a:solidFill>
                  <a:latin typeface="Open Sans" panose="020B0606030504020204" pitchFamily="34" charset="0"/>
                </a:rPr>
                <a:t>4MP</a:t>
              </a:r>
              <a:r>
                <a:rPr lang="en-US" sz="1600" b="1" dirty="0">
                  <a:latin typeface="Open Sans" panose="020B0606030504020204" pitchFamily="34" charset="0"/>
                </a:rPr>
                <a:t> Deep Learning AI </a:t>
              </a:r>
              <a:r>
                <a:rPr lang="en-US" sz="1600" b="1" dirty="0" err="1">
                  <a:latin typeface="Open Sans" panose="020B0606030504020204" pitchFamily="34" charset="0"/>
                </a:rPr>
                <a:t>LightGuard</a:t>
              </a:r>
              <a:r>
                <a:rPr lang="en-US" sz="1600" b="1" dirty="0">
                  <a:latin typeface="Open Sans" panose="020B0606030504020204" pitchFamily="34" charset="0"/>
                </a:rPr>
                <a:t> </a:t>
              </a:r>
              <a:r>
                <a:rPr lang="en-US" sz="1600" b="1" dirty="0">
                  <a:solidFill>
                    <a:srgbClr val="FF0000"/>
                  </a:solidFill>
                  <a:latin typeface="Open Sans" panose="020B0606030504020204" pitchFamily="34" charset="0"/>
                </a:rPr>
                <a:t>41x</a:t>
              </a:r>
              <a:r>
                <a:rPr lang="en-US" sz="1600" b="1" dirty="0">
                  <a:latin typeface="Open Sans" panose="020B0606030504020204" pitchFamily="34" charset="0"/>
                </a:rPr>
                <a:t> Outdoor PTZ Positioning System with </a:t>
              </a:r>
              <a:r>
                <a:rPr lang="en-US" sz="1600" b="1" dirty="0">
                  <a:solidFill>
                    <a:srgbClr val="FF0000"/>
                  </a:solidFill>
                  <a:latin typeface="Open Sans" panose="020B0606030504020204" pitchFamily="34" charset="0"/>
                </a:rPr>
                <a:t>IR LED 400m</a:t>
              </a:r>
              <a:r>
                <a:rPr lang="en-US" sz="1600" b="1" dirty="0">
                  <a:latin typeface="Open Sans" panose="020B0606030504020204" pitchFamily="34" charset="0"/>
                </a:rPr>
                <a:t>, WDR 120dB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8E941BF-82F4-9596-BF84-57D43DD24627}"/>
                </a:ext>
              </a:extLst>
            </p:cNvPr>
            <p:cNvSpPr txBox="1"/>
            <p:nvPr/>
          </p:nvSpPr>
          <p:spPr>
            <a:xfrm>
              <a:off x="2585956" y="185046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Q991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C8883B9-D93C-F9BE-9675-8C57B53F679A}"/>
              </a:ext>
            </a:extLst>
          </p:cNvPr>
          <p:cNvGrpSpPr/>
          <p:nvPr/>
        </p:nvGrpSpPr>
        <p:grpSpPr>
          <a:xfrm>
            <a:off x="611560" y="5246838"/>
            <a:ext cx="8064896" cy="1458044"/>
            <a:chOff x="611560" y="1850460"/>
            <a:chExt cx="8064896" cy="1458044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51C1BD7-9986-7375-5E4F-819EBD1872C4}"/>
                </a:ext>
              </a:extLst>
            </p:cNvPr>
            <p:cNvSpPr/>
            <p:nvPr/>
          </p:nvSpPr>
          <p:spPr>
            <a:xfrm>
              <a:off x="611560" y="1868344"/>
              <a:ext cx="8064896" cy="14401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85618469-B4AD-3E30-CD39-CEB8E4102298}"/>
                </a:ext>
              </a:extLst>
            </p:cNvPr>
            <p:cNvSpPr txBox="1"/>
            <p:nvPr/>
          </p:nvSpPr>
          <p:spPr>
            <a:xfrm>
              <a:off x="2553308" y="2405499"/>
              <a:ext cx="5979132" cy="58477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1600" b="1" dirty="0">
                  <a:solidFill>
                    <a:srgbClr val="FF0000"/>
                  </a:solidFill>
                  <a:latin typeface="Open Sans" panose="020B0606030504020204" pitchFamily="34" charset="0"/>
                </a:rPr>
                <a:t>8MP</a:t>
              </a:r>
              <a:r>
                <a:rPr lang="en-US" sz="1600" b="1" dirty="0">
                  <a:latin typeface="Open Sans" panose="020B0606030504020204" pitchFamily="34" charset="0"/>
                </a:rPr>
                <a:t> Deep Learning AI LightGuard </a:t>
              </a:r>
              <a:r>
                <a:rPr lang="en-US" sz="1600" b="1" dirty="0">
                  <a:solidFill>
                    <a:srgbClr val="FF0000"/>
                  </a:solidFill>
                  <a:latin typeface="Open Sans" panose="020B0606030504020204" pitchFamily="34" charset="0"/>
                </a:rPr>
                <a:t>41x</a:t>
              </a:r>
              <a:r>
                <a:rPr lang="en-US" sz="1600" b="1" dirty="0">
                  <a:latin typeface="Open Sans" panose="020B0606030504020204" pitchFamily="34" charset="0"/>
                </a:rPr>
                <a:t> Outdoor PTZ Positioning System with </a:t>
              </a:r>
              <a:r>
                <a:rPr lang="en-US" sz="1600" b="1" dirty="0">
                  <a:solidFill>
                    <a:srgbClr val="FF0000"/>
                  </a:solidFill>
                  <a:latin typeface="Open Sans" panose="020B0606030504020204" pitchFamily="34" charset="0"/>
                </a:rPr>
                <a:t>Laser 1000m</a:t>
              </a:r>
              <a:r>
                <a:rPr lang="en-US" sz="1600" b="1" dirty="0">
                  <a:latin typeface="Open Sans" panose="020B0606030504020204" pitchFamily="34" charset="0"/>
                </a:rPr>
                <a:t>, WDR 120dB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C1C5F4EA-6A6A-FA02-0AC0-78E5F39F7D13}"/>
                </a:ext>
              </a:extLst>
            </p:cNvPr>
            <p:cNvSpPr txBox="1"/>
            <p:nvPr/>
          </p:nvSpPr>
          <p:spPr>
            <a:xfrm>
              <a:off x="2585956" y="185046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Q992</a:t>
              </a:r>
            </a:p>
          </p:txBody>
        </p:sp>
      </p:grpSp>
      <p:pic>
        <p:nvPicPr>
          <p:cNvPr id="17" name="Picture 2">
            <a:extLst>
              <a:ext uri="{FF2B5EF4-FFF2-40B4-BE49-F238E27FC236}">
                <a16:creationId xmlns:a16="http://schemas.microsoft.com/office/drawing/2014/main" id="{57E9F5EB-6806-DD7E-758D-D868B24D15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20" y="1776277"/>
            <a:ext cx="1670628" cy="1670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2D6B610F-0733-8950-CCF7-DEE60292CC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990" y="5233706"/>
            <a:ext cx="1631537" cy="1631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>
            <a:extLst>
              <a:ext uri="{FF2B5EF4-FFF2-40B4-BE49-F238E27FC236}">
                <a16:creationId xmlns:a16="http://schemas.microsoft.com/office/drawing/2014/main" id="{60EF415D-81CC-216B-8039-B9E1406A36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448" y="3500755"/>
            <a:ext cx="1670628" cy="1670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F4F3B53-7AD9-F199-9D9A-E5561A3E38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2995" y="2086800"/>
            <a:ext cx="6878010" cy="382958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Product Matrix: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FC72F87-0AC3-3AE9-31C8-C4D7FA1FB258}"/>
              </a:ext>
            </a:extLst>
          </p:cNvPr>
          <p:cNvSpPr/>
          <p:nvPr/>
        </p:nvSpPr>
        <p:spPr>
          <a:xfrm>
            <a:off x="3851919" y="4437112"/>
            <a:ext cx="864097" cy="360040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71B33BF-C96B-4859-1A78-61ECE8D48FEB}"/>
              </a:ext>
            </a:extLst>
          </p:cNvPr>
          <p:cNvSpPr/>
          <p:nvPr/>
        </p:nvSpPr>
        <p:spPr>
          <a:xfrm>
            <a:off x="2915815" y="4810328"/>
            <a:ext cx="936103" cy="1106056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682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179512" y="1052736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Spec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A4E805D-71C0-7FF6-B52B-9B1AB48FF7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7466630"/>
              </p:ext>
            </p:extLst>
          </p:nvPr>
        </p:nvGraphicFramePr>
        <p:xfrm>
          <a:off x="323528" y="1484784"/>
          <a:ext cx="8352928" cy="49952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8232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4292778239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1898860449"/>
                    </a:ext>
                  </a:extLst>
                </a:gridCol>
              </a:tblGrid>
              <a:tr h="337384">
                <a:tc>
                  <a:txBody>
                    <a:bodyPr/>
                    <a:lstStyle/>
                    <a:p>
                      <a:r>
                        <a:rPr lang="en-US" sz="1600" dirty="0"/>
                        <a:t>Model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Q990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Q991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Q992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946640">
                <a:tc>
                  <a:txBody>
                    <a:bodyPr/>
                    <a:lstStyle/>
                    <a:p>
                      <a:r>
                        <a:rPr lang="en-US" sz="1600" dirty="0"/>
                        <a:t>Photo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 dirty="0"/>
                        <a:t>Product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PTZ Positioning System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PTZ Positioning System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PTZ Positioning System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 dirty="0"/>
                        <a:t>Resolution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2MP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4MP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8MP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 dirty="0"/>
                        <a:t>Zoom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45x (f5.7-256.5mm)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41x (f6.0-246mm)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41x (f6.0-246mm)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 dirty="0"/>
                        <a:t>Maximum Frame 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60@2MP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60@4MP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/>
                        <a:t>30@8MP, 30@2MP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9322371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 dirty="0"/>
                        <a:t>IR LED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Yes (400m)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Yes (400m)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-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765231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 dirty="0"/>
                        <a:t>Laser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-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Yes (1000m)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8523467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 dirty="0"/>
                        <a:t>WDR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120dB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120dB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120dB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6643403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 dirty="0"/>
                        <a:t>Low Light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0851632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 dirty="0"/>
                        <a:t>Analytics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Deep Learning AI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Deep Learning AI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Deep Learning AI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2413204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 dirty="0"/>
                        <a:t>NDAA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22026"/>
                  </a:ext>
                </a:extLst>
              </a:tr>
              <a:tr h="337384">
                <a:tc>
                  <a:txBody>
                    <a:bodyPr/>
                    <a:lstStyle/>
                    <a:p>
                      <a:r>
                        <a:rPr lang="en-US" sz="1600" dirty="0"/>
                        <a:t>Approvals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/>
                        <a:t>CE, FCC, IP68, UL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CE, FCC, IP68, UL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CE, FCC, </a:t>
                      </a:r>
                      <a:r>
                        <a:rPr lang="fr-F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IP66</a:t>
                      </a:r>
                      <a:r>
                        <a:rPr kumimoji="0" lang="fr-F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, UL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8512304"/>
                  </a:ext>
                </a:extLst>
              </a:tr>
            </a:tbl>
          </a:graphicData>
        </a:graphic>
      </p:graphicFrame>
      <p:pic>
        <p:nvPicPr>
          <p:cNvPr id="6" name="Picture 2">
            <a:extLst>
              <a:ext uri="{FF2B5EF4-FFF2-40B4-BE49-F238E27FC236}">
                <a16:creationId xmlns:a16="http://schemas.microsoft.com/office/drawing/2014/main" id="{DAC62D97-D921-05CD-87E1-07EBE33B91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820300"/>
            <a:ext cx="1011376" cy="1011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8A06528A-7AB6-3829-AF90-1FF19DBA2F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820300"/>
            <a:ext cx="1011376" cy="1011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7EA7D5E9-4054-9CE4-FA41-28D433CB20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2176" y="1820300"/>
            <a:ext cx="1040224" cy="1040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81897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DB8FBEA1-40E3-CB9B-6401-F1AF19540165}"/>
              </a:ext>
            </a:extLst>
          </p:cNvPr>
          <p:cNvSpPr txBox="1"/>
          <p:nvPr/>
        </p:nvSpPr>
        <p:spPr>
          <a:xfrm>
            <a:off x="179512" y="1124744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Built-in Deep Learning AI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867953C-555E-327A-2AEB-8E37560FF9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2383293"/>
              </p:ext>
            </p:extLst>
          </p:nvPr>
        </p:nvGraphicFramePr>
        <p:xfrm>
          <a:off x="755576" y="1556792"/>
          <a:ext cx="7632848" cy="51816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4992554">
                  <a:extLst>
                    <a:ext uri="{9D8B030D-6E8A-4147-A177-3AD203B41FA5}">
                      <a16:colId xmlns:a16="http://schemas.microsoft.com/office/drawing/2014/main" val="2687423715"/>
                    </a:ext>
                  </a:extLst>
                </a:gridCol>
                <a:gridCol w="816091">
                  <a:extLst>
                    <a:ext uri="{9D8B030D-6E8A-4147-A177-3AD203B41FA5}">
                      <a16:colId xmlns:a16="http://schemas.microsoft.com/office/drawing/2014/main" val="3956858501"/>
                    </a:ext>
                  </a:extLst>
                </a:gridCol>
                <a:gridCol w="816091">
                  <a:extLst>
                    <a:ext uri="{9D8B030D-6E8A-4147-A177-3AD203B41FA5}">
                      <a16:colId xmlns:a16="http://schemas.microsoft.com/office/drawing/2014/main" val="277797884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1092351429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buNone/>
                      </a:pP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AI Feature</a:t>
                      </a:r>
                    </a:p>
                  </a:txBody>
                  <a:tcPr marL="4572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Q990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572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Q991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572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Q992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5720" anchor="b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0398900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Smart Motion Detection </a:t>
                      </a:r>
                      <a:endParaRPr lang="en-US" sz="1400" b="0" i="0" u="none" strike="noStrike" dirty="0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3761713134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Smart Intrusion Protection </a:t>
                      </a:r>
                      <a:endParaRPr lang="en-US" sz="1400" b="0" i="0" u="none" strike="noStrike" dirty="0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337163646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Line Crossing Detection</a:t>
                      </a:r>
                    </a:p>
                  </a:txBody>
                  <a:tcPr marL="4572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buNone/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buNone/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buNone/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1778837441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People Intrusion Detection </a:t>
                      </a:r>
                      <a:endParaRPr lang="en-US" sz="1400" b="0" i="0" u="none" strike="noStrike" dirty="0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buNone/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buNone/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buNone/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2970742051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People Enter Area Detection </a:t>
                      </a:r>
                      <a:endParaRPr lang="en-US" sz="1400" b="0" i="0" u="none" strike="noStrike" dirty="0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817117260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400" u="none" strike="noStrike">
                          <a:effectLst/>
                        </a:rPr>
                        <a:t>People Exit Area Detection </a:t>
                      </a:r>
                      <a:endParaRPr lang="en-US" sz="1400" b="0" i="0" u="none" strike="noStrike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2461139679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400" u="none" strike="noStrike">
                          <a:effectLst/>
                        </a:rPr>
                        <a:t>Vehicle Line Crossing Detection </a:t>
                      </a:r>
                      <a:endParaRPr lang="en-US" sz="1400" b="0" i="0" u="none" strike="noStrike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4003385254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400" u="none" strike="noStrike">
                          <a:effectLst/>
                        </a:rPr>
                        <a:t>Vehicle Intrusion Detection </a:t>
                      </a:r>
                      <a:endParaRPr lang="en-US" sz="1400" b="0" i="0" u="none" strike="noStrike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1842619126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400" u="none" strike="noStrike">
                          <a:effectLst/>
                        </a:rPr>
                        <a:t>Vehicle Enter Area Detection </a:t>
                      </a:r>
                      <a:endParaRPr lang="en-US" sz="1400" b="0" i="0" u="none" strike="noStrike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2069172914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Vehicle Exit Area Detection </a:t>
                      </a:r>
                      <a:endParaRPr lang="en-US" sz="1400" b="0" i="0" u="none" strike="noStrike" dirty="0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1821235484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400" u="none" strike="noStrike">
                          <a:effectLst/>
                        </a:rPr>
                        <a:t>Missing Object Detection </a:t>
                      </a:r>
                      <a:endParaRPr lang="en-US" sz="1400" b="0" i="0" u="none" strike="noStrike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949892733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Unattended Object Detection </a:t>
                      </a:r>
                      <a:endParaRPr lang="en-US" sz="1400" b="0" i="0" u="none" strike="noStrike" dirty="0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3141313503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Tampering Detection </a:t>
                      </a:r>
                      <a:endParaRPr lang="en-US" sz="1400" b="0" i="0" u="none" strike="noStrike" dirty="0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3662629520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PTZ Auto Tracking </a:t>
                      </a:r>
                      <a:endParaRPr lang="en-US" sz="1400" b="0" i="0" u="none" strike="noStrike" dirty="0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ptos Narrow" panose="020B0004020202020204" pitchFamily="34" charset="0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3281709231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Flow Counting</a:t>
                      </a:r>
                    </a:p>
                  </a:txBody>
                  <a:tcPr marL="4572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3356447948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Density Counting</a:t>
                      </a:r>
                    </a:p>
                  </a:txBody>
                  <a:tcPr marL="4572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marL="4572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marL="45720" anchor="b"/>
                </a:tc>
                <a:extLst>
                  <a:ext uri="{0D108BD9-81ED-4DB2-BD59-A6C34878D82A}">
                    <a16:rowId xmlns:a16="http://schemas.microsoft.com/office/drawing/2014/main" val="30584539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16921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66A006-125E-70C0-6CB3-7A7A997125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89E2BABB-143B-94DC-6D7A-568720B0E0C1}"/>
              </a:ext>
            </a:extLst>
          </p:cNvPr>
          <p:cNvSpPr txBox="1"/>
          <p:nvPr/>
        </p:nvSpPr>
        <p:spPr>
          <a:xfrm>
            <a:off x="179512" y="1124744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DORI Distances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72D131F-2DFD-5AB7-C096-C555260DCB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402491"/>
              </p:ext>
            </p:extLst>
          </p:nvPr>
        </p:nvGraphicFramePr>
        <p:xfrm>
          <a:off x="323528" y="1700808"/>
          <a:ext cx="8280921" cy="493776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224136">
                  <a:extLst>
                    <a:ext uri="{9D8B030D-6E8A-4147-A177-3AD203B41FA5}">
                      <a16:colId xmlns:a16="http://schemas.microsoft.com/office/drawing/2014/main" val="2687423715"/>
                    </a:ext>
                  </a:extLst>
                </a:gridCol>
                <a:gridCol w="2438579">
                  <a:extLst>
                    <a:ext uri="{9D8B030D-6E8A-4147-A177-3AD203B41FA5}">
                      <a16:colId xmlns:a16="http://schemas.microsoft.com/office/drawing/2014/main" val="2772721018"/>
                    </a:ext>
                  </a:extLst>
                </a:gridCol>
                <a:gridCol w="2104354">
                  <a:extLst>
                    <a:ext uri="{9D8B030D-6E8A-4147-A177-3AD203B41FA5}">
                      <a16:colId xmlns:a16="http://schemas.microsoft.com/office/drawing/2014/main" val="3524916794"/>
                    </a:ext>
                  </a:extLst>
                </a:gridCol>
                <a:gridCol w="887241">
                  <a:extLst>
                    <a:ext uri="{9D8B030D-6E8A-4147-A177-3AD203B41FA5}">
                      <a16:colId xmlns:a16="http://schemas.microsoft.com/office/drawing/2014/main" val="3956858501"/>
                    </a:ext>
                  </a:extLst>
                </a:gridCol>
                <a:gridCol w="813305">
                  <a:extLst>
                    <a:ext uri="{9D8B030D-6E8A-4147-A177-3AD203B41FA5}">
                      <a16:colId xmlns:a16="http://schemas.microsoft.com/office/drawing/2014/main" val="2777978842"/>
                    </a:ext>
                  </a:extLst>
                </a:gridCol>
                <a:gridCol w="813306">
                  <a:extLst>
                    <a:ext uri="{9D8B030D-6E8A-4147-A177-3AD203B41FA5}">
                      <a16:colId xmlns:a16="http://schemas.microsoft.com/office/drawing/2014/main" val="1092351429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buNone/>
                      </a:pP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AI Feature</a:t>
                      </a:r>
                    </a:p>
                  </a:txBody>
                  <a:tcPr marL="45720" marR="4572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buNone/>
                      </a:pP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Definition</a:t>
                      </a:r>
                    </a:p>
                  </a:txBody>
                  <a:tcPr marL="45720" marR="4572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buNone/>
                      </a:pP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Example</a:t>
                      </a:r>
                    </a:p>
                  </a:txBody>
                  <a:tcPr marL="45720" marR="4572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Q990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5720" marR="4572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Q991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5720" marR="4572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u="none" strike="noStrike" dirty="0">
                          <a:effectLst/>
                        </a:rPr>
                        <a:t>Q992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45720" marR="45720" anchor="b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0398900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400" b="1" u="none" strike="noStrike" dirty="0">
                          <a:effectLst/>
                        </a:rPr>
                        <a:t>Detection</a:t>
                      </a:r>
                      <a:endParaRPr lang="en-US" sz="1400" b="1" i="0" u="none" strike="noStrike" dirty="0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You can detect the presence of a subject (person, vehicle, object) in the scene, but no detail is sufficient to know what or who it is.</a:t>
                      </a:r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Something is moving in that corner.</a:t>
                      </a:r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107.2m-3330m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107.2m-3330m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155.5m-4829.4m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761713134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400" b="1" u="none" strike="noStrike" dirty="0">
                          <a:effectLst/>
                        </a:rPr>
                        <a:t>Observation</a:t>
                      </a:r>
                      <a:endParaRPr lang="en-US" sz="1400" b="1" i="0" u="none" strike="noStrike" dirty="0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Enough detail to observe some characteristics (clothing color, vehicle type, object behavior) but still not sufficient for recognition.</a:t>
                      </a:r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That is a car, probably a sedan.</a:t>
                      </a:r>
                      <a:b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That person is wearing a red jacket.</a:t>
                      </a:r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42m-1332m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42m-1332m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62.2m-1931.8m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337163646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4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Recognition</a:t>
                      </a:r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You can reliably say that the subject is the same as one seen before, though not necessarily identify them uniquely.</a:t>
                      </a:r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That is the same person I saw earlier.</a:t>
                      </a:r>
                      <a:b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That is the same white Toyota Corolla.</a:t>
                      </a:r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buNone/>
                      </a:pP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21m-666m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buNone/>
                      </a:pP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21m-666m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buNone/>
                      </a:pP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31.1m-965.9m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1778837441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400" b="1" u="none" strike="noStrike" dirty="0">
                          <a:effectLst/>
                        </a:rPr>
                        <a:t>Identification</a:t>
                      </a:r>
                      <a:endParaRPr lang="en-US" sz="1400" b="1" i="0" u="none" strike="noStrike" dirty="0">
                        <a:solidFill>
                          <a:srgbClr val="35353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Enough resolution for unique identification - i.e., confirming who the person is (facial ID) or exactly what the object is (vehicle plate, brand/model, etc.).</a:t>
                      </a:r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can read every symbol of the license plate.</a:t>
                      </a:r>
                      <a:b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That is John's face.</a:t>
                      </a:r>
                    </a:p>
                  </a:txBody>
                  <a:tcPr marL="45720" marR="4572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buNone/>
                      </a:pP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10m-333m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buNone/>
                      </a:pP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10m-333m</a:t>
                      </a: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buNone/>
                      </a:pPr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15.5m-482.9m </a:t>
                      </a:r>
                    </a:p>
                  </a:txBody>
                  <a:tcPr marL="45720" marR="45720" anchor="ctr"/>
                </a:tc>
                <a:extLst>
                  <a:ext uri="{0D108BD9-81ED-4DB2-BD59-A6C34878D82A}">
                    <a16:rowId xmlns:a16="http://schemas.microsoft.com/office/drawing/2014/main" val="29707420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77584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4021A7-29BB-041A-AFFF-4C4311F768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87DE367-01E6-9164-32A3-081714B897D0}"/>
              </a:ext>
            </a:extLst>
          </p:cNvPr>
          <p:cNvGraphicFramePr>
            <a:graphicFrameLocks noGrp="1"/>
          </p:cNvGraphicFramePr>
          <p:nvPr/>
        </p:nvGraphicFramePr>
        <p:xfrm>
          <a:off x="611560" y="2060848"/>
          <a:ext cx="828092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0230">
                  <a:extLst>
                    <a:ext uri="{9D8B030D-6E8A-4147-A177-3AD203B41FA5}">
                      <a16:colId xmlns:a16="http://schemas.microsoft.com/office/drawing/2014/main" val="3232698814"/>
                    </a:ext>
                  </a:extLst>
                </a:gridCol>
                <a:gridCol w="2070230">
                  <a:extLst>
                    <a:ext uri="{9D8B030D-6E8A-4147-A177-3AD203B41FA5}">
                      <a16:colId xmlns:a16="http://schemas.microsoft.com/office/drawing/2014/main" val="80483492"/>
                    </a:ext>
                  </a:extLst>
                </a:gridCol>
                <a:gridCol w="1764196">
                  <a:extLst>
                    <a:ext uri="{9D8B030D-6E8A-4147-A177-3AD203B41FA5}">
                      <a16:colId xmlns:a16="http://schemas.microsoft.com/office/drawing/2014/main" val="2445103789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8298475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Standard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AI Events/Meta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/>
                        <a:t>Solutions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8259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NVR 3 Corporate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>
                          <a:hlinkClick r:id="rId3"/>
                        </a:rPr>
                        <a:t>S110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4"/>
                        </a:rPr>
                        <a:t>S111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5"/>
                        </a:rPr>
                        <a:t>S112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2422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NVR 3 Business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dirty="0">
                          <a:hlinkClick r:id="rId3"/>
                        </a:rPr>
                        <a:t>S110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4"/>
                        </a:rPr>
                        <a:t>S111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5"/>
                        </a:rPr>
                        <a:t>S112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28329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CMS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>
                          <a:hlinkClick r:id="rId6"/>
                        </a:rPr>
                        <a:t>S120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7"/>
                        </a:rPr>
                        <a:t>S121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8"/>
                        </a:rPr>
                        <a:t>S122</a:t>
                      </a:r>
                      <a:endParaRPr lang="et-E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47451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ZNR-Series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>
                          <a:hlinkClick r:id="rId9"/>
                        </a:rPr>
                        <a:t>S60</a:t>
                      </a:r>
                      <a:endParaRPr lang="et-E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29671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ENR-Series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>
                          <a:hlinkClick r:id="rId10"/>
                        </a:rPr>
                        <a:t>S72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822382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5ACE2945-340C-6ED0-CF0B-CD26DD97FE4C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Supported VMS</a:t>
            </a:r>
            <a:r>
              <a:rPr lang="et-EE" sz="2400" b="1" dirty="0"/>
              <a:t> and Solutions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8333769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8B3CF83-7471-EEC2-21D1-97B8E02AEE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4" y="20136"/>
            <a:ext cx="9136832" cy="6834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2871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3B04D5-6FAC-F572-EFCB-9F4B01DCB5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95"/>
            <a:ext cx="9144000" cy="683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567614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36632</TotalTime>
  <Words>549</Words>
  <Application>Microsoft Office PowerPoint</Application>
  <PresentationFormat>如螢幕大小 (4:3)</PresentationFormat>
  <Paragraphs>192</Paragraphs>
  <Slides>9</Slides>
  <Notes>8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9</vt:i4>
      </vt:variant>
    </vt:vector>
  </HeadingPairs>
  <TitlesOfParts>
    <vt:vector size="11" baseType="lpstr">
      <vt:lpstr>自訂設計</vt:lpstr>
      <vt:lpstr>1_自訂設計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lastModifiedBy>Bella.Liu (劉家瑀)</cp:lastModifiedBy>
  <cp:revision>1623</cp:revision>
  <dcterms:created xsi:type="dcterms:W3CDTF">2015-08-31T10:30:03Z</dcterms:created>
  <dcterms:modified xsi:type="dcterms:W3CDTF">2026-01-08T02:48:05Z</dcterms:modified>
</cp:coreProperties>
</file>