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4"/>
  </p:notesMasterIdLst>
  <p:sldIdLst>
    <p:sldId id="279" r:id="rId3"/>
    <p:sldId id="376" r:id="rId4"/>
    <p:sldId id="419" r:id="rId5"/>
    <p:sldId id="413" r:id="rId6"/>
    <p:sldId id="420" r:id="rId7"/>
    <p:sldId id="418" r:id="rId8"/>
    <p:sldId id="421" r:id="rId9"/>
    <p:sldId id="422" r:id="rId10"/>
    <p:sldId id="464" r:id="rId11"/>
    <p:sldId id="416" r:id="rId12"/>
    <p:sldId id="463" r:id="rId1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B050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6808DE-82F9-8C05-B537-CDB951D9B63C}" v="62" dt="2025-04-18T06:44:59.22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0717" autoAdjust="0"/>
  </p:normalViewPr>
  <p:slideViewPr>
    <p:cSldViewPr>
      <p:cViewPr varScale="1">
        <p:scale>
          <a:sx n="100" d="100"/>
          <a:sy n="100" d="100"/>
        </p:scale>
        <p:origin x="1896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microsoft.com/office/2016/11/relationships/changesInfo" Target="changesInfos/changesInfo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lla.Liu (劉家瑀)" userId="S::bella.liu@acti.com::6122b3cf-428f-4cd4-a3fb-11ae43be01db" providerId="AD" clId="Web-{446808DE-82F9-8C05-B537-CDB951D9B63C}"/>
    <pc:docChg chg="modSld">
      <pc:chgData name="Bella.Liu (劉家瑀)" userId="S::bella.liu@acti.com::6122b3cf-428f-4cd4-a3fb-11ae43be01db" providerId="AD" clId="Web-{446808DE-82F9-8C05-B537-CDB951D9B63C}" dt="2025-04-18T06:44:59.223" v="39"/>
      <pc:docMkLst>
        <pc:docMk/>
      </pc:docMkLst>
      <pc:sldChg chg="modSp">
        <pc:chgData name="Bella.Liu (劉家瑀)" userId="S::bella.liu@acti.com::6122b3cf-428f-4cd4-a3fb-11ae43be01db" providerId="AD" clId="Web-{446808DE-82F9-8C05-B537-CDB951D9B63C}" dt="2025-04-18T06:42:35.954" v="27"/>
        <pc:sldMkLst>
          <pc:docMk/>
          <pc:sldMk cId="2998669500" sldId="418"/>
        </pc:sldMkLst>
        <pc:graphicFrameChg chg="mod modGraphic">
          <ac:chgData name="Bella.Liu (劉家瑀)" userId="S::bella.liu@acti.com::6122b3cf-428f-4cd4-a3fb-11ae43be01db" providerId="AD" clId="Web-{446808DE-82F9-8C05-B537-CDB951D9B63C}" dt="2025-04-18T06:42:35.954" v="27"/>
          <ac:graphicFrameMkLst>
            <pc:docMk/>
            <pc:sldMk cId="2998669500" sldId="418"/>
            <ac:graphicFrameMk id="3" creationId="{D26507BC-8F6E-D5CF-E0D1-7A50DA86D797}"/>
          </ac:graphicFrameMkLst>
        </pc:graphicFrameChg>
      </pc:sldChg>
      <pc:sldChg chg="modSp">
        <pc:chgData name="Bella.Liu (劉家瑀)" userId="S::bella.liu@acti.com::6122b3cf-428f-4cd4-a3fb-11ae43be01db" providerId="AD" clId="Web-{446808DE-82F9-8C05-B537-CDB951D9B63C}" dt="2025-04-18T06:42:16.594" v="23"/>
        <pc:sldMkLst>
          <pc:docMk/>
          <pc:sldMk cId="3795524524" sldId="421"/>
        </pc:sldMkLst>
        <pc:graphicFrameChg chg="mod modGraphic">
          <ac:chgData name="Bella.Liu (劉家瑀)" userId="S::bella.liu@acti.com::6122b3cf-428f-4cd4-a3fb-11ae43be01db" providerId="AD" clId="Web-{446808DE-82F9-8C05-B537-CDB951D9B63C}" dt="2025-04-18T06:42:16.594" v="23"/>
          <ac:graphicFrameMkLst>
            <pc:docMk/>
            <pc:sldMk cId="3795524524" sldId="421"/>
            <ac:graphicFrameMk id="3" creationId="{2FD8C418-CA2E-07BD-F87C-10A93171F35E}"/>
          </ac:graphicFrameMkLst>
        </pc:graphicFrameChg>
      </pc:sldChg>
      <pc:sldChg chg="modSp">
        <pc:chgData name="Bella.Liu (劉家瑀)" userId="S::bella.liu@acti.com::6122b3cf-428f-4cd4-a3fb-11ae43be01db" providerId="AD" clId="Web-{446808DE-82F9-8C05-B537-CDB951D9B63C}" dt="2025-04-18T06:42:56.392" v="35"/>
        <pc:sldMkLst>
          <pc:docMk/>
          <pc:sldMk cId="2871932861" sldId="422"/>
        </pc:sldMkLst>
        <pc:graphicFrameChg chg="mod modGraphic">
          <ac:chgData name="Bella.Liu (劉家瑀)" userId="S::bella.liu@acti.com::6122b3cf-428f-4cd4-a3fb-11ae43be01db" providerId="AD" clId="Web-{446808DE-82F9-8C05-B537-CDB951D9B63C}" dt="2025-04-18T06:42:56.392" v="35"/>
          <ac:graphicFrameMkLst>
            <pc:docMk/>
            <pc:sldMk cId="2871932861" sldId="422"/>
            <ac:graphicFrameMk id="3" creationId="{F6E4921B-2BE8-F0F1-CA4D-DD9F989FEE5C}"/>
          </ac:graphicFrameMkLst>
        </pc:graphicFrameChg>
      </pc:sldChg>
      <pc:sldChg chg="modSp">
        <pc:chgData name="Bella.Liu (劉家瑀)" userId="S::bella.liu@acti.com::6122b3cf-428f-4cd4-a3fb-11ae43be01db" providerId="AD" clId="Web-{446808DE-82F9-8C05-B537-CDB951D9B63C}" dt="2025-04-18T06:44:59.223" v="39"/>
        <pc:sldMkLst>
          <pc:docMk/>
          <pc:sldMk cId="2659074408" sldId="464"/>
        </pc:sldMkLst>
        <pc:graphicFrameChg chg="mod modGraphic">
          <ac:chgData name="Bella.Liu (劉家瑀)" userId="S::bella.liu@acti.com::6122b3cf-428f-4cd4-a3fb-11ae43be01db" providerId="AD" clId="Web-{446808DE-82F9-8C05-B537-CDB951D9B63C}" dt="2025-04-18T06:44:59.223" v="39"/>
          <ac:graphicFrameMkLst>
            <pc:docMk/>
            <pc:sldMk cId="2659074408" sldId="464"/>
            <ac:graphicFrameMk id="6" creationId="{0AAB9CFC-1BF1-D0E7-9F46-CDB16BBA3801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2025/4/21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ABB75D-6389-788F-17B0-922F487117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5274A1-7589-EBDC-7512-323C1B6326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F8E1C8-E7EB-E1FF-0A2E-C90666015D6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AD01E1-4B0D-97DE-CCAB-87D20CC33A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34903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89767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084E1A-66C9-ECAE-B7DA-E49CB414F8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95E97E-3A97-7A6C-A8B2-FF5ACA3C89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97CA1A7-544F-3D7E-8094-3649F5CF23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8696A9-1538-38F4-5D8E-A2882F2A9E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75659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37707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8D9C21-8DA9-B707-91B1-11EA738D2B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428305-4492-E65E-B508-CA63638D25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35FB01-BBFA-06B0-8753-1AAD5CF703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001F02-6DC7-BABF-06BB-B36D362D3B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50964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13EA0D-B07A-565A-2F8D-7273473EC9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E2D221-F046-F0ED-4D37-47C17B19325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0E8C34-C697-DF7E-CBEA-CC96BE7E3F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B14078-8508-A36D-228D-9BD2F1537C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07816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11DF44-EF6C-8315-AB5D-3BE90C4A36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9D732C-1382-A538-C0F9-99C8DBB250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BB1695-1535-0E48-FF76-3CC542831E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96009C-5774-F2C8-2385-87E8B5CFAA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971745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5452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2025/4/21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2025/4/21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2025/4/21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2025/4/21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2025/4/21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2025/4/21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2025/4/21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2025/4/21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2025/4/21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2025/4/21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2025/4/21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2025/4/21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2025/4/21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2025/4/21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cti.com/solutions/windows-based-NVR-and-CMS-solution?sid=S122" TargetMode="External"/><Relationship Id="rId3" Type="http://schemas.openxmlformats.org/officeDocument/2006/relationships/hyperlink" Target="https://www.acti.com/solutions/windows-based-NVR-solution?sid=S110" TargetMode="External"/><Relationship Id="rId7" Type="http://schemas.openxmlformats.org/officeDocument/2006/relationships/hyperlink" Target="https://www.acti.com/solutions/windows-based-NVR-and-CMS-solution?sid=S121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solutions/windows-based-NVR-and-CMS-solution?sid=S120" TargetMode="External"/><Relationship Id="rId5" Type="http://schemas.openxmlformats.org/officeDocument/2006/relationships/hyperlink" Target="https://www.acti.com/solutions/windows-based-NVR-solution?sid=S112" TargetMode="External"/><Relationship Id="rId10" Type="http://schemas.openxmlformats.org/officeDocument/2006/relationships/hyperlink" Target="https://www.acti.com/solutions/linux-based-NVR-and-CMS-solution?sid=S72" TargetMode="External"/><Relationship Id="rId4" Type="http://schemas.openxmlformats.org/officeDocument/2006/relationships/hyperlink" Target="https://www.acti.com/solutions/windows-based-NVR-solution?sid=S111" TargetMode="External"/><Relationship Id="rId9" Type="http://schemas.openxmlformats.org/officeDocument/2006/relationships/hyperlink" Target="https://www.acti.com/solutions/linux-based-NVR-solution?sid=S60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460375" y="1844824"/>
            <a:ext cx="8568952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Z318, Z319, Z53, Z912, Z913</a:t>
            </a: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New Product Introduction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9B9E64B-6171-C20F-7E37-BF0CBD9F318F}"/>
              </a:ext>
            </a:extLst>
          </p:cNvPr>
          <p:cNvSpPr txBox="1"/>
          <p:nvPr/>
        </p:nvSpPr>
        <p:spPr>
          <a:xfrm>
            <a:off x="465991" y="4149080"/>
            <a:ext cx="4608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More powerful built-in AI and WDR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D6202A-EE1C-C46A-99A0-BDFA4E9E74C3}"/>
              </a:ext>
            </a:extLst>
          </p:cNvPr>
          <p:cNvSpPr txBox="1"/>
          <p:nvPr/>
        </p:nvSpPr>
        <p:spPr>
          <a:xfrm>
            <a:off x="267778" y="1126450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ACTi is introducing the newest products: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116D351-0137-F4BF-2BEB-F06BE549887A}"/>
              </a:ext>
            </a:extLst>
          </p:cNvPr>
          <p:cNvGrpSpPr/>
          <p:nvPr/>
        </p:nvGrpSpPr>
        <p:grpSpPr>
          <a:xfrm>
            <a:off x="611560" y="1844824"/>
            <a:ext cx="8064896" cy="2088232"/>
            <a:chOff x="611560" y="1844824"/>
            <a:chExt cx="8064896" cy="208823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05201C7-6296-D446-CF61-228AC5763923}"/>
                </a:ext>
              </a:extLst>
            </p:cNvPr>
            <p:cNvSpPr/>
            <p:nvPr/>
          </p:nvSpPr>
          <p:spPr>
            <a:xfrm>
              <a:off x="611560" y="1844824"/>
              <a:ext cx="8064896" cy="207305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77076A1-3E68-8254-8DD9-D0A9EB5415B5}"/>
                </a:ext>
              </a:extLst>
            </p:cNvPr>
            <p:cNvSpPr txBox="1"/>
            <p:nvPr/>
          </p:nvSpPr>
          <p:spPr>
            <a:xfrm>
              <a:off x="3273388" y="2455728"/>
              <a:ext cx="5403068" cy="14773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</a:rPr>
                <a:t>8MP</a:t>
              </a:r>
              <a:r>
                <a:rPr lang="en-US" b="1" dirty="0"/>
                <a:t> </a:t>
              </a:r>
              <a:r>
                <a:rPr lang="en-US" b="1" dirty="0" err="1">
                  <a:solidFill>
                    <a:srgbClr val="FF0000"/>
                  </a:solidFill>
                </a:rPr>
                <a:t>LightGuard</a:t>
              </a:r>
              <a:r>
                <a:rPr lang="en-US" b="1" dirty="0"/>
                <a:t> Fixed Bullet with D/N, Adaptive IR, Extreme WDR 130dB, SLLS, Fixed lens, f2.8mm/F1.6 (HOV:112.9°), H.265/H.264, 1440p/30fps, 2D+3D DNR, Built-in Microphone, PoE/DC12V, IP67, </a:t>
              </a:r>
              <a:r>
                <a:rPr lang="en-US" b="1" dirty="0">
                  <a:solidFill>
                    <a:srgbClr val="FF0000"/>
                  </a:solidFill>
                </a:rPr>
                <a:t>Deep Learning AI</a:t>
              </a:r>
              <a:r>
                <a:rPr lang="en-US" b="1" dirty="0"/>
                <a:t>,</a:t>
              </a:r>
              <a:r>
                <a:rPr lang="en-US" b="1" dirty="0">
                  <a:solidFill>
                    <a:srgbClr val="FF0000"/>
                  </a:solidFill>
                </a:rPr>
                <a:t> Smart Motion Detection</a:t>
              </a:r>
              <a:r>
                <a:rPr lang="en-US" b="1" dirty="0"/>
                <a:t>,</a:t>
              </a:r>
              <a:r>
                <a:rPr lang="en-US" b="1" dirty="0">
                  <a:solidFill>
                    <a:srgbClr val="FF0000"/>
                  </a:solidFill>
                </a:rPr>
                <a:t> Sound Detection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65804F2-B124-5590-BE37-73CA85377D3C}"/>
                </a:ext>
              </a:extLst>
            </p:cNvPr>
            <p:cNvSpPr txBox="1"/>
            <p:nvPr/>
          </p:nvSpPr>
          <p:spPr>
            <a:xfrm>
              <a:off x="3275856" y="1901652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Z318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817861C-3D16-79B9-9BEE-9F6B911D4705}"/>
              </a:ext>
            </a:extLst>
          </p:cNvPr>
          <p:cNvGrpSpPr/>
          <p:nvPr/>
        </p:nvGrpSpPr>
        <p:grpSpPr>
          <a:xfrm>
            <a:off x="611560" y="4241447"/>
            <a:ext cx="8067364" cy="2073052"/>
            <a:chOff x="611560" y="1844824"/>
            <a:chExt cx="8067364" cy="2073052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AD999D1-B7ED-423C-C9B1-950D8FA1498C}"/>
                </a:ext>
              </a:extLst>
            </p:cNvPr>
            <p:cNvSpPr/>
            <p:nvPr/>
          </p:nvSpPr>
          <p:spPr>
            <a:xfrm>
              <a:off x="611560" y="1844824"/>
              <a:ext cx="8064896" cy="207305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FD5AA3DA-6235-6C5A-7551-4B4CC661B5B7}"/>
                </a:ext>
              </a:extLst>
            </p:cNvPr>
            <p:cNvSpPr txBox="1"/>
            <p:nvPr/>
          </p:nvSpPr>
          <p:spPr>
            <a:xfrm>
              <a:off x="3275856" y="2435369"/>
              <a:ext cx="5403068" cy="14773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</a:rPr>
                <a:t>5MP </a:t>
              </a:r>
              <a:r>
                <a:rPr lang="en-US" b="1" dirty="0" err="1">
                  <a:solidFill>
                    <a:srgbClr val="FF0000"/>
                  </a:solidFill>
                </a:rPr>
                <a:t>LightGuard</a:t>
              </a:r>
              <a:r>
                <a:rPr lang="en-US" b="1" dirty="0"/>
                <a:t> Fixed Bullet with D/N, Adaptive IR, Extreme WDR 130dB, SLLS, Fixed lens, f2.8mm/F1.6 (HOV:112.9°), H.265/H.264, 2D+3D DNR, Built-in Microphone, PoE/DC12V, IP67, </a:t>
              </a:r>
              <a:r>
                <a:rPr lang="en-US" b="1" dirty="0">
                  <a:solidFill>
                    <a:srgbClr val="FF0000"/>
                  </a:solidFill>
                </a:rPr>
                <a:t>Deep Learning AI</a:t>
              </a:r>
              <a:r>
                <a:rPr lang="en-US" b="1" dirty="0"/>
                <a:t>,</a:t>
              </a:r>
              <a:r>
                <a:rPr lang="en-US" b="1" dirty="0">
                  <a:solidFill>
                    <a:srgbClr val="FF0000"/>
                  </a:solidFill>
                </a:rPr>
                <a:t> Smart Motion Detection</a:t>
              </a:r>
              <a:r>
                <a:rPr lang="en-US" b="1" dirty="0"/>
                <a:t>,</a:t>
              </a:r>
              <a:r>
                <a:rPr lang="en-US" b="1" dirty="0">
                  <a:solidFill>
                    <a:srgbClr val="FF0000"/>
                  </a:solidFill>
                </a:rPr>
                <a:t> Sound Detection</a:t>
              </a:r>
              <a:endParaRPr lang="en-US" b="1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C83714C-15CB-BF34-D99E-09FFC78DFE6B}"/>
                </a:ext>
              </a:extLst>
            </p:cNvPr>
            <p:cNvSpPr txBox="1"/>
            <p:nvPr/>
          </p:nvSpPr>
          <p:spPr>
            <a:xfrm>
              <a:off x="3275856" y="1901652"/>
              <a:ext cx="194421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Z319</a:t>
              </a:r>
            </a:p>
          </p:txBody>
        </p:sp>
      </p:grpSp>
      <p:pic>
        <p:nvPicPr>
          <p:cNvPr id="1026" name="Picture 2">
            <a:extLst>
              <a:ext uri="{FF2B5EF4-FFF2-40B4-BE49-F238E27FC236}">
                <a16:creationId xmlns:a16="http://schemas.microsoft.com/office/drawing/2014/main" id="{9BDCE2AB-AB35-C102-5149-4AE35A578D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240" y="1780227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8B47E90D-0B64-A23D-D387-CFEAA205F6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76893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23B330-1A89-20F5-BD19-827D24D4D2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144A543-EF3B-480B-459D-31E986C9549F}"/>
              </a:ext>
            </a:extLst>
          </p:cNvPr>
          <p:cNvSpPr txBox="1"/>
          <p:nvPr/>
        </p:nvSpPr>
        <p:spPr>
          <a:xfrm>
            <a:off x="267778" y="1126450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ACTi is introducing the newest products: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C4B00A1-1791-8462-1C23-7C793971EC6B}"/>
              </a:ext>
            </a:extLst>
          </p:cNvPr>
          <p:cNvGrpSpPr/>
          <p:nvPr/>
        </p:nvGrpSpPr>
        <p:grpSpPr>
          <a:xfrm>
            <a:off x="611560" y="1844824"/>
            <a:ext cx="8064896" cy="1380891"/>
            <a:chOff x="611560" y="1844824"/>
            <a:chExt cx="8064896" cy="138089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D74F082-BD7D-04FF-55AB-8FF43F2D712B}"/>
                </a:ext>
              </a:extLst>
            </p:cNvPr>
            <p:cNvSpPr/>
            <p:nvPr/>
          </p:nvSpPr>
          <p:spPr>
            <a:xfrm>
              <a:off x="611560" y="1844824"/>
              <a:ext cx="8064896" cy="138089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E2E9D5E-8050-513C-7070-82E323DEA103}"/>
                </a:ext>
              </a:extLst>
            </p:cNvPr>
            <p:cNvSpPr txBox="1"/>
            <p:nvPr/>
          </p:nvSpPr>
          <p:spPr>
            <a:xfrm>
              <a:off x="2644042" y="2455728"/>
              <a:ext cx="6032414" cy="64633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b="1" i="0" dirty="0">
                  <a:solidFill>
                    <a:srgbClr val="FF0000"/>
                  </a:solidFill>
                  <a:effectLst/>
                  <a:latin typeface="Open Sans" panose="020B0606030504020204" pitchFamily="34" charset="0"/>
                </a:rPr>
                <a:t>5MP Deep Learning AI </a:t>
              </a:r>
              <a:r>
                <a:rPr lang="en-US" b="1" i="0" dirty="0">
                  <a:solidFill>
                    <a:srgbClr val="535353"/>
                  </a:solidFill>
                  <a:effectLst/>
                  <a:latin typeface="Open Sans" panose="020B0606030504020204" pitchFamily="34" charset="0"/>
                </a:rPr>
                <a:t>f2.8mm Outdoor Turret with D/N, IR LED 30m, </a:t>
              </a:r>
              <a:r>
                <a:rPr lang="en-US" b="1" i="0" dirty="0">
                  <a:solidFill>
                    <a:srgbClr val="FF0000"/>
                  </a:solidFill>
                  <a:effectLst/>
                  <a:latin typeface="Open Sans" panose="020B0606030504020204" pitchFamily="34" charset="0"/>
                </a:rPr>
                <a:t>Smart Motion Detection</a:t>
              </a:r>
              <a:endParaRPr lang="en-US" b="1" dirty="0">
                <a:solidFill>
                  <a:srgbClr val="FF0000"/>
                </a:solidFill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EC3E4836-B10E-5EB4-1FE5-C40C5608D3FB}"/>
                </a:ext>
              </a:extLst>
            </p:cNvPr>
            <p:cNvSpPr txBox="1"/>
            <p:nvPr/>
          </p:nvSpPr>
          <p:spPr>
            <a:xfrm>
              <a:off x="2644042" y="188495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Z53</a:t>
              </a:r>
            </a:p>
          </p:txBody>
        </p:sp>
      </p:grpSp>
      <p:pic>
        <p:nvPicPr>
          <p:cNvPr id="5" name="Picture 2">
            <a:extLst>
              <a:ext uri="{FF2B5EF4-FFF2-40B4-BE49-F238E27FC236}">
                <a16:creationId xmlns:a16="http://schemas.microsoft.com/office/drawing/2014/main" id="{1A46B673-E7B7-6D72-E128-A2F8971F8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35648"/>
            <a:ext cx="144016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132F86C3-EA87-18B7-3FB5-3E4A7E7B7FA9}"/>
              </a:ext>
            </a:extLst>
          </p:cNvPr>
          <p:cNvGrpSpPr/>
          <p:nvPr/>
        </p:nvGrpSpPr>
        <p:grpSpPr>
          <a:xfrm>
            <a:off x="611560" y="3415674"/>
            <a:ext cx="8064896" cy="1380891"/>
            <a:chOff x="611560" y="1844824"/>
            <a:chExt cx="8064896" cy="1380891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DB970690-3D1A-918D-FC97-39E59F4E04B5}"/>
                </a:ext>
              </a:extLst>
            </p:cNvPr>
            <p:cNvSpPr/>
            <p:nvPr/>
          </p:nvSpPr>
          <p:spPr>
            <a:xfrm>
              <a:off x="611560" y="1844824"/>
              <a:ext cx="8064896" cy="138089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9337A1FF-3CAE-F588-A779-8E6DEABBEB1E}"/>
                </a:ext>
              </a:extLst>
            </p:cNvPr>
            <p:cNvSpPr txBox="1"/>
            <p:nvPr/>
          </p:nvSpPr>
          <p:spPr>
            <a:xfrm>
              <a:off x="2644042" y="2455728"/>
              <a:ext cx="6032414" cy="64633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pPr>
                <a:spcBef>
                  <a:spcPts val="1650"/>
                </a:spcBef>
                <a:spcAft>
                  <a:spcPts val="900"/>
                </a:spcAft>
                <a:buNone/>
              </a:pPr>
              <a:r>
                <a:rPr lang="en-US" b="1" i="0" dirty="0">
                  <a:solidFill>
                    <a:srgbClr val="FF0000"/>
                  </a:solidFill>
                  <a:effectLst/>
                  <a:latin typeface="Open Sans" panose="020B0606030504020204" pitchFamily="34" charset="0"/>
                </a:rPr>
                <a:t>5MP Deep Learning AI </a:t>
              </a:r>
              <a:r>
                <a:rPr lang="en-US" b="1" i="0" dirty="0">
                  <a:solidFill>
                    <a:srgbClr val="535353"/>
                  </a:solidFill>
                  <a:effectLst/>
                  <a:latin typeface="Open Sans" panose="020B0606030504020204" pitchFamily="34" charset="0"/>
                </a:rPr>
                <a:t>f2.8mm Outdoor Dome with D/N, IR LED 30m, </a:t>
              </a:r>
              <a:r>
                <a:rPr lang="en-US" b="1" i="0" dirty="0">
                  <a:solidFill>
                    <a:srgbClr val="FF0000"/>
                  </a:solidFill>
                  <a:effectLst/>
                  <a:latin typeface="Open Sans" panose="020B0606030504020204" pitchFamily="34" charset="0"/>
                </a:rPr>
                <a:t>Smart Motion Detection</a:t>
              </a:r>
              <a:endParaRPr lang="en-US" b="1" dirty="0">
                <a:solidFill>
                  <a:srgbClr val="FF0000"/>
                </a:solidFill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BA97570C-61B5-7F98-339E-C1D7227069FD}"/>
                </a:ext>
              </a:extLst>
            </p:cNvPr>
            <p:cNvSpPr txBox="1"/>
            <p:nvPr/>
          </p:nvSpPr>
          <p:spPr>
            <a:xfrm>
              <a:off x="2644042" y="188495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Z912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87EF7597-87EA-7852-C854-70B1D40A0FD9}"/>
              </a:ext>
            </a:extLst>
          </p:cNvPr>
          <p:cNvGrpSpPr/>
          <p:nvPr/>
        </p:nvGrpSpPr>
        <p:grpSpPr>
          <a:xfrm>
            <a:off x="592024" y="4966410"/>
            <a:ext cx="8064896" cy="1380891"/>
            <a:chOff x="611560" y="1844824"/>
            <a:chExt cx="8064896" cy="1380891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1EE5131E-A7E7-A21F-A3DB-3340F60FF895}"/>
                </a:ext>
              </a:extLst>
            </p:cNvPr>
            <p:cNvSpPr/>
            <p:nvPr/>
          </p:nvSpPr>
          <p:spPr>
            <a:xfrm>
              <a:off x="611560" y="1844824"/>
              <a:ext cx="8064896" cy="138089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0C06F971-8649-656F-C711-4D15FEF6DB52}"/>
                </a:ext>
              </a:extLst>
            </p:cNvPr>
            <p:cNvSpPr txBox="1"/>
            <p:nvPr/>
          </p:nvSpPr>
          <p:spPr>
            <a:xfrm>
              <a:off x="2644042" y="2455728"/>
              <a:ext cx="6032414" cy="64633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b="1" i="0" dirty="0">
                  <a:solidFill>
                    <a:srgbClr val="FF0000"/>
                  </a:solidFill>
                  <a:effectLst/>
                  <a:latin typeface="Open Sans" panose="020B0606030504020204" pitchFamily="34" charset="0"/>
                </a:rPr>
                <a:t>8MP Deep Learning AI </a:t>
              </a:r>
              <a:r>
                <a:rPr lang="en-US" b="1" i="0" dirty="0">
                  <a:effectLst/>
                  <a:latin typeface="Open Sans" panose="020B0606030504020204" pitchFamily="34" charset="0"/>
                </a:rPr>
                <a:t>f2.8mm Outdoor Dome with D/N, IR LED 30m, </a:t>
              </a:r>
              <a:r>
                <a:rPr lang="en-US" b="1" i="0" dirty="0">
                  <a:solidFill>
                    <a:srgbClr val="FF0000"/>
                  </a:solidFill>
                  <a:effectLst/>
                  <a:latin typeface="Open Sans" panose="020B0606030504020204" pitchFamily="34" charset="0"/>
                </a:rPr>
                <a:t>Smart Motion Detection</a:t>
              </a:r>
              <a:endParaRPr lang="en-US" b="1" i="0" dirty="0">
                <a:effectLst/>
                <a:latin typeface="Open Sans" panose="020B0606030504020204" pitchFamily="34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886517A4-934A-D657-3391-D198CC26197D}"/>
                </a:ext>
              </a:extLst>
            </p:cNvPr>
            <p:cNvSpPr txBox="1"/>
            <p:nvPr/>
          </p:nvSpPr>
          <p:spPr>
            <a:xfrm>
              <a:off x="2644042" y="188495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Z913</a:t>
              </a:r>
            </a:p>
          </p:txBody>
        </p:sp>
      </p:grpSp>
      <p:pic>
        <p:nvPicPr>
          <p:cNvPr id="1028" name="Picture 4">
            <a:extLst>
              <a:ext uri="{FF2B5EF4-FFF2-40B4-BE49-F238E27FC236}">
                <a16:creationId xmlns:a16="http://schemas.microsoft.com/office/drawing/2014/main" id="{36218C96-50CA-868D-846C-174BD7F89C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267" y="3381434"/>
            <a:ext cx="1545477" cy="1545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>
            <a:extLst>
              <a:ext uri="{FF2B5EF4-FFF2-40B4-BE49-F238E27FC236}">
                <a16:creationId xmlns:a16="http://schemas.microsoft.com/office/drawing/2014/main" id="{EF11A7F7-A58B-6389-9181-784E0ADC8D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925" y="4884116"/>
            <a:ext cx="1545477" cy="1545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510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59FF1D7-957C-1703-527F-CDE27E0E47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4637" y="1169916"/>
            <a:ext cx="4009731" cy="558344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Product Matrix: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FC72F87-0AC3-3AE9-31C8-C4D7FA1FB258}"/>
              </a:ext>
            </a:extLst>
          </p:cNvPr>
          <p:cNvSpPr/>
          <p:nvPr/>
        </p:nvSpPr>
        <p:spPr>
          <a:xfrm>
            <a:off x="6876115" y="6123371"/>
            <a:ext cx="570360" cy="289068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B7A183C-0B1E-F810-94AF-3C1AC4D7B99E}"/>
              </a:ext>
            </a:extLst>
          </p:cNvPr>
          <p:cNvSpPr/>
          <p:nvPr/>
        </p:nvSpPr>
        <p:spPr>
          <a:xfrm>
            <a:off x="6948264" y="5516396"/>
            <a:ext cx="570360" cy="289068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3E5C299-2341-F5CA-05B8-0CE82A874CE4}"/>
              </a:ext>
            </a:extLst>
          </p:cNvPr>
          <p:cNvSpPr txBox="1"/>
          <p:nvPr/>
        </p:nvSpPr>
        <p:spPr>
          <a:xfrm>
            <a:off x="395536" y="2204864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Z319 is the migration model of Z315 with more powerful AI and the newest chipset.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615A172-45A5-630F-B0E7-3BEC8F3B0765}"/>
              </a:ext>
            </a:extLst>
          </p:cNvPr>
          <p:cNvSpPr txBox="1"/>
          <p:nvPr/>
        </p:nvSpPr>
        <p:spPr>
          <a:xfrm>
            <a:off x="395536" y="3499972"/>
            <a:ext cx="26225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Z318 is the migration model of Z310 with more powerful AI and the newest chipset.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4D63889-3316-47B7-B2A6-A32DA420745E}"/>
              </a:ext>
            </a:extLst>
          </p:cNvPr>
          <p:cNvSpPr txBox="1"/>
          <p:nvPr/>
        </p:nvSpPr>
        <p:spPr>
          <a:xfrm>
            <a:off x="355789" y="4916232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previous models will be available until the remaining stock is sold out.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0B28A0B-29C5-BA15-96B6-925C5B676CA7}"/>
              </a:ext>
            </a:extLst>
          </p:cNvPr>
          <p:cNvSpPr/>
          <p:nvPr/>
        </p:nvSpPr>
        <p:spPr>
          <a:xfrm>
            <a:off x="6876115" y="6451196"/>
            <a:ext cx="570360" cy="289068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053D76C-AA9B-6A8A-58E1-37B02BF91C20}"/>
              </a:ext>
            </a:extLst>
          </p:cNvPr>
          <p:cNvSpPr/>
          <p:nvPr/>
        </p:nvSpPr>
        <p:spPr>
          <a:xfrm>
            <a:off x="6948264" y="5301208"/>
            <a:ext cx="570360" cy="215188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6825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D5FD3E-3AFB-9A37-5B38-2902C3E1D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9EED2AC-BB57-8137-D5EA-C64D65065F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177" y="1778850"/>
            <a:ext cx="5184576" cy="465198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5B7B6F8-B881-7EC1-9341-8502DEF22C69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Product Matrix: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0A7E6B3-8F2C-BADA-15C5-07EEC2809745}"/>
              </a:ext>
            </a:extLst>
          </p:cNvPr>
          <p:cNvSpPr/>
          <p:nvPr/>
        </p:nvSpPr>
        <p:spPr>
          <a:xfrm>
            <a:off x="6368232" y="5873582"/>
            <a:ext cx="570360" cy="229805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D5664B-EB45-E59D-FF43-B838874B879F}"/>
              </a:ext>
            </a:extLst>
          </p:cNvPr>
          <p:cNvSpPr txBox="1"/>
          <p:nvPr/>
        </p:nvSpPr>
        <p:spPr>
          <a:xfrm>
            <a:off x="395536" y="2204864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Z53 is the migration model of Z75 with more powerful AI and the newest chipset.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D250AD1-8CA7-82A9-66FA-B6F3A3BC4346}"/>
              </a:ext>
            </a:extLst>
          </p:cNvPr>
          <p:cNvSpPr txBox="1"/>
          <p:nvPr/>
        </p:nvSpPr>
        <p:spPr>
          <a:xfrm>
            <a:off x="395536" y="3499972"/>
            <a:ext cx="26225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Z912 is the migration model of Z715 with more powerful AI and the newest chipset.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2F49956-5B8E-7CE2-3A68-23EBEB4A7155}"/>
              </a:ext>
            </a:extLst>
          </p:cNvPr>
          <p:cNvSpPr/>
          <p:nvPr/>
        </p:nvSpPr>
        <p:spPr>
          <a:xfrm>
            <a:off x="6377904" y="6116561"/>
            <a:ext cx="570360" cy="229805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507F73E-645D-FDD8-CB63-7D193BD8782B}"/>
              </a:ext>
            </a:extLst>
          </p:cNvPr>
          <p:cNvSpPr/>
          <p:nvPr/>
        </p:nvSpPr>
        <p:spPr>
          <a:xfrm>
            <a:off x="7314008" y="5620505"/>
            <a:ext cx="570360" cy="215188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5778A4D-5719-9E43-3EFE-0D62FE671828}"/>
              </a:ext>
            </a:extLst>
          </p:cNvPr>
          <p:cNvSpPr/>
          <p:nvPr/>
        </p:nvSpPr>
        <p:spPr>
          <a:xfrm>
            <a:off x="6342738" y="5486869"/>
            <a:ext cx="570360" cy="215188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30AFAE-C424-9C98-DDA0-453CEEAA105C}"/>
              </a:ext>
            </a:extLst>
          </p:cNvPr>
          <p:cNvSpPr txBox="1"/>
          <p:nvPr/>
        </p:nvSpPr>
        <p:spPr>
          <a:xfrm>
            <a:off x="387440" y="4864992"/>
            <a:ext cx="26225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Z913 is the migration model of Z714 with more powerful AI and the newest chipset.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62D2E07-0852-77BF-D4DB-7FB655CFE31C}"/>
              </a:ext>
            </a:extLst>
          </p:cNvPr>
          <p:cNvSpPr/>
          <p:nvPr/>
        </p:nvSpPr>
        <p:spPr>
          <a:xfrm>
            <a:off x="7314008" y="5405316"/>
            <a:ext cx="570360" cy="215189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541AD1-A7DF-BDBF-4545-B14E41BE4AAC}"/>
              </a:ext>
            </a:extLst>
          </p:cNvPr>
          <p:cNvSpPr txBox="1"/>
          <p:nvPr/>
        </p:nvSpPr>
        <p:spPr>
          <a:xfrm>
            <a:off x="6337573" y="5650609"/>
            <a:ext cx="5760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0000FF"/>
                </a:solidFill>
              </a:rPr>
              <a:t>Z715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4A41BD2-37CB-DCAB-8206-00A71DB92FB3}"/>
              </a:ext>
            </a:extLst>
          </p:cNvPr>
          <p:cNvSpPr/>
          <p:nvPr/>
        </p:nvSpPr>
        <p:spPr>
          <a:xfrm>
            <a:off x="6368232" y="5699931"/>
            <a:ext cx="570360" cy="173652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9812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Spec Comparison: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26507BC-8F6E-D5CF-E0D1-7A50DA86D7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6251249"/>
              </p:ext>
            </p:extLst>
          </p:nvPr>
        </p:nvGraphicFramePr>
        <p:xfrm>
          <a:off x="467544" y="1664770"/>
          <a:ext cx="8424935" cy="47757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4987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1684987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1684987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  <a:gridCol w="1684987">
                  <a:extLst>
                    <a:ext uri="{9D8B030D-6E8A-4147-A177-3AD203B41FA5}">
                      <a16:colId xmlns:a16="http://schemas.microsoft.com/office/drawing/2014/main" val="4292778239"/>
                    </a:ext>
                  </a:extLst>
                </a:gridCol>
                <a:gridCol w="1684987">
                  <a:extLst>
                    <a:ext uri="{9D8B030D-6E8A-4147-A177-3AD203B41FA5}">
                      <a16:colId xmlns:a16="http://schemas.microsoft.com/office/drawing/2014/main" val="1898860449"/>
                    </a:ext>
                  </a:extLst>
                </a:gridCol>
              </a:tblGrid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Z315</a:t>
                      </a:r>
                      <a:endParaRPr lang="en-US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Z319 </a:t>
                      </a:r>
                      <a:r>
                        <a:rPr lang="en-US" sz="1800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(new)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Z310</a:t>
                      </a:r>
                      <a:endParaRPr lang="en-US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Z318 </a:t>
                      </a:r>
                      <a:r>
                        <a:rPr lang="en-US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(new)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752418">
                <a:tc>
                  <a:txBody>
                    <a:bodyPr/>
                    <a:lstStyle/>
                    <a:p>
                      <a:r>
                        <a:rPr lang="en-US" dirty="0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Product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0" dirty="0"/>
                        <a:t>Fixed Bullet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Fixed Bullet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Fixed Bullet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Fixed Bullet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8MP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Lens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f2.8mm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f2.8mm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f2.8mm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f2.8mm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HOR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112.9°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112.9°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99°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98.7°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527708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 err="1"/>
                        <a:t>LightGuard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lang="en-US" sz="1800" b="1" kern="1200" dirty="0">
                        <a:solidFill>
                          <a:srgbClr val="00B05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lang="en-US" sz="1800" b="1" kern="1200" dirty="0">
                        <a:solidFill>
                          <a:srgbClr val="00B05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1546296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WDR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Superior 120dB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Extreme 130dB</a:t>
                      </a:r>
                      <a:endParaRPr lang="zh-TW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Superior 120dB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Extreme 130dB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6643403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IR Distance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50m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50m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50m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60m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085163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Audio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Built-in 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Environment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IP68, IK10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IP68, IK10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IP68, IK10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IP68, IK10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8055311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Analytics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7504966"/>
                  </a:ext>
                </a:extLst>
              </a:tr>
            </a:tbl>
          </a:graphicData>
        </a:graphic>
      </p:graphicFrame>
      <p:pic>
        <p:nvPicPr>
          <p:cNvPr id="2050" name="Picture 2">
            <a:extLst>
              <a:ext uri="{FF2B5EF4-FFF2-40B4-BE49-F238E27FC236}">
                <a16:creationId xmlns:a16="http://schemas.microsoft.com/office/drawing/2014/main" id="{7F4D72F0-25C3-31B6-B493-4CE34515E2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916832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E006FDAA-9022-412C-D85F-E0C0491B07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3942" y="1916832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736D18B6-16EA-2DEB-A020-5819DABB96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3855" y="1916832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>
            <a:extLst>
              <a:ext uri="{FF2B5EF4-FFF2-40B4-BE49-F238E27FC236}">
                <a16:creationId xmlns:a16="http://schemas.microsoft.com/office/drawing/2014/main" id="{13295F87-EA6B-1EB3-2AB7-DE7DEAD8CA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4208" y="1921416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6695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737B12-B0AF-E3E6-1E6A-BC04536652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77A9343-F641-E1D3-AEAD-0F45AAABA76F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Spec Comparison: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FD8C418-CA2E-07BD-F87C-10A93171F3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3415022"/>
              </p:ext>
            </p:extLst>
          </p:nvPr>
        </p:nvGraphicFramePr>
        <p:xfrm>
          <a:off x="467544" y="1664770"/>
          <a:ext cx="8424935" cy="47757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4987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1684987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1684987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  <a:gridCol w="1684987">
                  <a:extLst>
                    <a:ext uri="{9D8B030D-6E8A-4147-A177-3AD203B41FA5}">
                      <a16:colId xmlns:a16="http://schemas.microsoft.com/office/drawing/2014/main" val="4292778239"/>
                    </a:ext>
                  </a:extLst>
                </a:gridCol>
                <a:gridCol w="1684987">
                  <a:extLst>
                    <a:ext uri="{9D8B030D-6E8A-4147-A177-3AD203B41FA5}">
                      <a16:colId xmlns:a16="http://schemas.microsoft.com/office/drawing/2014/main" val="1898860449"/>
                    </a:ext>
                  </a:extLst>
                </a:gridCol>
              </a:tblGrid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Z715</a:t>
                      </a:r>
                      <a:endParaRPr lang="en-US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Z912 </a:t>
                      </a:r>
                      <a:r>
                        <a:rPr lang="en-US" sz="1800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(new)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Z714</a:t>
                      </a:r>
                      <a:endParaRPr lang="en-US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Z913 </a:t>
                      </a:r>
                      <a:r>
                        <a:rPr lang="en-US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(new)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752418">
                <a:tc>
                  <a:txBody>
                    <a:bodyPr/>
                    <a:lstStyle/>
                    <a:p>
                      <a:r>
                        <a:rPr lang="en-US" dirty="0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Product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Fixed Dome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Fixed Dome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Fixed Dome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Fixed Dome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8MP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Lens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f2.8mm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f2.8mm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f2.8mm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f2.8mm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HOR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112.9°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112.9°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99°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99°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527708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 err="1"/>
                        <a:t>LightGuard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lang="en-US" sz="1800" b="1" kern="1200" dirty="0">
                        <a:solidFill>
                          <a:srgbClr val="00B05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lang="en-US" sz="1800" b="1" kern="1200" dirty="0">
                        <a:solidFill>
                          <a:srgbClr val="00B05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1546296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WDR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Superior 120dB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Extreme 130dB</a:t>
                      </a:r>
                      <a:endParaRPr lang="zh-TW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Superior 120dB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Extreme 130dB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6643403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IR Distance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40m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50m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40m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60m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085163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Audio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Built-in 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Environment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IP68, IK10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IP68, IK10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IP68, IK10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IP68, IK10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8055311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Analytics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7504966"/>
                  </a:ext>
                </a:extLst>
              </a:tr>
            </a:tbl>
          </a:graphicData>
        </a:graphic>
      </p:graphicFrame>
      <p:pic>
        <p:nvPicPr>
          <p:cNvPr id="2" name="Picture 2">
            <a:extLst>
              <a:ext uri="{FF2B5EF4-FFF2-40B4-BE49-F238E27FC236}">
                <a16:creationId xmlns:a16="http://schemas.microsoft.com/office/drawing/2014/main" id="{64B908FD-20FA-2AC5-8C41-4E5273B3C6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916832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47A38151-7ECB-F81C-500D-9D4B8CEFDF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3761" y="1916832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3E0E84D-5F44-9A91-563E-E99581EB36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7874" y="1916832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0BFB41EE-3C9D-D248-3189-DC0113EEE5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916832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5524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7D4592-C6C9-4A92-CECB-B488AB71AF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D8BA28B-E458-6EE9-D128-3173319D3737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Spec Comparison: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6E4921B-2BE8-F0F1-CA4D-DD9F989FEE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9914174"/>
              </p:ext>
            </p:extLst>
          </p:nvPr>
        </p:nvGraphicFramePr>
        <p:xfrm>
          <a:off x="467544" y="1664770"/>
          <a:ext cx="7920879" cy="47757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40293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</a:tblGrid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Z75</a:t>
                      </a:r>
                      <a:endParaRPr lang="en-US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Z53 </a:t>
                      </a:r>
                      <a:r>
                        <a:rPr lang="en-US" sz="1800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(new)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752418">
                <a:tc>
                  <a:txBody>
                    <a:bodyPr/>
                    <a:lstStyle/>
                    <a:p>
                      <a:r>
                        <a:rPr lang="en-US" dirty="0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Product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Fixed Turret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Fixed Turret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5MP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Lens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f2.8mm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f2.8mm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HOR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112.9°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112.9°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527708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 err="1"/>
                        <a:t>LightGuard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lang="en-US" sz="1800" b="1" kern="1200" dirty="0">
                        <a:solidFill>
                          <a:srgbClr val="00B05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1546296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WDR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Superior 120dB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Extreme 130dB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6643403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IR Distance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30m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50m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085163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Audio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Built-in 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Environment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IP68, IK10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IP68, IK10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8055311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Analytics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7504966"/>
                  </a:ext>
                </a:extLst>
              </a:tr>
            </a:tbl>
          </a:graphicData>
        </a:graphic>
      </p:graphicFrame>
      <p:pic>
        <p:nvPicPr>
          <p:cNvPr id="3074" name="Picture 2">
            <a:extLst>
              <a:ext uri="{FF2B5EF4-FFF2-40B4-BE49-F238E27FC236}">
                <a16:creationId xmlns:a16="http://schemas.microsoft.com/office/drawing/2014/main" id="{A52D6D0C-9DC4-A770-A7A5-8D9ADC5308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988840"/>
            <a:ext cx="808484" cy="80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40D280D2-2495-F518-F374-46D5D468B9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060848"/>
            <a:ext cx="648072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19328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905D88-39A5-6627-FA1C-5E2BE528D5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AAB9CFC-1BF1-D0E7-9F46-CDB16BBA38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3069950"/>
              </p:ext>
            </p:extLst>
          </p:nvPr>
        </p:nvGraphicFramePr>
        <p:xfrm>
          <a:off x="539552" y="1988840"/>
          <a:ext cx="8280917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360">
                  <a:extLst>
                    <a:ext uri="{9D8B030D-6E8A-4147-A177-3AD203B41FA5}">
                      <a16:colId xmlns:a16="http://schemas.microsoft.com/office/drawing/2014/main" val="3232698814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539408898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304786712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3636004728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80483492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445103789"/>
                    </a:ext>
                  </a:extLst>
                </a:gridCol>
                <a:gridCol w="864093">
                  <a:extLst>
                    <a:ext uri="{9D8B030D-6E8A-4147-A177-3AD203B41FA5}">
                      <a16:colId xmlns:a16="http://schemas.microsoft.com/office/drawing/2014/main" val="8298475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Z715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Z912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Z75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Z53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Z714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Z913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8259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Smart Motion Detection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2422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Intrusion Detection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2832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People Detection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745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Vehicle Detection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967179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702E0E7E-E72A-B5BF-072F-3CADA4F2A903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Popular Analytics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5DF4E49-6C5B-C302-63BA-3B3274077E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2710164"/>
              </p:ext>
            </p:extLst>
          </p:nvPr>
        </p:nvGraphicFramePr>
        <p:xfrm>
          <a:off x="539551" y="4167110"/>
          <a:ext cx="6552728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360">
                  <a:extLst>
                    <a:ext uri="{9D8B030D-6E8A-4147-A177-3AD203B41FA5}">
                      <a16:colId xmlns:a16="http://schemas.microsoft.com/office/drawing/2014/main" val="3232698814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539408898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304786712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3636004728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804834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Z315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Z319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Z310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Z318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8259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Smart Motion Detection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2422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Intrusion Detection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2832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People Detection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745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Vehicle Detection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9671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90744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B029695-6493-CE69-8C7D-08DC0C7CC4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3930345"/>
              </p:ext>
            </p:extLst>
          </p:nvPr>
        </p:nvGraphicFramePr>
        <p:xfrm>
          <a:off x="611560" y="2060848"/>
          <a:ext cx="828092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>
                  <a:extLst>
                    <a:ext uri="{9D8B030D-6E8A-4147-A177-3AD203B41FA5}">
                      <a16:colId xmlns:a16="http://schemas.microsoft.com/office/drawing/2014/main" val="3232698814"/>
                    </a:ext>
                  </a:extLst>
                </a:gridCol>
                <a:gridCol w="2070230">
                  <a:extLst>
                    <a:ext uri="{9D8B030D-6E8A-4147-A177-3AD203B41FA5}">
                      <a16:colId xmlns:a16="http://schemas.microsoft.com/office/drawing/2014/main" val="80483492"/>
                    </a:ext>
                  </a:extLst>
                </a:gridCol>
                <a:gridCol w="1764196">
                  <a:extLst>
                    <a:ext uri="{9D8B030D-6E8A-4147-A177-3AD203B41FA5}">
                      <a16:colId xmlns:a16="http://schemas.microsoft.com/office/drawing/2014/main" val="2445103789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8298475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Standard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AI Events/Meta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Solutions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8259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NVR 3 Corporate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3"/>
                        </a:rPr>
                        <a:t>S110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4"/>
                        </a:rPr>
                        <a:t>S111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5"/>
                        </a:rPr>
                        <a:t>S112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2422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NVR 3 Business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dirty="0">
                          <a:hlinkClick r:id="rId3"/>
                        </a:rPr>
                        <a:t>S110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4"/>
                        </a:rPr>
                        <a:t>S111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5"/>
                        </a:rPr>
                        <a:t>S112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2832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CMS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6"/>
                        </a:rPr>
                        <a:t>S120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7"/>
                        </a:rPr>
                        <a:t>S121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8"/>
                        </a:rPr>
                        <a:t>S122</a:t>
                      </a:r>
                      <a:endParaRPr lang="et-E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745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ZNR-Series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9"/>
                        </a:rPr>
                        <a:t>S60</a:t>
                      </a:r>
                      <a:endParaRPr lang="et-E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9671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ENR-Series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10"/>
                        </a:rPr>
                        <a:t>S72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822382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B8FBEA1-40E3-CB9B-6401-F1AF19540165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Supported VMS</a:t>
            </a:r>
            <a:r>
              <a:rPr lang="et-EE" sz="2400" b="1" dirty="0"/>
              <a:t> and Solutions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1116921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5D78C22D-E9A0-50E9-5C71-813A9E7CC7C4}"/>
              </a:ext>
            </a:extLst>
          </p:cNvPr>
          <p:cNvGrpSpPr/>
          <p:nvPr/>
        </p:nvGrpSpPr>
        <p:grpSpPr>
          <a:xfrm>
            <a:off x="719572" y="2850148"/>
            <a:ext cx="5390300" cy="2539403"/>
            <a:chOff x="719572" y="2850148"/>
            <a:chExt cx="5390300" cy="2539403"/>
          </a:xfrm>
        </p:grpSpPr>
        <p:pic>
          <p:nvPicPr>
            <p:cNvPr id="3074" name="Picture 2">
              <a:extLst>
                <a:ext uri="{FF2B5EF4-FFF2-40B4-BE49-F238E27FC236}">
                  <a16:creationId xmlns:a16="http://schemas.microsoft.com/office/drawing/2014/main" id="{BBE365A8-095C-2215-6DD4-2737E949EC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1623" y="2850148"/>
              <a:ext cx="1908249" cy="19082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4B42F1EA-AC9D-CF7B-B2BF-587C332DC779}"/>
                </a:ext>
              </a:extLst>
            </p:cNvPr>
            <p:cNvCxnSpPr/>
            <p:nvPr/>
          </p:nvCxnSpPr>
          <p:spPr>
            <a:xfrm>
              <a:off x="2426993" y="3076577"/>
              <a:ext cx="1712959" cy="496439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92E53ECA-346F-9B9C-86BC-2EED9C4D9F8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426993" y="3939547"/>
              <a:ext cx="1856975" cy="63698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F5B07F8B-8932-96BF-A8D6-0A7485018591}"/>
                </a:ext>
              </a:extLst>
            </p:cNvPr>
            <p:cNvSpPr txBox="1"/>
            <p:nvPr/>
          </p:nvSpPr>
          <p:spPr>
            <a:xfrm>
              <a:off x="719572" y="3473529"/>
              <a:ext cx="28083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Z-Series AI Cameras (smart motion detection)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66566EA5-D67B-5F39-EAE3-293787ED8278}"/>
                </a:ext>
              </a:extLst>
            </p:cNvPr>
            <p:cNvSpPr txBox="1"/>
            <p:nvPr/>
          </p:nvSpPr>
          <p:spPr>
            <a:xfrm>
              <a:off x="863588" y="5020219"/>
              <a:ext cx="28083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Other Cameras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C197AE1-3A1F-806F-5109-858ADD753B47}"/>
                </a:ext>
              </a:extLst>
            </p:cNvPr>
            <p:cNvSpPr txBox="1"/>
            <p:nvPr/>
          </p:nvSpPr>
          <p:spPr>
            <a:xfrm>
              <a:off x="4195991" y="4245374"/>
              <a:ext cx="186642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ZNR-Series NVR</a:t>
              </a: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61CEA1F9-5C88-CA47-F86B-764C088A744B}"/>
              </a:ext>
            </a:extLst>
          </p:cNvPr>
          <p:cNvSpPr txBox="1"/>
          <p:nvPr/>
        </p:nvSpPr>
        <p:spPr>
          <a:xfrm>
            <a:off x="223132" y="1234392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ZNR-Based Architecture Example</a:t>
            </a:r>
          </a:p>
        </p:txBody>
      </p:sp>
      <p:pic>
        <p:nvPicPr>
          <p:cNvPr id="3076" name="Picture 4" descr="High-res browser logos - Paul Irish">
            <a:extLst>
              <a:ext uri="{FF2B5EF4-FFF2-40B4-BE49-F238E27FC236}">
                <a16:creationId xmlns:a16="http://schemas.microsoft.com/office/drawing/2014/main" id="{AFFF02DD-CF6A-9FAD-12CE-7A3356FC2A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0936" y="1994335"/>
            <a:ext cx="2376264" cy="472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462D7C5-F7F0-9A43-861C-DB7695235D99}"/>
              </a:ext>
            </a:extLst>
          </p:cNvPr>
          <p:cNvSpPr txBox="1"/>
          <p:nvPr/>
        </p:nvSpPr>
        <p:spPr>
          <a:xfrm>
            <a:off x="6979840" y="2466137"/>
            <a:ext cx="12761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Web Client</a:t>
            </a: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53208A66-D483-87C7-91CC-1118D43A2769}"/>
              </a:ext>
            </a:extLst>
          </p:cNvPr>
          <p:cNvCxnSpPr>
            <a:cxnSpLocks/>
          </p:cNvCxnSpPr>
          <p:nvPr/>
        </p:nvCxnSpPr>
        <p:spPr>
          <a:xfrm flipV="1">
            <a:off x="6002233" y="2888397"/>
            <a:ext cx="1447389" cy="7266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8" name="Picture 6" descr="Email Icon PNG vector in SVG, PDF, AI, CDR format">
            <a:extLst>
              <a:ext uri="{FF2B5EF4-FFF2-40B4-BE49-F238E27FC236}">
                <a16:creationId xmlns:a16="http://schemas.microsoft.com/office/drawing/2014/main" id="{D1CFF1C7-B3B6-D53B-BCC6-F29D066ADE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0284" y="3009994"/>
            <a:ext cx="861113" cy="646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9919B561-342B-CC9E-A02F-98BBD1FDB289}"/>
              </a:ext>
            </a:extLst>
          </p:cNvPr>
          <p:cNvSpPr txBox="1"/>
          <p:nvPr/>
        </p:nvSpPr>
        <p:spPr>
          <a:xfrm>
            <a:off x="6768835" y="3599043"/>
            <a:ext cx="19846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E-Mail Notification with Snapshots</a:t>
            </a:r>
          </a:p>
        </p:txBody>
      </p:sp>
      <p:pic>
        <p:nvPicPr>
          <p:cNvPr id="3080" name="Picture 8" descr="Alarm Sound Icons - Free SVG &amp; PNG Alarm Sound Images - Noun Project">
            <a:extLst>
              <a:ext uri="{FF2B5EF4-FFF2-40B4-BE49-F238E27FC236}">
                <a16:creationId xmlns:a16="http://schemas.microsoft.com/office/drawing/2014/main" id="{8D73D9EB-881A-69EB-0BB0-3C13F72FC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612" y="4325731"/>
            <a:ext cx="756785" cy="756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3C89AF4A-BF7D-E91D-7079-856CDE8B12C3}"/>
              </a:ext>
            </a:extLst>
          </p:cNvPr>
          <p:cNvSpPr txBox="1"/>
          <p:nvPr/>
        </p:nvSpPr>
        <p:spPr>
          <a:xfrm>
            <a:off x="6832672" y="4897850"/>
            <a:ext cx="1856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Automatic Alarm</a:t>
            </a:r>
          </a:p>
        </p:txBody>
      </p:sp>
      <p:pic>
        <p:nvPicPr>
          <p:cNvPr id="3082" name="Picture 10" descr="Ftp - Free security icons">
            <a:extLst>
              <a:ext uri="{FF2B5EF4-FFF2-40B4-BE49-F238E27FC236}">
                <a16:creationId xmlns:a16="http://schemas.microsoft.com/office/drawing/2014/main" id="{F84C9257-8634-8785-FAF5-545F104D56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055" y="5379888"/>
            <a:ext cx="710208" cy="710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D51EC890-5C9B-2A63-3F2B-9303A069008D}"/>
              </a:ext>
            </a:extLst>
          </p:cNvPr>
          <p:cNvSpPr txBox="1"/>
          <p:nvPr/>
        </p:nvSpPr>
        <p:spPr>
          <a:xfrm>
            <a:off x="6726647" y="6090096"/>
            <a:ext cx="2165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Auto Upload to FTP</a:t>
            </a: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252D78D8-65F8-B763-4CF4-DBF4D0718098}"/>
              </a:ext>
            </a:extLst>
          </p:cNvPr>
          <p:cNvCxnSpPr>
            <a:cxnSpLocks/>
          </p:cNvCxnSpPr>
          <p:nvPr/>
        </p:nvCxnSpPr>
        <p:spPr>
          <a:xfrm>
            <a:off x="6122871" y="3689654"/>
            <a:ext cx="603056" cy="1070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3EA29523-A93C-171F-1213-A7DB5C26CF4B}"/>
              </a:ext>
            </a:extLst>
          </p:cNvPr>
          <p:cNvCxnSpPr>
            <a:cxnSpLocks/>
          </p:cNvCxnSpPr>
          <p:nvPr/>
        </p:nvCxnSpPr>
        <p:spPr>
          <a:xfrm>
            <a:off x="6156730" y="3830851"/>
            <a:ext cx="1073554" cy="9165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DE459FD0-E643-5C88-F57F-876F41DFFAEF}"/>
              </a:ext>
            </a:extLst>
          </p:cNvPr>
          <p:cNvCxnSpPr>
            <a:cxnSpLocks/>
          </p:cNvCxnSpPr>
          <p:nvPr/>
        </p:nvCxnSpPr>
        <p:spPr>
          <a:xfrm>
            <a:off x="6115504" y="3948531"/>
            <a:ext cx="976776" cy="19711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84" name="Picture 12" descr="Gear icon isolated on white background. Settings symbol">
            <a:extLst>
              <a:ext uri="{FF2B5EF4-FFF2-40B4-BE49-F238E27FC236}">
                <a16:creationId xmlns:a16="http://schemas.microsoft.com/office/drawing/2014/main" id="{33822D22-3D0F-18A3-653E-9996D9AA7A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840" y="2821802"/>
            <a:ext cx="1128873" cy="751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0FA81BD7-EBC2-4E85-A85C-041EA991650A}"/>
              </a:ext>
            </a:extLst>
          </p:cNvPr>
          <p:cNvSpPr txBox="1"/>
          <p:nvPr/>
        </p:nvSpPr>
        <p:spPr>
          <a:xfrm>
            <a:off x="3859120" y="2284873"/>
            <a:ext cx="22032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Processing Events by Built-in AI or Camera AI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5661AE-3D36-8984-2579-87B452C54C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258" y="2682622"/>
            <a:ext cx="808484" cy="80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1F6EA86A-E92B-41C4-E81F-50CDC41682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5539" y="4172288"/>
            <a:ext cx="808484" cy="80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4571903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36666</TotalTime>
  <Words>720</Words>
  <Application>Microsoft Office PowerPoint</Application>
  <PresentationFormat>On-screen Show (4:3)</PresentationFormat>
  <Paragraphs>273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新細明體</vt:lpstr>
      <vt:lpstr>Arial</vt:lpstr>
      <vt:lpstr>Calibri</vt:lpstr>
      <vt:lpstr>Open Sans</vt:lpstr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Ando.Meritee</cp:lastModifiedBy>
  <cp:revision>1640</cp:revision>
  <dcterms:created xsi:type="dcterms:W3CDTF">2015-08-31T10:30:03Z</dcterms:created>
  <dcterms:modified xsi:type="dcterms:W3CDTF">2025-04-21T06:50:42Z</dcterms:modified>
</cp:coreProperties>
</file>