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6"/>
  </p:notesMasterIdLst>
  <p:sldIdLst>
    <p:sldId id="279" r:id="rId3"/>
    <p:sldId id="421" r:id="rId4"/>
    <p:sldId id="437" r:id="rId5"/>
    <p:sldId id="438" r:id="rId6"/>
    <p:sldId id="442" r:id="rId7"/>
    <p:sldId id="434" r:id="rId8"/>
    <p:sldId id="443" r:id="rId9"/>
    <p:sldId id="446" r:id="rId10"/>
    <p:sldId id="453" r:id="rId11"/>
    <p:sldId id="445" r:id="rId12"/>
    <p:sldId id="454" r:id="rId13"/>
    <p:sldId id="455" r:id="rId14"/>
    <p:sldId id="444" r:id="rId15"/>
    <p:sldId id="441" r:id="rId16"/>
    <p:sldId id="447" r:id="rId17"/>
    <p:sldId id="450" r:id="rId18"/>
    <p:sldId id="451" r:id="rId19"/>
    <p:sldId id="439" r:id="rId20"/>
    <p:sldId id="440" r:id="rId21"/>
    <p:sldId id="452" r:id="rId22"/>
    <p:sldId id="448" r:id="rId23"/>
    <p:sldId id="449" r:id="rId24"/>
    <p:sldId id="435" r:id="rId2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75" d="100"/>
          <a:sy n="75" d="100"/>
        </p:scale>
        <p:origin x="1651"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2025/10/15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6BE55-B48F-6364-FAC8-CD35404C1D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800088-5B6D-3200-476D-FB0E2874B5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5C46C-0CFD-1426-635B-10844E462F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0FE51D-216C-7D47-1F3A-24F9E750D297}"/>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859500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CEDE7-2DB6-8435-D917-FEC66E8AC9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F36EAB-C07F-3F37-B9AD-137583DFA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C640B-F108-F60A-465B-C6656B851D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3CB9F2-A5E1-A818-96BC-3BCBEFAEAD1F}"/>
              </a:ext>
            </a:extLst>
          </p:cNvPr>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3036714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B8253-CA81-E8C6-6239-EC384D9AFC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A2573A-3DC8-8BE8-85AA-E327C2E13A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0499E9-0B15-385B-8BFF-D6AE6E4E46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69CD92D-1246-0938-2752-DB519E959850}"/>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33151602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3A1CA-6E6F-488B-15C7-03E2C50FAB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FF9507-EC1C-B454-F0C6-F8682BEFA2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2383C0-C11D-3863-6A8D-14CDF769AD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3D5476-FBD4-4A0F-C932-27D4DDE82F9B}"/>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38355264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906EF-E8AC-D2AA-8B99-870C483C25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6D41E5-5EFB-84E7-873B-8A196CEFA7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552661-2404-6120-FC7A-379C7F9E74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695F51-FB53-8F20-8640-802E9C21177A}"/>
              </a:ext>
            </a:extLst>
          </p:cNvPr>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11562356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1037508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6AB55-8B07-34A5-1C5C-A44663033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ED570F-5B4F-7A07-F7D7-E701451AF5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45750C-DEE5-9892-EC5E-2EEB69A95E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DA01CF-AB40-EB7D-B555-BD1B957F0EAA}"/>
              </a:ext>
            </a:extLst>
          </p:cNvPr>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4412698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429FD-594A-D4F7-9546-05CEBBB3A0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9E7CE5-F9BD-3E24-B963-D56E3CA413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0A4331-C304-9EF7-8A86-99FCA7FE89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FC8AFB-8E86-550E-FDC4-7EDE199EE00E}"/>
              </a:ext>
            </a:extLst>
          </p:cNvPr>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6033068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FBF80-F22A-5A5D-856E-7728C07813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1B1340-566D-5444-F5B0-E143D8DA9B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410CE8-4EFD-537F-932D-9FB226E434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8B95C7-04D4-1D6A-8551-3798CFD55D8B}"/>
              </a:ext>
            </a:extLst>
          </p:cNvPr>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525611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2025/10/15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2025/10/15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2025/10/15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https://www.acti.com/applications/fire-detection" TargetMode="External"/><Relationship Id="rId7" Type="http://schemas.openxmlformats.org/officeDocument/2006/relationships/hyperlink" Target="https://www.acti.com/applications/thermal-intrusion-detection"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hyperlink" Target="https://www.acti.com/applications/overheating-detection" TargetMode="External"/><Relationship Id="rId10" Type="http://schemas.openxmlformats.org/officeDocument/2006/relationships/image" Target="../media/image11.png"/><Relationship Id="rId4" Type="http://schemas.openxmlformats.org/officeDocument/2006/relationships/image" Target="../media/image8.png"/><Relationship Id="rId9" Type="http://schemas.openxmlformats.org/officeDocument/2006/relationships/hyperlink" Target="https://www.acti.com/applications/human-body-temperature-detection"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13.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hyperlink" Target="https://www.acti.com/product/A973" TargetMode="External"/><Relationship Id="rId2" Type="http://schemas.openxmlformats.org/officeDocument/2006/relationships/hyperlink" Target="https://www.acti.com/product/A972" TargetMode="External"/><Relationship Id="rId1" Type="http://schemas.openxmlformats.org/officeDocument/2006/relationships/slideLayout" Target="../slideLayouts/slideLayout8.xml"/><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hyperlink" Target="https://www.acti.com/product/K371-P1" TargetMode="External"/><Relationship Id="rId2" Type="http://schemas.openxmlformats.org/officeDocument/2006/relationships/hyperlink" Target="https://www.acti.com/product/K371" TargetMode="Externa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hyperlink" Target="https://www.acti.com/product/K371-P2"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acti.com/product/K372-P1" TargetMode="External"/><Relationship Id="rId2" Type="http://schemas.openxmlformats.org/officeDocument/2006/relationships/hyperlink" Target="https://www.acti.com/product/K372" TargetMode="Externa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hyperlink" Target="https://www.acti.com/product/K372-P2"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acti.com/product/A30-P1" TargetMode="External"/><Relationship Id="rId2" Type="http://schemas.openxmlformats.org/officeDocument/2006/relationships/hyperlink" Target="https://www.acti.com/product/A370" TargetMode="External"/><Relationship Id="rId1" Type="http://schemas.openxmlformats.org/officeDocument/2006/relationships/slideLayout" Target="../slideLayouts/slideLayout8.xml"/><Relationship Id="rId5" Type="http://schemas.openxmlformats.org/officeDocument/2006/relationships/image" Target="../media/image24.png"/><Relationship Id="rId4" Type="http://schemas.openxmlformats.org/officeDocument/2006/relationships/hyperlink" Target="https://www.acti.com/product/A370-P2"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s://www.acti.com/product/A371-P1" TargetMode="External"/><Relationship Id="rId7" Type="http://schemas.openxmlformats.org/officeDocument/2006/relationships/image" Target="../media/image25.png"/><Relationship Id="rId2" Type="http://schemas.openxmlformats.org/officeDocument/2006/relationships/hyperlink" Target="https://www.acti.com/product/A371" TargetMode="External"/><Relationship Id="rId1" Type="http://schemas.openxmlformats.org/officeDocument/2006/relationships/slideLayout" Target="../slideLayouts/slideLayout8.xml"/><Relationship Id="rId6" Type="http://schemas.openxmlformats.org/officeDocument/2006/relationships/hyperlink" Target="https://www.acti.com/product/A372-P1" TargetMode="External"/><Relationship Id="rId5" Type="http://schemas.openxmlformats.org/officeDocument/2006/relationships/hyperlink" Target="https://www.acti.com/product/A372" TargetMode="External"/><Relationship Id="rId4" Type="http://schemas.openxmlformats.org/officeDocument/2006/relationships/hyperlink" Target="https://www.acti.com/product/A371-P2"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acti.com/product/A375"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27.png"/><Relationship Id="rId5" Type="http://schemas.openxmlformats.org/officeDocument/2006/relationships/hyperlink" Target="https://www.acti.com/product/A375-P2" TargetMode="External"/><Relationship Id="rId4" Type="http://schemas.openxmlformats.org/officeDocument/2006/relationships/hyperlink" Target="https://www.acti.com/product/A375-P1"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acti.com/product/A376"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28.png"/><Relationship Id="rId5" Type="http://schemas.openxmlformats.org/officeDocument/2006/relationships/hyperlink" Target="https://www.acti.com/product/A376-P2" TargetMode="External"/><Relationship Id="rId4" Type="http://schemas.openxmlformats.org/officeDocument/2006/relationships/hyperlink" Target="https://www.acti.com/product/A376-P1"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acti.com/product/A377"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29.png"/><Relationship Id="rId5" Type="http://schemas.openxmlformats.org/officeDocument/2006/relationships/hyperlink" Target="https://www.acti.com/product/A377-P2" TargetMode="External"/><Relationship Id="rId4" Type="http://schemas.openxmlformats.org/officeDocument/2006/relationships/hyperlink" Target="https://www.acti.com/product/A377-P1"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acti.com/product/VMGB-359-P1" TargetMode="External"/><Relationship Id="rId2" Type="http://schemas.openxmlformats.org/officeDocument/2006/relationships/hyperlink" Target="https://www.acti.com/product/VMGB-359" TargetMode="External"/><Relationship Id="rId1" Type="http://schemas.openxmlformats.org/officeDocument/2006/relationships/slideLayout" Target="../slideLayouts/slideLayout8.xml"/><Relationship Id="rId5" Type="http://schemas.openxmlformats.org/officeDocument/2006/relationships/image" Target="../media/image30.png"/><Relationship Id="rId4" Type="http://schemas.openxmlformats.org/officeDocument/2006/relationships/hyperlink" Target="https://www.acti.com/product/VMGB-371"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A570-P1" TargetMode="External"/><Relationship Id="rId2" Type="http://schemas.openxmlformats.org/officeDocument/2006/relationships/hyperlink" Target="https://www.acti.com/product/A570" TargetMode="External"/><Relationship Id="rId1" Type="http://schemas.openxmlformats.org/officeDocument/2006/relationships/slideLayout" Target="../slideLayouts/slideLayout8.xml"/><Relationship Id="rId5" Type="http://schemas.openxmlformats.org/officeDocument/2006/relationships/image" Target="../media/image31.png"/><Relationship Id="rId4" Type="http://schemas.openxmlformats.org/officeDocument/2006/relationships/hyperlink" Target="https://www.acti.com/product/A570-P2"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cti.com/product/A571-P1" TargetMode="External"/><Relationship Id="rId2" Type="http://schemas.openxmlformats.org/officeDocument/2006/relationships/hyperlink" Target="https://www.acti.com/product/A571" TargetMode="External"/><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hyperlink" Target="https://www.acti.com/product/A571-P2"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hyperlink" Target="https://www.acti.com/technologies/thermal-surveillance" TargetMode="Externa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hyperlink" Target="http://www.acti.com/video/v2058"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48478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t-EE" sz="5400" b="1" dirty="0">
                <a:solidFill>
                  <a:schemeClr val="tx1">
                    <a:lumMod val="50000"/>
                    <a:lumOff val="50000"/>
                  </a:schemeClr>
                </a:solidFill>
                <a:ea typeface="新細明體" pitchFamily="18" charset="-120"/>
              </a:rPr>
              <a:t>ACTi </a:t>
            </a:r>
            <a:r>
              <a:rPr lang="en-US" sz="5400" b="1" dirty="0">
                <a:solidFill>
                  <a:schemeClr val="tx1">
                    <a:lumMod val="50000"/>
                    <a:lumOff val="50000"/>
                  </a:schemeClr>
                </a:solidFill>
                <a:ea typeface="新細明體" pitchFamily="18" charset="-120"/>
              </a:rPr>
              <a:t>Thermal Cameras</a:t>
            </a:r>
          </a:p>
          <a:p>
            <a:pPr algn="l">
              <a:lnSpc>
                <a:spcPct val="150000"/>
              </a:lnSpc>
            </a:pPr>
            <a:r>
              <a:rPr lang="en-US" sz="3200" dirty="0">
                <a:solidFill>
                  <a:schemeClr val="tx1">
                    <a:lumMod val="50000"/>
                    <a:lumOff val="50000"/>
                  </a:schemeClr>
                </a:solidFill>
                <a:ea typeface="新細明體" pitchFamily="18" charset="-120"/>
              </a:rPr>
              <a:t>New Product Introduction</a:t>
            </a:r>
          </a:p>
        </p:txBody>
      </p:sp>
      <p:grpSp>
        <p:nvGrpSpPr>
          <p:cNvPr id="11" name="Group 10">
            <a:extLst>
              <a:ext uri="{FF2B5EF4-FFF2-40B4-BE49-F238E27FC236}">
                <a16:creationId xmlns:a16="http://schemas.microsoft.com/office/drawing/2014/main" id="{272CBEF9-1058-5C01-78E8-99EEB904436C}"/>
              </a:ext>
            </a:extLst>
          </p:cNvPr>
          <p:cNvGrpSpPr/>
          <p:nvPr/>
        </p:nvGrpSpPr>
        <p:grpSpPr>
          <a:xfrm>
            <a:off x="-180528" y="3717032"/>
            <a:ext cx="5715918" cy="2798869"/>
            <a:chOff x="1245270" y="3828049"/>
            <a:chExt cx="5715918" cy="2798869"/>
          </a:xfrm>
        </p:grpSpPr>
        <p:pic>
          <p:nvPicPr>
            <p:cNvPr id="3" name="Picture 4">
              <a:extLst>
                <a:ext uri="{FF2B5EF4-FFF2-40B4-BE49-F238E27FC236}">
                  <a16:creationId xmlns:a16="http://schemas.microsoft.com/office/drawing/2014/main" id="{AE289F22-6A46-816C-BCE1-61C6547265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4964" y="3828049"/>
              <a:ext cx="2016224" cy="15726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7C1A170E-6D2E-36CA-7BE2-61B8EFCD60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3888" y="4437112"/>
              <a:ext cx="2487546" cy="17537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812AD2F-7B9C-0C47-A657-4B124DC25717}"/>
                </a:ext>
              </a:extLst>
            </p:cNvPr>
            <p:cNvPicPr>
              <a:picLocks noChangeAspect="1"/>
            </p:cNvPicPr>
            <p:nvPr/>
          </p:nvPicPr>
          <p:blipFill>
            <a:blip r:embed="rId5"/>
            <a:stretch>
              <a:fillRect/>
            </a:stretch>
          </p:blipFill>
          <p:spPr>
            <a:xfrm>
              <a:off x="2623896" y="5076279"/>
              <a:ext cx="1587657" cy="1550639"/>
            </a:xfrm>
            <a:prstGeom prst="rect">
              <a:avLst/>
            </a:prstGeom>
            <a:ln>
              <a:noFill/>
            </a:ln>
            <a:effectLst>
              <a:softEdge rad="112500"/>
            </a:effectLst>
          </p:spPr>
        </p:pic>
        <p:pic>
          <p:nvPicPr>
            <p:cNvPr id="7" name="Picture 2">
              <a:extLst>
                <a:ext uri="{FF2B5EF4-FFF2-40B4-BE49-F238E27FC236}">
                  <a16:creationId xmlns:a16="http://schemas.microsoft.com/office/drawing/2014/main" id="{24EC53DE-7551-D360-7E1D-525139905436}"/>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27415" b="26893"/>
            <a:stretch/>
          </p:blipFill>
          <p:spPr bwMode="auto">
            <a:xfrm>
              <a:off x="3069945" y="4358719"/>
              <a:ext cx="1080956" cy="4939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2671FFFC-77F2-E52F-349B-3AD63902201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45270" y="4179835"/>
              <a:ext cx="2268274" cy="226827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3F3AF2A3-81BE-DF4B-9345-0AE1F2773BCD}"/>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27415" b="26893"/>
            <a:stretch/>
          </p:blipFill>
          <p:spPr bwMode="auto">
            <a:xfrm>
              <a:off x="3619624" y="4111766"/>
              <a:ext cx="1080955" cy="49390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B5B49F0A-06F8-5562-E7AD-A0C55A5DA96F}"/>
              </a:ext>
            </a:extLst>
          </p:cNvPr>
          <p:cNvSpPr txBox="1"/>
          <p:nvPr/>
        </p:nvSpPr>
        <p:spPr>
          <a:xfrm>
            <a:off x="287524" y="1988840"/>
            <a:ext cx="8568952" cy="4278094"/>
          </a:xfrm>
          <a:prstGeom prst="rect">
            <a:avLst/>
          </a:prstGeom>
          <a:noFill/>
        </p:spPr>
        <p:txBody>
          <a:bodyPr wrap="square">
            <a:spAutoFit/>
          </a:bodyPr>
          <a:lstStyle/>
          <a:p>
            <a:pPr algn="l">
              <a:spcAft>
                <a:spcPts val="1200"/>
              </a:spcAft>
            </a:pPr>
            <a:r>
              <a:rPr lang="en-US" b="0" i="0" dirty="0">
                <a:solidFill>
                  <a:srgbClr val="535353"/>
                </a:solidFill>
                <a:effectLst/>
                <a:latin typeface="Open Sans" panose="020B0606030504020204" pitchFamily="34" charset="0"/>
              </a:rPr>
              <a:t>ACTi thermal cameras combine advanced dual-sensor technology, integrating </a:t>
            </a:r>
            <a:r>
              <a:rPr lang="en-US" b="1" i="0" dirty="0">
                <a:solidFill>
                  <a:srgbClr val="535353"/>
                </a:solidFill>
                <a:effectLst/>
                <a:latin typeface="Open Sans" panose="020B0606030504020204" pitchFamily="34" charset="0"/>
              </a:rPr>
              <a:t>thermal imaging </a:t>
            </a:r>
            <a:r>
              <a:rPr lang="en-US" b="0" i="0" dirty="0">
                <a:solidFill>
                  <a:srgbClr val="535353"/>
                </a:solidFill>
                <a:effectLst/>
                <a:latin typeface="Open Sans" panose="020B0606030504020204" pitchFamily="34" charset="0"/>
              </a:rPr>
              <a:t>and </a:t>
            </a:r>
            <a:r>
              <a:rPr lang="en-US" b="1" i="0" dirty="0">
                <a:solidFill>
                  <a:srgbClr val="535353"/>
                </a:solidFill>
                <a:effectLst/>
                <a:latin typeface="Open Sans" panose="020B0606030504020204" pitchFamily="34" charset="0"/>
              </a:rPr>
              <a:t>visible light sensors</a:t>
            </a:r>
            <a:r>
              <a:rPr lang="en-US" b="0" i="0" dirty="0">
                <a:solidFill>
                  <a:srgbClr val="535353"/>
                </a:solidFill>
                <a:effectLst/>
                <a:latin typeface="Open Sans" panose="020B0606030504020204" pitchFamily="34" charset="0"/>
              </a:rPr>
              <a:t> to deliver a comprehensive monitoring solution. </a:t>
            </a:r>
          </a:p>
          <a:p>
            <a:pPr algn="l">
              <a:spcAft>
                <a:spcPts val="1200"/>
              </a:spcAft>
            </a:pPr>
            <a:r>
              <a:rPr lang="en-US" b="0" i="0" dirty="0">
                <a:solidFill>
                  <a:srgbClr val="535353"/>
                </a:solidFill>
                <a:effectLst/>
                <a:latin typeface="Open Sans" panose="020B0606030504020204" pitchFamily="34" charset="0"/>
              </a:rPr>
              <a:t>The thermal sensor excels in detecting fires, abnormal human body temperatures, and equipment overheating, while the visible light sensor captures </a:t>
            </a:r>
            <a:r>
              <a:rPr lang="en-US" b="1" i="0" dirty="0">
                <a:solidFill>
                  <a:srgbClr val="535353"/>
                </a:solidFill>
                <a:effectLst/>
                <a:latin typeface="Open Sans" panose="020B0606030504020204" pitchFamily="34" charset="0"/>
              </a:rPr>
              <a:t>high-resolution images up to 5MP</a:t>
            </a:r>
            <a:r>
              <a:rPr lang="en-US" b="0" i="0" dirty="0">
                <a:solidFill>
                  <a:srgbClr val="535353"/>
                </a:solidFill>
                <a:effectLst/>
                <a:latin typeface="Open Sans" panose="020B0606030504020204" pitchFamily="34" charset="0"/>
              </a:rPr>
              <a:t>, providing clear details to verify incidents and respond swiftly to alerts.</a:t>
            </a:r>
          </a:p>
          <a:p>
            <a:pPr algn="l"/>
            <a:r>
              <a:rPr lang="en-US" b="0" i="0" dirty="0">
                <a:solidFill>
                  <a:srgbClr val="535353"/>
                </a:solidFill>
                <a:effectLst/>
                <a:latin typeface="Open Sans" panose="020B0606030504020204" pitchFamily="34" charset="0"/>
              </a:rPr>
              <a:t>Available in versatile form factors, including </a:t>
            </a:r>
            <a:r>
              <a:rPr lang="en-US" b="1" i="0" dirty="0">
                <a:solidFill>
                  <a:srgbClr val="535353"/>
                </a:solidFill>
                <a:effectLst/>
                <a:latin typeface="Open Sans" panose="020B0606030504020204" pitchFamily="34" charset="0"/>
              </a:rPr>
              <a:t>thermal bullets,</a:t>
            </a:r>
            <a:r>
              <a:rPr lang="en-US" b="0" i="0" dirty="0">
                <a:solidFill>
                  <a:srgbClr val="535353"/>
                </a:solidFill>
                <a:effectLst/>
                <a:latin typeface="Open Sans" panose="020B0606030504020204" pitchFamily="34" charset="0"/>
              </a:rPr>
              <a:t> </a:t>
            </a:r>
            <a:r>
              <a:rPr lang="en-US" b="1" i="0" dirty="0">
                <a:solidFill>
                  <a:srgbClr val="535353"/>
                </a:solidFill>
                <a:effectLst/>
                <a:latin typeface="Open Sans" panose="020B0606030504020204" pitchFamily="34" charset="0"/>
              </a:rPr>
              <a:t>thermal turrets </a:t>
            </a:r>
            <a:r>
              <a:rPr lang="en-US" i="0" dirty="0">
                <a:solidFill>
                  <a:srgbClr val="535353"/>
                </a:solidFill>
                <a:effectLst/>
                <a:latin typeface="Open Sans" panose="020B0606030504020204" pitchFamily="34" charset="0"/>
              </a:rPr>
              <a:t>and</a:t>
            </a:r>
            <a:r>
              <a:rPr lang="en-US" b="1" i="0" dirty="0">
                <a:solidFill>
                  <a:srgbClr val="535353"/>
                </a:solidFill>
                <a:effectLst/>
                <a:latin typeface="Open Sans" panose="020B0606030504020204" pitchFamily="34" charset="0"/>
              </a:rPr>
              <a:t> thermal PTZ</a:t>
            </a:r>
            <a:r>
              <a:rPr lang="en-US" b="0" i="0" dirty="0">
                <a:solidFill>
                  <a:srgbClr val="535353"/>
                </a:solidFill>
                <a:effectLst/>
                <a:latin typeface="Open Sans" panose="020B0606030504020204" pitchFamily="34" charset="0"/>
              </a:rPr>
              <a:t>, these cameras meet diverse installation needs. </a:t>
            </a:r>
          </a:p>
          <a:p>
            <a:pPr algn="l"/>
            <a:endParaRPr lang="en-US" dirty="0">
              <a:solidFill>
                <a:srgbClr val="535353"/>
              </a:solidFill>
              <a:latin typeface="Open Sans" panose="020B0606030504020204" pitchFamily="34" charset="0"/>
            </a:endParaRPr>
          </a:p>
          <a:p>
            <a:pPr algn="l"/>
            <a:r>
              <a:rPr lang="en-US" b="0" i="0" dirty="0">
                <a:solidFill>
                  <a:srgbClr val="535353"/>
                </a:solidFill>
                <a:effectLst/>
                <a:latin typeface="Open Sans" panose="020B0606030504020204" pitchFamily="34" charset="0"/>
              </a:rPr>
              <a:t>The thermal sensors operate within an 8-14μm spectral range, achieving exceptional sensitivity with NETD &lt;25mK and spatial resolution between 1.24 and 5.71 </a:t>
            </a:r>
            <a:r>
              <a:rPr lang="en-US" b="0" i="0" dirty="0" err="1">
                <a:solidFill>
                  <a:srgbClr val="535353"/>
                </a:solidFill>
                <a:effectLst/>
                <a:latin typeface="Open Sans" panose="020B0606030504020204" pitchFamily="34" charset="0"/>
              </a:rPr>
              <a:t>mrad</a:t>
            </a:r>
            <a:r>
              <a:rPr lang="en-US" b="0" i="0" dirty="0">
                <a:solidFill>
                  <a:srgbClr val="535353"/>
                </a:solidFill>
                <a:effectLst/>
                <a:latin typeface="Open Sans" panose="020B0606030504020204" pitchFamily="34" charset="0"/>
              </a:rPr>
              <a:t>. With a </a:t>
            </a:r>
            <a:r>
              <a:rPr lang="en-US" b="1" i="0" dirty="0">
                <a:solidFill>
                  <a:srgbClr val="535353"/>
                </a:solidFill>
                <a:effectLst/>
                <a:latin typeface="Open Sans" panose="020B0606030504020204" pitchFamily="34" charset="0"/>
              </a:rPr>
              <a:t>detection range extending up to 2 kilometers</a:t>
            </a:r>
            <a:r>
              <a:rPr lang="en-US" b="0" i="0" dirty="0">
                <a:solidFill>
                  <a:srgbClr val="535353"/>
                </a:solidFill>
                <a:effectLst/>
                <a:latin typeface="Open Sans" panose="020B0606030504020204" pitchFamily="34" charset="0"/>
              </a:rPr>
              <a:t>, they are ideal for precise, wide-area monitoring in various environments.</a:t>
            </a:r>
          </a:p>
        </p:txBody>
      </p:sp>
      <p:sp>
        <p:nvSpPr>
          <p:cNvPr id="10" name="Title 1">
            <a:extLst>
              <a:ext uri="{FF2B5EF4-FFF2-40B4-BE49-F238E27FC236}">
                <a16:creationId xmlns:a16="http://schemas.microsoft.com/office/drawing/2014/main" id="{B048AE81-1316-BDA9-4044-421730F76494}"/>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Overview</a:t>
            </a:r>
          </a:p>
        </p:txBody>
      </p:sp>
    </p:spTree>
    <p:extLst>
      <p:ext uri="{BB962C8B-B14F-4D97-AF65-F5344CB8AC3E}">
        <p14:creationId xmlns:p14="http://schemas.microsoft.com/office/powerpoint/2010/main" val="19752880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43117-FC93-BC27-BED8-AD2BF8E39AD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DBE9BA-A460-E9C6-326C-10C21D64ED2E}"/>
              </a:ext>
            </a:extLst>
          </p:cNvPr>
          <p:cNvSpPr txBox="1"/>
          <p:nvPr/>
        </p:nvSpPr>
        <p:spPr>
          <a:xfrm>
            <a:off x="287524" y="1700808"/>
            <a:ext cx="8568952" cy="5047536"/>
          </a:xfrm>
          <a:prstGeom prst="rect">
            <a:avLst/>
          </a:prstGeom>
          <a:noFill/>
        </p:spPr>
        <p:txBody>
          <a:bodyPr wrap="square">
            <a:spAutoFit/>
          </a:bodyPr>
          <a:lstStyle/>
          <a:p>
            <a:pPr algn="l">
              <a:spcBef>
                <a:spcPts val="300"/>
              </a:spcBef>
              <a:spcAft>
                <a:spcPts val="300"/>
              </a:spcAft>
              <a:buFont typeface="Arial" panose="020B0604020202020204" pitchFamily="34" charset="0"/>
              <a:buChar char="•"/>
            </a:pPr>
            <a:r>
              <a:rPr lang="en-US" sz="1700" b="1" i="0" dirty="0">
                <a:solidFill>
                  <a:srgbClr val="535353"/>
                </a:solidFill>
                <a:effectLst/>
                <a:latin typeface="Open Sans" panose="020B0606030504020204" pitchFamily="34" charset="0"/>
              </a:rPr>
              <a:t>Long-Range Security</a:t>
            </a:r>
            <a:r>
              <a:rPr lang="en-US" sz="1700" b="0" i="0" dirty="0">
                <a:solidFill>
                  <a:srgbClr val="535353"/>
                </a:solidFill>
                <a:effectLst/>
                <a:latin typeface="Open Sans" panose="020B0606030504020204" pitchFamily="34" charset="0"/>
              </a:rPr>
              <a:t> : Effective up to 2100m for large-area surveillance</a:t>
            </a:r>
          </a:p>
          <a:p>
            <a:pPr algn="l">
              <a:spcBef>
                <a:spcPts val="300"/>
              </a:spcBef>
              <a:spcAft>
                <a:spcPts val="300"/>
              </a:spcAft>
              <a:buFont typeface="Arial" panose="020B0604020202020204" pitchFamily="34" charset="0"/>
              <a:buChar char="•"/>
            </a:pPr>
            <a:endParaRPr lang="en-US" sz="1700" b="0" i="0" dirty="0">
              <a:solidFill>
                <a:srgbClr val="535353"/>
              </a:solidFill>
              <a:effectLst/>
              <a:latin typeface="Open Sans" panose="020B0606030504020204" pitchFamily="34" charset="0"/>
            </a:endParaRPr>
          </a:p>
          <a:p>
            <a:pPr algn="l">
              <a:spcBef>
                <a:spcPts val="300"/>
              </a:spcBef>
              <a:spcAft>
                <a:spcPts val="300"/>
              </a:spcAft>
              <a:buFont typeface="Arial" panose="020B0604020202020204" pitchFamily="34" charset="0"/>
              <a:buChar char="•"/>
            </a:pPr>
            <a:r>
              <a:rPr lang="en-US" sz="1700" b="1" i="0" dirty="0">
                <a:solidFill>
                  <a:srgbClr val="535353"/>
                </a:solidFill>
                <a:effectLst/>
                <a:latin typeface="Open Sans" panose="020B0606030504020204" pitchFamily="34" charset="0"/>
              </a:rPr>
              <a:t>Versatile Temperature Monitoring</a:t>
            </a:r>
            <a:r>
              <a:rPr lang="en-US" sz="1700" b="0" i="0" dirty="0">
                <a:solidFill>
                  <a:srgbClr val="535353"/>
                </a:solidFill>
                <a:effectLst/>
                <a:latin typeface="Open Sans" panose="020B0606030504020204" pitchFamily="34" charset="0"/>
              </a:rPr>
              <a:t> : Suitable for various equipment sizes and cabinets, ensuring precise thermal measurement</a:t>
            </a:r>
          </a:p>
          <a:p>
            <a:pPr algn="l">
              <a:spcBef>
                <a:spcPts val="300"/>
              </a:spcBef>
              <a:spcAft>
                <a:spcPts val="300"/>
              </a:spcAft>
              <a:buFont typeface="Arial" panose="020B0604020202020204" pitchFamily="34" charset="0"/>
              <a:buChar char="•"/>
            </a:pPr>
            <a:endParaRPr lang="en-US" sz="1700" b="1" i="0" dirty="0">
              <a:solidFill>
                <a:srgbClr val="535353"/>
              </a:solidFill>
              <a:effectLst/>
              <a:latin typeface="Open Sans" panose="020B0606030504020204" pitchFamily="34" charset="0"/>
            </a:endParaRPr>
          </a:p>
          <a:p>
            <a:pPr algn="l">
              <a:spcBef>
                <a:spcPts val="300"/>
              </a:spcBef>
              <a:spcAft>
                <a:spcPts val="300"/>
              </a:spcAft>
              <a:buFont typeface="Arial" panose="020B0604020202020204" pitchFamily="34" charset="0"/>
              <a:buChar char="•"/>
            </a:pPr>
            <a:r>
              <a:rPr lang="en-US" sz="1700" b="1" i="0" dirty="0">
                <a:solidFill>
                  <a:srgbClr val="535353"/>
                </a:solidFill>
                <a:effectLst/>
                <a:latin typeface="Open Sans" panose="020B0606030504020204" pitchFamily="34" charset="0"/>
              </a:rPr>
              <a:t>Flexible Camera Types</a:t>
            </a:r>
            <a:r>
              <a:rPr lang="en-US" sz="1700" b="0" i="0" dirty="0">
                <a:solidFill>
                  <a:srgbClr val="535353"/>
                </a:solidFill>
                <a:effectLst/>
                <a:latin typeface="Open Sans" panose="020B0606030504020204" pitchFamily="34" charset="0"/>
              </a:rPr>
              <a:t> : Choose from Bullet, Turret, PTZ, and specialized bi-spectrum models to fit unique installation needs.</a:t>
            </a:r>
          </a:p>
          <a:p>
            <a:pPr algn="l">
              <a:spcBef>
                <a:spcPts val="300"/>
              </a:spcBef>
              <a:spcAft>
                <a:spcPts val="300"/>
              </a:spcAft>
              <a:buFont typeface="Arial" panose="020B0604020202020204" pitchFamily="34" charset="0"/>
              <a:buChar char="•"/>
            </a:pPr>
            <a:endParaRPr lang="en-US" sz="1700" b="1" i="0" dirty="0">
              <a:solidFill>
                <a:srgbClr val="535353"/>
              </a:solidFill>
              <a:effectLst/>
              <a:latin typeface="Open Sans" panose="020B0606030504020204" pitchFamily="34" charset="0"/>
            </a:endParaRPr>
          </a:p>
          <a:p>
            <a:pPr algn="l">
              <a:spcBef>
                <a:spcPts val="300"/>
              </a:spcBef>
              <a:spcAft>
                <a:spcPts val="300"/>
              </a:spcAft>
              <a:buFont typeface="Arial" panose="020B0604020202020204" pitchFamily="34" charset="0"/>
              <a:buChar char="•"/>
            </a:pPr>
            <a:r>
              <a:rPr lang="en-US" sz="1700" b="1" i="0" dirty="0">
                <a:solidFill>
                  <a:srgbClr val="535353"/>
                </a:solidFill>
                <a:effectLst/>
                <a:latin typeface="Open Sans" panose="020B0606030504020204" pitchFamily="34" charset="0"/>
              </a:rPr>
              <a:t>High Sensitivity</a:t>
            </a:r>
            <a:r>
              <a:rPr lang="en-US" sz="1700" b="0" i="0" dirty="0">
                <a:solidFill>
                  <a:srgbClr val="535353"/>
                </a:solidFill>
                <a:effectLst/>
                <a:latin typeface="Open Sans" panose="020B0606030504020204" pitchFamily="34" charset="0"/>
              </a:rPr>
              <a:t> : NETD down to 35mk for accurate detection, even in challenging conditions</a:t>
            </a:r>
          </a:p>
          <a:p>
            <a:pPr algn="l">
              <a:spcBef>
                <a:spcPts val="300"/>
              </a:spcBef>
              <a:spcAft>
                <a:spcPts val="300"/>
              </a:spcAft>
              <a:buFont typeface="Arial" panose="020B0604020202020204" pitchFamily="34" charset="0"/>
              <a:buChar char="•"/>
            </a:pPr>
            <a:endParaRPr lang="en-US" sz="1700" b="1" i="0" dirty="0">
              <a:solidFill>
                <a:srgbClr val="535353"/>
              </a:solidFill>
              <a:effectLst/>
              <a:latin typeface="Open Sans" panose="020B0606030504020204" pitchFamily="34" charset="0"/>
            </a:endParaRPr>
          </a:p>
          <a:p>
            <a:pPr algn="l">
              <a:spcBef>
                <a:spcPts val="300"/>
              </a:spcBef>
              <a:spcAft>
                <a:spcPts val="300"/>
              </a:spcAft>
              <a:buFont typeface="Arial" panose="020B0604020202020204" pitchFamily="34" charset="0"/>
              <a:buChar char="•"/>
            </a:pPr>
            <a:r>
              <a:rPr lang="en-US" sz="1700" b="1" i="0" dirty="0">
                <a:solidFill>
                  <a:srgbClr val="535353"/>
                </a:solidFill>
                <a:effectLst/>
                <a:latin typeface="Open Sans" panose="020B0606030504020204" pitchFamily="34" charset="0"/>
              </a:rPr>
              <a:t>High Resolution</a:t>
            </a:r>
            <a:r>
              <a:rPr lang="en-US" sz="1700" b="0" i="0" dirty="0">
                <a:solidFill>
                  <a:srgbClr val="535353"/>
                </a:solidFill>
                <a:effectLst/>
                <a:latin typeface="Open Sans" panose="020B0606030504020204" pitchFamily="34" charset="0"/>
              </a:rPr>
              <a:t> : Crisp imaging up to 640x512, delivering clear and reliable visuals</a:t>
            </a:r>
          </a:p>
          <a:p>
            <a:pPr algn="l">
              <a:spcBef>
                <a:spcPts val="300"/>
              </a:spcBef>
              <a:spcAft>
                <a:spcPts val="300"/>
              </a:spcAft>
              <a:buFont typeface="Arial" panose="020B0604020202020204" pitchFamily="34" charset="0"/>
              <a:buChar char="•"/>
            </a:pPr>
            <a:endParaRPr lang="en-US" sz="1700" b="1" i="0" dirty="0">
              <a:solidFill>
                <a:srgbClr val="535353"/>
              </a:solidFill>
              <a:effectLst/>
              <a:latin typeface="Open Sans" panose="020B0606030504020204" pitchFamily="34" charset="0"/>
            </a:endParaRPr>
          </a:p>
          <a:p>
            <a:pPr algn="l">
              <a:spcBef>
                <a:spcPts val="300"/>
              </a:spcBef>
              <a:spcAft>
                <a:spcPts val="300"/>
              </a:spcAft>
              <a:buFont typeface="Arial" panose="020B0604020202020204" pitchFamily="34" charset="0"/>
              <a:buChar char="•"/>
            </a:pPr>
            <a:r>
              <a:rPr lang="en-US" sz="1700" b="1" i="0" dirty="0">
                <a:solidFill>
                  <a:srgbClr val="535353"/>
                </a:solidFill>
                <a:effectLst/>
                <a:latin typeface="Open Sans" panose="020B0606030504020204" pitchFamily="34" charset="0"/>
              </a:rPr>
              <a:t>Built-in AI Analytics</a:t>
            </a:r>
            <a:r>
              <a:rPr lang="en-US" sz="1700" b="0" i="0" dirty="0">
                <a:solidFill>
                  <a:srgbClr val="535353"/>
                </a:solidFill>
                <a:effectLst/>
                <a:latin typeface="Open Sans" panose="020B0606030504020204" pitchFamily="34" charset="0"/>
              </a:rPr>
              <a:t> : Real-time detection for people, vehicles, line crossing, and intrusion to enhance security operations</a:t>
            </a:r>
          </a:p>
        </p:txBody>
      </p:sp>
      <p:sp>
        <p:nvSpPr>
          <p:cNvPr id="10" name="Title 1">
            <a:extLst>
              <a:ext uri="{FF2B5EF4-FFF2-40B4-BE49-F238E27FC236}">
                <a16:creationId xmlns:a16="http://schemas.microsoft.com/office/drawing/2014/main" id="{5B7BE774-804F-9D7F-6088-252F41960A84}"/>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Features</a:t>
            </a:r>
          </a:p>
        </p:txBody>
      </p:sp>
    </p:spTree>
    <p:extLst>
      <p:ext uri="{BB962C8B-B14F-4D97-AF65-F5344CB8AC3E}">
        <p14:creationId xmlns:p14="http://schemas.microsoft.com/office/powerpoint/2010/main" val="23874810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88A04-AEB3-4BAF-37A4-12031C6FB50D}"/>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Applications</a:t>
            </a:r>
          </a:p>
        </p:txBody>
      </p:sp>
      <p:pic>
        <p:nvPicPr>
          <p:cNvPr id="6" name="Picture 5">
            <a:hlinkClick r:id="rId3"/>
            <a:extLst>
              <a:ext uri="{FF2B5EF4-FFF2-40B4-BE49-F238E27FC236}">
                <a16:creationId xmlns:a16="http://schemas.microsoft.com/office/drawing/2014/main" id="{013549F6-B544-AACA-5499-1543D5373676}"/>
              </a:ext>
            </a:extLst>
          </p:cNvPr>
          <p:cNvPicPr>
            <a:picLocks noChangeAspect="1"/>
          </p:cNvPicPr>
          <p:nvPr/>
        </p:nvPicPr>
        <p:blipFill>
          <a:blip r:embed="rId4"/>
          <a:stretch>
            <a:fillRect/>
          </a:stretch>
        </p:blipFill>
        <p:spPr>
          <a:xfrm>
            <a:off x="241367" y="1793740"/>
            <a:ext cx="4248316" cy="2183543"/>
          </a:xfrm>
          <a:prstGeom prst="rect">
            <a:avLst/>
          </a:prstGeom>
        </p:spPr>
      </p:pic>
      <p:pic>
        <p:nvPicPr>
          <p:cNvPr id="8" name="Picture 7">
            <a:hlinkClick r:id="rId5"/>
            <a:extLst>
              <a:ext uri="{FF2B5EF4-FFF2-40B4-BE49-F238E27FC236}">
                <a16:creationId xmlns:a16="http://schemas.microsoft.com/office/drawing/2014/main" id="{26A35BB0-0B3B-B466-6ED3-C0CBB3FEC4DC}"/>
              </a:ext>
            </a:extLst>
          </p:cNvPr>
          <p:cNvPicPr>
            <a:picLocks noChangeAspect="1"/>
          </p:cNvPicPr>
          <p:nvPr/>
        </p:nvPicPr>
        <p:blipFill>
          <a:blip r:embed="rId6"/>
          <a:stretch>
            <a:fillRect/>
          </a:stretch>
        </p:blipFill>
        <p:spPr>
          <a:xfrm>
            <a:off x="4670491" y="1821521"/>
            <a:ext cx="4293997" cy="2183543"/>
          </a:xfrm>
          <a:prstGeom prst="rect">
            <a:avLst/>
          </a:prstGeom>
        </p:spPr>
      </p:pic>
      <p:pic>
        <p:nvPicPr>
          <p:cNvPr id="11" name="Picture 10">
            <a:hlinkClick r:id="rId7"/>
            <a:extLst>
              <a:ext uri="{FF2B5EF4-FFF2-40B4-BE49-F238E27FC236}">
                <a16:creationId xmlns:a16="http://schemas.microsoft.com/office/drawing/2014/main" id="{1CE783F3-8484-2E22-A45B-108F3FD0D7A9}"/>
              </a:ext>
            </a:extLst>
          </p:cNvPr>
          <p:cNvPicPr>
            <a:picLocks noChangeAspect="1"/>
          </p:cNvPicPr>
          <p:nvPr/>
        </p:nvPicPr>
        <p:blipFill>
          <a:blip r:embed="rId8"/>
          <a:stretch>
            <a:fillRect/>
          </a:stretch>
        </p:blipFill>
        <p:spPr>
          <a:xfrm>
            <a:off x="146117" y="4115265"/>
            <a:ext cx="4339678" cy="2558126"/>
          </a:xfrm>
          <a:prstGeom prst="rect">
            <a:avLst/>
          </a:prstGeom>
        </p:spPr>
      </p:pic>
      <p:pic>
        <p:nvPicPr>
          <p:cNvPr id="18" name="Picture 17">
            <a:hlinkClick r:id="rId9"/>
            <a:extLst>
              <a:ext uri="{FF2B5EF4-FFF2-40B4-BE49-F238E27FC236}">
                <a16:creationId xmlns:a16="http://schemas.microsoft.com/office/drawing/2014/main" id="{B02B77DF-488B-0F27-FDFF-20BF19F08D1F}"/>
              </a:ext>
            </a:extLst>
          </p:cNvPr>
          <p:cNvPicPr>
            <a:picLocks noChangeAspect="1"/>
          </p:cNvPicPr>
          <p:nvPr/>
        </p:nvPicPr>
        <p:blipFill>
          <a:blip r:embed="rId10"/>
          <a:stretch>
            <a:fillRect/>
          </a:stretch>
        </p:blipFill>
        <p:spPr>
          <a:xfrm>
            <a:off x="4698842" y="4131892"/>
            <a:ext cx="4211771" cy="2539853"/>
          </a:xfrm>
          <a:prstGeom prst="rect">
            <a:avLst/>
          </a:prstGeom>
        </p:spPr>
      </p:pic>
    </p:spTree>
    <p:extLst>
      <p:ext uri="{BB962C8B-B14F-4D97-AF65-F5344CB8AC3E}">
        <p14:creationId xmlns:p14="http://schemas.microsoft.com/office/powerpoint/2010/main" val="479841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FBD003-1A85-B9CC-4428-116B2E3F5AD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85CEEBB-D371-31B7-4C90-F3274A8D6AA4}"/>
              </a:ext>
            </a:extLst>
          </p:cNvPr>
          <p:cNvPicPr>
            <a:picLocks noChangeAspect="1"/>
          </p:cNvPicPr>
          <p:nvPr/>
        </p:nvPicPr>
        <p:blipFill>
          <a:blip r:embed="rId3"/>
          <a:stretch>
            <a:fillRect/>
          </a:stretch>
        </p:blipFill>
        <p:spPr>
          <a:xfrm>
            <a:off x="611560" y="1916832"/>
            <a:ext cx="2304256" cy="2117582"/>
          </a:xfrm>
          <a:prstGeom prst="rect">
            <a:avLst/>
          </a:prstGeom>
        </p:spPr>
      </p:pic>
      <p:pic>
        <p:nvPicPr>
          <p:cNvPr id="9" name="Picture 8">
            <a:extLst>
              <a:ext uri="{FF2B5EF4-FFF2-40B4-BE49-F238E27FC236}">
                <a16:creationId xmlns:a16="http://schemas.microsoft.com/office/drawing/2014/main" id="{DD434B6E-273F-C0EE-AB52-2104C826F237}"/>
              </a:ext>
            </a:extLst>
          </p:cNvPr>
          <p:cNvPicPr>
            <a:picLocks noChangeAspect="1"/>
          </p:cNvPicPr>
          <p:nvPr/>
        </p:nvPicPr>
        <p:blipFill>
          <a:blip r:embed="rId4"/>
          <a:stretch>
            <a:fillRect/>
          </a:stretch>
        </p:blipFill>
        <p:spPr>
          <a:xfrm>
            <a:off x="3451929" y="1916832"/>
            <a:ext cx="2168134" cy="2117582"/>
          </a:xfrm>
          <a:prstGeom prst="rect">
            <a:avLst/>
          </a:prstGeom>
        </p:spPr>
      </p:pic>
      <p:pic>
        <p:nvPicPr>
          <p:cNvPr id="12" name="Picture 11">
            <a:extLst>
              <a:ext uri="{FF2B5EF4-FFF2-40B4-BE49-F238E27FC236}">
                <a16:creationId xmlns:a16="http://schemas.microsoft.com/office/drawing/2014/main" id="{E3960B78-ABD6-65E4-B099-BCB7BA142E31}"/>
              </a:ext>
            </a:extLst>
          </p:cNvPr>
          <p:cNvPicPr>
            <a:picLocks noChangeAspect="1"/>
          </p:cNvPicPr>
          <p:nvPr/>
        </p:nvPicPr>
        <p:blipFill>
          <a:blip r:embed="rId5"/>
          <a:stretch>
            <a:fillRect/>
          </a:stretch>
        </p:blipFill>
        <p:spPr>
          <a:xfrm>
            <a:off x="6156176" y="1916832"/>
            <a:ext cx="2123068" cy="2117582"/>
          </a:xfrm>
          <a:prstGeom prst="rect">
            <a:avLst/>
          </a:prstGeom>
        </p:spPr>
      </p:pic>
      <p:sp>
        <p:nvSpPr>
          <p:cNvPr id="13" name="TextBox 12">
            <a:extLst>
              <a:ext uri="{FF2B5EF4-FFF2-40B4-BE49-F238E27FC236}">
                <a16:creationId xmlns:a16="http://schemas.microsoft.com/office/drawing/2014/main" id="{9D31D7DD-299A-1566-F43E-590C949091D8}"/>
              </a:ext>
            </a:extLst>
          </p:cNvPr>
          <p:cNvSpPr txBox="1"/>
          <p:nvPr/>
        </p:nvSpPr>
        <p:spPr>
          <a:xfrm>
            <a:off x="611560" y="4221088"/>
            <a:ext cx="2304256" cy="584775"/>
          </a:xfrm>
          <a:prstGeom prst="rect">
            <a:avLst/>
          </a:prstGeom>
          <a:noFill/>
        </p:spPr>
        <p:txBody>
          <a:bodyPr wrap="square" rtlCol="0">
            <a:spAutoFit/>
          </a:bodyPr>
          <a:lstStyle/>
          <a:p>
            <a:r>
              <a:rPr lang="en-US" sz="1600" dirty="0"/>
              <a:t>Overheated vehicle components</a:t>
            </a:r>
          </a:p>
        </p:txBody>
      </p:sp>
      <p:sp>
        <p:nvSpPr>
          <p:cNvPr id="14" name="TextBox 13">
            <a:extLst>
              <a:ext uri="{FF2B5EF4-FFF2-40B4-BE49-F238E27FC236}">
                <a16:creationId xmlns:a16="http://schemas.microsoft.com/office/drawing/2014/main" id="{5433AF95-C731-E4D8-76FC-D8B1503215A6}"/>
              </a:ext>
            </a:extLst>
          </p:cNvPr>
          <p:cNvSpPr txBox="1"/>
          <p:nvPr/>
        </p:nvSpPr>
        <p:spPr>
          <a:xfrm>
            <a:off x="3327888" y="4221088"/>
            <a:ext cx="2416215" cy="584775"/>
          </a:xfrm>
          <a:prstGeom prst="rect">
            <a:avLst/>
          </a:prstGeom>
          <a:noFill/>
        </p:spPr>
        <p:txBody>
          <a:bodyPr wrap="square" rtlCol="0">
            <a:spAutoFit/>
          </a:bodyPr>
          <a:lstStyle/>
          <a:p>
            <a:r>
              <a:rPr lang="en-US" sz="1600" dirty="0"/>
              <a:t>Overheated manufacturing equipment, such as CNC</a:t>
            </a:r>
          </a:p>
        </p:txBody>
      </p:sp>
      <p:sp>
        <p:nvSpPr>
          <p:cNvPr id="15" name="TextBox 14">
            <a:extLst>
              <a:ext uri="{FF2B5EF4-FFF2-40B4-BE49-F238E27FC236}">
                <a16:creationId xmlns:a16="http://schemas.microsoft.com/office/drawing/2014/main" id="{3E7DE18B-123E-C240-161C-21E90D5B6FEB}"/>
              </a:ext>
            </a:extLst>
          </p:cNvPr>
          <p:cNvSpPr txBox="1"/>
          <p:nvPr/>
        </p:nvSpPr>
        <p:spPr>
          <a:xfrm>
            <a:off x="6156175" y="4221088"/>
            <a:ext cx="2416214" cy="830997"/>
          </a:xfrm>
          <a:prstGeom prst="rect">
            <a:avLst/>
          </a:prstGeom>
          <a:noFill/>
        </p:spPr>
        <p:txBody>
          <a:bodyPr wrap="square" rtlCol="0">
            <a:spAutoFit/>
          </a:bodyPr>
          <a:lstStyle/>
          <a:p>
            <a:r>
              <a:rPr lang="en-US" sz="1600" dirty="0"/>
              <a:t>Overheated infrastructure, such as pipes, tanks, electric cables</a:t>
            </a:r>
          </a:p>
        </p:txBody>
      </p:sp>
      <p:sp>
        <p:nvSpPr>
          <p:cNvPr id="16" name="TextBox 15">
            <a:extLst>
              <a:ext uri="{FF2B5EF4-FFF2-40B4-BE49-F238E27FC236}">
                <a16:creationId xmlns:a16="http://schemas.microsoft.com/office/drawing/2014/main" id="{9657DAD2-698A-4B09-C661-00A783EB63C0}"/>
              </a:ext>
            </a:extLst>
          </p:cNvPr>
          <p:cNvSpPr txBox="1"/>
          <p:nvPr/>
        </p:nvSpPr>
        <p:spPr>
          <a:xfrm>
            <a:off x="719572" y="5238759"/>
            <a:ext cx="7704856" cy="1200329"/>
          </a:xfrm>
          <a:prstGeom prst="rect">
            <a:avLst/>
          </a:prstGeom>
          <a:solidFill>
            <a:schemeClr val="accent3">
              <a:lumMod val="20000"/>
              <a:lumOff val="80000"/>
            </a:schemeClr>
          </a:solidFill>
        </p:spPr>
        <p:txBody>
          <a:bodyPr wrap="square" rtlCol="0">
            <a:spAutoFit/>
          </a:bodyPr>
          <a:lstStyle/>
          <a:p>
            <a:r>
              <a:rPr lang="en-US" dirty="0"/>
              <a:t>Overheating can be observed visually using the thermal image, or automatically, using pre-defined temperature thresholds and automated warnings. Early warning of the overheating can protect valuable assets in the factory and the warehouse.</a:t>
            </a:r>
          </a:p>
        </p:txBody>
      </p:sp>
      <p:sp>
        <p:nvSpPr>
          <p:cNvPr id="2" name="Title 1">
            <a:extLst>
              <a:ext uri="{FF2B5EF4-FFF2-40B4-BE49-F238E27FC236}">
                <a16:creationId xmlns:a16="http://schemas.microsoft.com/office/drawing/2014/main" id="{4EF4DF75-57DC-7BF6-0C8D-7B012A55D7DE}"/>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Examples of Overheating Related Applications</a:t>
            </a:r>
          </a:p>
        </p:txBody>
      </p:sp>
    </p:spTree>
    <p:extLst>
      <p:ext uri="{BB962C8B-B14F-4D97-AF65-F5344CB8AC3E}">
        <p14:creationId xmlns:p14="http://schemas.microsoft.com/office/powerpoint/2010/main" val="1974169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Thermal Surveillance Solution Architecture #1</a:t>
            </a:r>
          </a:p>
        </p:txBody>
      </p:sp>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4"/>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2" y="4054768"/>
            <a:ext cx="969721" cy="307777"/>
          </a:xfrm>
          <a:prstGeom prst="rect">
            <a:avLst/>
          </a:prstGeom>
          <a:noFill/>
        </p:spPr>
        <p:txBody>
          <a:bodyPr wrap="square" rtlCol="0">
            <a:spAutoFit/>
          </a:bodyPr>
          <a:lstStyle/>
          <a:p>
            <a:r>
              <a:rPr lang="en-US" sz="1400" dirty="0"/>
              <a:t>Dual 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dirty="0"/>
              <a:t>Thermal alerts metadata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dirty="0"/>
              <a:t>Thermal alerts metadata</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dirty="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011574" y="4885916"/>
            <a:ext cx="1063723" cy="523220"/>
          </a:xfrm>
          <a:prstGeom prst="rect">
            <a:avLst/>
          </a:prstGeom>
          <a:noFill/>
        </p:spPr>
        <p:txBody>
          <a:bodyPr wrap="square" rtlCol="0">
            <a:spAutoFit/>
          </a:bodyPr>
          <a:lstStyle/>
          <a:p>
            <a:r>
              <a:rPr lang="en-US" sz="1400" b="1" dirty="0"/>
              <a:t>THERMAL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dirty="0"/>
              <a:t>NVR SERVER</a:t>
            </a:r>
          </a:p>
          <a:p>
            <a:endParaRPr lang="en-US" sz="1400" b="1" dirty="0"/>
          </a:p>
          <a:p>
            <a:r>
              <a:rPr lang="en-US" sz="1400" b="1" dirty="0"/>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dirty="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dirty="0"/>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dirty="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dirty="0"/>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273061" y="2545652"/>
            <a:ext cx="1107277" cy="738664"/>
          </a:xfrm>
          <a:prstGeom prst="rect">
            <a:avLst/>
          </a:prstGeom>
          <a:noFill/>
        </p:spPr>
        <p:txBody>
          <a:bodyPr wrap="square" rtlCol="0">
            <a:spAutoFit/>
          </a:bodyPr>
          <a:lstStyle/>
          <a:p>
            <a:r>
              <a:rPr lang="en-US" sz="1400" dirty="0"/>
              <a:t>Push notification 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92C4230-6247-5B21-10C4-E630D516D2A9}"/>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27415" b="26893"/>
          <a:stretch/>
        </p:blipFill>
        <p:spPr bwMode="auto">
          <a:xfrm>
            <a:off x="417624" y="3990763"/>
            <a:ext cx="1892479" cy="8647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B55532B-BA59-DDC3-8E0B-4A277E3AB57B}"/>
              </a:ext>
            </a:extLst>
          </p:cNvPr>
          <p:cNvSpPr txBox="1"/>
          <p:nvPr/>
        </p:nvSpPr>
        <p:spPr>
          <a:xfrm>
            <a:off x="284595" y="1683680"/>
            <a:ext cx="2995228" cy="369332"/>
          </a:xfrm>
          <a:prstGeom prst="rect">
            <a:avLst/>
          </a:prstGeom>
          <a:noFill/>
        </p:spPr>
        <p:txBody>
          <a:bodyPr wrap="square" rtlCol="0">
            <a:spAutoFit/>
          </a:bodyPr>
          <a:lstStyle/>
          <a:p>
            <a:r>
              <a:rPr lang="en-US" b="1" dirty="0"/>
              <a:t>Solution with NVR</a:t>
            </a:r>
          </a:p>
        </p:txBody>
      </p:sp>
    </p:spTree>
    <p:extLst>
      <p:ext uri="{BB962C8B-B14F-4D97-AF65-F5344CB8AC3E}">
        <p14:creationId xmlns:p14="http://schemas.microsoft.com/office/powerpoint/2010/main" val="3163356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A9684-F35C-1A24-14F9-11FEA355321A}"/>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21A58EB5-9243-3344-2AF3-C39DC556FA64}"/>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Thermal Surveillance Solution Architecture #2</a:t>
            </a:r>
          </a:p>
        </p:txBody>
      </p:sp>
      <p:cxnSp>
        <p:nvCxnSpPr>
          <p:cNvPr id="27" name="Straight Arrow Connector 26">
            <a:extLst>
              <a:ext uri="{FF2B5EF4-FFF2-40B4-BE49-F238E27FC236}">
                <a16:creationId xmlns:a16="http://schemas.microsoft.com/office/drawing/2014/main" id="{DC23D9DC-8005-D8D5-6BC9-B03B6B11600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1180E21-E537-DBFC-F78C-7DC8B2229E82}"/>
              </a:ext>
            </a:extLst>
          </p:cNvPr>
          <p:cNvCxnSpPr>
            <a:cxnSpLocks/>
          </p:cNvCxnSpPr>
          <p:nvPr/>
        </p:nvCxnSpPr>
        <p:spPr>
          <a:xfrm>
            <a:off x="4687416" y="4773777"/>
            <a:ext cx="891753" cy="91934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0D59B0C1-3E19-8903-2E0F-3594DC828DF6}"/>
              </a:ext>
            </a:extLst>
          </p:cNvPr>
          <p:cNvCxnSpPr/>
          <p:nvPr/>
        </p:nvCxnSpPr>
        <p:spPr>
          <a:xfrm>
            <a:off x="2123728" y="5013176"/>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723E2D13-857B-C246-CDE6-78A06984AFC2}"/>
              </a:ext>
            </a:extLst>
          </p:cNvPr>
          <p:cNvCxnSpPr>
            <a:cxnSpLocks/>
          </p:cNvCxnSpPr>
          <p:nvPr/>
        </p:nvCxnSpPr>
        <p:spPr>
          <a:xfrm flipV="1">
            <a:off x="4687416" y="2492896"/>
            <a:ext cx="2313413" cy="1538998"/>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562AE668-9026-8593-CAA0-DEE765B9B6C3}"/>
              </a:ext>
            </a:extLst>
          </p:cNvPr>
          <p:cNvSpPr txBox="1"/>
          <p:nvPr/>
        </p:nvSpPr>
        <p:spPr>
          <a:xfrm>
            <a:off x="2310102" y="4054768"/>
            <a:ext cx="969721" cy="307777"/>
          </a:xfrm>
          <a:prstGeom prst="rect">
            <a:avLst/>
          </a:prstGeom>
          <a:noFill/>
        </p:spPr>
        <p:txBody>
          <a:bodyPr wrap="square" rtlCol="0">
            <a:spAutoFit/>
          </a:bodyPr>
          <a:lstStyle/>
          <a:p>
            <a:r>
              <a:rPr lang="en-US" sz="1400" dirty="0"/>
              <a:t>Dual video</a:t>
            </a:r>
          </a:p>
        </p:txBody>
      </p:sp>
      <p:sp>
        <p:nvSpPr>
          <p:cNvPr id="36" name="TextBox 35">
            <a:extLst>
              <a:ext uri="{FF2B5EF4-FFF2-40B4-BE49-F238E27FC236}">
                <a16:creationId xmlns:a16="http://schemas.microsoft.com/office/drawing/2014/main" id="{6F6F200C-C836-C029-959D-89F02DFACF3A}"/>
              </a:ext>
            </a:extLst>
          </p:cNvPr>
          <p:cNvSpPr txBox="1"/>
          <p:nvPr/>
        </p:nvSpPr>
        <p:spPr>
          <a:xfrm>
            <a:off x="1995178" y="4712147"/>
            <a:ext cx="1352686" cy="307777"/>
          </a:xfrm>
          <a:prstGeom prst="rect">
            <a:avLst/>
          </a:prstGeom>
          <a:noFill/>
        </p:spPr>
        <p:txBody>
          <a:bodyPr wrap="square" rtlCol="0">
            <a:spAutoFit/>
          </a:bodyPr>
          <a:lstStyle/>
          <a:p>
            <a:r>
              <a:rPr lang="en-US" sz="1400" dirty="0"/>
              <a:t>Thermal events</a:t>
            </a:r>
          </a:p>
        </p:txBody>
      </p:sp>
      <p:sp>
        <p:nvSpPr>
          <p:cNvPr id="50" name="TextBox 49">
            <a:extLst>
              <a:ext uri="{FF2B5EF4-FFF2-40B4-BE49-F238E27FC236}">
                <a16:creationId xmlns:a16="http://schemas.microsoft.com/office/drawing/2014/main" id="{2D0635D5-B4EA-E71E-09B7-3E881FF0CE3E}"/>
              </a:ext>
            </a:extLst>
          </p:cNvPr>
          <p:cNvSpPr txBox="1"/>
          <p:nvPr/>
        </p:nvSpPr>
        <p:spPr>
          <a:xfrm>
            <a:off x="5401222" y="2773777"/>
            <a:ext cx="1063724" cy="307777"/>
          </a:xfrm>
          <a:prstGeom prst="rect">
            <a:avLst/>
          </a:prstGeom>
          <a:noFill/>
        </p:spPr>
        <p:txBody>
          <a:bodyPr wrap="square" rtlCol="0">
            <a:spAutoFit/>
          </a:bodyPr>
          <a:lstStyle/>
          <a:p>
            <a:r>
              <a:rPr lang="en-US" sz="1400" dirty="0"/>
              <a:t>Video</a:t>
            </a:r>
          </a:p>
        </p:txBody>
      </p:sp>
      <p:sp>
        <p:nvSpPr>
          <p:cNvPr id="52" name="TextBox 51">
            <a:extLst>
              <a:ext uri="{FF2B5EF4-FFF2-40B4-BE49-F238E27FC236}">
                <a16:creationId xmlns:a16="http://schemas.microsoft.com/office/drawing/2014/main" id="{C7B62848-1889-C888-90FB-2C028493B05F}"/>
              </a:ext>
            </a:extLst>
          </p:cNvPr>
          <p:cNvSpPr txBox="1"/>
          <p:nvPr/>
        </p:nvSpPr>
        <p:spPr>
          <a:xfrm>
            <a:off x="786974" y="4847540"/>
            <a:ext cx="1063723" cy="523220"/>
          </a:xfrm>
          <a:prstGeom prst="rect">
            <a:avLst/>
          </a:prstGeom>
          <a:noFill/>
        </p:spPr>
        <p:txBody>
          <a:bodyPr wrap="square" rtlCol="0">
            <a:spAutoFit/>
          </a:bodyPr>
          <a:lstStyle/>
          <a:p>
            <a:r>
              <a:rPr lang="en-US" sz="1400" b="1" dirty="0"/>
              <a:t>THERMAL CAMERA</a:t>
            </a:r>
          </a:p>
        </p:txBody>
      </p:sp>
      <p:cxnSp>
        <p:nvCxnSpPr>
          <p:cNvPr id="58" name="Straight Arrow Connector 57">
            <a:extLst>
              <a:ext uri="{FF2B5EF4-FFF2-40B4-BE49-F238E27FC236}">
                <a16:creationId xmlns:a16="http://schemas.microsoft.com/office/drawing/2014/main" id="{5D755B85-2B6D-37BE-CAA7-D49A42CC8235}"/>
              </a:ext>
            </a:extLst>
          </p:cNvPr>
          <p:cNvCxnSpPr>
            <a:cxnSpLocks/>
          </p:cNvCxnSpPr>
          <p:nvPr/>
        </p:nvCxnSpPr>
        <p:spPr>
          <a:xfrm>
            <a:off x="2125015" y="4653136"/>
            <a:ext cx="1174418" cy="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95510B64-07F3-A338-3488-DA315682D03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0272" y="3887831"/>
            <a:ext cx="703683" cy="511881"/>
          </a:xfrm>
          <a:prstGeom prst="rect">
            <a:avLst/>
          </a:prstGeom>
          <a:noFill/>
          <a:extLst>
            <a:ext uri="{909E8E84-426E-40DD-AFC4-6F175D3DCCD1}">
              <a14:hiddenFill xmlns:a14="http://schemas.microsoft.com/office/drawing/2010/main">
                <a:solidFill>
                  <a:srgbClr val="FFFFFF"/>
                </a:solidFill>
              </a14:hiddenFill>
            </a:ext>
          </a:extLst>
        </p:spPr>
      </p:pic>
      <p:sp>
        <p:nvSpPr>
          <p:cNvPr id="63" name="TextBox 62">
            <a:extLst>
              <a:ext uri="{FF2B5EF4-FFF2-40B4-BE49-F238E27FC236}">
                <a16:creationId xmlns:a16="http://schemas.microsoft.com/office/drawing/2014/main" id="{C824DBCB-DCDF-F1D9-D6D0-8692A61C3B5A}"/>
              </a:ext>
            </a:extLst>
          </p:cNvPr>
          <p:cNvSpPr txBox="1"/>
          <p:nvPr/>
        </p:nvSpPr>
        <p:spPr>
          <a:xfrm>
            <a:off x="5797095" y="6412806"/>
            <a:ext cx="2810097" cy="307777"/>
          </a:xfrm>
          <a:prstGeom prst="rect">
            <a:avLst/>
          </a:prstGeom>
          <a:noFill/>
        </p:spPr>
        <p:txBody>
          <a:bodyPr wrap="square" rtlCol="0">
            <a:spAutoFit/>
          </a:bodyPr>
          <a:lstStyle/>
          <a:p>
            <a:r>
              <a:rPr lang="en-US" sz="1400" b="1" dirty="0"/>
              <a:t>Camera’s Web Interface Access</a:t>
            </a:r>
          </a:p>
        </p:txBody>
      </p:sp>
      <p:sp>
        <p:nvSpPr>
          <p:cNvPr id="1024" name="TextBox 1023">
            <a:extLst>
              <a:ext uri="{FF2B5EF4-FFF2-40B4-BE49-F238E27FC236}">
                <a16:creationId xmlns:a16="http://schemas.microsoft.com/office/drawing/2014/main" id="{22AFD42D-4A84-5E63-65E3-26A338E3ADF3}"/>
              </a:ext>
            </a:extLst>
          </p:cNvPr>
          <p:cNvSpPr txBox="1"/>
          <p:nvPr/>
        </p:nvSpPr>
        <p:spPr>
          <a:xfrm>
            <a:off x="7080116" y="4404370"/>
            <a:ext cx="703684" cy="307777"/>
          </a:xfrm>
          <a:prstGeom prst="rect">
            <a:avLst/>
          </a:prstGeom>
          <a:noFill/>
        </p:spPr>
        <p:txBody>
          <a:bodyPr wrap="square" rtlCol="0">
            <a:spAutoFit/>
          </a:bodyPr>
          <a:lstStyle/>
          <a:p>
            <a:r>
              <a:rPr lang="en-US" sz="1400" b="1" dirty="0"/>
              <a:t>E-mail</a:t>
            </a:r>
          </a:p>
        </p:txBody>
      </p:sp>
      <p:cxnSp>
        <p:nvCxnSpPr>
          <p:cNvPr id="1025" name="Straight Arrow Connector 1024">
            <a:extLst>
              <a:ext uri="{FF2B5EF4-FFF2-40B4-BE49-F238E27FC236}">
                <a16:creationId xmlns:a16="http://schemas.microsoft.com/office/drawing/2014/main" id="{207E1EE8-C9F6-5424-04B6-FA39F5FEFA08}"/>
              </a:ext>
            </a:extLst>
          </p:cNvPr>
          <p:cNvCxnSpPr>
            <a:cxnSpLocks/>
          </p:cNvCxnSpPr>
          <p:nvPr/>
        </p:nvCxnSpPr>
        <p:spPr>
          <a:xfrm flipV="1">
            <a:off x="4853607" y="4258312"/>
            <a:ext cx="2106820" cy="38996"/>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3FAB80AA-C5A4-19F7-1121-C14FD585219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00829" y="1911599"/>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B2720F71-20A7-52BC-DDB0-582FFE26E26B}"/>
              </a:ext>
            </a:extLst>
          </p:cNvPr>
          <p:cNvSpPr txBox="1"/>
          <p:nvPr/>
        </p:nvSpPr>
        <p:spPr>
          <a:xfrm>
            <a:off x="6804248" y="2714280"/>
            <a:ext cx="1599607" cy="307777"/>
          </a:xfrm>
          <a:prstGeom prst="rect">
            <a:avLst/>
          </a:prstGeom>
          <a:noFill/>
        </p:spPr>
        <p:txBody>
          <a:bodyPr wrap="square" rtlCol="0">
            <a:spAutoFit/>
          </a:bodyPr>
          <a:lstStyle/>
          <a:p>
            <a:r>
              <a:rPr lang="en-US" sz="1400" b="1" dirty="0"/>
              <a:t>Mobile Client</a:t>
            </a:r>
          </a:p>
        </p:txBody>
      </p:sp>
      <p:cxnSp>
        <p:nvCxnSpPr>
          <p:cNvPr id="1031" name="Straight Arrow Connector 1030">
            <a:extLst>
              <a:ext uri="{FF2B5EF4-FFF2-40B4-BE49-F238E27FC236}">
                <a16:creationId xmlns:a16="http://schemas.microsoft.com/office/drawing/2014/main" id="{7F20CC04-CB77-7099-F8F5-5BA2F9BCD86F}"/>
              </a:ext>
            </a:extLst>
          </p:cNvPr>
          <p:cNvCxnSpPr>
            <a:cxnSpLocks/>
            <a:endCxn id="1034" idx="1"/>
          </p:cNvCxnSpPr>
          <p:nvPr/>
        </p:nvCxnSpPr>
        <p:spPr>
          <a:xfrm flipV="1">
            <a:off x="4595504" y="2342688"/>
            <a:ext cx="2405325" cy="159256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4B2E8DAD-18D7-D320-0898-A3AFED603DA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7415" b="26893"/>
          <a:stretch/>
        </p:blipFill>
        <p:spPr bwMode="auto">
          <a:xfrm>
            <a:off x="417624" y="3990763"/>
            <a:ext cx="1892479" cy="86470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igh-res browser logos - Paul Irish">
            <a:extLst>
              <a:ext uri="{FF2B5EF4-FFF2-40B4-BE49-F238E27FC236}">
                <a16:creationId xmlns:a16="http://schemas.microsoft.com/office/drawing/2014/main" id="{8F7DC70C-68CA-61A1-6FB6-897AB238E20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99484" y="5734492"/>
            <a:ext cx="3491880" cy="6983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louds - Free weather icons">
            <a:extLst>
              <a:ext uri="{FF2B5EF4-FFF2-40B4-BE49-F238E27FC236}">
                <a16:creationId xmlns:a16="http://schemas.microsoft.com/office/drawing/2014/main" id="{787C8196-A8BF-AAE6-E336-AA2739B9BB1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50361" y="3731260"/>
            <a:ext cx="1262569" cy="126256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32CB47E-E53F-9414-1033-BE94D0A863EC}"/>
              </a:ext>
            </a:extLst>
          </p:cNvPr>
          <p:cNvSpPr txBox="1"/>
          <p:nvPr/>
        </p:nvSpPr>
        <p:spPr>
          <a:xfrm>
            <a:off x="1974311" y="4376488"/>
            <a:ext cx="1349656" cy="307777"/>
          </a:xfrm>
          <a:prstGeom prst="rect">
            <a:avLst/>
          </a:prstGeom>
          <a:noFill/>
        </p:spPr>
        <p:txBody>
          <a:bodyPr wrap="square" rtlCol="0">
            <a:spAutoFit/>
          </a:bodyPr>
          <a:lstStyle/>
          <a:p>
            <a:r>
              <a:rPr lang="en-US" sz="1400" dirty="0"/>
              <a:t>Dual snapshots</a:t>
            </a:r>
          </a:p>
        </p:txBody>
      </p:sp>
      <p:sp>
        <p:nvSpPr>
          <p:cNvPr id="6" name="TextBox 5">
            <a:extLst>
              <a:ext uri="{FF2B5EF4-FFF2-40B4-BE49-F238E27FC236}">
                <a16:creationId xmlns:a16="http://schemas.microsoft.com/office/drawing/2014/main" id="{0AD0752B-E334-B2CB-3674-EEC3DF4F4F05}"/>
              </a:ext>
            </a:extLst>
          </p:cNvPr>
          <p:cNvSpPr txBox="1"/>
          <p:nvPr/>
        </p:nvSpPr>
        <p:spPr>
          <a:xfrm>
            <a:off x="284595" y="1683680"/>
            <a:ext cx="2995228" cy="369332"/>
          </a:xfrm>
          <a:prstGeom prst="rect">
            <a:avLst/>
          </a:prstGeom>
          <a:noFill/>
        </p:spPr>
        <p:txBody>
          <a:bodyPr wrap="square" rtlCol="0">
            <a:spAutoFit/>
          </a:bodyPr>
          <a:lstStyle/>
          <a:p>
            <a:r>
              <a:rPr lang="en-US" b="1" dirty="0"/>
              <a:t>Solution without NVR</a:t>
            </a:r>
          </a:p>
        </p:txBody>
      </p:sp>
      <p:cxnSp>
        <p:nvCxnSpPr>
          <p:cNvPr id="10" name="Straight Arrow Connector 9">
            <a:extLst>
              <a:ext uri="{FF2B5EF4-FFF2-40B4-BE49-F238E27FC236}">
                <a16:creationId xmlns:a16="http://schemas.microsoft.com/office/drawing/2014/main" id="{B4B97A12-8E85-8DE5-E45A-7930EF45CD70}"/>
              </a:ext>
            </a:extLst>
          </p:cNvPr>
          <p:cNvCxnSpPr>
            <a:cxnSpLocks/>
          </p:cNvCxnSpPr>
          <p:nvPr/>
        </p:nvCxnSpPr>
        <p:spPr>
          <a:xfrm flipV="1">
            <a:off x="4812930" y="4074481"/>
            <a:ext cx="2147497" cy="8215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55777EB-82A3-E8C8-3472-A3659A1FA0B3}"/>
              </a:ext>
            </a:extLst>
          </p:cNvPr>
          <p:cNvSpPr txBox="1"/>
          <p:nvPr/>
        </p:nvSpPr>
        <p:spPr>
          <a:xfrm>
            <a:off x="4644602" y="5183635"/>
            <a:ext cx="1063724" cy="307777"/>
          </a:xfrm>
          <a:prstGeom prst="rect">
            <a:avLst/>
          </a:prstGeom>
          <a:noFill/>
        </p:spPr>
        <p:txBody>
          <a:bodyPr wrap="square" rtlCol="0">
            <a:spAutoFit/>
          </a:bodyPr>
          <a:lstStyle/>
          <a:p>
            <a:r>
              <a:rPr lang="en-US" sz="1400" dirty="0"/>
              <a:t>Video</a:t>
            </a:r>
          </a:p>
        </p:txBody>
      </p:sp>
      <p:sp>
        <p:nvSpPr>
          <p:cNvPr id="16" name="TextBox 15">
            <a:extLst>
              <a:ext uri="{FF2B5EF4-FFF2-40B4-BE49-F238E27FC236}">
                <a16:creationId xmlns:a16="http://schemas.microsoft.com/office/drawing/2014/main" id="{58A7E7AF-8F4D-B2FB-1B0C-8E1EA3F41063}"/>
              </a:ext>
            </a:extLst>
          </p:cNvPr>
          <p:cNvSpPr txBox="1"/>
          <p:nvPr/>
        </p:nvSpPr>
        <p:spPr>
          <a:xfrm>
            <a:off x="5875905" y="3202001"/>
            <a:ext cx="1063724" cy="307777"/>
          </a:xfrm>
          <a:prstGeom prst="rect">
            <a:avLst/>
          </a:prstGeom>
          <a:noFill/>
        </p:spPr>
        <p:txBody>
          <a:bodyPr wrap="square" rtlCol="0">
            <a:spAutoFit/>
          </a:bodyPr>
          <a:lstStyle/>
          <a:p>
            <a:r>
              <a:rPr lang="en-US" sz="1400" dirty="0"/>
              <a:t>Events</a:t>
            </a:r>
          </a:p>
        </p:txBody>
      </p:sp>
      <p:sp>
        <p:nvSpPr>
          <p:cNvPr id="17" name="TextBox 16">
            <a:extLst>
              <a:ext uri="{FF2B5EF4-FFF2-40B4-BE49-F238E27FC236}">
                <a16:creationId xmlns:a16="http://schemas.microsoft.com/office/drawing/2014/main" id="{3E2C7EFF-0ABA-9B35-CF4F-4E0D7737DBDC}"/>
              </a:ext>
            </a:extLst>
          </p:cNvPr>
          <p:cNvSpPr txBox="1"/>
          <p:nvPr/>
        </p:nvSpPr>
        <p:spPr>
          <a:xfrm>
            <a:off x="5793995" y="3832200"/>
            <a:ext cx="1063724" cy="307777"/>
          </a:xfrm>
          <a:prstGeom prst="rect">
            <a:avLst/>
          </a:prstGeom>
          <a:noFill/>
        </p:spPr>
        <p:txBody>
          <a:bodyPr wrap="square" rtlCol="0">
            <a:spAutoFit/>
          </a:bodyPr>
          <a:lstStyle/>
          <a:p>
            <a:r>
              <a:rPr lang="en-US" sz="1400" dirty="0"/>
              <a:t>Events</a:t>
            </a:r>
          </a:p>
        </p:txBody>
      </p:sp>
      <p:sp>
        <p:nvSpPr>
          <p:cNvPr id="19" name="TextBox 18">
            <a:extLst>
              <a:ext uri="{FF2B5EF4-FFF2-40B4-BE49-F238E27FC236}">
                <a16:creationId xmlns:a16="http://schemas.microsoft.com/office/drawing/2014/main" id="{1A249EEA-96F7-4673-A9DA-8BDC7BD7FF59}"/>
              </a:ext>
            </a:extLst>
          </p:cNvPr>
          <p:cNvSpPr txBox="1"/>
          <p:nvPr/>
        </p:nvSpPr>
        <p:spPr>
          <a:xfrm>
            <a:off x="5676675" y="4269227"/>
            <a:ext cx="1063724" cy="307777"/>
          </a:xfrm>
          <a:prstGeom prst="rect">
            <a:avLst/>
          </a:prstGeom>
          <a:noFill/>
        </p:spPr>
        <p:txBody>
          <a:bodyPr wrap="square" rtlCol="0">
            <a:spAutoFit/>
          </a:bodyPr>
          <a:lstStyle/>
          <a:p>
            <a:r>
              <a:rPr lang="en-US" sz="1400" dirty="0"/>
              <a:t>Snapshots</a:t>
            </a:r>
          </a:p>
        </p:txBody>
      </p:sp>
    </p:spTree>
    <p:extLst>
      <p:ext uri="{BB962C8B-B14F-4D97-AF65-F5344CB8AC3E}">
        <p14:creationId xmlns:p14="http://schemas.microsoft.com/office/powerpoint/2010/main" val="2602678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EB6FD-47A2-91A9-C03D-C7FEA44B93A1}"/>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5CD51989-AFBE-54FE-C5CE-F8319CBEDE81}"/>
              </a:ext>
            </a:extLst>
          </p:cNvPr>
          <p:cNvGrpSpPr/>
          <p:nvPr/>
        </p:nvGrpSpPr>
        <p:grpSpPr>
          <a:xfrm>
            <a:off x="537984" y="1327971"/>
            <a:ext cx="7634416" cy="1552858"/>
            <a:chOff x="611560" y="1776565"/>
            <a:chExt cx="8520564" cy="1862722"/>
          </a:xfrm>
        </p:grpSpPr>
        <p:sp>
          <p:nvSpPr>
            <p:cNvPr id="9" name="Rectangle 8">
              <a:extLst>
                <a:ext uri="{FF2B5EF4-FFF2-40B4-BE49-F238E27FC236}">
                  <a16:creationId xmlns:a16="http://schemas.microsoft.com/office/drawing/2014/main" id="{4E5D6AF0-8674-9E50-A27A-317F0BF851EF}"/>
                </a:ext>
              </a:extLst>
            </p:cNvPr>
            <p:cNvSpPr/>
            <p:nvPr/>
          </p:nvSpPr>
          <p:spPr>
            <a:xfrm>
              <a:off x="611560" y="1844824"/>
              <a:ext cx="8520564" cy="17944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1EF72BC2-1BB3-0168-1313-B596682B4464}"/>
                </a:ext>
              </a:extLst>
            </p:cNvPr>
            <p:cNvSpPr txBox="1"/>
            <p:nvPr/>
          </p:nvSpPr>
          <p:spPr>
            <a:xfrm>
              <a:off x="2842540" y="2365721"/>
              <a:ext cx="6163124" cy="1107575"/>
            </a:xfrm>
            <a:prstGeom prst="rect">
              <a:avLst/>
            </a:prstGeom>
            <a:solidFill>
              <a:schemeClr val="bg1">
                <a:lumMod val="95000"/>
              </a:schemeClr>
            </a:solidFill>
          </p:spPr>
          <p:txBody>
            <a:bodyPr wrap="square">
              <a:spAutoFit/>
            </a:bodyPr>
            <a:lstStyle/>
            <a:p>
              <a:r>
                <a:rPr lang="en-US" b="1" dirty="0">
                  <a:solidFill>
                    <a:srgbClr val="FF0000"/>
                  </a:solidFill>
                </a:rPr>
                <a:t>4MP </a:t>
              </a:r>
              <a:r>
                <a:rPr lang="en-US" b="1" dirty="0"/>
                <a:t>Outdoor </a:t>
              </a:r>
              <a:r>
                <a:rPr lang="en-US" b="1" dirty="0">
                  <a:solidFill>
                    <a:srgbClr val="FF0000"/>
                  </a:solidFill>
                </a:rPr>
                <a:t>Thermal</a:t>
              </a:r>
              <a:r>
                <a:rPr lang="en-US" b="1" dirty="0"/>
                <a:t> Fixed </a:t>
              </a:r>
              <a:r>
                <a:rPr lang="en-US" b="1" dirty="0">
                  <a:solidFill>
                    <a:srgbClr val="FF0000"/>
                  </a:solidFill>
                </a:rPr>
                <a:t>Bullet </a:t>
              </a:r>
              <a:r>
                <a:rPr lang="en-US" b="1" dirty="0"/>
                <a:t>with IR LED 50m, thermal </a:t>
              </a:r>
              <a:r>
                <a:rPr lang="en-US" b="1" dirty="0">
                  <a:solidFill>
                    <a:srgbClr val="00B0F0"/>
                  </a:solidFill>
                </a:rPr>
                <a:t>f10mm</a:t>
              </a:r>
              <a:r>
                <a:rPr lang="en-US" b="1" dirty="0"/>
                <a:t>, visual </a:t>
              </a:r>
              <a:r>
                <a:rPr lang="en-US" b="1" dirty="0">
                  <a:solidFill>
                    <a:srgbClr val="00B0F0"/>
                  </a:solidFill>
                </a:rPr>
                <a:t>f6.0mm</a:t>
              </a:r>
              <a:r>
                <a:rPr lang="en-US" b="1" dirty="0"/>
                <a:t>, WDR 120dB, two-way audio, </a:t>
              </a:r>
              <a:r>
                <a:rPr lang="en-US" b="1" dirty="0">
                  <a:solidFill>
                    <a:srgbClr val="FF0000"/>
                  </a:solidFill>
                </a:rPr>
                <a:t>built-in analytics, temperature range up to 550°C</a:t>
              </a:r>
            </a:p>
          </p:txBody>
        </p:sp>
        <p:sp>
          <p:nvSpPr>
            <p:cNvPr id="11" name="TextBox 10">
              <a:extLst>
                <a:ext uri="{FF2B5EF4-FFF2-40B4-BE49-F238E27FC236}">
                  <a16:creationId xmlns:a16="http://schemas.microsoft.com/office/drawing/2014/main" id="{B82258E8-D309-5B9C-DA95-91ADD2F69B33}"/>
                </a:ext>
              </a:extLst>
            </p:cNvPr>
            <p:cNvSpPr txBox="1"/>
            <p:nvPr/>
          </p:nvSpPr>
          <p:spPr>
            <a:xfrm>
              <a:off x="2863563" y="1776565"/>
              <a:ext cx="1368152" cy="701463"/>
            </a:xfrm>
            <a:prstGeom prst="rect">
              <a:avLst/>
            </a:prstGeom>
            <a:noFill/>
          </p:spPr>
          <p:txBody>
            <a:bodyPr wrap="square" rtlCol="0">
              <a:spAutoFit/>
            </a:bodyPr>
            <a:lstStyle/>
            <a:p>
              <a:r>
                <a:rPr lang="en-US" sz="3200" b="1" dirty="0">
                  <a:solidFill>
                    <a:srgbClr val="00B050"/>
                  </a:solidFill>
                </a:rPr>
                <a:t>K371</a:t>
              </a:r>
            </a:p>
          </p:txBody>
        </p:sp>
      </p:grpSp>
      <p:grpSp>
        <p:nvGrpSpPr>
          <p:cNvPr id="5" name="Group 4">
            <a:extLst>
              <a:ext uri="{FF2B5EF4-FFF2-40B4-BE49-F238E27FC236}">
                <a16:creationId xmlns:a16="http://schemas.microsoft.com/office/drawing/2014/main" id="{151CB446-C634-DA2F-7B2B-E55B111E762C}"/>
              </a:ext>
            </a:extLst>
          </p:cNvPr>
          <p:cNvGrpSpPr/>
          <p:nvPr/>
        </p:nvGrpSpPr>
        <p:grpSpPr>
          <a:xfrm>
            <a:off x="524639" y="2996952"/>
            <a:ext cx="7634416" cy="1552858"/>
            <a:chOff x="611560" y="1776565"/>
            <a:chExt cx="8520564" cy="1862722"/>
          </a:xfrm>
        </p:grpSpPr>
        <p:sp>
          <p:nvSpPr>
            <p:cNvPr id="6" name="Rectangle 5">
              <a:extLst>
                <a:ext uri="{FF2B5EF4-FFF2-40B4-BE49-F238E27FC236}">
                  <a16:creationId xmlns:a16="http://schemas.microsoft.com/office/drawing/2014/main" id="{1AB9F98D-AA3A-09A4-DE54-0759C7EF4910}"/>
                </a:ext>
              </a:extLst>
            </p:cNvPr>
            <p:cNvSpPr/>
            <p:nvPr/>
          </p:nvSpPr>
          <p:spPr>
            <a:xfrm>
              <a:off x="611560" y="1844824"/>
              <a:ext cx="8520564" cy="17944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13CFDC3-C139-7A57-DDAE-18815352BA8B}"/>
                </a:ext>
              </a:extLst>
            </p:cNvPr>
            <p:cNvSpPr txBox="1"/>
            <p:nvPr/>
          </p:nvSpPr>
          <p:spPr>
            <a:xfrm>
              <a:off x="2842540" y="2365721"/>
              <a:ext cx="6163124" cy="1107575"/>
            </a:xfrm>
            <a:prstGeom prst="rect">
              <a:avLst/>
            </a:prstGeom>
            <a:solidFill>
              <a:schemeClr val="bg1">
                <a:lumMod val="95000"/>
              </a:schemeClr>
            </a:solidFill>
          </p:spPr>
          <p:txBody>
            <a:bodyPr wrap="square">
              <a:spAutoFit/>
            </a:bodyPr>
            <a:lstStyle/>
            <a:p>
              <a:r>
                <a:rPr lang="en-US" b="1" dirty="0">
                  <a:solidFill>
                    <a:srgbClr val="FF0000"/>
                  </a:solidFill>
                </a:rPr>
                <a:t>4MP </a:t>
              </a:r>
              <a:r>
                <a:rPr lang="en-US" b="1" dirty="0"/>
                <a:t>Outdoor </a:t>
              </a:r>
              <a:r>
                <a:rPr lang="en-US" b="1" dirty="0">
                  <a:solidFill>
                    <a:srgbClr val="FF0000"/>
                  </a:solidFill>
                </a:rPr>
                <a:t>Thermal</a:t>
              </a:r>
              <a:r>
                <a:rPr lang="en-US" b="1" dirty="0"/>
                <a:t> Fixed </a:t>
              </a:r>
              <a:r>
                <a:rPr lang="en-US" b="1" dirty="0">
                  <a:solidFill>
                    <a:srgbClr val="FF0000"/>
                  </a:solidFill>
                </a:rPr>
                <a:t>Bullet </a:t>
              </a:r>
              <a:r>
                <a:rPr lang="en-US" b="1" dirty="0"/>
                <a:t>with IR LED 100m, thermal </a:t>
              </a:r>
              <a:r>
                <a:rPr lang="en-US" b="1" dirty="0">
                  <a:solidFill>
                    <a:srgbClr val="00B0F0"/>
                  </a:solidFill>
                </a:rPr>
                <a:t>f25mm</a:t>
              </a:r>
              <a:r>
                <a:rPr lang="en-US" b="1" dirty="0"/>
                <a:t>, visual </a:t>
              </a:r>
              <a:r>
                <a:rPr lang="en-US" b="1" dirty="0">
                  <a:solidFill>
                    <a:srgbClr val="00B0F0"/>
                  </a:solidFill>
                </a:rPr>
                <a:t>f12mm</a:t>
              </a:r>
              <a:r>
                <a:rPr lang="en-US" b="1" dirty="0"/>
                <a:t>, WDR 120dB, two-way audio, </a:t>
              </a:r>
              <a:r>
                <a:rPr lang="en-US" b="1" dirty="0">
                  <a:solidFill>
                    <a:srgbClr val="FF0000"/>
                  </a:solidFill>
                </a:rPr>
                <a:t>built-in analytics, temperature range up to 550°C</a:t>
              </a:r>
            </a:p>
          </p:txBody>
        </p:sp>
        <p:sp>
          <p:nvSpPr>
            <p:cNvPr id="8" name="TextBox 7">
              <a:extLst>
                <a:ext uri="{FF2B5EF4-FFF2-40B4-BE49-F238E27FC236}">
                  <a16:creationId xmlns:a16="http://schemas.microsoft.com/office/drawing/2014/main" id="{A302C3DC-9A58-D614-09CA-E356DB090E87}"/>
                </a:ext>
              </a:extLst>
            </p:cNvPr>
            <p:cNvSpPr txBox="1"/>
            <p:nvPr/>
          </p:nvSpPr>
          <p:spPr>
            <a:xfrm>
              <a:off x="2863563" y="1776565"/>
              <a:ext cx="1943682" cy="701464"/>
            </a:xfrm>
            <a:prstGeom prst="rect">
              <a:avLst/>
            </a:prstGeom>
            <a:noFill/>
          </p:spPr>
          <p:txBody>
            <a:bodyPr wrap="square" rtlCol="0">
              <a:spAutoFit/>
            </a:bodyPr>
            <a:lstStyle/>
            <a:p>
              <a:r>
                <a:rPr lang="en-US" sz="3200" b="1" dirty="0">
                  <a:solidFill>
                    <a:srgbClr val="00B050"/>
                  </a:solidFill>
                </a:rPr>
                <a:t>K371-P1</a:t>
              </a:r>
            </a:p>
          </p:txBody>
        </p:sp>
      </p:grpSp>
      <p:grpSp>
        <p:nvGrpSpPr>
          <p:cNvPr id="13" name="Group 12">
            <a:extLst>
              <a:ext uri="{FF2B5EF4-FFF2-40B4-BE49-F238E27FC236}">
                <a16:creationId xmlns:a16="http://schemas.microsoft.com/office/drawing/2014/main" id="{64389E4A-8430-301F-027E-BC11B2E59BE7}"/>
              </a:ext>
            </a:extLst>
          </p:cNvPr>
          <p:cNvGrpSpPr/>
          <p:nvPr/>
        </p:nvGrpSpPr>
        <p:grpSpPr>
          <a:xfrm>
            <a:off x="524639" y="4665933"/>
            <a:ext cx="7634416" cy="1552858"/>
            <a:chOff x="611560" y="1776565"/>
            <a:chExt cx="8520564" cy="1862722"/>
          </a:xfrm>
        </p:grpSpPr>
        <p:sp>
          <p:nvSpPr>
            <p:cNvPr id="14" name="Rectangle 13">
              <a:extLst>
                <a:ext uri="{FF2B5EF4-FFF2-40B4-BE49-F238E27FC236}">
                  <a16:creationId xmlns:a16="http://schemas.microsoft.com/office/drawing/2014/main" id="{A1E9EF4E-EE8B-43A3-E3F6-D066DB0CF846}"/>
                </a:ext>
              </a:extLst>
            </p:cNvPr>
            <p:cNvSpPr/>
            <p:nvPr/>
          </p:nvSpPr>
          <p:spPr>
            <a:xfrm>
              <a:off x="611560" y="1844824"/>
              <a:ext cx="8520564" cy="17944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a:extLst>
                <a:ext uri="{FF2B5EF4-FFF2-40B4-BE49-F238E27FC236}">
                  <a16:creationId xmlns:a16="http://schemas.microsoft.com/office/drawing/2014/main" id="{BF314933-F42A-AD71-35CD-388D2992B066}"/>
                </a:ext>
              </a:extLst>
            </p:cNvPr>
            <p:cNvSpPr txBox="1"/>
            <p:nvPr/>
          </p:nvSpPr>
          <p:spPr>
            <a:xfrm>
              <a:off x="2842540" y="2365721"/>
              <a:ext cx="6163124" cy="1107575"/>
            </a:xfrm>
            <a:prstGeom prst="rect">
              <a:avLst/>
            </a:prstGeom>
            <a:solidFill>
              <a:schemeClr val="bg1">
                <a:lumMod val="95000"/>
              </a:schemeClr>
            </a:solidFill>
          </p:spPr>
          <p:txBody>
            <a:bodyPr wrap="square">
              <a:spAutoFit/>
            </a:bodyPr>
            <a:lstStyle/>
            <a:p>
              <a:r>
                <a:rPr lang="en-US" b="1" dirty="0">
                  <a:solidFill>
                    <a:srgbClr val="FF0000"/>
                  </a:solidFill>
                </a:rPr>
                <a:t>4MP </a:t>
              </a:r>
              <a:r>
                <a:rPr lang="en-US" b="1" dirty="0"/>
                <a:t>Outdoor </a:t>
              </a:r>
              <a:r>
                <a:rPr lang="en-US" b="1" dirty="0">
                  <a:solidFill>
                    <a:srgbClr val="FF0000"/>
                  </a:solidFill>
                </a:rPr>
                <a:t>Thermal</a:t>
              </a:r>
              <a:r>
                <a:rPr lang="en-US" b="1" dirty="0"/>
                <a:t> Fixed </a:t>
              </a:r>
              <a:r>
                <a:rPr lang="en-US" b="1" dirty="0">
                  <a:solidFill>
                    <a:srgbClr val="FF0000"/>
                  </a:solidFill>
                </a:rPr>
                <a:t>Bullet </a:t>
              </a:r>
              <a:r>
                <a:rPr lang="en-US" b="1" dirty="0"/>
                <a:t>with IR LED 100m, thermal </a:t>
              </a:r>
              <a:r>
                <a:rPr lang="en-US" b="1" dirty="0">
                  <a:solidFill>
                    <a:srgbClr val="00B0F0"/>
                  </a:solidFill>
                </a:rPr>
                <a:t>f35mm</a:t>
              </a:r>
              <a:r>
                <a:rPr lang="en-US" b="1" dirty="0"/>
                <a:t>, visual </a:t>
              </a:r>
              <a:r>
                <a:rPr lang="en-US" b="1" dirty="0">
                  <a:solidFill>
                    <a:srgbClr val="00B0F0"/>
                  </a:solidFill>
                </a:rPr>
                <a:t>f12mm</a:t>
              </a:r>
              <a:r>
                <a:rPr lang="en-US" b="1" dirty="0"/>
                <a:t>, WDR 120dB, two-way audio, </a:t>
              </a:r>
              <a:r>
                <a:rPr lang="en-US" b="1" dirty="0">
                  <a:solidFill>
                    <a:srgbClr val="FF0000"/>
                  </a:solidFill>
                </a:rPr>
                <a:t>built-in analytics, temperature range up to 550°C</a:t>
              </a:r>
            </a:p>
          </p:txBody>
        </p:sp>
        <p:sp>
          <p:nvSpPr>
            <p:cNvPr id="16" name="TextBox 15">
              <a:extLst>
                <a:ext uri="{FF2B5EF4-FFF2-40B4-BE49-F238E27FC236}">
                  <a16:creationId xmlns:a16="http://schemas.microsoft.com/office/drawing/2014/main" id="{F0E4A909-CDB2-F0CB-758C-F12E0B51B822}"/>
                </a:ext>
              </a:extLst>
            </p:cNvPr>
            <p:cNvSpPr txBox="1"/>
            <p:nvPr/>
          </p:nvSpPr>
          <p:spPr>
            <a:xfrm>
              <a:off x="2863563" y="1776565"/>
              <a:ext cx="1943682" cy="701464"/>
            </a:xfrm>
            <a:prstGeom prst="rect">
              <a:avLst/>
            </a:prstGeom>
            <a:noFill/>
          </p:spPr>
          <p:txBody>
            <a:bodyPr wrap="square" rtlCol="0">
              <a:spAutoFit/>
            </a:bodyPr>
            <a:lstStyle/>
            <a:p>
              <a:r>
                <a:rPr lang="en-US" sz="3200" b="1" dirty="0">
                  <a:solidFill>
                    <a:srgbClr val="00B050"/>
                  </a:solidFill>
                </a:rPr>
                <a:t>K371-P2</a:t>
              </a:r>
            </a:p>
          </p:txBody>
        </p:sp>
      </p:grpSp>
      <p:sp>
        <p:nvSpPr>
          <p:cNvPr id="2" name="TextBox 1">
            <a:extLst>
              <a:ext uri="{FF2B5EF4-FFF2-40B4-BE49-F238E27FC236}">
                <a16:creationId xmlns:a16="http://schemas.microsoft.com/office/drawing/2014/main" id="{CFC6DABE-5A14-D238-EBA8-95C74DD4F5DC}"/>
              </a:ext>
            </a:extLst>
          </p:cNvPr>
          <p:cNvSpPr txBox="1"/>
          <p:nvPr/>
        </p:nvSpPr>
        <p:spPr>
          <a:xfrm>
            <a:off x="524639" y="1027182"/>
            <a:ext cx="6120680" cy="369332"/>
          </a:xfrm>
          <a:prstGeom prst="rect">
            <a:avLst/>
          </a:prstGeom>
          <a:noFill/>
        </p:spPr>
        <p:txBody>
          <a:bodyPr wrap="square" rtlCol="0">
            <a:spAutoFit/>
          </a:bodyPr>
          <a:lstStyle/>
          <a:p>
            <a:r>
              <a:rPr lang="en-US" dirty="0"/>
              <a:t>ACTi is introducing the newest thermal cameras:</a:t>
            </a:r>
          </a:p>
        </p:txBody>
      </p:sp>
      <p:pic>
        <p:nvPicPr>
          <p:cNvPr id="1026" name="Picture 2">
            <a:extLst>
              <a:ext uri="{FF2B5EF4-FFF2-40B4-BE49-F238E27FC236}">
                <a16:creationId xmlns:a16="http://schemas.microsoft.com/office/drawing/2014/main" id="{4A3FE5B3-16D1-DDBC-A0C9-341DF96BE3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649" y="1312254"/>
            <a:ext cx="1620791" cy="16207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05FB587F-A595-99C4-D36D-2A1F8E3BD4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304" y="2956258"/>
            <a:ext cx="1620791" cy="162079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0AA7786F-BD51-BE78-8E84-03628EDB3F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716" y="4613600"/>
            <a:ext cx="1620791" cy="1620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5719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F329F-1F52-B70E-D4BB-1C18FCB4CE82}"/>
            </a:ext>
          </a:extLst>
        </p:cNvPr>
        <p:cNvGrpSpPr/>
        <p:nvPr/>
      </p:nvGrpSpPr>
      <p:grpSpPr>
        <a:xfrm>
          <a:off x="0" y="0"/>
          <a:ext cx="0" cy="0"/>
          <a:chOff x="0" y="0"/>
          <a:chExt cx="0" cy="0"/>
        </a:xfrm>
      </p:grpSpPr>
      <p:grpSp>
        <p:nvGrpSpPr>
          <p:cNvPr id="3" name="Group 2">
            <a:extLst>
              <a:ext uri="{FF2B5EF4-FFF2-40B4-BE49-F238E27FC236}">
                <a16:creationId xmlns:a16="http://schemas.microsoft.com/office/drawing/2014/main" id="{170207DD-2B9D-CF90-42A3-8C4235852DF0}"/>
              </a:ext>
            </a:extLst>
          </p:cNvPr>
          <p:cNvGrpSpPr/>
          <p:nvPr/>
        </p:nvGrpSpPr>
        <p:grpSpPr>
          <a:xfrm>
            <a:off x="537984" y="1327971"/>
            <a:ext cx="8373332" cy="1552858"/>
            <a:chOff x="611560" y="1776565"/>
            <a:chExt cx="8539774" cy="1862722"/>
          </a:xfrm>
        </p:grpSpPr>
        <p:sp>
          <p:nvSpPr>
            <p:cNvPr id="9" name="Rectangle 8">
              <a:extLst>
                <a:ext uri="{FF2B5EF4-FFF2-40B4-BE49-F238E27FC236}">
                  <a16:creationId xmlns:a16="http://schemas.microsoft.com/office/drawing/2014/main" id="{98C663AF-4D96-EFB2-820C-02AA49D084C3}"/>
                </a:ext>
              </a:extLst>
            </p:cNvPr>
            <p:cNvSpPr/>
            <p:nvPr/>
          </p:nvSpPr>
          <p:spPr>
            <a:xfrm>
              <a:off x="611560" y="1844824"/>
              <a:ext cx="8520564" cy="17944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6828C01D-C6F2-9E4C-6065-71F1FAD92304}"/>
                </a:ext>
              </a:extLst>
            </p:cNvPr>
            <p:cNvSpPr txBox="1"/>
            <p:nvPr/>
          </p:nvSpPr>
          <p:spPr>
            <a:xfrm>
              <a:off x="2842540" y="2365721"/>
              <a:ext cx="6308794" cy="1107575"/>
            </a:xfrm>
            <a:prstGeom prst="rect">
              <a:avLst/>
            </a:prstGeom>
            <a:solidFill>
              <a:schemeClr val="bg1">
                <a:lumMod val="95000"/>
              </a:schemeClr>
            </a:solidFill>
          </p:spPr>
          <p:txBody>
            <a:bodyPr wrap="square">
              <a:spAutoFit/>
            </a:bodyPr>
            <a:lstStyle/>
            <a:p>
              <a:r>
                <a:rPr lang="en-US" b="1" dirty="0">
                  <a:solidFill>
                    <a:srgbClr val="FF0000"/>
                  </a:solidFill>
                </a:rPr>
                <a:t>4MP </a:t>
              </a:r>
              <a:r>
                <a:rPr lang="en-US" b="1" dirty="0"/>
                <a:t>Outdoor </a:t>
              </a:r>
              <a:r>
                <a:rPr lang="en-US" b="1" dirty="0">
                  <a:solidFill>
                    <a:srgbClr val="FF0000"/>
                  </a:solidFill>
                </a:rPr>
                <a:t>Thermal</a:t>
              </a:r>
              <a:r>
                <a:rPr lang="en-US" b="1" dirty="0"/>
                <a:t> Fixed </a:t>
              </a:r>
              <a:r>
                <a:rPr lang="en-US" b="1" dirty="0">
                  <a:solidFill>
                    <a:srgbClr val="FF0000"/>
                  </a:solidFill>
                </a:rPr>
                <a:t>Bullet </a:t>
              </a:r>
              <a:r>
                <a:rPr lang="en-US" b="1" dirty="0"/>
                <a:t>with IR LED 50m, thermal </a:t>
              </a:r>
              <a:r>
                <a:rPr lang="en-US" b="1" dirty="0">
                  <a:solidFill>
                    <a:srgbClr val="00B0F0"/>
                  </a:solidFill>
                </a:rPr>
                <a:t>f10mm</a:t>
              </a:r>
              <a:r>
                <a:rPr lang="en-US" b="1" dirty="0"/>
                <a:t>, visual </a:t>
              </a:r>
              <a:r>
                <a:rPr lang="en-US" b="1" dirty="0">
                  <a:solidFill>
                    <a:srgbClr val="00B0F0"/>
                  </a:solidFill>
                </a:rPr>
                <a:t>f4.0mm</a:t>
              </a:r>
              <a:r>
                <a:rPr lang="en-US" b="1" dirty="0"/>
                <a:t>, WDR 120dB, two-way audio, </a:t>
              </a:r>
              <a:r>
                <a:rPr lang="en-US" b="1" dirty="0">
                  <a:solidFill>
                    <a:srgbClr val="FF0000"/>
                  </a:solidFill>
                </a:rPr>
                <a:t>built-in analytics, temperature range up to 550°C</a:t>
              </a:r>
            </a:p>
          </p:txBody>
        </p:sp>
        <p:sp>
          <p:nvSpPr>
            <p:cNvPr id="11" name="TextBox 10">
              <a:extLst>
                <a:ext uri="{FF2B5EF4-FFF2-40B4-BE49-F238E27FC236}">
                  <a16:creationId xmlns:a16="http://schemas.microsoft.com/office/drawing/2014/main" id="{04F0CF04-5D68-22AB-65FF-3DA6125690F4}"/>
                </a:ext>
              </a:extLst>
            </p:cNvPr>
            <p:cNvSpPr txBox="1"/>
            <p:nvPr/>
          </p:nvSpPr>
          <p:spPr>
            <a:xfrm>
              <a:off x="2863563" y="1776565"/>
              <a:ext cx="1368152" cy="701463"/>
            </a:xfrm>
            <a:prstGeom prst="rect">
              <a:avLst/>
            </a:prstGeom>
            <a:noFill/>
          </p:spPr>
          <p:txBody>
            <a:bodyPr wrap="square" rtlCol="0">
              <a:spAutoFit/>
            </a:bodyPr>
            <a:lstStyle/>
            <a:p>
              <a:r>
                <a:rPr lang="en-US" sz="3200" b="1" dirty="0">
                  <a:solidFill>
                    <a:srgbClr val="00B050"/>
                  </a:solidFill>
                </a:rPr>
                <a:t>K372</a:t>
              </a:r>
            </a:p>
          </p:txBody>
        </p:sp>
      </p:grpSp>
      <p:grpSp>
        <p:nvGrpSpPr>
          <p:cNvPr id="18" name="Group 17">
            <a:extLst>
              <a:ext uri="{FF2B5EF4-FFF2-40B4-BE49-F238E27FC236}">
                <a16:creationId xmlns:a16="http://schemas.microsoft.com/office/drawing/2014/main" id="{A7FEAB99-3FF5-D1C3-1565-87CA42E16A98}"/>
              </a:ext>
            </a:extLst>
          </p:cNvPr>
          <p:cNvGrpSpPr/>
          <p:nvPr/>
        </p:nvGrpSpPr>
        <p:grpSpPr>
          <a:xfrm>
            <a:off x="537984" y="3068960"/>
            <a:ext cx="8373332" cy="1552858"/>
            <a:chOff x="611560" y="1776565"/>
            <a:chExt cx="8539774" cy="1862722"/>
          </a:xfrm>
        </p:grpSpPr>
        <p:sp>
          <p:nvSpPr>
            <p:cNvPr id="19" name="Rectangle 18">
              <a:extLst>
                <a:ext uri="{FF2B5EF4-FFF2-40B4-BE49-F238E27FC236}">
                  <a16:creationId xmlns:a16="http://schemas.microsoft.com/office/drawing/2014/main" id="{65C2997B-0CF8-613D-0BC6-5827B0921C5D}"/>
                </a:ext>
              </a:extLst>
            </p:cNvPr>
            <p:cNvSpPr/>
            <p:nvPr/>
          </p:nvSpPr>
          <p:spPr>
            <a:xfrm>
              <a:off x="611560" y="1844824"/>
              <a:ext cx="8520564" cy="17944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TextBox 19">
              <a:extLst>
                <a:ext uri="{FF2B5EF4-FFF2-40B4-BE49-F238E27FC236}">
                  <a16:creationId xmlns:a16="http://schemas.microsoft.com/office/drawing/2014/main" id="{8E22AE96-88CD-F584-9614-D01120EDCD06}"/>
                </a:ext>
              </a:extLst>
            </p:cNvPr>
            <p:cNvSpPr txBox="1"/>
            <p:nvPr/>
          </p:nvSpPr>
          <p:spPr>
            <a:xfrm>
              <a:off x="2842540" y="2365721"/>
              <a:ext cx="6308794" cy="1107575"/>
            </a:xfrm>
            <a:prstGeom prst="rect">
              <a:avLst/>
            </a:prstGeom>
            <a:solidFill>
              <a:schemeClr val="bg1">
                <a:lumMod val="95000"/>
              </a:schemeClr>
            </a:solidFill>
          </p:spPr>
          <p:txBody>
            <a:bodyPr wrap="square">
              <a:spAutoFit/>
            </a:bodyPr>
            <a:lstStyle/>
            <a:p>
              <a:r>
                <a:rPr lang="en-US" b="1" dirty="0">
                  <a:solidFill>
                    <a:srgbClr val="FF0000"/>
                  </a:solidFill>
                </a:rPr>
                <a:t>4MP </a:t>
              </a:r>
              <a:r>
                <a:rPr lang="en-US" b="1" dirty="0"/>
                <a:t>Outdoor </a:t>
              </a:r>
              <a:r>
                <a:rPr lang="en-US" b="1" dirty="0">
                  <a:solidFill>
                    <a:srgbClr val="FF0000"/>
                  </a:solidFill>
                </a:rPr>
                <a:t>Thermal</a:t>
              </a:r>
              <a:r>
                <a:rPr lang="en-US" b="1" dirty="0"/>
                <a:t> Fixed </a:t>
              </a:r>
              <a:r>
                <a:rPr lang="en-US" b="1" dirty="0">
                  <a:solidFill>
                    <a:srgbClr val="FF0000"/>
                  </a:solidFill>
                </a:rPr>
                <a:t>Bullet </a:t>
              </a:r>
              <a:r>
                <a:rPr lang="en-US" b="1" dirty="0"/>
                <a:t>with IR LED 100m, thermal </a:t>
              </a:r>
              <a:r>
                <a:rPr lang="en-US" b="1" dirty="0">
                  <a:solidFill>
                    <a:srgbClr val="00B0F0"/>
                  </a:solidFill>
                </a:rPr>
                <a:t>f25mm</a:t>
              </a:r>
              <a:r>
                <a:rPr lang="en-US" b="1" dirty="0"/>
                <a:t>, visual </a:t>
              </a:r>
              <a:r>
                <a:rPr lang="en-US" b="1" dirty="0">
                  <a:solidFill>
                    <a:srgbClr val="00B0F0"/>
                  </a:solidFill>
                </a:rPr>
                <a:t>f8.0mm</a:t>
              </a:r>
              <a:r>
                <a:rPr lang="en-US" b="1" dirty="0"/>
                <a:t>, WDR 120dB, two-way audio, </a:t>
              </a:r>
              <a:r>
                <a:rPr lang="en-US" b="1" dirty="0">
                  <a:solidFill>
                    <a:srgbClr val="FF0000"/>
                  </a:solidFill>
                </a:rPr>
                <a:t>built-in analytics, temperature range up to 550°C</a:t>
              </a:r>
            </a:p>
          </p:txBody>
        </p:sp>
        <p:sp>
          <p:nvSpPr>
            <p:cNvPr id="21" name="TextBox 20">
              <a:extLst>
                <a:ext uri="{FF2B5EF4-FFF2-40B4-BE49-F238E27FC236}">
                  <a16:creationId xmlns:a16="http://schemas.microsoft.com/office/drawing/2014/main" id="{787A960B-C303-0352-E4A3-337358264A04}"/>
                </a:ext>
              </a:extLst>
            </p:cNvPr>
            <p:cNvSpPr txBox="1"/>
            <p:nvPr/>
          </p:nvSpPr>
          <p:spPr>
            <a:xfrm>
              <a:off x="2863562" y="1776565"/>
              <a:ext cx="2449714" cy="701464"/>
            </a:xfrm>
            <a:prstGeom prst="rect">
              <a:avLst/>
            </a:prstGeom>
            <a:noFill/>
          </p:spPr>
          <p:txBody>
            <a:bodyPr wrap="square" rtlCol="0">
              <a:spAutoFit/>
            </a:bodyPr>
            <a:lstStyle/>
            <a:p>
              <a:r>
                <a:rPr lang="en-US" sz="3200" b="1" dirty="0">
                  <a:solidFill>
                    <a:srgbClr val="00B050"/>
                  </a:solidFill>
                </a:rPr>
                <a:t>K372-P1</a:t>
              </a:r>
            </a:p>
          </p:txBody>
        </p:sp>
      </p:grpSp>
      <p:grpSp>
        <p:nvGrpSpPr>
          <p:cNvPr id="23" name="Group 22">
            <a:extLst>
              <a:ext uri="{FF2B5EF4-FFF2-40B4-BE49-F238E27FC236}">
                <a16:creationId xmlns:a16="http://schemas.microsoft.com/office/drawing/2014/main" id="{B35C4D96-33E3-74CB-EE9E-F8C54A1B2902}"/>
              </a:ext>
            </a:extLst>
          </p:cNvPr>
          <p:cNvGrpSpPr/>
          <p:nvPr/>
        </p:nvGrpSpPr>
        <p:grpSpPr>
          <a:xfrm>
            <a:off x="537984" y="4812021"/>
            <a:ext cx="8373332" cy="1552858"/>
            <a:chOff x="611560" y="1776565"/>
            <a:chExt cx="8539774" cy="1862722"/>
          </a:xfrm>
        </p:grpSpPr>
        <p:sp>
          <p:nvSpPr>
            <p:cNvPr id="24" name="Rectangle 23">
              <a:extLst>
                <a:ext uri="{FF2B5EF4-FFF2-40B4-BE49-F238E27FC236}">
                  <a16:creationId xmlns:a16="http://schemas.microsoft.com/office/drawing/2014/main" id="{05ECD7FB-9182-2E74-2A92-B47AE33B9BA4}"/>
                </a:ext>
              </a:extLst>
            </p:cNvPr>
            <p:cNvSpPr/>
            <p:nvPr/>
          </p:nvSpPr>
          <p:spPr>
            <a:xfrm>
              <a:off x="611560" y="1844824"/>
              <a:ext cx="8520564" cy="179446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BB38EBCD-E322-070D-3FC4-0739FEF7CB18}"/>
                </a:ext>
              </a:extLst>
            </p:cNvPr>
            <p:cNvSpPr txBox="1"/>
            <p:nvPr/>
          </p:nvSpPr>
          <p:spPr>
            <a:xfrm>
              <a:off x="2842540" y="2365721"/>
              <a:ext cx="6308794" cy="1107575"/>
            </a:xfrm>
            <a:prstGeom prst="rect">
              <a:avLst/>
            </a:prstGeom>
            <a:solidFill>
              <a:schemeClr val="bg1">
                <a:lumMod val="95000"/>
              </a:schemeClr>
            </a:solidFill>
          </p:spPr>
          <p:txBody>
            <a:bodyPr wrap="square">
              <a:spAutoFit/>
            </a:bodyPr>
            <a:lstStyle/>
            <a:p>
              <a:r>
                <a:rPr lang="en-US" b="1" dirty="0">
                  <a:solidFill>
                    <a:srgbClr val="FF0000"/>
                  </a:solidFill>
                </a:rPr>
                <a:t>4MP </a:t>
              </a:r>
              <a:r>
                <a:rPr lang="en-US" b="1" dirty="0"/>
                <a:t>Outdoor </a:t>
              </a:r>
              <a:r>
                <a:rPr lang="en-US" b="1" dirty="0">
                  <a:solidFill>
                    <a:srgbClr val="FF0000"/>
                  </a:solidFill>
                </a:rPr>
                <a:t>Thermal</a:t>
              </a:r>
              <a:r>
                <a:rPr lang="en-US" b="1" dirty="0"/>
                <a:t> Fixed </a:t>
              </a:r>
              <a:r>
                <a:rPr lang="en-US" b="1" dirty="0">
                  <a:solidFill>
                    <a:srgbClr val="FF0000"/>
                  </a:solidFill>
                </a:rPr>
                <a:t>Bullet </a:t>
              </a:r>
              <a:r>
                <a:rPr lang="en-US" b="1" dirty="0"/>
                <a:t>with IR LED 100m, thermal </a:t>
              </a:r>
              <a:r>
                <a:rPr lang="en-US" b="1" dirty="0">
                  <a:solidFill>
                    <a:srgbClr val="00B0F0"/>
                  </a:solidFill>
                </a:rPr>
                <a:t>f35mm</a:t>
              </a:r>
              <a:r>
                <a:rPr lang="en-US" b="1" dirty="0"/>
                <a:t>, visual </a:t>
              </a:r>
              <a:r>
                <a:rPr lang="en-US" b="1" dirty="0">
                  <a:solidFill>
                    <a:srgbClr val="00B0F0"/>
                  </a:solidFill>
                </a:rPr>
                <a:t>f12mm</a:t>
              </a:r>
              <a:r>
                <a:rPr lang="en-US" b="1" dirty="0"/>
                <a:t>, WDR 120dB, two-way audio, </a:t>
              </a:r>
              <a:r>
                <a:rPr lang="en-US" b="1" dirty="0">
                  <a:solidFill>
                    <a:srgbClr val="FF0000"/>
                  </a:solidFill>
                </a:rPr>
                <a:t>built-in analytics, temperature range up to 550°C</a:t>
              </a:r>
            </a:p>
          </p:txBody>
        </p:sp>
        <p:sp>
          <p:nvSpPr>
            <p:cNvPr id="26" name="TextBox 25">
              <a:extLst>
                <a:ext uri="{FF2B5EF4-FFF2-40B4-BE49-F238E27FC236}">
                  <a16:creationId xmlns:a16="http://schemas.microsoft.com/office/drawing/2014/main" id="{13939B83-06EF-A7FF-DC5C-5167674B286E}"/>
                </a:ext>
              </a:extLst>
            </p:cNvPr>
            <p:cNvSpPr txBox="1"/>
            <p:nvPr/>
          </p:nvSpPr>
          <p:spPr>
            <a:xfrm>
              <a:off x="2863562" y="1776565"/>
              <a:ext cx="1935639" cy="701464"/>
            </a:xfrm>
            <a:prstGeom prst="rect">
              <a:avLst/>
            </a:prstGeom>
            <a:noFill/>
          </p:spPr>
          <p:txBody>
            <a:bodyPr wrap="square" rtlCol="0">
              <a:spAutoFit/>
            </a:bodyPr>
            <a:lstStyle/>
            <a:p>
              <a:r>
                <a:rPr lang="en-US" sz="3200" b="1" dirty="0">
                  <a:solidFill>
                    <a:srgbClr val="00B050"/>
                  </a:solidFill>
                </a:rPr>
                <a:t>K372-P2</a:t>
              </a:r>
            </a:p>
          </p:txBody>
        </p:sp>
      </p:grpSp>
      <p:pic>
        <p:nvPicPr>
          <p:cNvPr id="2" name="Picture 2">
            <a:extLst>
              <a:ext uri="{FF2B5EF4-FFF2-40B4-BE49-F238E27FC236}">
                <a16:creationId xmlns:a16="http://schemas.microsoft.com/office/drawing/2014/main" id="{A98EE609-EC03-93C7-4AD7-005E7A4D12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649" y="1312254"/>
            <a:ext cx="1620791" cy="16207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EF96C748-BEBD-A179-F4DB-85AC9B88C8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289" y="3027906"/>
            <a:ext cx="1620791" cy="16207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8A5DC557-A92C-190B-F100-A06134763C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817" y="4795774"/>
            <a:ext cx="1620791" cy="16207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8562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B9EB7-9B07-DBF8-206C-57EBD421BF72}"/>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C720245-CD25-5E16-68D1-54D68FEF4E90}"/>
              </a:ext>
            </a:extLst>
          </p:cNvPr>
          <p:cNvGraphicFramePr>
            <a:graphicFrameLocks noGrp="1"/>
          </p:cNvGraphicFramePr>
          <p:nvPr>
            <p:extLst>
              <p:ext uri="{D42A27DB-BD31-4B8C-83A1-F6EECF244321}">
                <p14:modId xmlns:p14="http://schemas.microsoft.com/office/powerpoint/2010/main" val="117699605"/>
              </p:ext>
            </p:extLst>
          </p:nvPr>
        </p:nvGraphicFramePr>
        <p:xfrm>
          <a:off x="251520" y="1516922"/>
          <a:ext cx="8568951" cy="5247682"/>
        </p:xfrm>
        <a:graphic>
          <a:graphicData uri="http://schemas.openxmlformats.org/drawingml/2006/table">
            <a:tbl>
              <a:tblPr/>
              <a:tblGrid>
                <a:gridCol w="2856317">
                  <a:extLst>
                    <a:ext uri="{9D8B030D-6E8A-4147-A177-3AD203B41FA5}">
                      <a16:colId xmlns:a16="http://schemas.microsoft.com/office/drawing/2014/main" val="2878162118"/>
                    </a:ext>
                  </a:extLst>
                </a:gridCol>
                <a:gridCol w="2856317">
                  <a:extLst>
                    <a:ext uri="{9D8B030D-6E8A-4147-A177-3AD203B41FA5}">
                      <a16:colId xmlns:a16="http://schemas.microsoft.com/office/drawing/2014/main" val="3185777577"/>
                    </a:ext>
                  </a:extLst>
                </a:gridCol>
                <a:gridCol w="2856317">
                  <a:extLst>
                    <a:ext uri="{9D8B030D-6E8A-4147-A177-3AD203B41FA5}">
                      <a16:colId xmlns:a16="http://schemas.microsoft.com/office/drawing/2014/main" val="3072674631"/>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A972</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dirty="0">
                          <a:solidFill>
                            <a:srgbClr val="3166FF"/>
                          </a:solidFill>
                          <a:effectLst/>
                          <a:latin typeface="Open Sans" panose="020B0606030504020204" pitchFamily="34" charset="0"/>
                          <a:hlinkClick r:id="rId3"/>
                        </a:rPr>
                        <a:t>A973</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dirty="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PTZ</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PTZ</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Overheating Detection, Fire Detection, Thermal Surveillance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Overheating Detection, Fire Detection, Thermal Surveillance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224347">
                <a:tc>
                  <a:txBody>
                    <a:bodyPr/>
                    <a:lstStyle/>
                    <a:p>
                      <a:pPr algn="l" fontAlgn="ctr" latinLnBrk="0"/>
                      <a:r>
                        <a:rPr lang="en-US" sz="1200" dirty="0">
                          <a:effectLst/>
                          <a:latin typeface="Open Sans" panose="020B0606030504020204" pitchFamily="34" charset="0"/>
                        </a:rPr>
                        <a:t>Maximum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4MP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4MP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Thermal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256(H) X 192(V)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256(H) X 192(V)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605780"/>
                  </a:ext>
                </a:extLst>
              </a:tr>
              <a:tr h="224347">
                <a:tc>
                  <a:txBody>
                    <a:bodyPr/>
                    <a:lstStyle/>
                    <a:p>
                      <a:pPr algn="l" fontAlgn="ctr" latinLnBrk="0"/>
                      <a:r>
                        <a:rPr lang="en-US" sz="1200" dirty="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NETD &lt;35mK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NETD &lt;35mK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24347">
                <a:tc>
                  <a:txBody>
                    <a:bodyPr/>
                    <a:lstStyle/>
                    <a:p>
                      <a:pPr algn="l" fontAlgn="ctr" latinLnBrk="0"/>
                      <a:r>
                        <a:rPr lang="en-US" sz="1200" dirty="0">
                          <a:effectLst/>
                          <a:latin typeface="Open Sans" panose="020B0606030504020204" pitchFamily="34" charset="0"/>
                        </a:rPr>
                        <a:t>Lens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Optical: 32x Optical Zoom, f4.8-153mm</a:t>
                      </a:r>
                    </a:p>
                    <a:p>
                      <a:pPr algn="ctr" fontAlgn="ctr" latinLnBrk="0"/>
                      <a:r>
                        <a:rPr lang="en-US" sz="1200" dirty="0">
                          <a:solidFill>
                            <a:srgbClr val="535353"/>
                          </a:solidFill>
                          <a:effectLst/>
                          <a:latin typeface="Open Sans" panose="020B0606030504020204" pitchFamily="34" charset="0"/>
                        </a:rPr>
                        <a:t>Thermal: Fixed, f10mm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Optical: 32x Optical Zoom, f4.8-153mm</a:t>
                      </a:r>
                    </a:p>
                    <a:p>
                      <a:pPr algn="ctr" fontAlgn="ctr" latinLnBrk="0"/>
                      <a:r>
                        <a:rPr lang="en-US" sz="1200" dirty="0">
                          <a:solidFill>
                            <a:srgbClr val="535353"/>
                          </a:solidFill>
                          <a:effectLst/>
                          <a:latin typeface="Open Sans" panose="020B0606030504020204" pitchFamily="34" charset="0"/>
                        </a:rPr>
                        <a:t>Thermal: Fixed, f10mm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dirty="0">
                          <a:effectLst/>
                          <a:latin typeface="Open Sans" panose="020B0606030504020204" pitchFamily="34" charset="0"/>
                        </a:rPr>
                        <a:t>Horizontal Viewing Angle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Optical: 58.8° - 2.18°, Thermal: 18.1°</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Optical: 58.8° - 2.18°, Thermal: 18.1°</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4347">
                <a:tc>
                  <a:txBody>
                    <a:bodyPr/>
                    <a:lstStyle/>
                    <a:p>
                      <a:pPr algn="l" fontAlgn="ctr" latinLnBrk="0"/>
                      <a:r>
                        <a:rPr lang="en-US" sz="1200">
                          <a:effectLst/>
                          <a:latin typeface="Open Sans" panose="020B0606030504020204" pitchFamily="34" charset="0"/>
                        </a:rPr>
                        <a:t>Maximum fps vs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30@4MP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30@4MP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23978274"/>
                  </a:ext>
                </a:extLst>
              </a:tr>
              <a:tr h="399923">
                <a:tc>
                  <a:txBody>
                    <a:bodyPr/>
                    <a:lstStyle/>
                    <a:p>
                      <a:pPr algn="l" fontAlgn="ctr" latinLnBrk="0"/>
                      <a:r>
                        <a:rPr lang="en-US" sz="1200">
                          <a:effectLst/>
                          <a:latin typeface="Open Sans" panose="020B0606030504020204" pitchFamily="34" charset="0"/>
                        </a:rPr>
                        <a:t>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Temperature Detection</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Temperature Detection</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a:effectLst/>
                          <a:latin typeface="Open Sans" panose="020B0606030504020204" pitchFamily="34" charset="0"/>
                        </a:rPr>
                        <a:t>Temperature Measurement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latinLnBrk="0"/>
                      <a:r>
                        <a:rPr lang="en-US" sz="1200" dirty="0">
                          <a:effectLst/>
                          <a:latin typeface="Open Sans" panose="020B0606030504020204" pitchFamily="34" charset="0"/>
                        </a:rPr>
                        <a:t>Temperature Detection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-20°C ~ 150°C (-4°F ~ 302°F)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-20°C ~ 550°C (-4°F ~ 1022°F)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212233095"/>
                  </a:ext>
                </a:extLst>
              </a:tr>
              <a:tr h="224347">
                <a:tc>
                  <a:txBody>
                    <a:bodyPr/>
                    <a:lstStyle/>
                    <a:p>
                      <a:pPr algn="l" fontAlgn="ctr" latinLnBrk="0"/>
                      <a:r>
                        <a:rPr lang="en-US" sz="1200">
                          <a:effectLst/>
                          <a:latin typeface="Open Sans" panose="020B0606030504020204" pitchFamily="34" charset="0"/>
                        </a:rPr>
                        <a:t>Temperature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±8°C, ±8%</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±2°C, ±2%</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4318431"/>
                  </a:ext>
                </a:extLst>
              </a:tr>
              <a:tr h="312135">
                <a:tc>
                  <a:txBody>
                    <a:bodyPr/>
                    <a:lstStyle/>
                    <a:p>
                      <a:pPr algn="l" fontAlgn="ctr" latinLnBrk="0"/>
                      <a:r>
                        <a:rPr lang="en-US" sz="1200">
                          <a:effectLst/>
                          <a:latin typeface="Open Sans" panose="020B0606030504020204" pitchFamily="34" charset="0"/>
                        </a:rPr>
                        <a:t>Analytics Detection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People: 417m</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Vehicle: 833m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People: 417m</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Vehicle: 833m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01767223"/>
                  </a:ext>
                </a:extLst>
              </a:tr>
              <a:tr h="224347">
                <a:tc>
                  <a:txBody>
                    <a:bodyPr/>
                    <a:lstStyle/>
                    <a:p>
                      <a:pPr algn="l" fontAlgn="ctr" latinLnBrk="0"/>
                      <a:r>
                        <a:rPr lang="en-US" sz="1200">
                          <a:effectLst/>
                          <a:latin typeface="Open Sans" panose="020B0606030504020204" pitchFamily="34" charset="0"/>
                        </a:rPr>
                        <a:t>Fire Detection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150m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150m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02395251"/>
                  </a:ext>
                </a:extLst>
              </a:tr>
              <a:tr h="312135">
                <a:tc>
                  <a:txBody>
                    <a:bodyPr/>
                    <a:lstStyle/>
                    <a:p>
                      <a:pPr algn="l" fontAlgn="ctr" latinLnBrk="0"/>
                      <a:r>
                        <a:rPr lang="en-US" sz="120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2-way, 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2-way, 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C50D0B5D-AED6-F31B-B20C-9A37796EB5F0}"/>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PTZ</a:t>
            </a:r>
          </a:p>
        </p:txBody>
      </p:sp>
      <p:pic>
        <p:nvPicPr>
          <p:cNvPr id="6" name="Picture 2">
            <a:extLst>
              <a:ext uri="{FF2B5EF4-FFF2-40B4-BE49-F238E27FC236}">
                <a16:creationId xmlns:a16="http://schemas.microsoft.com/office/drawing/2014/main" id="{C00702A7-1679-7A63-2818-78CAABEC19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91605" y="1772816"/>
            <a:ext cx="488779" cy="48877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260BD0D9-AFDF-B440-9386-7264732BA7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08304" y="1756048"/>
            <a:ext cx="476250" cy="47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6976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A71A1-E96D-F873-835E-7749566B3EC4}"/>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0638295-A15E-140F-370D-AA0323A9AF08}"/>
              </a:ext>
            </a:extLst>
          </p:cNvPr>
          <p:cNvGraphicFramePr>
            <a:graphicFrameLocks noGrp="1"/>
          </p:cNvGraphicFramePr>
          <p:nvPr>
            <p:extLst>
              <p:ext uri="{D42A27DB-BD31-4B8C-83A1-F6EECF244321}">
                <p14:modId xmlns:p14="http://schemas.microsoft.com/office/powerpoint/2010/main" val="3133137409"/>
              </p:ext>
            </p:extLst>
          </p:nvPr>
        </p:nvGraphicFramePr>
        <p:xfrm>
          <a:off x="251520" y="1516922"/>
          <a:ext cx="8640960" cy="4789231"/>
        </p:xfrm>
        <a:graphic>
          <a:graphicData uri="http://schemas.openxmlformats.org/drawingml/2006/table">
            <a:tbl>
              <a:tblPr/>
              <a:tblGrid>
                <a:gridCol w="2160240">
                  <a:extLst>
                    <a:ext uri="{9D8B030D-6E8A-4147-A177-3AD203B41FA5}">
                      <a16:colId xmlns:a16="http://schemas.microsoft.com/office/drawing/2014/main" val="2878162118"/>
                    </a:ext>
                  </a:extLst>
                </a:gridCol>
                <a:gridCol w="2160240">
                  <a:extLst>
                    <a:ext uri="{9D8B030D-6E8A-4147-A177-3AD203B41FA5}">
                      <a16:colId xmlns:a16="http://schemas.microsoft.com/office/drawing/2014/main" val="3185777577"/>
                    </a:ext>
                  </a:extLst>
                </a:gridCol>
                <a:gridCol w="2160240">
                  <a:extLst>
                    <a:ext uri="{9D8B030D-6E8A-4147-A177-3AD203B41FA5}">
                      <a16:colId xmlns:a16="http://schemas.microsoft.com/office/drawing/2014/main" val="2921344508"/>
                    </a:ext>
                  </a:extLst>
                </a:gridCol>
                <a:gridCol w="2160240">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K371</a:t>
                      </a:r>
                      <a:r>
                        <a:rPr lang="en-US" sz="1200" b="1" dirty="0">
                          <a:solidFill>
                            <a:srgbClr val="3166FF"/>
                          </a:solidFill>
                          <a:effectLst/>
                          <a:latin typeface="Open Sans" panose="020B0606030504020204" pitchFamily="34" charset="0"/>
                        </a:rPr>
                        <a:t> (new)</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K371-P1</a:t>
                      </a:r>
                      <a:r>
                        <a:rPr lang="en-US" sz="1200" b="1" dirty="0">
                          <a:solidFill>
                            <a:srgbClr val="3166FF"/>
                          </a:solidFill>
                          <a:effectLst/>
                          <a:latin typeface="Open Sans" panose="020B0606030504020204" pitchFamily="34" charset="0"/>
                        </a:rPr>
                        <a:t> (new)</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4"/>
                        </a:rPr>
                        <a:t>K371-P2</a:t>
                      </a:r>
                      <a:r>
                        <a:rPr lang="en-US" sz="1200" b="1" kern="1200" dirty="0">
                          <a:solidFill>
                            <a:srgbClr val="3166FF"/>
                          </a:solidFill>
                          <a:effectLst/>
                          <a:latin typeface="Open Sans" panose="020B0606030504020204" pitchFamily="34" charset="0"/>
                          <a:ea typeface="+mn-ea"/>
                          <a:cs typeface="+mn-cs"/>
                        </a:rPr>
                        <a:t> (new)</a:t>
                      </a:r>
                    </a:p>
                  </a:txBody>
                  <a:tcPr marL="12193" marR="12193" marT="24386" marB="24386" anchor="ctr">
                    <a:lnL w="7620" cap="flat" cmpd="sng" algn="ctr">
                      <a:solidFill>
                        <a:srgbClr val="000000"/>
                      </a:solidFill>
                      <a:prstDash val="solid"/>
                      <a:round/>
                      <a:headEnd type="none" w="med" len="med"/>
                      <a:tailEnd type="none" w="med" len="med"/>
                    </a:lnL>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Overheating Detection, Fire Detection, Thermal Surveillance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Overheating Detection, Fire Detection, Thermal Surveillance 	</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Overheating Detection, Fire Detection, Thermal Surveillance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224347">
                <a:tc>
                  <a:txBody>
                    <a:bodyPr/>
                    <a:lstStyle/>
                    <a:p>
                      <a:pPr algn="l" fontAlgn="ctr" latinLnBrk="0"/>
                      <a:r>
                        <a:rPr lang="en-US" sz="1200" dirty="0">
                          <a:effectLst/>
                          <a:latin typeface="Open Sans" panose="020B0606030504020204" pitchFamily="34" charset="0"/>
                        </a:rPr>
                        <a:t>Maximum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4MP</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4MP</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4MP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a:t>
                      </a:r>
                      <a:r>
                        <a:rPr lang="pt-BR" sz="1200" dirty="0">
                          <a:solidFill>
                            <a:srgbClr val="535353"/>
                          </a:solidFill>
                          <a:effectLst/>
                          <a:latin typeface="Open Sans" panose="020B0606030504020204" pitchFamily="34" charset="0"/>
                        </a:rPr>
                        <a:t>400(H) X 300(V)</a:t>
                      </a:r>
                      <a:endParaRPr lang="en-US" sz="1200" dirty="0">
                        <a:solidFill>
                          <a:srgbClr val="535353"/>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Thermal: </a:t>
                      </a:r>
                      <a:r>
                        <a:rPr kumimoji="0" lang="pt-BR"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400(H) X 300(V)</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Thermal: </a:t>
                      </a:r>
                      <a:r>
                        <a:rPr kumimoji="0" lang="pt-BR"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400(H) X 300(V)</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605780"/>
                  </a:ext>
                </a:extLst>
              </a:tr>
              <a:tr h="224347">
                <a:tc>
                  <a:txBody>
                    <a:bodyPr/>
                    <a:lstStyle/>
                    <a:p>
                      <a:pPr algn="l" fontAlgn="ctr" latinLnBrk="0"/>
                      <a:r>
                        <a:rPr lang="en-US" sz="120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NETD &lt;30mK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NETD &lt;30mK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NETD &lt;30mK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24347">
                <a:tc>
                  <a:txBody>
                    <a:bodyPr/>
                    <a:lstStyle/>
                    <a:p>
                      <a:pPr algn="l" fontAlgn="ctr" latinLnBrk="0"/>
                      <a:r>
                        <a:rPr lang="en-US" sz="1200" dirty="0">
                          <a:effectLst/>
                          <a:latin typeface="Open Sans" panose="020B0606030504020204" pitchFamily="34" charset="0"/>
                        </a:rPr>
                        <a:t>Lens (thermal/visual)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f10mm / f6.0mm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f25mm / f12mm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f35mm / f12mm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a:effectLst/>
                          <a:latin typeface="Open Sans" panose="020B0606030504020204" pitchFamily="34" charset="0"/>
                        </a:rPr>
                        <a:t>Horizontal Viewing Angle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26.5° / 52.1°</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10.5° / 25.25°</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7.6° / 25.25°</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399923">
                <a:tc>
                  <a:txBody>
                    <a:bodyPr/>
                    <a:lstStyle/>
                    <a:p>
                      <a:pPr algn="l" fontAlgn="ctr" latinLnBrk="0"/>
                      <a:r>
                        <a:rPr lang="en-US" sz="1200" dirty="0">
                          <a:effectLst/>
                          <a:latin typeface="Open Sans" panose="020B0606030504020204" pitchFamily="34" charset="0"/>
                        </a:rPr>
                        <a:t>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gridSpan="3">
                  <a:txBody>
                    <a:bodyPr/>
                    <a:lstStyle/>
                    <a:p>
                      <a:pPr algn="ctr" fontAlgn="ctr" latinLnBrk="0"/>
                      <a:r>
                        <a:rPr lang="en-US" sz="1200" dirty="0">
                          <a:solidFill>
                            <a:srgbClr val="535353"/>
                          </a:solidFill>
                          <a:effectLst/>
                          <a:latin typeface="Open Sans" panose="020B0606030504020204" pitchFamily="34" charset="0"/>
                        </a:rPr>
                        <a:t>Smart Intrusion Protection (, People Line Crossing Detection, People Intrusion Detection, People Enter Area Detection, People Exit Area Detection, Vehicle Line Crossing Detection, Vehicle Intrusion Detection, Vehicle Enter Area Detection, Vehicle Exit Area Detection), Tampering Detection, Temperature Detection, Fire Detection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hMerge="1">
                  <a:txBody>
                    <a:bodyPr/>
                    <a:lstStyle/>
                    <a:p>
                      <a:pPr algn="ctr" fontAlgn="ctr" latinLnBrk="0"/>
                      <a:endParaRPr lang="en-US" sz="1200" dirty="0">
                        <a:solidFill>
                          <a:srgbClr val="535353"/>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hMerge="1">
                  <a:txBody>
                    <a:bodyPr/>
                    <a:lstStyle/>
                    <a:p>
                      <a:pPr algn="ctr" fontAlgn="ctr" latinLnBrk="0"/>
                      <a:endParaRPr lang="en-US" sz="1200" dirty="0">
                        <a:solidFill>
                          <a:srgbClr val="535353"/>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dirty="0">
                          <a:effectLst/>
                          <a:latin typeface="Open Sans" panose="020B0606030504020204" pitchFamily="34" charset="0"/>
                        </a:rPr>
                        <a:t>Temperature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-20°C ~ 550°C (-4°F ~ 1022°F)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-20°C ~ 550°C (-4°F ~ 1022°F)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-20°C ~ 550°C (-4°F ~ 1022°F)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212233095"/>
                  </a:ext>
                </a:extLst>
              </a:tr>
              <a:tr h="224347">
                <a:tc>
                  <a:txBody>
                    <a:bodyPr/>
                    <a:lstStyle/>
                    <a:p>
                      <a:pPr algn="l" fontAlgn="ctr" latinLnBrk="0"/>
                      <a:r>
                        <a:rPr lang="en-US" sz="1200">
                          <a:effectLst/>
                          <a:latin typeface="Open Sans" panose="020B0606030504020204" pitchFamily="34" charset="0"/>
                        </a:rPr>
                        <a:t>Temperature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 ±8%</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4318431"/>
                  </a:ext>
                </a:extLst>
              </a:tr>
              <a:tr h="312135">
                <a:tc>
                  <a:txBody>
                    <a:bodyPr/>
                    <a:lstStyle/>
                    <a:p>
                      <a:pPr algn="l" fontAlgn="ctr" latinLnBrk="0"/>
                      <a:r>
                        <a:rPr lang="en-US" sz="120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2-way, Built-in Microphone, Built-in Speaker, Line-in, Line-out 	</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2-way, Built-in Microphone, Built-in Speaker, Line-in, Line-out 	</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2-way, Built-in Microphone, Built-in Speaker, Line-in, Line-out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A90F7BA9-B164-666D-27D4-5EB0AFFB7AA6}"/>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pic>
        <p:nvPicPr>
          <p:cNvPr id="2050" name="Picture 2">
            <a:extLst>
              <a:ext uri="{FF2B5EF4-FFF2-40B4-BE49-F238E27FC236}">
                <a16:creationId xmlns:a16="http://schemas.microsoft.com/office/drawing/2014/main" id="{0246AFD8-9D51-825C-843D-03BEA9BA83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824" y="148478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B5E5CAC7-B244-E8D1-949A-C05A129EF9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68776" y="148478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75B17F6C-63A6-E7DD-58CF-57EEEEDB255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288" y="1526338"/>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3182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67F2D-95A9-AA2C-EC9A-F23048C5F565}"/>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9D058EE-BB24-1445-13A6-BF7CE5571595}"/>
              </a:ext>
            </a:extLst>
          </p:cNvPr>
          <p:cNvGraphicFramePr>
            <a:graphicFrameLocks noGrp="1"/>
          </p:cNvGraphicFramePr>
          <p:nvPr>
            <p:extLst>
              <p:ext uri="{D42A27DB-BD31-4B8C-83A1-F6EECF244321}">
                <p14:modId xmlns:p14="http://schemas.microsoft.com/office/powerpoint/2010/main" val="896506723"/>
              </p:ext>
            </p:extLst>
          </p:nvPr>
        </p:nvGraphicFramePr>
        <p:xfrm>
          <a:off x="251520" y="1516922"/>
          <a:ext cx="8640960" cy="4789231"/>
        </p:xfrm>
        <a:graphic>
          <a:graphicData uri="http://schemas.openxmlformats.org/drawingml/2006/table">
            <a:tbl>
              <a:tblPr/>
              <a:tblGrid>
                <a:gridCol w="2160240">
                  <a:extLst>
                    <a:ext uri="{9D8B030D-6E8A-4147-A177-3AD203B41FA5}">
                      <a16:colId xmlns:a16="http://schemas.microsoft.com/office/drawing/2014/main" val="2878162118"/>
                    </a:ext>
                  </a:extLst>
                </a:gridCol>
                <a:gridCol w="2160240">
                  <a:extLst>
                    <a:ext uri="{9D8B030D-6E8A-4147-A177-3AD203B41FA5}">
                      <a16:colId xmlns:a16="http://schemas.microsoft.com/office/drawing/2014/main" val="3185777577"/>
                    </a:ext>
                  </a:extLst>
                </a:gridCol>
                <a:gridCol w="2160240">
                  <a:extLst>
                    <a:ext uri="{9D8B030D-6E8A-4147-A177-3AD203B41FA5}">
                      <a16:colId xmlns:a16="http://schemas.microsoft.com/office/drawing/2014/main" val="2921344508"/>
                    </a:ext>
                  </a:extLst>
                </a:gridCol>
                <a:gridCol w="2160240">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K372</a:t>
                      </a:r>
                      <a:r>
                        <a:rPr lang="en-US" sz="1200" b="1" dirty="0">
                          <a:solidFill>
                            <a:srgbClr val="3166FF"/>
                          </a:solidFill>
                          <a:effectLst/>
                          <a:latin typeface="Open Sans" panose="020B0606030504020204" pitchFamily="34" charset="0"/>
                        </a:rPr>
                        <a:t> (new)</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K372-P1</a:t>
                      </a:r>
                      <a:r>
                        <a:rPr lang="en-US" sz="1200" b="1" dirty="0">
                          <a:solidFill>
                            <a:srgbClr val="3166FF"/>
                          </a:solidFill>
                          <a:effectLst/>
                          <a:latin typeface="Open Sans" panose="020B0606030504020204" pitchFamily="34" charset="0"/>
                        </a:rPr>
                        <a:t> (new)</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4"/>
                        </a:rPr>
                        <a:t>K372-P2</a:t>
                      </a:r>
                      <a:r>
                        <a:rPr lang="en-US" sz="1200" b="1" kern="1200" dirty="0">
                          <a:solidFill>
                            <a:srgbClr val="3166FF"/>
                          </a:solidFill>
                          <a:effectLst/>
                          <a:latin typeface="Open Sans" panose="020B0606030504020204" pitchFamily="34" charset="0"/>
                          <a:ea typeface="+mn-ea"/>
                          <a:cs typeface="+mn-cs"/>
                        </a:rPr>
                        <a:t> (new)</a:t>
                      </a:r>
                    </a:p>
                  </a:txBody>
                  <a:tcPr marL="12193" marR="12193" marT="24386" marB="24386" anchor="ctr">
                    <a:lnL w="7620" cap="flat" cmpd="sng" algn="ctr">
                      <a:solidFill>
                        <a:srgbClr val="000000"/>
                      </a:solidFill>
                      <a:prstDash val="solid"/>
                      <a:round/>
                      <a:headEnd type="none" w="med" len="med"/>
                      <a:tailEnd type="none" w="med" len="med"/>
                    </a:lnL>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Overheating Detection, Fire Detection, Thermal Surveillance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Overheating Detection, Fire Detection, Thermal Surveillance 	</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Overheating Detection, Fire Detection, Thermal Surveillance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224347">
                <a:tc>
                  <a:txBody>
                    <a:bodyPr/>
                    <a:lstStyle/>
                    <a:p>
                      <a:pPr algn="l" fontAlgn="ctr" latinLnBrk="0"/>
                      <a:r>
                        <a:rPr lang="en-US" sz="1200" dirty="0">
                          <a:effectLst/>
                          <a:latin typeface="Open Sans" panose="020B0606030504020204" pitchFamily="34" charset="0"/>
                        </a:rPr>
                        <a:t>Maximum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4MP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4MP</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4MP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640(H) X 512(V)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latinLnBrk="0"/>
                      <a:r>
                        <a:rPr lang="en-US" sz="1200" dirty="0">
                          <a:solidFill>
                            <a:srgbClr val="535353"/>
                          </a:solidFill>
                          <a:effectLst/>
                          <a:latin typeface="Open Sans" panose="020B0606030504020204" pitchFamily="34" charset="0"/>
                        </a:rPr>
                        <a:t>Thermal: 640(H) X 512(V)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latinLnBrk="0"/>
                      <a:r>
                        <a:rPr lang="en-US" sz="1200" dirty="0">
                          <a:solidFill>
                            <a:srgbClr val="535353"/>
                          </a:solidFill>
                          <a:effectLst/>
                          <a:latin typeface="Open Sans" panose="020B0606030504020204" pitchFamily="34" charset="0"/>
                        </a:rPr>
                        <a:t>Thermal: 640(H) X 512(V)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592605780"/>
                  </a:ext>
                </a:extLst>
              </a:tr>
              <a:tr h="224347">
                <a:tc>
                  <a:txBody>
                    <a:bodyPr/>
                    <a:lstStyle/>
                    <a:p>
                      <a:pPr algn="l" fontAlgn="ctr" latinLnBrk="0"/>
                      <a:r>
                        <a:rPr lang="en-US" sz="120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NETD &lt;30mK</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535353"/>
                          </a:solidFill>
                          <a:effectLst/>
                          <a:uLnTx/>
                          <a:uFillTx/>
                          <a:latin typeface="Open Sans" panose="020B0606030504020204" pitchFamily="34" charset="0"/>
                          <a:ea typeface="+mn-ea"/>
                          <a:cs typeface="+mn-cs"/>
                        </a:rPr>
                        <a:t>NETD &lt;30mK</a:t>
                      </a:r>
                      <a:endPar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NETD &lt;30mK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24347">
                <a:tc>
                  <a:txBody>
                    <a:bodyPr/>
                    <a:lstStyle/>
                    <a:p>
                      <a:pPr algn="l" fontAlgn="ctr" latinLnBrk="0"/>
                      <a:r>
                        <a:rPr lang="en-US" sz="1200" dirty="0">
                          <a:effectLst/>
                          <a:latin typeface="Open Sans" panose="020B0606030504020204" pitchFamily="34" charset="0"/>
                        </a:rPr>
                        <a:t>Lens (thermal/visual)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f10mm / f4.0mm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f25mm / f8.0mm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f35mm / f12mm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a:effectLst/>
                          <a:latin typeface="Open Sans" panose="020B0606030504020204" pitchFamily="34" charset="0"/>
                        </a:rPr>
                        <a:t>Horizontal Viewing Angle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48° / 77.4°</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17.4° / 38.3°</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12.2° / 24.5°</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399923">
                <a:tc>
                  <a:txBody>
                    <a:bodyPr/>
                    <a:lstStyle/>
                    <a:p>
                      <a:pPr algn="l" fontAlgn="ctr" latinLnBrk="0"/>
                      <a:r>
                        <a:rPr lang="en-US" sz="1200" dirty="0">
                          <a:effectLst/>
                          <a:latin typeface="Open Sans" panose="020B0606030504020204" pitchFamily="34" charset="0"/>
                        </a:rPr>
                        <a:t>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gridSpan="3">
                  <a:txBody>
                    <a:bodyPr/>
                    <a:lstStyle/>
                    <a:p>
                      <a:pPr algn="ctr" fontAlgn="ctr" latinLnBrk="0"/>
                      <a:r>
                        <a:rPr lang="en-US" sz="1200" dirty="0">
                          <a:solidFill>
                            <a:srgbClr val="535353"/>
                          </a:solidFill>
                          <a:effectLst/>
                          <a:latin typeface="Open Sans" panose="020B0606030504020204" pitchFamily="34" charset="0"/>
                        </a:rPr>
                        <a:t>Smart Intrusion Protection (, People Line Crossing Detection, People Intrusion Detection, People Enter Area Detection, People Exit Area Detection, Vehicle Line Crossing Detection, Vehicle Intrusion Detection, Vehicle Enter Area Detection, Vehicle Exit Area Detection), Tampering Detection, Temperature Detection, Fire Detection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hMerge="1">
                  <a:txBody>
                    <a:bodyPr/>
                    <a:lstStyle/>
                    <a:p>
                      <a:pPr algn="ctr" fontAlgn="ctr" latinLnBrk="0"/>
                      <a:endParaRPr lang="en-US" sz="1200" dirty="0">
                        <a:solidFill>
                          <a:srgbClr val="535353"/>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hMerge="1">
                  <a:txBody>
                    <a:bodyPr/>
                    <a:lstStyle/>
                    <a:p>
                      <a:pPr algn="ctr" fontAlgn="ctr" latinLnBrk="0"/>
                      <a:endParaRPr lang="en-US" sz="1200" dirty="0">
                        <a:solidFill>
                          <a:srgbClr val="535353"/>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dirty="0">
                          <a:effectLst/>
                          <a:latin typeface="Open Sans" panose="020B0606030504020204" pitchFamily="34" charset="0"/>
                        </a:rPr>
                        <a:t>Temperature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-20°C ~ 550°C (-4°F ~ 1022°F)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-20°C ~ 550°C (-4°F ~ 1022°F)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-20°C ~ 550°C (-4°F ~ 1022°F)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212233095"/>
                  </a:ext>
                </a:extLst>
              </a:tr>
              <a:tr h="224347">
                <a:tc>
                  <a:txBody>
                    <a:bodyPr/>
                    <a:lstStyle/>
                    <a:p>
                      <a:pPr algn="l" fontAlgn="ctr" latinLnBrk="0"/>
                      <a:r>
                        <a:rPr lang="en-US" sz="1200">
                          <a:effectLst/>
                          <a:latin typeface="Open Sans" panose="020B0606030504020204" pitchFamily="34" charset="0"/>
                        </a:rPr>
                        <a:t>Temperature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 ±8%</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4318431"/>
                  </a:ext>
                </a:extLst>
              </a:tr>
              <a:tr h="312135">
                <a:tc>
                  <a:txBody>
                    <a:bodyPr/>
                    <a:lstStyle/>
                    <a:p>
                      <a:pPr algn="l" fontAlgn="ctr" latinLnBrk="0"/>
                      <a:r>
                        <a:rPr lang="en-US" sz="120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2-way, Built-in Microphone, Built-in Speaker, Line-in, Line-out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2-way, Built-in Microphone, Built-in Speaker, Line-in, Line-out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535353"/>
                          </a:solidFill>
                          <a:effectLst/>
                          <a:uLnTx/>
                          <a:uFillTx/>
                          <a:latin typeface="Open Sans" panose="020B0606030504020204" pitchFamily="34" charset="0"/>
                          <a:ea typeface="+mn-ea"/>
                          <a:cs typeface="+mn-cs"/>
                        </a:rPr>
                        <a:t>2-way, Built-in Microphone, Built-in Speaker, Line-in, Line-out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3E13B68B-B307-4D84-E7C7-DD75DB0697F9}"/>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pic>
        <p:nvPicPr>
          <p:cNvPr id="2050" name="Picture 2">
            <a:extLst>
              <a:ext uri="{FF2B5EF4-FFF2-40B4-BE49-F238E27FC236}">
                <a16:creationId xmlns:a16="http://schemas.microsoft.com/office/drawing/2014/main" id="{A497DA76-FC20-DC8A-2D79-E7AA17F856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7824" y="148478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62C970B3-CC1A-D324-7DF5-D6A6C5B01A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68776" y="148478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200D571-2F2A-1270-43AA-4FF6761E4E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288" y="1526338"/>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067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884D1E2-CA08-A76F-8D40-EEADAB65F3C1}"/>
              </a:ext>
            </a:extLst>
          </p:cNvPr>
          <p:cNvGraphicFramePr>
            <a:graphicFrameLocks noGrp="1"/>
          </p:cNvGraphicFramePr>
          <p:nvPr>
            <p:extLst>
              <p:ext uri="{D42A27DB-BD31-4B8C-83A1-F6EECF244321}">
                <p14:modId xmlns:p14="http://schemas.microsoft.com/office/powerpoint/2010/main" val="2528986613"/>
              </p:ext>
            </p:extLst>
          </p:nvPr>
        </p:nvGraphicFramePr>
        <p:xfrm>
          <a:off x="251520" y="1516922"/>
          <a:ext cx="8640960" cy="5296454"/>
        </p:xfrm>
        <a:graphic>
          <a:graphicData uri="http://schemas.openxmlformats.org/drawingml/2006/table">
            <a:tbl>
              <a:tblPr/>
              <a:tblGrid>
                <a:gridCol w="2160240">
                  <a:extLst>
                    <a:ext uri="{9D8B030D-6E8A-4147-A177-3AD203B41FA5}">
                      <a16:colId xmlns:a16="http://schemas.microsoft.com/office/drawing/2014/main" val="2878162118"/>
                    </a:ext>
                  </a:extLst>
                </a:gridCol>
                <a:gridCol w="2160240">
                  <a:extLst>
                    <a:ext uri="{9D8B030D-6E8A-4147-A177-3AD203B41FA5}">
                      <a16:colId xmlns:a16="http://schemas.microsoft.com/office/drawing/2014/main" val="3185777577"/>
                    </a:ext>
                  </a:extLst>
                </a:gridCol>
                <a:gridCol w="2160240">
                  <a:extLst>
                    <a:ext uri="{9D8B030D-6E8A-4147-A177-3AD203B41FA5}">
                      <a16:colId xmlns:a16="http://schemas.microsoft.com/office/drawing/2014/main" val="2921344508"/>
                    </a:ext>
                  </a:extLst>
                </a:gridCol>
                <a:gridCol w="2160240">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A370</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A370-P1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4"/>
                        </a:rPr>
                        <a:t>A370-P2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Overheating Detection, 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Overheating Detection, 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Overheating Detection, 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224347">
                <a:tc>
                  <a:txBody>
                    <a:bodyPr/>
                    <a:lstStyle/>
                    <a:p>
                      <a:pPr algn="l" fontAlgn="ctr" latinLnBrk="0"/>
                      <a:r>
                        <a:rPr lang="en-US" sz="1200" dirty="0">
                          <a:effectLst/>
                          <a:latin typeface="Open Sans" panose="020B0606030504020204" pitchFamily="34" charset="0"/>
                        </a:rPr>
                        <a:t>Maximum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1MP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1MP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1MP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640(H) X 512(V)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640(H) X 512(V)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Thermal: 640(H) X 512(V)</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605780"/>
                  </a:ext>
                </a:extLst>
              </a:tr>
              <a:tr h="224347">
                <a:tc>
                  <a:txBody>
                    <a:bodyPr/>
                    <a:lstStyle/>
                    <a:p>
                      <a:pPr algn="l" fontAlgn="ctr" latinLnBrk="0"/>
                      <a:r>
                        <a:rPr lang="en-US" sz="120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NETD &lt;35mK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NETD &lt;35mK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NETD &lt;35mK</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24347">
                <a:tc>
                  <a:txBody>
                    <a:bodyPr/>
                    <a:lstStyle/>
                    <a:p>
                      <a:pPr algn="l" fontAlgn="ctr" latinLnBrk="0"/>
                      <a:r>
                        <a:rPr lang="en-US" sz="1200">
                          <a:effectLst/>
                          <a:latin typeface="Open Sans" panose="020B0606030504020204" pitchFamily="34" charset="0"/>
                        </a:rPr>
                        <a:t>Lens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Fixed focal, f75mm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Fixed focal, f50mm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Fixed focal, f100mm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a:effectLst/>
                          <a:latin typeface="Open Sans" panose="020B0606030504020204" pitchFamily="34" charset="0"/>
                        </a:rPr>
                        <a:t>Horizontal Viewing Angle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8.3°</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12.4°</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6.22°</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4347">
                <a:tc>
                  <a:txBody>
                    <a:bodyPr/>
                    <a:lstStyle/>
                    <a:p>
                      <a:pPr algn="l" fontAlgn="ctr" latinLnBrk="0"/>
                      <a:r>
                        <a:rPr lang="en-US" sz="1200">
                          <a:effectLst/>
                          <a:latin typeface="Open Sans" panose="020B0606030504020204" pitchFamily="34" charset="0"/>
                        </a:rPr>
                        <a:t>Maximum fps vs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25@1MP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25@1MP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25@1MP</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23978274"/>
                  </a:ext>
                </a:extLst>
              </a:tr>
              <a:tr h="399923">
                <a:tc>
                  <a:txBody>
                    <a:bodyPr/>
                    <a:lstStyle/>
                    <a:p>
                      <a:pPr algn="l" fontAlgn="ctr" latinLnBrk="0"/>
                      <a:r>
                        <a:rPr lang="en-US" sz="1200">
                          <a:effectLst/>
                          <a:latin typeface="Open Sans" panose="020B0606030504020204" pitchFamily="34" charset="0"/>
                        </a:rPr>
                        <a:t>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Temperature Detection</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Temperature Detection</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Temperature Detection</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Fire Detection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a:effectLst/>
                          <a:latin typeface="Open Sans" panose="020B0606030504020204" pitchFamily="34" charset="0"/>
                        </a:rPr>
                        <a:t>Temperature Measurement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latinLnBrk="0"/>
                      <a:r>
                        <a:rPr lang="en-US" sz="1200">
                          <a:effectLst/>
                          <a:latin typeface="Open Sans" panose="020B0606030504020204" pitchFamily="34" charset="0"/>
                        </a:rPr>
                        <a:t>Temperature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-20°C ~ 150°C (-4°F ~ 302°F)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-20°C ~ 150°C (-4°F ~ 302°F)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-20°C ~ 150°C (-4°F ~ 302°F)</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12233095"/>
                  </a:ext>
                </a:extLst>
              </a:tr>
              <a:tr h="224347">
                <a:tc>
                  <a:txBody>
                    <a:bodyPr/>
                    <a:lstStyle/>
                    <a:p>
                      <a:pPr algn="l" fontAlgn="ctr" latinLnBrk="0"/>
                      <a:r>
                        <a:rPr lang="en-US" sz="1200">
                          <a:effectLst/>
                          <a:latin typeface="Open Sans" panose="020B0606030504020204" pitchFamily="34" charset="0"/>
                        </a:rPr>
                        <a:t>Temperature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 ±8%</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±8°C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4318431"/>
                  </a:ext>
                </a:extLst>
              </a:tr>
              <a:tr h="156748">
                <a:tc>
                  <a:txBody>
                    <a:bodyPr/>
                    <a:lstStyle/>
                    <a:p>
                      <a:pPr algn="l" fontAlgn="ctr" latinLnBrk="0"/>
                      <a:r>
                        <a:rPr lang="en-US" sz="1200" dirty="0">
                          <a:effectLst/>
                          <a:latin typeface="Open Sans" panose="020B0606030504020204" pitchFamily="34" charset="0"/>
                        </a:rPr>
                        <a:t>Temperature Detection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45m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45m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45m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50670234"/>
                  </a:ext>
                </a:extLst>
              </a:tr>
              <a:tr h="312135">
                <a:tc>
                  <a:txBody>
                    <a:bodyPr/>
                    <a:lstStyle/>
                    <a:p>
                      <a:pPr algn="l" fontAlgn="ctr" latinLnBrk="0"/>
                      <a:r>
                        <a:rPr lang="en-US" sz="1200" dirty="0">
                          <a:effectLst/>
                          <a:latin typeface="Open Sans" panose="020B0606030504020204" pitchFamily="34" charset="0"/>
                        </a:rPr>
                        <a:t>Analytics Detection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People: 551m</a:t>
                      </a:r>
                      <a:br>
                        <a:rPr lang="en-US" sz="1200" dirty="0">
                          <a:solidFill>
                            <a:srgbClr val="535353"/>
                          </a:solidFill>
                          <a:effectLst/>
                          <a:latin typeface="Open Sans" panose="020B0606030504020204" pitchFamily="34" charset="0"/>
                        </a:rPr>
                      </a:br>
                      <a:r>
                        <a:rPr lang="en-US" sz="1200" dirty="0">
                          <a:solidFill>
                            <a:srgbClr val="535353"/>
                          </a:solidFill>
                          <a:effectLst/>
                          <a:latin typeface="Open Sans" panose="020B0606030504020204" pitchFamily="34" charset="0"/>
                        </a:rPr>
                        <a:t>Vehicle: 1544m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People: 368m</a:t>
                      </a:r>
                      <a:br>
                        <a:rPr lang="en-US" sz="1200">
                          <a:solidFill>
                            <a:srgbClr val="535353"/>
                          </a:solidFill>
                          <a:effectLst/>
                          <a:latin typeface="Open Sans" panose="020B0606030504020204" pitchFamily="34" charset="0"/>
                        </a:rPr>
                      </a:br>
                      <a:r>
                        <a:rPr lang="en-US" sz="1200">
                          <a:solidFill>
                            <a:srgbClr val="535353"/>
                          </a:solidFill>
                          <a:effectLst/>
                          <a:latin typeface="Open Sans" panose="020B0606030504020204" pitchFamily="34" charset="0"/>
                        </a:rPr>
                        <a:t>Vehicle: 1029m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People: 735m</a:t>
                      </a:r>
                      <a:br>
                        <a:rPr lang="en-US" sz="1200">
                          <a:solidFill>
                            <a:srgbClr val="535353"/>
                          </a:solidFill>
                          <a:effectLst/>
                          <a:latin typeface="Open Sans" panose="020B0606030504020204" pitchFamily="34" charset="0"/>
                        </a:rPr>
                      </a:br>
                      <a:r>
                        <a:rPr lang="en-US" sz="1200">
                          <a:solidFill>
                            <a:srgbClr val="535353"/>
                          </a:solidFill>
                          <a:effectLst/>
                          <a:latin typeface="Open Sans" panose="020B0606030504020204" pitchFamily="34" charset="0"/>
                        </a:rPr>
                        <a:t>Vehicle: 2059m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01767223"/>
                  </a:ext>
                </a:extLst>
              </a:tr>
              <a:tr h="224347">
                <a:tc>
                  <a:txBody>
                    <a:bodyPr/>
                    <a:lstStyle/>
                    <a:p>
                      <a:pPr algn="l" fontAlgn="ctr" latinLnBrk="0"/>
                      <a:r>
                        <a:rPr lang="en-US" sz="1200">
                          <a:effectLst/>
                          <a:latin typeface="Open Sans" panose="020B0606030504020204" pitchFamily="34" charset="0"/>
                        </a:rPr>
                        <a:t>Fire Detection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a:solidFill>
                            <a:srgbClr val="535353"/>
                          </a:solidFill>
                          <a:effectLst/>
                          <a:latin typeface="Open Sans" panose="020B0606030504020204" pitchFamily="34" charset="0"/>
                        </a:rPr>
                        <a:t>150m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150m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150m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02395251"/>
                  </a:ext>
                </a:extLst>
              </a:tr>
              <a:tr h="312135">
                <a:tc>
                  <a:txBody>
                    <a:bodyPr/>
                    <a:lstStyle/>
                    <a:p>
                      <a:pPr algn="l" fontAlgn="ctr" latinLnBrk="0"/>
                      <a:r>
                        <a:rPr lang="en-US" sz="120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2-way, 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2-way, 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2-way, 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bl>
          </a:graphicData>
        </a:graphic>
      </p:graphicFrame>
      <p:pic>
        <p:nvPicPr>
          <p:cNvPr id="1027" name="Picture 3">
            <a:extLst>
              <a:ext uri="{FF2B5EF4-FFF2-40B4-BE49-F238E27FC236}">
                <a16:creationId xmlns:a16="http://schemas.microsoft.com/office/drawing/2014/main" id="{24AD17B4-FE5D-76F5-13FA-571DB0C9D1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77813" y="1804954"/>
            <a:ext cx="504056" cy="50405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a:extLst>
              <a:ext uri="{FF2B5EF4-FFF2-40B4-BE49-F238E27FC236}">
                <a16:creationId xmlns:a16="http://schemas.microsoft.com/office/drawing/2014/main" id="{30D6C31A-E0D3-B466-E87B-D41BE0EF00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1860" y="1804954"/>
            <a:ext cx="504056" cy="5040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FB5A75BC-34BF-A0F0-4685-3B0A87FB17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43766" y="1800881"/>
            <a:ext cx="504056" cy="50405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0D1D2920-6C5B-5039-FCC5-26465F446E64}"/>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spTree>
    <p:extLst>
      <p:ext uri="{BB962C8B-B14F-4D97-AF65-F5344CB8AC3E}">
        <p14:creationId xmlns:p14="http://schemas.microsoft.com/office/powerpoint/2010/main" val="25837870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F5CFA-3E24-743A-306A-3C43ECBFD5E0}"/>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3198DE3-7872-6F00-BD65-E89984CED6C8}"/>
              </a:ext>
            </a:extLst>
          </p:cNvPr>
          <p:cNvGraphicFramePr>
            <a:graphicFrameLocks noGrp="1"/>
          </p:cNvGraphicFramePr>
          <p:nvPr>
            <p:extLst>
              <p:ext uri="{D42A27DB-BD31-4B8C-83A1-F6EECF244321}">
                <p14:modId xmlns:p14="http://schemas.microsoft.com/office/powerpoint/2010/main" val="1793439127"/>
              </p:ext>
            </p:extLst>
          </p:nvPr>
        </p:nvGraphicFramePr>
        <p:xfrm>
          <a:off x="107504" y="1516922"/>
          <a:ext cx="8928996" cy="5313210"/>
        </p:xfrm>
        <a:graphic>
          <a:graphicData uri="http://schemas.openxmlformats.org/drawingml/2006/table">
            <a:tbl>
              <a:tblPr/>
              <a:tblGrid>
                <a:gridCol w="1488166">
                  <a:extLst>
                    <a:ext uri="{9D8B030D-6E8A-4147-A177-3AD203B41FA5}">
                      <a16:colId xmlns:a16="http://schemas.microsoft.com/office/drawing/2014/main" val="2878162118"/>
                    </a:ext>
                  </a:extLst>
                </a:gridCol>
                <a:gridCol w="1488166">
                  <a:extLst>
                    <a:ext uri="{9D8B030D-6E8A-4147-A177-3AD203B41FA5}">
                      <a16:colId xmlns:a16="http://schemas.microsoft.com/office/drawing/2014/main" val="3185777577"/>
                    </a:ext>
                  </a:extLst>
                </a:gridCol>
                <a:gridCol w="1488166">
                  <a:extLst>
                    <a:ext uri="{9D8B030D-6E8A-4147-A177-3AD203B41FA5}">
                      <a16:colId xmlns:a16="http://schemas.microsoft.com/office/drawing/2014/main" val="2921344508"/>
                    </a:ext>
                  </a:extLst>
                </a:gridCol>
                <a:gridCol w="1488166">
                  <a:extLst>
                    <a:ext uri="{9D8B030D-6E8A-4147-A177-3AD203B41FA5}">
                      <a16:colId xmlns:a16="http://schemas.microsoft.com/office/drawing/2014/main" val="4163271708"/>
                    </a:ext>
                  </a:extLst>
                </a:gridCol>
                <a:gridCol w="1488166">
                  <a:extLst>
                    <a:ext uri="{9D8B030D-6E8A-4147-A177-3AD203B41FA5}">
                      <a16:colId xmlns:a16="http://schemas.microsoft.com/office/drawing/2014/main" val="4055700737"/>
                    </a:ext>
                  </a:extLst>
                </a:gridCol>
                <a:gridCol w="1488166">
                  <a:extLst>
                    <a:ext uri="{9D8B030D-6E8A-4147-A177-3AD203B41FA5}">
                      <a16:colId xmlns:a16="http://schemas.microsoft.com/office/drawing/2014/main" val="2853543840"/>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A371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A371-P1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4"/>
                        </a:rPr>
                        <a:t>A371-P2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B w="762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5"/>
                        </a:rPr>
                        <a:t>A372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B w="762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6"/>
                        </a:rPr>
                        <a:t>A372-P1</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dirty="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dirty="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Overheating &amp; Fire Detection, Thermal Surveillance</a:t>
                      </a:r>
                      <a:endPar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Overheating &amp; Fire Detection, Thermal Surveillance</a:t>
                      </a:r>
                      <a:endPar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0">
                <a:tc>
                  <a:txBody>
                    <a:bodyPr/>
                    <a:lstStyle/>
                    <a:p>
                      <a:pPr algn="l" fontAlgn="ctr" latinLnBrk="0"/>
                      <a:r>
                        <a:rPr lang="en-US" sz="1200" dirty="0">
                          <a:effectLst/>
                          <a:latin typeface="Open Sans" panose="020B0606030504020204" pitchFamily="34" charset="0"/>
                        </a:rPr>
                        <a:t>Max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Thermal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256(H) X 192(V)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256(H) X 192(V)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256(H) X 192(V)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256(H) X 192(V)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256(H) X 192(V)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605780"/>
                  </a:ext>
                </a:extLst>
              </a:tr>
              <a:tr h="0">
                <a:tc>
                  <a:txBody>
                    <a:bodyPr/>
                    <a:lstStyle/>
                    <a:p>
                      <a:pPr algn="l" fontAlgn="ctr" latinLnBrk="0"/>
                      <a:r>
                        <a:rPr lang="en-US" sz="120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NETD &lt;40mK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NETD &lt;40mK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a:solidFill>
                            <a:schemeClr val="tx1"/>
                          </a:solidFill>
                          <a:effectLst/>
                          <a:latin typeface="Open Sans" panose="020B0606030504020204" pitchFamily="34" charset="0"/>
                          <a:ea typeface="+mn-ea"/>
                          <a:cs typeface="+mn-cs"/>
                        </a:rPr>
                        <a:t>NETD &lt;40mK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NETD &lt;55mK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NETD &lt;55mK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24347">
                <a:tc>
                  <a:txBody>
                    <a:bodyPr/>
                    <a:lstStyle/>
                    <a:p>
                      <a:pPr algn="l" fontAlgn="ctr" latinLnBrk="0"/>
                      <a:r>
                        <a:rPr lang="en-US" sz="1200" dirty="0">
                          <a:effectLst/>
                          <a:latin typeface="Open Sans" panose="020B0606030504020204" pitchFamily="34" charset="0"/>
                        </a:rPr>
                        <a:t>Lens (</a:t>
                      </a:r>
                      <a:r>
                        <a:rPr lang="en-US" sz="1200" dirty="0" err="1">
                          <a:effectLst/>
                          <a:latin typeface="Open Sans" panose="020B0606030504020204" pitchFamily="34" charset="0"/>
                        </a:rPr>
                        <a:t>Therm</a:t>
                      </a:r>
                      <a:r>
                        <a:rPr lang="en-US" sz="1200" dirty="0">
                          <a:effectLst/>
                          <a:latin typeface="Open Sans" panose="020B0606030504020204" pitchFamily="34" charset="0"/>
                        </a:rPr>
                        <a:t>/Visual)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f3.6mm / f4.3mm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f6.9mm / f6.4mm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f9.7mm / f8.0mm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f1.35mm / f4.3mm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f3.6mm / f4.3mm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dirty="0">
                          <a:effectLst/>
                          <a:latin typeface="Open Sans" panose="020B0606030504020204" pitchFamily="34" charset="0"/>
                        </a:rPr>
                        <a:t>HOR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err="1">
                          <a:solidFill>
                            <a:schemeClr val="tx1"/>
                          </a:solidFill>
                          <a:effectLst/>
                          <a:latin typeface="Open Sans" panose="020B0606030504020204" pitchFamily="34" charset="0"/>
                          <a:ea typeface="+mn-ea"/>
                          <a:cs typeface="+mn-cs"/>
                        </a:rPr>
                        <a:t>Therm</a:t>
                      </a:r>
                      <a:r>
                        <a:rPr lang="en-US" sz="1200" kern="1200" dirty="0">
                          <a:solidFill>
                            <a:schemeClr val="tx1"/>
                          </a:solidFill>
                          <a:effectLst/>
                          <a:latin typeface="Open Sans" panose="020B0606030504020204" pitchFamily="34" charset="0"/>
                          <a:ea typeface="+mn-ea"/>
                          <a:cs typeface="+mn-cs"/>
                        </a:rPr>
                        <a:t>: 50°,Vis:84°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Therm:24.9°,Vis:53°</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Therm:18°,Vis:39.4°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Therm:50°,Vis:94°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Therm:25°,  Vis:56°</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4347">
                <a:tc>
                  <a:txBody>
                    <a:bodyPr/>
                    <a:lstStyle/>
                    <a:p>
                      <a:pPr algn="l" fontAlgn="ctr" latinLnBrk="0"/>
                      <a:r>
                        <a:rPr lang="en-US" sz="1200" dirty="0">
                          <a:effectLst/>
                          <a:latin typeface="Open Sans" panose="020B0606030504020204" pitchFamily="34" charset="0"/>
                        </a:rPr>
                        <a:t>IR LED / White LED</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30m / 30m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30m / 30m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a:solidFill>
                            <a:schemeClr val="tx1"/>
                          </a:solidFill>
                          <a:effectLst/>
                          <a:latin typeface="Open Sans" panose="020B0606030504020204" pitchFamily="34" charset="0"/>
                          <a:ea typeface="+mn-ea"/>
                          <a:cs typeface="+mn-cs"/>
                        </a:rPr>
                        <a:t>30m / 30m </a:t>
                      </a:r>
                      <a:endParaRPr lang="en-US" sz="1200" kern="1200" noProof="0" dirty="0">
                        <a:solidFill>
                          <a:schemeClr val="tx1"/>
                        </a:solidFill>
                        <a:effectLst/>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  / 30m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  / 30m 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23978274"/>
                  </a:ext>
                </a:extLst>
              </a:tr>
              <a:tr h="220759">
                <a:tc>
                  <a:txBody>
                    <a:bodyPr/>
                    <a:lstStyle/>
                    <a:p>
                      <a:pPr algn="l" fontAlgn="ctr" latinLnBrk="0"/>
                      <a:r>
                        <a:rPr lang="en-US" sz="1200" dirty="0">
                          <a:effectLst/>
                          <a:latin typeface="Open Sans" panose="020B0606030504020204" pitchFamily="34" charset="0"/>
                        </a:rPr>
                        <a:t>Thermal 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Temp, Smoke, Fire</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dirty="0" err="1">
                          <a:effectLst/>
                          <a:latin typeface="Open Sans" panose="020B0606030504020204" pitchFamily="34" charset="0"/>
                        </a:rPr>
                        <a:t>Temp.Measurement</a:t>
                      </a:r>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latinLnBrk="0"/>
                      <a:r>
                        <a:rPr lang="en-US" sz="1200">
                          <a:effectLst/>
                          <a:latin typeface="Open Sans" panose="020B0606030504020204" pitchFamily="34" charset="0"/>
                        </a:rPr>
                        <a:t>Temperature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a:ln>
                            <a:noFill/>
                          </a:ln>
                          <a:solidFill>
                            <a:prstClr val="black"/>
                          </a:solidFill>
                          <a:effectLst/>
                          <a:uLnTx/>
                          <a:uFillTx/>
                          <a:latin typeface="Open Sans" panose="020B0606030504020204" pitchFamily="34" charset="0"/>
                          <a:ea typeface="+mn-ea"/>
                          <a:cs typeface="+mn-cs"/>
                        </a:rPr>
                        <a:t>-20°C ~ 150°C</a:t>
                      </a:r>
                      <a:endPar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-20°C ~ 150°C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-20°C ~ 150°C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12233095"/>
                  </a:ext>
                </a:extLst>
              </a:tr>
              <a:tr h="224347">
                <a:tc>
                  <a:txBody>
                    <a:bodyPr/>
                    <a:lstStyle/>
                    <a:p>
                      <a:pPr algn="l" fontAlgn="ctr" latinLnBrk="0"/>
                      <a:r>
                        <a:rPr lang="en-US" sz="1200" dirty="0">
                          <a:effectLst/>
                          <a:latin typeface="Open Sans" panose="020B0606030504020204" pitchFamily="34" charset="0"/>
                        </a:rPr>
                        <a:t>Temp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a:ln>
                            <a:noFill/>
                          </a:ln>
                          <a:solidFill>
                            <a:prstClr val="black"/>
                          </a:solidFill>
                          <a:effectLst/>
                          <a:uLnTx/>
                          <a:uFillTx/>
                          <a:latin typeface="Open Sans" panose="020B0606030504020204" pitchFamily="34" charset="0"/>
                          <a:ea typeface="+mn-ea"/>
                          <a:cs typeface="+mn-cs"/>
                        </a:rPr>
                        <a:t>±8°C </a:t>
                      </a:r>
                      <a:endPar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4318431"/>
                  </a:ext>
                </a:extLst>
              </a:tr>
              <a:tr h="156748">
                <a:tc>
                  <a:txBody>
                    <a:bodyPr/>
                    <a:lstStyle/>
                    <a:p>
                      <a:pPr algn="l" fontAlgn="ctr" latinLnBrk="0"/>
                      <a:r>
                        <a:rPr lang="en-US" sz="1200" dirty="0">
                          <a:effectLst/>
                          <a:latin typeface="Open Sans" panose="020B0606030504020204" pitchFamily="34" charset="0"/>
                        </a:rPr>
                        <a:t>Temp Detect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58.3m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a:ln>
                            <a:noFill/>
                          </a:ln>
                          <a:solidFill>
                            <a:prstClr val="black"/>
                          </a:solidFill>
                          <a:effectLst/>
                          <a:uLnTx/>
                          <a:uFillTx/>
                          <a:latin typeface="Open Sans" panose="020B0606030504020204" pitchFamily="34" charset="0"/>
                          <a:ea typeface="+mn-ea"/>
                          <a:cs typeface="+mn-cs"/>
                        </a:rPr>
                        <a:t>116.7m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61.7m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50670234"/>
                  </a:ext>
                </a:extLst>
              </a:tr>
              <a:tr h="312135">
                <a:tc>
                  <a:txBody>
                    <a:bodyPr/>
                    <a:lstStyle/>
                    <a:p>
                      <a:pPr algn="l" fontAlgn="ctr" latinLnBrk="0"/>
                      <a:r>
                        <a:rPr lang="en-US" sz="1200">
                          <a:effectLst/>
                          <a:latin typeface="Open Sans" panose="020B0606030504020204" pitchFamily="34" charset="0"/>
                        </a:rPr>
                        <a:t>Analytics Detection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People: 28.8m, </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Vehicle: 75.6m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People: 55.2m</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Vehicle: 144.9m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People: 77.6m</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Vehicle: 203.7m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People: 11m</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Vehicle: 33m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People: 21m</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Vehicle: 63m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01767223"/>
                  </a:ext>
                </a:extLst>
              </a:tr>
              <a:tr h="224347">
                <a:tc>
                  <a:txBody>
                    <a:bodyPr/>
                    <a:lstStyle/>
                    <a:p>
                      <a:pPr algn="l" fontAlgn="ctr" latinLnBrk="0"/>
                      <a:r>
                        <a:rPr lang="en-US" sz="1200" dirty="0">
                          <a:effectLst/>
                          <a:latin typeface="Open Sans" panose="020B0606030504020204" pitchFamily="34" charset="0"/>
                        </a:rPr>
                        <a:t>Fire Detect.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43.2m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a:ln>
                            <a:noFill/>
                          </a:ln>
                          <a:solidFill>
                            <a:prstClr val="black"/>
                          </a:solidFill>
                          <a:effectLst/>
                          <a:uLnTx/>
                          <a:uFillTx/>
                          <a:latin typeface="Open Sans" panose="020B0606030504020204" pitchFamily="34" charset="0"/>
                          <a:ea typeface="+mn-ea"/>
                          <a:cs typeface="+mn-cs"/>
                        </a:rPr>
                        <a:t>82.8m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116.4m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02395251"/>
                  </a:ext>
                </a:extLst>
              </a:tr>
              <a:tr h="312135">
                <a:tc>
                  <a:txBody>
                    <a:bodyPr/>
                    <a:lstStyle/>
                    <a:p>
                      <a:pPr algn="l" fontAlgn="ctr" latinLnBrk="0"/>
                      <a:r>
                        <a:rPr lang="en-US" sz="120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Mic-in, Line-in/out</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8EBF07BF-078D-6F11-88AB-AB16236F65FF}"/>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pic>
        <p:nvPicPr>
          <p:cNvPr id="4098" name="Picture 2">
            <a:extLst>
              <a:ext uri="{FF2B5EF4-FFF2-40B4-BE49-F238E27FC236}">
                <a16:creationId xmlns:a16="http://schemas.microsoft.com/office/drawing/2014/main" id="{C2172B75-E5BC-D048-908F-84BDD7C99C2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9712" y="1563638"/>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4F39AB2E-2411-8CD8-9F10-66584C00798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26718" y="1556792"/>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C6C5BF2B-2A2E-CE2C-628E-D8167F25A72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6878" y="1556792"/>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97EC35CA-592F-966F-1462-4FDFDC0132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7038" y="1566150"/>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5FAB7DF8-EB26-E1C0-C998-38060EC904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87391" y="1563638"/>
            <a:ext cx="857250"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400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180D5-1B9F-70EF-583C-D5A90860285E}"/>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77A6834-D0EC-494F-D2D3-02159C786A4B}"/>
              </a:ext>
            </a:extLst>
          </p:cNvPr>
          <p:cNvGraphicFramePr>
            <a:graphicFrameLocks noGrp="1"/>
          </p:cNvGraphicFramePr>
          <p:nvPr>
            <p:extLst>
              <p:ext uri="{D42A27DB-BD31-4B8C-83A1-F6EECF244321}">
                <p14:modId xmlns:p14="http://schemas.microsoft.com/office/powerpoint/2010/main" val="1343552041"/>
              </p:ext>
            </p:extLst>
          </p:nvPr>
        </p:nvGraphicFramePr>
        <p:xfrm>
          <a:off x="251520" y="1700808"/>
          <a:ext cx="8424936" cy="4819426"/>
        </p:xfrm>
        <a:graphic>
          <a:graphicData uri="http://schemas.openxmlformats.org/drawingml/2006/table">
            <a:tbl>
              <a:tblPr/>
              <a:tblGrid>
                <a:gridCol w="2106234">
                  <a:extLst>
                    <a:ext uri="{9D8B030D-6E8A-4147-A177-3AD203B41FA5}">
                      <a16:colId xmlns:a16="http://schemas.microsoft.com/office/drawing/2014/main" val="2878162118"/>
                    </a:ext>
                  </a:extLst>
                </a:gridCol>
                <a:gridCol w="2106234">
                  <a:extLst>
                    <a:ext uri="{9D8B030D-6E8A-4147-A177-3AD203B41FA5}">
                      <a16:colId xmlns:a16="http://schemas.microsoft.com/office/drawing/2014/main" val="3185777577"/>
                    </a:ext>
                  </a:extLst>
                </a:gridCol>
                <a:gridCol w="2106234">
                  <a:extLst>
                    <a:ext uri="{9D8B030D-6E8A-4147-A177-3AD203B41FA5}">
                      <a16:colId xmlns:a16="http://schemas.microsoft.com/office/drawing/2014/main" val="2921344508"/>
                    </a:ext>
                  </a:extLst>
                </a:gridCol>
                <a:gridCol w="2106234">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A375</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4"/>
                        </a:rPr>
                        <a:t>A375-P1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5"/>
                        </a:rPr>
                        <a:t>A375-P2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dirty="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kern="1200" dirty="0">
                          <a:solidFill>
                            <a:schemeClr val="tx1"/>
                          </a:solidFill>
                          <a:effectLst/>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0">
                <a:tc>
                  <a:txBody>
                    <a:bodyPr/>
                    <a:lstStyle/>
                    <a:p>
                      <a:pPr algn="l" fontAlgn="ctr" latinLnBrk="0"/>
                      <a:r>
                        <a:rPr lang="en-US" sz="1200" dirty="0">
                          <a:effectLst/>
                          <a:latin typeface="Open Sans" panose="020B0606030504020204" pitchFamily="34" charset="0"/>
                        </a:rPr>
                        <a:t>Max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Thermal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348(H) X 288(V)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348(H) X 288(V)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348(H) X 288(V)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592605780"/>
                  </a:ext>
                </a:extLst>
              </a:tr>
              <a:tr h="0">
                <a:tc>
                  <a:txBody>
                    <a:bodyPr/>
                    <a:lstStyle/>
                    <a:p>
                      <a:pPr algn="l" fontAlgn="ctr" latinLnBrk="0"/>
                      <a:r>
                        <a:rPr lang="en-US" sz="120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NETD &lt;35mK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NETD &lt;35mK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NETD &lt;35mK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818949029"/>
                  </a:ext>
                </a:extLst>
              </a:tr>
              <a:tr h="224347">
                <a:tc>
                  <a:txBody>
                    <a:bodyPr/>
                    <a:lstStyle/>
                    <a:p>
                      <a:pPr algn="l" fontAlgn="ctr" latinLnBrk="0"/>
                      <a:r>
                        <a:rPr lang="en-US" sz="1200" dirty="0">
                          <a:effectLst/>
                          <a:latin typeface="Open Sans" panose="020B0606030504020204" pitchFamily="34" charset="0"/>
                        </a:rPr>
                        <a:t>Lens (</a:t>
                      </a:r>
                      <a:r>
                        <a:rPr lang="en-US" sz="1200" dirty="0" err="1">
                          <a:effectLst/>
                          <a:latin typeface="Open Sans" panose="020B0606030504020204" pitchFamily="34" charset="0"/>
                        </a:rPr>
                        <a:t>Therm</a:t>
                      </a:r>
                      <a:r>
                        <a:rPr lang="en-US" sz="1200" dirty="0">
                          <a:effectLst/>
                          <a:latin typeface="Open Sans" panose="020B0606030504020204" pitchFamily="34" charset="0"/>
                        </a:rPr>
                        <a:t>/Visual)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b="1" kern="1200" dirty="0">
                          <a:solidFill>
                            <a:schemeClr val="tx1"/>
                          </a:solidFill>
                          <a:effectLst/>
                          <a:latin typeface="Open Sans" panose="020B0606030504020204" pitchFamily="34" charset="0"/>
                          <a:ea typeface="+mn-ea"/>
                          <a:cs typeface="+mn-cs"/>
                        </a:rPr>
                        <a:t>f6.5mm / f4.0mm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kern="1200" noProof="0" dirty="0">
                          <a:solidFill>
                            <a:schemeClr val="tx1"/>
                          </a:solidFill>
                          <a:effectLst/>
                          <a:latin typeface="Open Sans" panose="020B0606030504020204" pitchFamily="34" charset="0"/>
                          <a:ea typeface="+mn-ea"/>
                          <a:cs typeface="+mn-cs"/>
                        </a:rPr>
                        <a:t>f9.7mm / f4.0mm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kern="1200" noProof="0" dirty="0">
                          <a:solidFill>
                            <a:schemeClr val="tx1"/>
                          </a:solidFill>
                          <a:effectLst/>
                          <a:latin typeface="Open Sans" panose="020B0606030504020204" pitchFamily="34" charset="0"/>
                          <a:ea typeface="+mn-ea"/>
                          <a:cs typeface="+mn-cs"/>
                        </a:rPr>
                        <a:t>f15mm / f6.0mm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dirty="0">
                          <a:effectLst/>
                          <a:latin typeface="Open Sans" panose="020B0606030504020204" pitchFamily="34" charset="0"/>
                        </a:rPr>
                        <a:t>HOR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err="1">
                          <a:solidFill>
                            <a:schemeClr val="tx1"/>
                          </a:solidFill>
                          <a:effectLst/>
                          <a:latin typeface="Open Sans" panose="020B0606030504020204" pitchFamily="34" charset="0"/>
                          <a:ea typeface="+mn-ea"/>
                          <a:cs typeface="+mn-cs"/>
                        </a:rPr>
                        <a:t>Therm</a:t>
                      </a:r>
                      <a:r>
                        <a:rPr lang="en-US" sz="1200" kern="1200" dirty="0">
                          <a:solidFill>
                            <a:schemeClr val="tx1"/>
                          </a:solidFill>
                          <a:effectLst/>
                          <a:latin typeface="Open Sans" panose="020B0606030504020204" pitchFamily="34" charset="0"/>
                          <a:ea typeface="+mn-ea"/>
                          <a:cs typeface="+mn-cs"/>
                        </a:rPr>
                        <a:t>: 60°,Vis:84.4°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Therm:37.5°,Vis:84°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Therm:24.5°,Vis:51.7°</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4347">
                <a:tc>
                  <a:txBody>
                    <a:bodyPr/>
                    <a:lstStyle/>
                    <a:p>
                      <a:pPr algn="l" fontAlgn="ctr" latinLnBrk="0"/>
                      <a:r>
                        <a:rPr lang="en-US" sz="1200" dirty="0">
                          <a:effectLst/>
                          <a:latin typeface="Open Sans" panose="020B0606030504020204" pitchFamily="34" charset="0"/>
                        </a:rPr>
                        <a:t>IR LED / White LED</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30m /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30m / -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30m / -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23978274"/>
                  </a:ext>
                </a:extLst>
              </a:tr>
              <a:tr h="220759">
                <a:tc>
                  <a:txBody>
                    <a:bodyPr/>
                    <a:lstStyle/>
                    <a:p>
                      <a:pPr algn="l" fontAlgn="ctr" latinLnBrk="0"/>
                      <a:r>
                        <a:rPr lang="en-US" sz="1200" dirty="0">
                          <a:effectLst/>
                          <a:latin typeface="Open Sans" panose="020B0606030504020204" pitchFamily="34" charset="0"/>
                        </a:rPr>
                        <a:t>Thermal 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Temp, Smoke, Fire</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dirty="0" err="1">
                          <a:effectLst/>
                          <a:latin typeface="Open Sans" panose="020B0606030504020204" pitchFamily="34" charset="0"/>
                        </a:rPr>
                        <a:t>Temp.Measurement</a:t>
                      </a:r>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latinLnBrk="0"/>
                      <a:r>
                        <a:rPr lang="en-US" sz="1200">
                          <a:effectLst/>
                          <a:latin typeface="Open Sans" panose="020B0606030504020204" pitchFamily="34" charset="0"/>
                        </a:rPr>
                        <a:t>Temperature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-20°C ~ 550°C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-20°C ~ 550°C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-20°C ~ 550°C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212233095"/>
                  </a:ext>
                </a:extLst>
              </a:tr>
              <a:tr h="224347">
                <a:tc>
                  <a:txBody>
                    <a:bodyPr/>
                    <a:lstStyle/>
                    <a:p>
                      <a:pPr algn="l" fontAlgn="ctr" latinLnBrk="0"/>
                      <a:r>
                        <a:rPr lang="en-US" sz="1200" dirty="0">
                          <a:effectLst/>
                          <a:latin typeface="Open Sans" panose="020B0606030504020204" pitchFamily="34" charset="0"/>
                        </a:rPr>
                        <a:t>Temp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254318431"/>
                  </a:ext>
                </a:extLst>
              </a:tr>
              <a:tr h="312135">
                <a:tc>
                  <a:txBody>
                    <a:bodyPr/>
                    <a:lstStyle/>
                    <a:p>
                      <a:pPr algn="l" fontAlgn="ctr" latinLnBrk="0"/>
                      <a:r>
                        <a:rPr lang="en-US" sz="1200" dirty="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Mic-in, Line-in/out</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r h="312135">
                <a:tc>
                  <a:txBody>
                    <a:bodyPr/>
                    <a:lstStyle/>
                    <a:p>
                      <a:pPr algn="l" fontAlgn="ctr" latinLnBrk="0"/>
                      <a:r>
                        <a:rPr lang="en-US" sz="1200" dirty="0">
                          <a:effectLst/>
                          <a:latin typeface="Open Sans" panose="020B0606030504020204" pitchFamily="34" charset="0"/>
                        </a:rPr>
                        <a:t>Approvals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1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CE, FCC, IP67, IK10 (metal casing), NEMA 4X (NEMA 250-2018 Type 4X)</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CE, FCC, IP67, IK10 (metal casing), NEMA 4X (NEMA 250-2018 Type 4X)</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CE, FCC, IP67, IK10 (metal casing), NEMA 4X (NEMA 250-2018 Type 4X)</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25809865"/>
                  </a:ext>
                </a:extLst>
              </a:tr>
            </a:tbl>
          </a:graphicData>
        </a:graphic>
      </p:graphicFrame>
      <p:sp>
        <p:nvSpPr>
          <p:cNvPr id="5" name="Title 1">
            <a:extLst>
              <a:ext uri="{FF2B5EF4-FFF2-40B4-BE49-F238E27FC236}">
                <a16:creationId xmlns:a16="http://schemas.microsoft.com/office/drawing/2014/main" id="{C4613FE2-511A-B9E9-6A9B-5184CCC37E08}"/>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pic>
        <p:nvPicPr>
          <p:cNvPr id="3074" name="Picture 2">
            <a:extLst>
              <a:ext uri="{FF2B5EF4-FFF2-40B4-BE49-F238E27FC236}">
                <a16:creationId xmlns:a16="http://schemas.microsoft.com/office/drawing/2014/main" id="{C8CAA95E-2349-2D78-CE88-BFC605B3B0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9418" y="171492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5587978-EF93-86C5-C403-D5429A6AAFE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5460" y="170080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C7A34FC-996C-B70A-AC43-EE16C495B3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4288" y="171492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038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9F57E-3550-8A28-6DBC-B2DF2CB6E7BD}"/>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17645B8-0A56-CE00-975C-4B7E3C6268F0}"/>
              </a:ext>
            </a:extLst>
          </p:cNvPr>
          <p:cNvGraphicFramePr>
            <a:graphicFrameLocks noGrp="1"/>
          </p:cNvGraphicFramePr>
          <p:nvPr>
            <p:extLst>
              <p:ext uri="{D42A27DB-BD31-4B8C-83A1-F6EECF244321}">
                <p14:modId xmlns:p14="http://schemas.microsoft.com/office/powerpoint/2010/main" val="1470028970"/>
              </p:ext>
            </p:extLst>
          </p:nvPr>
        </p:nvGraphicFramePr>
        <p:xfrm>
          <a:off x="251520" y="1700808"/>
          <a:ext cx="8424936" cy="4267734"/>
        </p:xfrm>
        <a:graphic>
          <a:graphicData uri="http://schemas.openxmlformats.org/drawingml/2006/table">
            <a:tbl>
              <a:tblPr/>
              <a:tblGrid>
                <a:gridCol w="2106234">
                  <a:extLst>
                    <a:ext uri="{9D8B030D-6E8A-4147-A177-3AD203B41FA5}">
                      <a16:colId xmlns:a16="http://schemas.microsoft.com/office/drawing/2014/main" val="2878162118"/>
                    </a:ext>
                  </a:extLst>
                </a:gridCol>
                <a:gridCol w="2106234">
                  <a:extLst>
                    <a:ext uri="{9D8B030D-6E8A-4147-A177-3AD203B41FA5}">
                      <a16:colId xmlns:a16="http://schemas.microsoft.com/office/drawing/2014/main" val="3185777577"/>
                    </a:ext>
                  </a:extLst>
                </a:gridCol>
                <a:gridCol w="2106234">
                  <a:extLst>
                    <a:ext uri="{9D8B030D-6E8A-4147-A177-3AD203B41FA5}">
                      <a16:colId xmlns:a16="http://schemas.microsoft.com/office/drawing/2014/main" val="2921344508"/>
                    </a:ext>
                  </a:extLst>
                </a:gridCol>
                <a:gridCol w="2106234">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A376</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4"/>
                        </a:rPr>
                        <a:t>A376-P1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5"/>
                        </a:rPr>
                        <a:t>A376-P2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dirty="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kern="1200" dirty="0">
                          <a:solidFill>
                            <a:schemeClr val="tx1"/>
                          </a:solidFill>
                          <a:effectLst/>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0">
                <a:tc>
                  <a:txBody>
                    <a:bodyPr/>
                    <a:lstStyle/>
                    <a:p>
                      <a:pPr algn="l" fontAlgn="ctr" latinLnBrk="0"/>
                      <a:r>
                        <a:rPr lang="en-US" sz="1200" dirty="0">
                          <a:effectLst/>
                          <a:latin typeface="Open Sans" panose="020B0606030504020204" pitchFamily="34" charset="0"/>
                        </a:rPr>
                        <a:t>Max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Thermal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160(H) X 120(V)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160(H) X 120(V)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160(H) X 120(V)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92605780"/>
                  </a:ext>
                </a:extLst>
              </a:tr>
              <a:tr h="0">
                <a:tc>
                  <a:txBody>
                    <a:bodyPr/>
                    <a:lstStyle/>
                    <a:p>
                      <a:pPr algn="l" fontAlgn="ctr" latinLnBrk="0"/>
                      <a:r>
                        <a:rPr lang="en-US" sz="120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NETD &lt;35mK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NETD &lt;35mK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NETD &lt;35mK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818949029"/>
                  </a:ext>
                </a:extLst>
              </a:tr>
              <a:tr h="224347">
                <a:tc>
                  <a:txBody>
                    <a:bodyPr/>
                    <a:lstStyle/>
                    <a:p>
                      <a:pPr algn="l" fontAlgn="ctr" latinLnBrk="0"/>
                      <a:r>
                        <a:rPr lang="en-US" sz="1200" dirty="0">
                          <a:effectLst/>
                          <a:latin typeface="Open Sans" panose="020B0606030504020204" pitchFamily="34" charset="0"/>
                        </a:rPr>
                        <a:t>Lens (</a:t>
                      </a:r>
                      <a:r>
                        <a:rPr lang="en-US" sz="1200" dirty="0" err="1">
                          <a:effectLst/>
                          <a:latin typeface="Open Sans" panose="020B0606030504020204" pitchFamily="34" charset="0"/>
                        </a:rPr>
                        <a:t>Therm</a:t>
                      </a:r>
                      <a:r>
                        <a:rPr lang="en-US" sz="1200" dirty="0">
                          <a:effectLst/>
                          <a:latin typeface="Open Sans" panose="020B0606030504020204" pitchFamily="34" charset="0"/>
                        </a:rPr>
                        <a:t>/Visual)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b="1" kern="1200" dirty="0">
                          <a:solidFill>
                            <a:schemeClr val="tx1"/>
                          </a:solidFill>
                          <a:effectLst/>
                          <a:latin typeface="Open Sans" panose="020B0606030504020204" pitchFamily="34" charset="0"/>
                          <a:ea typeface="+mn-ea"/>
                          <a:cs typeface="+mn-cs"/>
                        </a:rPr>
                        <a:t>f3.6mm / f4.3mm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kern="1200" noProof="0" dirty="0">
                          <a:solidFill>
                            <a:schemeClr val="tx1"/>
                          </a:solidFill>
                          <a:effectLst/>
                          <a:latin typeface="Open Sans" panose="020B0606030504020204" pitchFamily="34" charset="0"/>
                          <a:ea typeface="+mn-ea"/>
                          <a:cs typeface="+mn-cs"/>
                        </a:rPr>
                        <a:t>f6.9mm / f8.0mm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kern="1200" noProof="0" dirty="0">
                          <a:solidFill>
                            <a:schemeClr val="tx1"/>
                          </a:solidFill>
                          <a:effectLst/>
                          <a:latin typeface="Open Sans" panose="020B0606030504020204" pitchFamily="34" charset="0"/>
                          <a:ea typeface="+mn-ea"/>
                          <a:cs typeface="+mn-cs"/>
                        </a:rPr>
                        <a:t>f9.7mm / f12.4mm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dirty="0">
                          <a:effectLst/>
                          <a:latin typeface="Open Sans" panose="020B0606030504020204" pitchFamily="34" charset="0"/>
                        </a:rPr>
                        <a:t>HOR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err="1">
                          <a:solidFill>
                            <a:schemeClr val="tx1"/>
                          </a:solidFill>
                          <a:effectLst/>
                          <a:latin typeface="Open Sans" panose="020B0606030504020204" pitchFamily="34" charset="0"/>
                          <a:ea typeface="+mn-ea"/>
                          <a:cs typeface="+mn-cs"/>
                        </a:rPr>
                        <a:t>Therm</a:t>
                      </a:r>
                      <a:r>
                        <a:rPr lang="en-US" sz="1200" kern="1200" dirty="0">
                          <a:solidFill>
                            <a:schemeClr val="tx1"/>
                          </a:solidFill>
                          <a:effectLst/>
                          <a:latin typeface="Open Sans" panose="020B0606030504020204" pitchFamily="34" charset="0"/>
                          <a:ea typeface="+mn-ea"/>
                          <a:cs typeface="+mn-cs"/>
                        </a:rPr>
                        <a:t>: 50°,Vis:84°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Therm:24.9°,Vis:39.4°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Therm:18°,Vis:24.6°</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4347">
                <a:tc>
                  <a:txBody>
                    <a:bodyPr/>
                    <a:lstStyle/>
                    <a:p>
                      <a:pPr algn="l" fontAlgn="ctr" latinLnBrk="0"/>
                      <a:r>
                        <a:rPr lang="en-US" sz="1200" dirty="0">
                          <a:effectLst/>
                          <a:latin typeface="Open Sans" panose="020B0606030504020204" pitchFamily="34" charset="0"/>
                        </a:rPr>
                        <a:t>IR LED / White LED</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30m /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30m /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80m / 80m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623978274"/>
                  </a:ext>
                </a:extLst>
              </a:tr>
              <a:tr h="220759">
                <a:tc>
                  <a:txBody>
                    <a:bodyPr/>
                    <a:lstStyle/>
                    <a:p>
                      <a:pPr algn="l" fontAlgn="ctr" latinLnBrk="0"/>
                      <a:r>
                        <a:rPr lang="en-US" sz="1200" dirty="0">
                          <a:effectLst/>
                          <a:latin typeface="Open Sans" panose="020B0606030504020204" pitchFamily="34" charset="0"/>
                        </a:rPr>
                        <a:t>Thermal 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Temp, Smoke, Fire</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dirty="0" err="1">
                          <a:effectLst/>
                          <a:latin typeface="Open Sans" panose="020B0606030504020204" pitchFamily="34" charset="0"/>
                        </a:rPr>
                        <a:t>Temp.Measurement</a:t>
                      </a:r>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latinLnBrk="0"/>
                      <a:r>
                        <a:rPr lang="en-US" sz="1200">
                          <a:effectLst/>
                          <a:latin typeface="Open Sans" panose="020B0606030504020204" pitchFamily="34" charset="0"/>
                        </a:rPr>
                        <a:t>Temperature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-20°C ~ 300°C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-20°C ~ 300°C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-20°C ~ 300°C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3212233095"/>
                  </a:ext>
                </a:extLst>
              </a:tr>
              <a:tr h="224347">
                <a:tc>
                  <a:txBody>
                    <a:bodyPr/>
                    <a:lstStyle/>
                    <a:p>
                      <a:pPr algn="l" fontAlgn="ctr" latinLnBrk="0"/>
                      <a:r>
                        <a:rPr lang="en-US" sz="1200" dirty="0">
                          <a:effectLst/>
                          <a:latin typeface="Open Sans" panose="020B0606030504020204" pitchFamily="34" charset="0"/>
                        </a:rPr>
                        <a:t>Temp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4318431"/>
                  </a:ext>
                </a:extLst>
              </a:tr>
              <a:tr h="312135">
                <a:tc>
                  <a:txBody>
                    <a:bodyPr/>
                    <a:lstStyle/>
                    <a:p>
                      <a:pPr algn="l" fontAlgn="ctr" latinLnBrk="0"/>
                      <a:r>
                        <a:rPr lang="en-US" sz="1200" dirty="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Mic-in, Line-in/out</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D6426E79-7193-021E-5237-5CB418F4DF19}"/>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pic>
        <p:nvPicPr>
          <p:cNvPr id="4098" name="Picture 2">
            <a:extLst>
              <a:ext uri="{FF2B5EF4-FFF2-40B4-BE49-F238E27FC236}">
                <a16:creationId xmlns:a16="http://schemas.microsoft.com/office/drawing/2014/main" id="{A06E92E6-6006-6E56-DB12-175B82172F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5816" y="170080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2F55D51A-469D-38E8-4BAC-08F831B3EC1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6056" y="169701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2E8F4026-2060-1451-F935-CBBD9BA4901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92280" y="1706935"/>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937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2A881-FDA0-01F4-29FF-C8AA38200F7C}"/>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6A6CFB4-7C3A-9B61-5CDC-200034ECD7A4}"/>
              </a:ext>
            </a:extLst>
          </p:cNvPr>
          <p:cNvGraphicFramePr>
            <a:graphicFrameLocks noGrp="1"/>
          </p:cNvGraphicFramePr>
          <p:nvPr>
            <p:extLst>
              <p:ext uri="{D42A27DB-BD31-4B8C-83A1-F6EECF244321}">
                <p14:modId xmlns:p14="http://schemas.microsoft.com/office/powerpoint/2010/main" val="3857617226"/>
              </p:ext>
            </p:extLst>
          </p:nvPr>
        </p:nvGraphicFramePr>
        <p:xfrm>
          <a:off x="251520" y="1700808"/>
          <a:ext cx="8424936" cy="4267734"/>
        </p:xfrm>
        <a:graphic>
          <a:graphicData uri="http://schemas.openxmlformats.org/drawingml/2006/table">
            <a:tbl>
              <a:tblPr/>
              <a:tblGrid>
                <a:gridCol w="2106234">
                  <a:extLst>
                    <a:ext uri="{9D8B030D-6E8A-4147-A177-3AD203B41FA5}">
                      <a16:colId xmlns:a16="http://schemas.microsoft.com/office/drawing/2014/main" val="2878162118"/>
                    </a:ext>
                  </a:extLst>
                </a:gridCol>
                <a:gridCol w="2106234">
                  <a:extLst>
                    <a:ext uri="{9D8B030D-6E8A-4147-A177-3AD203B41FA5}">
                      <a16:colId xmlns:a16="http://schemas.microsoft.com/office/drawing/2014/main" val="3185777577"/>
                    </a:ext>
                  </a:extLst>
                </a:gridCol>
                <a:gridCol w="2106234">
                  <a:extLst>
                    <a:ext uri="{9D8B030D-6E8A-4147-A177-3AD203B41FA5}">
                      <a16:colId xmlns:a16="http://schemas.microsoft.com/office/drawing/2014/main" val="2921344508"/>
                    </a:ext>
                  </a:extLst>
                </a:gridCol>
                <a:gridCol w="2106234">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A377</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4"/>
                        </a:rPr>
                        <a:t>A377-P1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5"/>
                        </a:rPr>
                        <a:t>A377-P2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Thermal Bullet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noProof="0">
                          <a:solidFill>
                            <a:schemeClr val="tx1"/>
                          </a:solidFill>
                          <a:effectLst/>
                          <a:latin typeface="Open Sans" panose="020B0606030504020204" pitchFamily="34" charset="0"/>
                          <a:ea typeface="+mn-ea"/>
                          <a:cs typeface="+mn-cs"/>
                        </a:rPr>
                        <a:t>Thermal Bullet</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latinLnBrk="0"/>
                      <a:r>
                        <a:rPr lang="en-US" sz="1200" dirty="0">
                          <a:effectLst/>
                          <a:latin typeface="Open Sans" panose="020B0606030504020204" pitchFamily="34" charset="0"/>
                        </a:rPr>
                        <a:t>Applications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kern="1200" dirty="0">
                          <a:solidFill>
                            <a:schemeClr val="tx1"/>
                          </a:solidFill>
                          <a:effectLst/>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0">
                <a:tc>
                  <a:txBody>
                    <a:bodyPr/>
                    <a:lstStyle/>
                    <a:p>
                      <a:pPr algn="l" fontAlgn="ctr" latinLnBrk="0"/>
                      <a:r>
                        <a:rPr lang="en-US" sz="1200" dirty="0">
                          <a:effectLst/>
                          <a:latin typeface="Open Sans" panose="020B0606030504020204" pitchFamily="34" charset="0"/>
                        </a:rPr>
                        <a:t>Max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5MP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5MP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5MP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34538288"/>
                  </a:ext>
                </a:extLst>
              </a:tr>
              <a:tr h="136559">
                <a:tc>
                  <a:txBody>
                    <a:bodyPr/>
                    <a:lstStyle/>
                    <a:p>
                      <a:pPr algn="l" fontAlgn="ctr" latinLnBrk="0"/>
                      <a:r>
                        <a:rPr lang="en-US" sz="1200">
                          <a:effectLst/>
                          <a:latin typeface="Open Sans" panose="020B0606030504020204" pitchFamily="34" charset="0"/>
                        </a:rPr>
                        <a:t>Image Sensor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latinLnBrk="0"/>
                      <a:r>
                        <a:rPr lang="en-US" sz="1200" dirty="0">
                          <a:effectLst/>
                          <a:latin typeface="Open Sans" panose="020B0606030504020204" pitchFamily="34" charset="0"/>
                        </a:rPr>
                        <a:t>Thermal Resolution</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pt-BR" sz="1200" kern="1200" dirty="0">
                          <a:solidFill>
                            <a:schemeClr val="tx1"/>
                          </a:solidFill>
                          <a:effectLst/>
                          <a:latin typeface="Open Sans" panose="020B0606030504020204" pitchFamily="34" charset="0"/>
                          <a:ea typeface="+mn-ea"/>
                          <a:cs typeface="+mn-cs"/>
                        </a:rPr>
                        <a:t>256(H) X 192(V)</a:t>
                      </a:r>
                      <a:endParaRPr lang="en-US" sz="1200" kern="1200" dirty="0">
                        <a:solidFill>
                          <a:schemeClr val="tx1"/>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256(H) X 192(V)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256(H) X 192(V)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92605780"/>
                  </a:ext>
                </a:extLst>
              </a:tr>
              <a:tr h="0">
                <a:tc>
                  <a:txBody>
                    <a:bodyPr/>
                    <a:lstStyle/>
                    <a:p>
                      <a:pPr algn="l" fontAlgn="ctr" latinLnBrk="0"/>
                      <a:r>
                        <a:rPr lang="en-US" sz="1200">
                          <a:effectLst/>
                          <a:latin typeface="Open Sans" panose="020B0606030504020204" pitchFamily="34" charset="0"/>
                        </a:rPr>
                        <a:t>Thermal Sensitivity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kern="1200" dirty="0">
                          <a:solidFill>
                            <a:schemeClr val="tx1"/>
                          </a:solidFill>
                          <a:effectLst/>
                          <a:latin typeface="Open Sans" panose="020B0606030504020204" pitchFamily="34" charset="0"/>
                          <a:ea typeface="+mn-ea"/>
                          <a:cs typeface="+mn-cs"/>
                        </a:rPr>
                        <a:t>NETD &lt;25mK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NETD &lt;25mK</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NETD &lt;25mK</a:t>
                      </a:r>
                    </a:p>
                  </a:txBody>
                  <a:tcPr marL="38100" marR="38100" marT="76200" marB="7620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818949029"/>
                  </a:ext>
                </a:extLst>
              </a:tr>
              <a:tr h="224347">
                <a:tc>
                  <a:txBody>
                    <a:bodyPr/>
                    <a:lstStyle/>
                    <a:p>
                      <a:pPr algn="l" fontAlgn="ctr" latinLnBrk="0"/>
                      <a:r>
                        <a:rPr lang="en-US" sz="1200" dirty="0">
                          <a:effectLst/>
                          <a:latin typeface="Open Sans" panose="020B0606030504020204" pitchFamily="34" charset="0"/>
                        </a:rPr>
                        <a:t>Lens (</a:t>
                      </a:r>
                      <a:r>
                        <a:rPr lang="en-US" sz="1200" dirty="0" err="1">
                          <a:effectLst/>
                          <a:latin typeface="Open Sans" panose="020B0606030504020204" pitchFamily="34" charset="0"/>
                        </a:rPr>
                        <a:t>Therm</a:t>
                      </a:r>
                      <a:r>
                        <a:rPr lang="en-US" sz="1200" dirty="0">
                          <a:effectLst/>
                          <a:latin typeface="Open Sans" panose="020B0606030504020204" pitchFamily="34" charset="0"/>
                        </a:rPr>
                        <a:t>/Visual)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b="1" kern="1200" dirty="0">
                          <a:solidFill>
                            <a:schemeClr val="tx1"/>
                          </a:solidFill>
                          <a:effectLst/>
                          <a:latin typeface="Open Sans" panose="020B0606030504020204" pitchFamily="34" charset="0"/>
                          <a:ea typeface="+mn-ea"/>
                          <a:cs typeface="+mn-cs"/>
                        </a:rPr>
                        <a:t>f3.6mm / f4.3mm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kern="1200" noProof="0" dirty="0">
                          <a:solidFill>
                            <a:schemeClr val="tx1"/>
                          </a:solidFill>
                          <a:effectLst/>
                          <a:latin typeface="Open Sans" panose="020B0606030504020204" pitchFamily="34" charset="0"/>
                          <a:ea typeface="+mn-ea"/>
                          <a:cs typeface="+mn-cs"/>
                        </a:rPr>
                        <a:t>f6.9mm / f8.0mm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b="1" kern="1200" noProof="0" dirty="0">
                          <a:solidFill>
                            <a:schemeClr val="tx1"/>
                          </a:solidFill>
                          <a:effectLst/>
                          <a:latin typeface="Open Sans" panose="020B0606030504020204" pitchFamily="34" charset="0"/>
                          <a:ea typeface="+mn-ea"/>
                          <a:cs typeface="+mn-cs"/>
                        </a:rPr>
                        <a:t>f9.7mm / f12.4mm</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latinLnBrk="0"/>
                      <a:r>
                        <a:rPr lang="en-US" sz="1200" dirty="0">
                          <a:effectLst/>
                          <a:latin typeface="Open Sans" panose="020B0606030504020204" pitchFamily="34" charset="0"/>
                        </a:rPr>
                        <a:t>HOR</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err="1">
                          <a:solidFill>
                            <a:schemeClr val="tx1"/>
                          </a:solidFill>
                          <a:effectLst/>
                          <a:latin typeface="Open Sans" panose="020B0606030504020204" pitchFamily="34" charset="0"/>
                          <a:ea typeface="+mn-ea"/>
                          <a:cs typeface="+mn-cs"/>
                        </a:rPr>
                        <a:t>Therm</a:t>
                      </a:r>
                      <a:r>
                        <a:rPr lang="en-US" sz="1200" kern="1200" dirty="0">
                          <a:solidFill>
                            <a:schemeClr val="tx1"/>
                          </a:solidFill>
                          <a:effectLst/>
                          <a:latin typeface="Open Sans" panose="020B0606030504020204" pitchFamily="34" charset="0"/>
                          <a:ea typeface="+mn-ea"/>
                          <a:cs typeface="+mn-cs"/>
                        </a:rPr>
                        <a:t>: 50°,Vis:84°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Therm:24.9°,Vis:39.4°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Therm:18°,Vis:24.6°</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4347">
                <a:tc>
                  <a:txBody>
                    <a:bodyPr/>
                    <a:lstStyle/>
                    <a:p>
                      <a:pPr algn="l" fontAlgn="ctr" latinLnBrk="0"/>
                      <a:r>
                        <a:rPr lang="en-US" sz="1200" dirty="0">
                          <a:effectLst/>
                          <a:latin typeface="Open Sans" panose="020B0606030504020204" pitchFamily="34" charset="0"/>
                        </a:rPr>
                        <a:t>IR LED / White LED</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30m /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60m / 60m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200" kern="1200" noProof="0" dirty="0">
                          <a:solidFill>
                            <a:schemeClr val="tx1"/>
                          </a:solidFill>
                          <a:effectLst/>
                          <a:latin typeface="Open Sans" panose="020B0606030504020204" pitchFamily="34" charset="0"/>
                          <a:ea typeface="+mn-ea"/>
                          <a:cs typeface="+mn-cs"/>
                        </a:rPr>
                        <a:t>80m / 80m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623978274"/>
                  </a:ext>
                </a:extLst>
              </a:tr>
              <a:tr h="220759">
                <a:tc>
                  <a:txBody>
                    <a:bodyPr/>
                    <a:lstStyle/>
                    <a:p>
                      <a:pPr algn="l" fontAlgn="ctr" latinLnBrk="0"/>
                      <a:r>
                        <a:rPr lang="en-US" sz="1200" dirty="0">
                          <a:effectLst/>
                          <a:latin typeface="Open Sans" panose="020B0606030504020204" pitchFamily="34" charset="0"/>
                        </a:rPr>
                        <a:t>Thermal Analytics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Temp, Smoke, Fire</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Temp, Smoke, Fire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latinLnBrk="0"/>
                      <a:r>
                        <a:rPr lang="en-US" sz="1200" dirty="0" err="1">
                          <a:effectLst/>
                          <a:latin typeface="Open Sans" panose="020B0606030504020204" pitchFamily="34" charset="0"/>
                        </a:rPr>
                        <a:t>Temp.Measurement</a:t>
                      </a:r>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Yes</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latinLnBrk="0"/>
                      <a:r>
                        <a:rPr lang="en-US" sz="1200">
                          <a:effectLst/>
                          <a:latin typeface="Open Sans" panose="020B0606030504020204" pitchFamily="34" charset="0"/>
                        </a:rPr>
                        <a:t>Temperature Range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-20°C ~ 150°C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-20°C ~ 150°C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-20°C ~ 150°C</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12233095"/>
                  </a:ext>
                </a:extLst>
              </a:tr>
              <a:tr h="224347">
                <a:tc>
                  <a:txBody>
                    <a:bodyPr/>
                    <a:lstStyle/>
                    <a:p>
                      <a:pPr algn="l" fontAlgn="ctr" latinLnBrk="0"/>
                      <a:r>
                        <a:rPr lang="en-US" sz="1200" dirty="0">
                          <a:effectLst/>
                          <a:latin typeface="Open Sans" panose="020B0606030504020204" pitchFamily="34" charset="0"/>
                        </a:rPr>
                        <a:t>Temp Accuracy</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tc>
                  <a:txBody>
                    <a:bodyPr/>
                    <a:lstStyle/>
                    <a:p>
                      <a:pPr algn="ctr" fontAlgn="ctr" latinLnBrk="0"/>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±8°C </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54318431"/>
                  </a:ext>
                </a:extLst>
              </a:tr>
              <a:tr h="312135">
                <a:tc>
                  <a:txBody>
                    <a:bodyPr/>
                    <a:lstStyle/>
                    <a:p>
                      <a:pPr algn="l" fontAlgn="ctr" latinLnBrk="0"/>
                      <a:r>
                        <a:rPr lang="en-US" sz="1200" dirty="0">
                          <a:effectLst/>
                          <a:latin typeface="Open Sans" panose="020B0606030504020204" pitchFamily="34" charset="0"/>
                        </a:rPr>
                        <a:t>Audio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kumimoji="0" lang="en-US" sz="1200" b="0" i="0" u="none" strike="noStrike" kern="1200" cap="none" spc="0" normalizeH="0" baseline="0" dirty="0">
                          <a:ln>
                            <a:noFill/>
                          </a:ln>
                          <a:solidFill>
                            <a:prstClr val="black"/>
                          </a:solidFill>
                          <a:effectLst/>
                          <a:uLnTx/>
                          <a:uFillTx/>
                          <a:latin typeface="Open Sans" panose="020B0606030504020204" pitchFamily="34" charset="0"/>
                          <a:ea typeface="+mn-ea"/>
                          <a:cs typeface="+mn-cs"/>
                        </a:rPr>
                        <a:t>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Mic-in, Line-in/out</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Mic-in, Line-in/out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7E303BE9-A303-6E7C-49F1-4964C0936EFD}"/>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pic>
        <p:nvPicPr>
          <p:cNvPr id="6146" name="Picture 2">
            <a:extLst>
              <a:ext uri="{FF2B5EF4-FFF2-40B4-BE49-F238E27FC236}">
                <a16:creationId xmlns:a16="http://schemas.microsoft.com/office/drawing/2014/main" id="{73A2B583-2160-0611-84BF-F8461F7694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87824" y="170080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AAE8C21-F0FB-681A-1360-2209A9E5500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170080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A659D6E7-52E7-FC0F-4598-AA767EEB1F7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33617" y="1700808"/>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061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5BF287-B8F2-95D3-DB79-9114C94B8A7F}"/>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BFE20C3-B765-4F67-B396-228DF7718445}"/>
              </a:ext>
            </a:extLst>
          </p:cNvPr>
          <p:cNvGraphicFramePr>
            <a:graphicFrameLocks noGrp="1"/>
          </p:cNvGraphicFramePr>
          <p:nvPr>
            <p:extLst>
              <p:ext uri="{D42A27DB-BD31-4B8C-83A1-F6EECF244321}">
                <p14:modId xmlns:p14="http://schemas.microsoft.com/office/powerpoint/2010/main" val="4216556964"/>
              </p:ext>
            </p:extLst>
          </p:nvPr>
        </p:nvGraphicFramePr>
        <p:xfrm>
          <a:off x="251520" y="1844822"/>
          <a:ext cx="8640960" cy="4176466"/>
        </p:xfrm>
        <a:graphic>
          <a:graphicData uri="http://schemas.openxmlformats.org/drawingml/2006/table">
            <a:tbl>
              <a:tblPr/>
              <a:tblGrid>
                <a:gridCol w="2160240">
                  <a:extLst>
                    <a:ext uri="{9D8B030D-6E8A-4147-A177-3AD203B41FA5}">
                      <a16:colId xmlns:a16="http://schemas.microsoft.com/office/drawing/2014/main" val="2878162118"/>
                    </a:ext>
                  </a:extLst>
                </a:gridCol>
                <a:gridCol w="2160240">
                  <a:extLst>
                    <a:ext uri="{9D8B030D-6E8A-4147-A177-3AD203B41FA5}">
                      <a16:colId xmlns:a16="http://schemas.microsoft.com/office/drawing/2014/main" val="3185777577"/>
                    </a:ext>
                  </a:extLst>
                </a:gridCol>
                <a:gridCol w="2160240">
                  <a:extLst>
                    <a:ext uri="{9D8B030D-6E8A-4147-A177-3AD203B41FA5}">
                      <a16:colId xmlns:a16="http://schemas.microsoft.com/office/drawing/2014/main" val="2921344508"/>
                    </a:ext>
                  </a:extLst>
                </a:gridCol>
                <a:gridCol w="2160240">
                  <a:extLst>
                    <a:ext uri="{9D8B030D-6E8A-4147-A177-3AD203B41FA5}">
                      <a16:colId xmlns:a16="http://schemas.microsoft.com/office/drawing/2014/main" val="4163271708"/>
                    </a:ext>
                  </a:extLst>
                </a:gridCol>
              </a:tblGrid>
              <a:tr h="295941">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VMGB-359</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VMGB-359-P1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4"/>
                        </a:rPr>
                        <a:t>VMGB-371</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635689">
                <a:tc>
                  <a:txBody>
                    <a:bodyPr/>
                    <a:lstStyle/>
                    <a:p>
                      <a:pPr algn="l" fontAlgn="ctr"/>
                      <a:r>
                        <a:rPr lang="en-US" sz="1200" kern="1200" dirty="0">
                          <a:solidFill>
                            <a:schemeClr val="tx1"/>
                          </a:solidFill>
                          <a:effectLst/>
                          <a:latin typeface="Open Sans" panose="020B0606030504020204" pitchFamily="34" charset="0"/>
                          <a:ea typeface="+mn-ea"/>
                          <a:cs typeface="+mn-cs"/>
                        </a:rPr>
                        <a:t>Photo</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US" sz="1200" kern="1200">
                        <a:solidFill>
                          <a:schemeClr val="tx1"/>
                        </a:solidFill>
                        <a:effectLst/>
                        <a:latin typeface="Open Sans" panose="020B0606030504020204" pitchFamily="34" charset="0"/>
                        <a:ea typeface="+mn-ea"/>
                        <a:cs typeface="+mn-cs"/>
                      </a:endParaRPr>
                    </a:p>
                    <a:p>
                      <a:pPr algn="ctr" fontAlgn="ctr"/>
                      <a:r>
                        <a:rPr lang="en-US" sz="1200" kern="1200">
                          <a:solidFill>
                            <a:schemeClr val="tx1"/>
                          </a:solidFill>
                          <a:effectLst/>
                          <a:latin typeface="Open Sans" panose="020B0606030504020204" pitchFamily="34" charset="0"/>
                          <a:ea typeface="+mn-ea"/>
                          <a:cs typeface="+mn-cs"/>
                        </a:rPr>
                        <a:t>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US" sz="1200" kern="1200" dirty="0">
                        <a:solidFill>
                          <a:schemeClr val="tx1"/>
                        </a:solidFill>
                        <a:effectLst/>
                        <a:latin typeface="Open Sans" panose="020B0606030504020204" pitchFamily="34" charset="0"/>
                        <a:ea typeface="+mn-ea"/>
                        <a:cs typeface="+mn-cs"/>
                      </a:endParaRPr>
                    </a:p>
                    <a:p>
                      <a:pPr algn="ctr" fontAlgn="ctr"/>
                      <a:r>
                        <a:rPr lang="en-US" sz="1200" kern="1200" dirty="0">
                          <a:solidFill>
                            <a:schemeClr val="tx1"/>
                          </a:solidFill>
                          <a:effectLst/>
                          <a:latin typeface="Open Sans" panose="020B0606030504020204" pitchFamily="34" charset="0"/>
                          <a:ea typeface="+mn-ea"/>
                          <a:cs typeface="+mn-cs"/>
                        </a:rPr>
                        <a:t>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US" sz="1200" kern="1200" dirty="0">
                        <a:solidFill>
                          <a:schemeClr val="tx1"/>
                        </a:solidFill>
                        <a:effectLst/>
                        <a:latin typeface="Open Sans" panose="020B0606030504020204" pitchFamily="34" charset="0"/>
                        <a:ea typeface="+mn-ea"/>
                        <a:cs typeface="+mn-cs"/>
                      </a:endParaRPr>
                    </a:p>
                    <a:p>
                      <a:pPr algn="ctr" fontAlgn="ctr"/>
                      <a:r>
                        <a:rPr lang="en-US" sz="1200" kern="1200" dirty="0">
                          <a:solidFill>
                            <a:schemeClr val="tx1"/>
                          </a:solidFill>
                          <a:effectLst/>
                          <a:latin typeface="Open Sans" panose="020B0606030504020204" pitchFamily="34" charset="0"/>
                          <a:ea typeface="+mn-ea"/>
                          <a:cs typeface="+mn-cs"/>
                        </a:rPr>
                        <a:t>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243368">
                <a:tc>
                  <a:txBody>
                    <a:bodyPr/>
                    <a:lstStyle/>
                    <a:p>
                      <a:pPr algn="l" fontAlgn="ctr"/>
                      <a:r>
                        <a:rPr lang="en-US" sz="1200" kern="1200" dirty="0">
                          <a:solidFill>
                            <a:schemeClr val="tx1"/>
                          </a:solidFill>
                          <a:effectLst/>
                          <a:latin typeface="Open Sans" panose="020B0606030504020204" pitchFamily="34" charset="0"/>
                          <a:ea typeface="+mn-ea"/>
                          <a:cs typeface="+mn-cs"/>
                        </a:rPr>
                        <a:t>Type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Thermal Bullet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Thermal Bullet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Thermal Bullet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477002">
                <a:tc>
                  <a:txBody>
                    <a:bodyPr/>
                    <a:lstStyle/>
                    <a:p>
                      <a:pPr algn="l" fontAlgn="ctr"/>
                      <a:r>
                        <a:rPr lang="en-US" sz="1200" kern="1200" dirty="0">
                          <a:solidFill>
                            <a:schemeClr val="tx1"/>
                          </a:solidFill>
                          <a:effectLst/>
                          <a:latin typeface="Open Sans" panose="020B0606030504020204" pitchFamily="34" charset="0"/>
                          <a:ea typeface="+mn-ea"/>
                          <a:cs typeface="+mn-cs"/>
                        </a:rPr>
                        <a:t>Applications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Overheating &amp; Fire Detection, Thermal Surveillance</a:t>
                      </a:r>
                      <a:endPar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Overheating &amp; Fire Detection, Thermal Surveillance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Human Body Temperature Detection (fever alert)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286609">
                <a:tc>
                  <a:txBody>
                    <a:bodyPr/>
                    <a:lstStyle/>
                    <a:p>
                      <a:pPr algn="l" fontAlgn="ctr"/>
                      <a:r>
                        <a:rPr lang="en-US" sz="1200" kern="1200">
                          <a:solidFill>
                            <a:schemeClr val="tx1"/>
                          </a:solidFill>
                          <a:effectLst/>
                          <a:latin typeface="Open Sans" panose="020B0606030504020204" pitchFamily="34" charset="0"/>
                          <a:ea typeface="+mn-ea"/>
                          <a:cs typeface="+mn-cs"/>
                        </a:rPr>
                        <a:t>Resolution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710635">
                <a:tc>
                  <a:txBody>
                    <a:bodyPr/>
                    <a:lstStyle/>
                    <a:p>
                      <a:pPr algn="l" fontAlgn="ctr"/>
                      <a:r>
                        <a:rPr lang="en-US" sz="1200" kern="1200">
                          <a:solidFill>
                            <a:schemeClr val="tx1"/>
                          </a:solidFill>
                          <a:effectLst/>
                          <a:latin typeface="Open Sans" panose="020B0606030504020204" pitchFamily="34" charset="0"/>
                          <a:ea typeface="+mn-ea"/>
                          <a:cs typeface="+mn-cs"/>
                        </a:rPr>
                        <a:t>Lens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camera) Fixed focal, f6.2mm (Visual camera) Fixed focal, f8.0mm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camera) Fixed focal, f3.1mm (Visual camera) Fixed focal, f4.0mm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(Thermal camera) Fixed focal, f3.1mm (Visual camera) Fixed focal, f4.0mm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477002">
                <a:tc>
                  <a:txBody>
                    <a:bodyPr/>
                    <a:lstStyle/>
                    <a:p>
                      <a:pPr algn="l" fontAlgn="ctr"/>
                      <a:r>
                        <a:rPr lang="en-US" sz="1200" kern="1200">
                          <a:solidFill>
                            <a:schemeClr val="tx1"/>
                          </a:solidFill>
                          <a:effectLst/>
                          <a:latin typeface="Open Sans" panose="020B0606030504020204" pitchFamily="34" charset="0"/>
                          <a:ea typeface="+mn-ea"/>
                          <a:cs typeface="+mn-cs"/>
                        </a:rPr>
                        <a:t>Horizontal Viewing Angle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camera) 25.0° (Visual camera) 39.42°</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(Thermal camera) 50° (Visual camera) 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(Thermal camera) 50° (Visual camera) 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605780"/>
                  </a:ext>
                </a:extLst>
              </a:tr>
              <a:tr h="286609">
                <a:tc>
                  <a:txBody>
                    <a:bodyPr/>
                    <a:lstStyle/>
                    <a:p>
                      <a:pPr algn="l" fontAlgn="ctr"/>
                      <a:r>
                        <a:rPr lang="en-US" sz="1200" kern="1200">
                          <a:solidFill>
                            <a:schemeClr val="tx1"/>
                          </a:solidFill>
                          <a:effectLst/>
                          <a:latin typeface="Open Sans" panose="020B0606030504020204" pitchFamily="34" charset="0"/>
                          <a:ea typeface="+mn-ea"/>
                          <a:cs typeface="+mn-cs"/>
                        </a:rPr>
                        <a:t>WDR</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Superior WDR (120 dB)</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Superior WDR (120 dB)</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Superior WDR (120 dB)</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86609">
                <a:tc>
                  <a:txBody>
                    <a:bodyPr/>
                    <a:lstStyle/>
                    <a:p>
                      <a:pPr algn="l" fontAlgn="ctr"/>
                      <a:r>
                        <a:rPr lang="en-US" sz="1200" kern="1200">
                          <a:solidFill>
                            <a:schemeClr val="tx1"/>
                          </a:solidFill>
                          <a:effectLst/>
                          <a:latin typeface="Open Sans" panose="020B0606030504020204" pitchFamily="34" charset="0"/>
                          <a:ea typeface="+mn-ea"/>
                          <a:cs typeface="+mn-cs"/>
                        </a:rPr>
                        <a:t>Analytics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477002">
                <a:tc>
                  <a:txBody>
                    <a:bodyPr/>
                    <a:lstStyle/>
                    <a:p>
                      <a:pPr algn="l" fontAlgn="ctr"/>
                      <a:r>
                        <a:rPr lang="en-US" sz="1200" kern="1200">
                          <a:solidFill>
                            <a:schemeClr val="tx1"/>
                          </a:solidFill>
                          <a:effectLst/>
                          <a:latin typeface="Open Sans" panose="020B0606030504020204" pitchFamily="34" charset="0"/>
                          <a:ea typeface="+mn-ea"/>
                          <a:cs typeface="+mn-cs"/>
                        </a:rPr>
                        <a:t>Audio</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2-way, Mic-in, Stereo Line-in, Line-out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2-way, Mic-in, Stereo Line-in, Line-out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2-way, Mic-in, Stereo Line-in, Line-out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bl>
          </a:graphicData>
        </a:graphic>
      </p:graphicFrame>
      <p:sp>
        <p:nvSpPr>
          <p:cNvPr id="5" name="Title 1">
            <a:extLst>
              <a:ext uri="{FF2B5EF4-FFF2-40B4-BE49-F238E27FC236}">
                <a16:creationId xmlns:a16="http://schemas.microsoft.com/office/drawing/2014/main" id="{19A9F350-D035-104D-ABF6-B5032BA69D41}"/>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Bullets</a:t>
            </a:r>
          </a:p>
        </p:txBody>
      </p:sp>
      <p:pic>
        <p:nvPicPr>
          <p:cNvPr id="2050" name="Picture 2">
            <a:extLst>
              <a:ext uri="{FF2B5EF4-FFF2-40B4-BE49-F238E27FC236}">
                <a16:creationId xmlns:a16="http://schemas.microsoft.com/office/drawing/2014/main" id="{7241EDC5-1E7D-84DA-B690-DDDA64475F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1840" y="1988838"/>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7F97E0C8-5E57-51E5-9A54-E5866664C0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8926" y="1988838"/>
            <a:ext cx="857250" cy="8572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5676549E-32B6-EA60-DF6F-6B5253AC10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9166" y="1988838"/>
            <a:ext cx="857250" cy="85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244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AEB68-51AF-6112-7AE0-795485A76622}"/>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5F4F01B-4BFE-08C8-84B9-BE48518D95C7}"/>
              </a:ext>
            </a:extLst>
          </p:cNvPr>
          <p:cNvGraphicFramePr>
            <a:graphicFrameLocks noGrp="1"/>
          </p:cNvGraphicFramePr>
          <p:nvPr/>
        </p:nvGraphicFramePr>
        <p:xfrm>
          <a:off x="251520" y="1484784"/>
          <a:ext cx="8640960" cy="5341203"/>
        </p:xfrm>
        <a:graphic>
          <a:graphicData uri="http://schemas.openxmlformats.org/drawingml/2006/table">
            <a:tbl>
              <a:tblPr/>
              <a:tblGrid>
                <a:gridCol w="2160240">
                  <a:extLst>
                    <a:ext uri="{9D8B030D-6E8A-4147-A177-3AD203B41FA5}">
                      <a16:colId xmlns:a16="http://schemas.microsoft.com/office/drawing/2014/main" val="2878162118"/>
                    </a:ext>
                  </a:extLst>
                </a:gridCol>
                <a:gridCol w="2160240">
                  <a:extLst>
                    <a:ext uri="{9D8B030D-6E8A-4147-A177-3AD203B41FA5}">
                      <a16:colId xmlns:a16="http://schemas.microsoft.com/office/drawing/2014/main" val="3185777577"/>
                    </a:ext>
                  </a:extLst>
                </a:gridCol>
                <a:gridCol w="2160240">
                  <a:extLst>
                    <a:ext uri="{9D8B030D-6E8A-4147-A177-3AD203B41FA5}">
                      <a16:colId xmlns:a16="http://schemas.microsoft.com/office/drawing/2014/main" val="2921344508"/>
                    </a:ext>
                  </a:extLst>
                </a:gridCol>
                <a:gridCol w="2160240">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A570</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A570-P1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4"/>
                        </a:rPr>
                        <a:t>A570-P2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dirty="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Turret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Turret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Turret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a:r>
                        <a:rPr lang="en-US" sz="1200" kern="1200" dirty="0">
                          <a:solidFill>
                            <a:schemeClr val="tx1"/>
                          </a:solidFill>
                          <a:effectLst/>
                          <a:latin typeface="Open Sans" panose="020B0606030504020204" pitchFamily="34" charset="0"/>
                          <a:ea typeface="+mn-ea"/>
                          <a:cs typeface="+mn-cs"/>
                        </a:rPr>
                        <a:t>Applications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Overheating Detection, Fire Detection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Overheating Detection, Fire Detection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Overheating Detection, Fire Detection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177889">
                <a:tc>
                  <a:txBody>
                    <a:bodyPr/>
                    <a:lstStyle/>
                    <a:p>
                      <a:pPr algn="l" fontAlgn="ctr"/>
                      <a:r>
                        <a:rPr lang="en-US" sz="1200" kern="1200" dirty="0">
                          <a:solidFill>
                            <a:schemeClr val="tx1"/>
                          </a:solidFill>
                          <a:effectLst/>
                          <a:latin typeface="Open Sans" panose="020B0606030504020204" pitchFamily="34" charset="0"/>
                          <a:ea typeface="+mn-ea"/>
                          <a:cs typeface="+mn-cs"/>
                        </a:rPr>
                        <a:t>Resolution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73400698"/>
                  </a:ext>
                </a:extLst>
              </a:tr>
              <a:tr h="225794">
                <a:tc>
                  <a:txBody>
                    <a:bodyPr/>
                    <a:lstStyle/>
                    <a:p>
                      <a:pPr algn="l" fontAlgn="ctr"/>
                      <a:r>
                        <a:rPr lang="en-US" sz="1200" kern="1200" dirty="0">
                          <a:solidFill>
                            <a:schemeClr val="tx1"/>
                          </a:solidFill>
                          <a:effectLst/>
                          <a:latin typeface="Open Sans" panose="020B0606030504020204" pitchFamily="34" charset="0"/>
                          <a:ea typeface="+mn-ea"/>
                          <a:cs typeface="+mn-cs"/>
                        </a:rPr>
                        <a:t>Image Sensor</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16002158"/>
                  </a:ext>
                </a:extLst>
              </a:tr>
              <a:tr h="206254">
                <a:tc>
                  <a:txBody>
                    <a:bodyPr/>
                    <a:lstStyle/>
                    <a:p>
                      <a:pPr algn="l" fontAlgn="ctr"/>
                      <a:r>
                        <a:rPr lang="en-US" sz="1200" kern="1200" dirty="0">
                          <a:solidFill>
                            <a:schemeClr val="tx1"/>
                          </a:solidFill>
                          <a:effectLst/>
                          <a:latin typeface="Open Sans" panose="020B0606030504020204" pitchFamily="34" charset="0"/>
                          <a:ea typeface="+mn-ea"/>
                          <a:cs typeface="+mn-cs"/>
                        </a:rPr>
                        <a:t>Thermal Resolution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256(H) X 192(V)</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256(H) X 192(V)</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256(H) X 192(V)</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2028852"/>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Thermal Sensitivity</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NETD &lt;40mK</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NETD &lt;40mK</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NETD &lt;40mK</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538288"/>
                  </a:ext>
                </a:extLst>
              </a:tr>
              <a:tr h="136559">
                <a:tc>
                  <a:txBody>
                    <a:bodyPr/>
                    <a:lstStyle/>
                    <a:p>
                      <a:pPr algn="l" fontAlgn="ctr"/>
                      <a:r>
                        <a:rPr lang="en-US" sz="1200" kern="1200" dirty="0">
                          <a:solidFill>
                            <a:schemeClr val="tx1"/>
                          </a:solidFill>
                          <a:effectLst/>
                          <a:latin typeface="Open Sans" panose="020B0606030504020204" pitchFamily="34" charset="0"/>
                          <a:ea typeface="+mn-ea"/>
                          <a:cs typeface="+mn-cs"/>
                        </a:rPr>
                        <a:t>Lens (thermal/visual)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Fixed focal, f2.1mm / </a:t>
                      </a:r>
                    </a:p>
                    <a:p>
                      <a:pPr algn="ctr" fontAlgn="ctr"/>
                      <a:r>
                        <a:rPr lang="en-US" sz="1200" kern="1200" dirty="0">
                          <a:solidFill>
                            <a:schemeClr val="tx1"/>
                          </a:solidFill>
                          <a:effectLst/>
                          <a:latin typeface="Open Sans" panose="020B0606030504020204" pitchFamily="34" charset="0"/>
                          <a:ea typeface="+mn-ea"/>
                          <a:cs typeface="+mn-cs"/>
                        </a:rPr>
                        <a:t>Fixed focal, f2.2mm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Fixed focal, f3.6mm /</a:t>
                      </a:r>
                    </a:p>
                    <a:p>
                      <a:pPr algn="ctr" fontAlgn="ctr"/>
                      <a:r>
                        <a:rPr lang="en-US" sz="1200" kern="1200" dirty="0">
                          <a:solidFill>
                            <a:schemeClr val="tx1"/>
                          </a:solidFill>
                          <a:effectLst/>
                          <a:latin typeface="Open Sans" panose="020B0606030504020204" pitchFamily="34" charset="0"/>
                          <a:ea typeface="+mn-ea"/>
                          <a:cs typeface="+mn-cs"/>
                        </a:rPr>
                        <a:t>Fixed focal, f4.3mm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Fixed focal, f6.9mm /</a:t>
                      </a:r>
                    </a:p>
                    <a:p>
                      <a:pPr algn="ctr" fontAlgn="ctr"/>
                      <a:r>
                        <a:rPr lang="en-US" sz="1200" kern="1200" dirty="0">
                          <a:solidFill>
                            <a:schemeClr val="tx1"/>
                          </a:solidFill>
                          <a:effectLst/>
                          <a:latin typeface="Open Sans" panose="020B0606030504020204" pitchFamily="34" charset="0"/>
                          <a:ea typeface="+mn-ea"/>
                          <a:cs typeface="+mn-cs"/>
                        </a:rPr>
                        <a:t>Fixed focal, f6.4mm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a:r>
                        <a:rPr lang="en-US" sz="1200" kern="1200" dirty="0">
                          <a:solidFill>
                            <a:schemeClr val="tx1"/>
                          </a:solidFill>
                          <a:effectLst/>
                          <a:latin typeface="Open Sans" panose="020B0606030504020204" pitchFamily="34" charset="0"/>
                          <a:ea typeface="+mn-ea"/>
                          <a:cs typeface="+mn-cs"/>
                        </a:rPr>
                        <a:t>Horizontal Viewing Angle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90°, Visual: 117.8°</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50°, Visual: 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24.9°, Visual: 53°</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605780"/>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IR LED</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 15m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Yes, 15m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 15m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White LED</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Analytics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Temperature, Smoke and Fire Detection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Temperature, Smoke and Fire Detection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Temperature, Smoke and Fire Detection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0191">
                <a:tc>
                  <a:txBody>
                    <a:bodyPr/>
                    <a:lstStyle/>
                    <a:p>
                      <a:pPr algn="l" fontAlgn="ctr"/>
                      <a:r>
                        <a:rPr lang="en-US" sz="1200" kern="1200">
                          <a:solidFill>
                            <a:schemeClr val="tx1"/>
                          </a:solidFill>
                          <a:effectLst/>
                          <a:latin typeface="Open Sans" panose="020B0606030504020204" pitchFamily="34" charset="0"/>
                          <a:ea typeface="+mn-ea"/>
                          <a:cs typeface="+mn-cs"/>
                        </a:rPr>
                        <a:t>Temperature Measurement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Temperature Range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-20°C ~ 150°C (-4°F ~ 302°F)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-20°C ~ 150°C (-4°F ~ 302°F)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-20°C ~ 150°C (-4°F ~ 302°F)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Temperature Accuracy</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±8°C (14.4°F)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±8°C (14.4°F)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±8°C (14.4°F)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12233095"/>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Temperature Detection Range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35m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58.3m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116.7m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54318431"/>
                  </a:ext>
                </a:extLst>
              </a:tr>
              <a:tr h="156748">
                <a:tc rowSpan="2">
                  <a:txBody>
                    <a:bodyPr/>
                    <a:lstStyle/>
                    <a:p>
                      <a:pPr algn="l" fontAlgn="ctr"/>
                      <a:r>
                        <a:rPr lang="en-US" sz="1200" kern="1200">
                          <a:solidFill>
                            <a:schemeClr val="tx1"/>
                          </a:solidFill>
                          <a:effectLst/>
                          <a:latin typeface="Open Sans" panose="020B0606030504020204" pitchFamily="34" charset="0"/>
                          <a:ea typeface="+mn-ea"/>
                          <a:cs typeface="+mn-cs"/>
                        </a:rPr>
                        <a:t>Analytics Detection Range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People: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People: 28m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People: 55.2m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50670234"/>
                  </a:ext>
                </a:extLst>
              </a:tr>
              <a:tr h="180567">
                <a:tc vMerge="1">
                  <a:txBody>
                    <a:bodyPr/>
                    <a:lstStyle/>
                    <a:p>
                      <a:endParaRPr lang="en-US"/>
                    </a:p>
                  </a:txBody>
                  <a:tcP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Vehicle: 85m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Vehicle: 75.6m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Vehicle: 144.9m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01767223"/>
                  </a:ext>
                </a:extLst>
              </a:tr>
              <a:tr h="224347">
                <a:tc>
                  <a:txBody>
                    <a:bodyPr/>
                    <a:lstStyle/>
                    <a:p>
                      <a:pPr algn="l" fontAlgn="ctr"/>
                      <a:r>
                        <a:rPr lang="en-US" sz="1200" kern="1200" dirty="0">
                          <a:solidFill>
                            <a:schemeClr val="tx1"/>
                          </a:solidFill>
                          <a:effectLst/>
                          <a:latin typeface="Open Sans" panose="020B0606030504020204" pitchFamily="34" charset="0"/>
                          <a:ea typeface="+mn-ea"/>
                          <a:cs typeface="+mn-cs"/>
                        </a:rPr>
                        <a:t>Fire Detection Range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21.6m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43.2m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82.8m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02395251"/>
                  </a:ext>
                </a:extLst>
              </a:tr>
              <a:tr h="241649">
                <a:tc>
                  <a:txBody>
                    <a:bodyPr/>
                    <a:lstStyle/>
                    <a:p>
                      <a:pPr algn="l" fontAlgn="ctr"/>
                      <a:r>
                        <a:rPr lang="en-US" sz="1200" kern="1200" dirty="0">
                          <a:solidFill>
                            <a:schemeClr val="tx1"/>
                          </a:solidFill>
                          <a:effectLst/>
                          <a:latin typeface="Open Sans" panose="020B0606030504020204" pitchFamily="34" charset="0"/>
                          <a:ea typeface="+mn-ea"/>
                          <a:cs typeface="+mn-cs"/>
                        </a:rPr>
                        <a:t>Audio</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2-way, 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2-way, Mic-in, Line-in/out</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2-way, 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ED675A1B-3D69-362C-73AB-BA2B7E409A29}"/>
              </a:ext>
            </a:extLst>
          </p:cNvPr>
          <p:cNvSpPr txBox="1">
            <a:spLocks/>
          </p:cNvSpPr>
          <p:nvPr/>
        </p:nvSpPr>
        <p:spPr>
          <a:xfrm>
            <a:off x="0" y="908720"/>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Turrets</a:t>
            </a:r>
          </a:p>
        </p:txBody>
      </p:sp>
      <p:pic>
        <p:nvPicPr>
          <p:cNvPr id="3074" name="Picture 2">
            <a:extLst>
              <a:ext uri="{FF2B5EF4-FFF2-40B4-BE49-F238E27FC236}">
                <a16:creationId xmlns:a16="http://schemas.microsoft.com/office/drawing/2014/main" id="{8F016339-AB65-5A34-FC6F-A765EFC537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75856" y="1700808"/>
            <a:ext cx="572641" cy="5726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D386E9ED-5C1B-E9FE-19DB-8F674C4FE9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5773" y="1700807"/>
            <a:ext cx="572641" cy="5726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8B4EBA8-8C8F-A8DB-0892-3E83C6F660E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96336" y="1681646"/>
            <a:ext cx="572641" cy="572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422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20EEE-44B8-9FF6-6291-2ED2E3D8EFDA}"/>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86B5EB9-FA29-C484-F526-7A461F74C50A}"/>
              </a:ext>
            </a:extLst>
          </p:cNvPr>
          <p:cNvGraphicFramePr>
            <a:graphicFrameLocks noGrp="1"/>
          </p:cNvGraphicFramePr>
          <p:nvPr>
            <p:extLst>
              <p:ext uri="{D42A27DB-BD31-4B8C-83A1-F6EECF244321}">
                <p14:modId xmlns:p14="http://schemas.microsoft.com/office/powerpoint/2010/main" val="1068556407"/>
              </p:ext>
            </p:extLst>
          </p:nvPr>
        </p:nvGraphicFramePr>
        <p:xfrm>
          <a:off x="251520" y="1484784"/>
          <a:ext cx="8640960" cy="4511509"/>
        </p:xfrm>
        <a:graphic>
          <a:graphicData uri="http://schemas.openxmlformats.org/drawingml/2006/table">
            <a:tbl>
              <a:tblPr/>
              <a:tblGrid>
                <a:gridCol w="2160240">
                  <a:extLst>
                    <a:ext uri="{9D8B030D-6E8A-4147-A177-3AD203B41FA5}">
                      <a16:colId xmlns:a16="http://schemas.microsoft.com/office/drawing/2014/main" val="2878162118"/>
                    </a:ext>
                  </a:extLst>
                </a:gridCol>
                <a:gridCol w="2160240">
                  <a:extLst>
                    <a:ext uri="{9D8B030D-6E8A-4147-A177-3AD203B41FA5}">
                      <a16:colId xmlns:a16="http://schemas.microsoft.com/office/drawing/2014/main" val="3185777577"/>
                    </a:ext>
                  </a:extLst>
                </a:gridCol>
                <a:gridCol w="2160240">
                  <a:extLst>
                    <a:ext uri="{9D8B030D-6E8A-4147-A177-3AD203B41FA5}">
                      <a16:colId xmlns:a16="http://schemas.microsoft.com/office/drawing/2014/main" val="2921344508"/>
                    </a:ext>
                  </a:extLst>
                </a:gridCol>
                <a:gridCol w="2160240">
                  <a:extLst>
                    <a:ext uri="{9D8B030D-6E8A-4147-A177-3AD203B41FA5}">
                      <a16:colId xmlns:a16="http://schemas.microsoft.com/office/drawing/2014/main" val="4163271708"/>
                    </a:ext>
                  </a:extLst>
                </a:gridCol>
              </a:tblGrid>
              <a:tr h="224347">
                <a:tc>
                  <a:txBody>
                    <a:bodyPr/>
                    <a:lstStyle/>
                    <a:p>
                      <a:pPr algn="ctr" fontAlgn="ctr" latinLnBrk="0"/>
                      <a:r>
                        <a:rPr lang="en-US" sz="1200" b="1" dirty="0">
                          <a:solidFill>
                            <a:srgbClr val="3166FF"/>
                          </a:solidFill>
                          <a:effectLst/>
                          <a:latin typeface="Open Sans" panose="020B0606030504020204" pitchFamily="34" charset="0"/>
                        </a:rPr>
                        <a:t>Model</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2"/>
                        </a:rPr>
                        <a:t>A571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dirty="0">
                          <a:solidFill>
                            <a:srgbClr val="3166FF"/>
                          </a:solidFill>
                          <a:effectLst/>
                          <a:latin typeface="Open Sans" panose="020B0606030504020204" pitchFamily="34" charset="0"/>
                          <a:hlinkClick r:id="rId3"/>
                        </a:rPr>
                        <a:t>A571-P1</a:t>
                      </a:r>
                      <a:endParaRPr lang="en-US" sz="1200" b="1" dirty="0">
                        <a:solidFill>
                          <a:srgbClr val="3166FF"/>
                        </a:solidFill>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EFEFEF"/>
                    </a:solidFill>
                  </a:tcPr>
                </a:tc>
                <a:tc>
                  <a:txBody>
                    <a:bodyPr/>
                    <a:lstStyle/>
                    <a:p>
                      <a:pPr algn="ctr" fontAlgn="ctr" latinLnBrk="0"/>
                      <a:r>
                        <a:rPr lang="en-US" sz="1200" b="1" kern="1200" dirty="0">
                          <a:solidFill>
                            <a:srgbClr val="3166FF"/>
                          </a:solidFill>
                          <a:effectLst/>
                          <a:latin typeface="Open Sans" panose="020B0606030504020204" pitchFamily="34" charset="0"/>
                          <a:ea typeface="+mn-ea"/>
                          <a:cs typeface="+mn-cs"/>
                          <a:hlinkClick r:id="rId4"/>
                        </a:rPr>
                        <a:t>A571-P2</a:t>
                      </a:r>
                      <a:endParaRPr lang="en-US" sz="1200" b="1" kern="1200" dirty="0">
                        <a:solidFill>
                          <a:srgbClr val="3166FF"/>
                        </a:solidFill>
                        <a:effectLst/>
                        <a:latin typeface="Open Sans" panose="020B0606030504020204" pitchFamily="34" charset="0"/>
                        <a:ea typeface="+mn-ea"/>
                        <a:cs typeface="+mn-cs"/>
                      </a:endParaRPr>
                    </a:p>
                  </a:txBody>
                  <a:tcPr marL="12193" marR="12193" marT="24386" marB="24386" anchor="ctr">
                    <a:lnL w="7620" cap="flat" cmpd="sng" algn="ctr">
                      <a:solidFill>
                        <a:srgbClr val="000000"/>
                      </a:solidFill>
                      <a:prstDash val="solid"/>
                      <a:round/>
                      <a:headEnd type="none" w="med" len="med"/>
                      <a:tailEnd type="none" w="med" len="med"/>
                    </a:lnL>
                    <a:lnB w="762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37502848"/>
                  </a:ext>
                </a:extLst>
              </a:tr>
              <a:tr h="497595">
                <a:tc>
                  <a:txBody>
                    <a:bodyPr/>
                    <a:lstStyle/>
                    <a:p>
                      <a:pPr algn="l" fontAlgn="ctr" latinLnBrk="0"/>
                      <a:r>
                        <a:rPr lang="en-US" sz="1200" dirty="0">
                          <a:effectLst/>
                          <a:latin typeface="Open Sans" panose="020B0606030504020204" pitchFamily="34" charset="0"/>
                        </a:rPr>
                        <a:t>Photo</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endParaRPr lang="en-US" sz="1200" dirty="0">
                        <a:effectLst/>
                        <a:latin typeface="Open Sans" panose="020B0606030504020204" pitchFamily="34" charset="0"/>
                      </a:endParaRP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8886748"/>
                  </a:ext>
                </a:extLst>
              </a:tr>
              <a:tr h="136559">
                <a:tc>
                  <a:txBody>
                    <a:bodyPr/>
                    <a:lstStyle/>
                    <a:p>
                      <a:pPr algn="l" fontAlgn="ctr" latinLnBrk="0"/>
                      <a:r>
                        <a:rPr lang="en-US" sz="1200" dirty="0">
                          <a:effectLst/>
                          <a:latin typeface="Open Sans" panose="020B0606030504020204" pitchFamily="34" charset="0"/>
                        </a:rPr>
                        <a:t>Type</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Turret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Turret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latinLnBrk="0"/>
                      <a:r>
                        <a:rPr lang="en-US" sz="1200" dirty="0">
                          <a:solidFill>
                            <a:srgbClr val="535353"/>
                          </a:solidFill>
                          <a:effectLst/>
                          <a:latin typeface="Open Sans" panose="020B0606030504020204" pitchFamily="34" charset="0"/>
                        </a:rPr>
                        <a:t>Thermal Turret</a:t>
                      </a:r>
                    </a:p>
                  </a:txBody>
                  <a:tcPr marL="12193" marR="12193" marT="24386" marB="24386"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87027340"/>
                  </a:ext>
                </a:extLst>
              </a:tr>
              <a:tr h="312135">
                <a:tc>
                  <a:txBody>
                    <a:bodyPr/>
                    <a:lstStyle/>
                    <a:p>
                      <a:pPr algn="l" fontAlgn="ctr"/>
                      <a:r>
                        <a:rPr lang="en-US" sz="1200" kern="1200" dirty="0">
                          <a:solidFill>
                            <a:schemeClr val="tx1"/>
                          </a:solidFill>
                          <a:effectLst/>
                          <a:latin typeface="Open Sans" panose="020B0606030504020204" pitchFamily="34" charset="0"/>
                          <a:ea typeface="+mn-ea"/>
                          <a:cs typeface="+mn-cs"/>
                        </a:rPr>
                        <a:t>Applications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Overheating Detection, Fire Detection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Overheating Detection, Fire Detection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Overheating Detection, Fire Detection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6469399"/>
                  </a:ext>
                </a:extLst>
              </a:tr>
              <a:tr h="177889">
                <a:tc>
                  <a:txBody>
                    <a:bodyPr/>
                    <a:lstStyle/>
                    <a:p>
                      <a:pPr algn="l" fontAlgn="ctr"/>
                      <a:r>
                        <a:rPr lang="en-US" sz="1200" kern="1200" dirty="0">
                          <a:solidFill>
                            <a:schemeClr val="tx1"/>
                          </a:solidFill>
                          <a:effectLst/>
                          <a:latin typeface="Open Sans" panose="020B0606030504020204" pitchFamily="34" charset="0"/>
                          <a:ea typeface="+mn-ea"/>
                          <a:cs typeface="+mn-cs"/>
                        </a:rPr>
                        <a:t>Resolution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4MP</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73400698"/>
                  </a:ext>
                </a:extLst>
              </a:tr>
              <a:tr h="225794">
                <a:tc>
                  <a:txBody>
                    <a:bodyPr/>
                    <a:lstStyle/>
                    <a:p>
                      <a:pPr algn="l" fontAlgn="ctr"/>
                      <a:r>
                        <a:rPr lang="en-US" sz="1200" kern="1200" dirty="0">
                          <a:solidFill>
                            <a:schemeClr val="tx1"/>
                          </a:solidFill>
                          <a:effectLst/>
                          <a:latin typeface="Open Sans" panose="020B0606030504020204" pitchFamily="34" charset="0"/>
                          <a:ea typeface="+mn-ea"/>
                          <a:cs typeface="+mn-cs"/>
                        </a:rPr>
                        <a:t>Image Sensor</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Visual + Thermal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16002158"/>
                  </a:ext>
                </a:extLst>
              </a:tr>
              <a:tr h="206254">
                <a:tc>
                  <a:txBody>
                    <a:bodyPr/>
                    <a:lstStyle/>
                    <a:p>
                      <a:pPr algn="l" fontAlgn="ctr"/>
                      <a:r>
                        <a:rPr lang="en-US" sz="1200" kern="1200" dirty="0">
                          <a:solidFill>
                            <a:schemeClr val="tx1"/>
                          </a:solidFill>
                          <a:effectLst/>
                          <a:latin typeface="Open Sans" panose="020B0606030504020204" pitchFamily="34" charset="0"/>
                          <a:ea typeface="+mn-ea"/>
                          <a:cs typeface="+mn-cs"/>
                        </a:rPr>
                        <a:t>Thermal Resolution</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pt-BR" sz="1200" kern="1200" dirty="0">
                          <a:solidFill>
                            <a:schemeClr val="tx1"/>
                          </a:solidFill>
                          <a:effectLst/>
                          <a:latin typeface="Open Sans" panose="020B0606030504020204" pitchFamily="34" charset="0"/>
                          <a:ea typeface="+mn-ea"/>
                          <a:cs typeface="+mn-cs"/>
                        </a:rPr>
                        <a:t>160(H) X 120(V)</a:t>
                      </a:r>
                      <a:endParaRPr lang="en-US" sz="1200" kern="1200" dirty="0">
                        <a:solidFill>
                          <a:schemeClr val="tx1"/>
                        </a:solidFill>
                        <a:effectLst/>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160(H) X 120(V)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160(H) X 120(V)</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2028852"/>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Thermal Sensitivity</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NETD &lt;35mK</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NETD &lt;35mK</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NETD &lt;35mK</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34538288"/>
                  </a:ext>
                </a:extLst>
              </a:tr>
              <a:tr h="136559">
                <a:tc>
                  <a:txBody>
                    <a:bodyPr/>
                    <a:lstStyle/>
                    <a:p>
                      <a:pPr algn="l" fontAlgn="ctr"/>
                      <a:r>
                        <a:rPr lang="en-US" sz="1200" kern="1200" dirty="0">
                          <a:solidFill>
                            <a:schemeClr val="tx1"/>
                          </a:solidFill>
                          <a:effectLst/>
                          <a:latin typeface="Open Sans" panose="020B0606030504020204" pitchFamily="34" charset="0"/>
                          <a:ea typeface="+mn-ea"/>
                          <a:cs typeface="+mn-cs"/>
                        </a:rPr>
                        <a:t>Lens (thermal/visual)</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1" kern="1200" dirty="0">
                          <a:solidFill>
                            <a:schemeClr val="tx1"/>
                          </a:solidFill>
                          <a:effectLst/>
                          <a:latin typeface="Open Sans" panose="020B0606030504020204" pitchFamily="34" charset="0"/>
                          <a:ea typeface="+mn-ea"/>
                          <a:cs typeface="+mn-cs"/>
                        </a:rPr>
                        <a:t>Fixed focal, f1.8mm / </a:t>
                      </a:r>
                    </a:p>
                    <a:p>
                      <a:pPr algn="ctr" fontAlgn="ctr"/>
                      <a:r>
                        <a:rPr lang="en-US" sz="1200" b="1" kern="1200" dirty="0">
                          <a:solidFill>
                            <a:schemeClr val="tx1"/>
                          </a:solidFill>
                          <a:effectLst/>
                          <a:latin typeface="Open Sans" panose="020B0606030504020204" pitchFamily="34" charset="0"/>
                          <a:ea typeface="+mn-ea"/>
                          <a:cs typeface="+mn-cs"/>
                        </a:rPr>
                        <a:t>Fixed focal, f2.0mm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1" kern="1200" dirty="0">
                          <a:solidFill>
                            <a:schemeClr val="tx1"/>
                          </a:solidFill>
                          <a:effectLst/>
                          <a:latin typeface="Open Sans" panose="020B0606030504020204" pitchFamily="34" charset="0"/>
                          <a:ea typeface="+mn-ea"/>
                          <a:cs typeface="+mn-cs"/>
                        </a:rPr>
                        <a:t>Fixed focal, f3.6mm /</a:t>
                      </a:r>
                    </a:p>
                    <a:p>
                      <a:pPr algn="ctr" fontAlgn="ctr"/>
                      <a:r>
                        <a:rPr lang="en-US" sz="1200" b="1" kern="1200" dirty="0">
                          <a:solidFill>
                            <a:schemeClr val="tx1"/>
                          </a:solidFill>
                          <a:effectLst/>
                          <a:latin typeface="Open Sans" panose="020B0606030504020204" pitchFamily="34" charset="0"/>
                          <a:ea typeface="+mn-ea"/>
                          <a:cs typeface="+mn-cs"/>
                        </a:rPr>
                        <a:t>Fixed focal, f4.3mm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b="1" kern="1200" dirty="0">
                          <a:solidFill>
                            <a:schemeClr val="tx1"/>
                          </a:solidFill>
                          <a:effectLst/>
                          <a:latin typeface="Open Sans" panose="020B0606030504020204" pitchFamily="34" charset="0"/>
                          <a:ea typeface="+mn-ea"/>
                          <a:cs typeface="+mn-cs"/>
                        </a:rPr>
                        <a:t>Fixed focal, f6.9mm /</a:t>
                      </a:r>
                    </a:p>
                    <a:p>
                      <a:pPr algn="ctr" fontAlgn="ctr"/>
                      <a:r>
                        <a:rPr lang="en-US" sz="1200" b="1" kern="1200" dirty="0">
                          <a:solidFill>
                            <a:schemeClr val="tx1"/>
                          </a:solidFill>
                          <a:effectLst/>
                          <a:latin typeface="Open Sans" panose="020B0606030504020204" pitchFamily="34" charset="0"/>
                          <a:ea typeface="+mn-ea"/>
                          <a:cs typeface="+mn-cs"/>
                        </a:rPr>
                        <a:t>Fixed focal, f8.0mm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420301"/>
                  </a:ext>
                </a:extLst>
              </a:tr>
              <a:tr h="224347">
                <a:tc>
                  <a:txBody>
                    <a:bodyPr/>
                    <a:lstStyle/>
                    <a:p>
                      <a:pPr algn="l" fontAlgn="ctr"/>
                      <a:r>
                        <a:rPr lang="en-US" sz="1200" kern="1200" dirty="0">
                          <a:solidFill>
                            <a:schemeClr val="tx1"/>
                          </a:solidFill>
                          <a:effectLst/>
                          <a:latin typeface="Open Sans" panose="020B0606030504020204" pitchFamily="34" charset="0"/>
                          <a:ea typeface="+mn-ea"/>
                          <a:cs typeface="+mn-cs"/>
                        </a:rPr>
                        <a:t>Horizontal Viewing Angle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90°, Visual: 119.3°</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50°, Visual: 84°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Thermal: 24.9°, Visual: 39.4°</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2605780"/>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IR LED</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Yes, </a:t>
                      </a:r>
                      <a:r>
                        <a:rPr lang="en-US" sz="1200" kern="1200" dirty="0" err="1">
                          <a:solidFill>
                            <a:srgbClr val="FF0000"/>
                          </a:solidFill>
                          <a:effectLst/>
                          <a:latin typeface="Open Sans" panose="020B0606030504020204" pitchFamily="34" charset="0"/>
                          <a:ea typeface="+mn-ea"/>
                          <a:cs typeface="+mn-cs"/>
                        </a:rPr>
                        <a:t>TBC</a:t>
                      </a:r>
                      <a:r>
                        <a:rPr lang="en-US" sz="1200" kern="1200" dirty="0" err="1">
                          <a:solidFill>
                            <a:schemeClr val="tx1"/>
                          </a:solidFill>
                          <a:effectLst/>
                          <a:latin typeface="Open Sans" panose="020B0606030504020204" pitchFamily="34" charset="0"/>
                          <a:ea typeface="+mn-ea"/>
                          <a:cs typeface="+mn-cs"/>
                        </a:rPr>
                        <a:t>m</a:t>
                      </a:r>
                      <a:endParaRPr lang="en-US" sz="1200" kern="1200" dirty="0">
                        <a:solidFill>
                          <a:schemeClr val="tx1"/>
                        </a:solidFill>
                        <a:effectLst/>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Yes, </a:t>
                      </a:r>
                      <a:r>
                        <a:rPr kumimoji="0" lang="en-US" sz="1200" b="0" i="0" u="none" strike="noStrike" kern="1200" cap="none" spc="0" normalizeH="0" baseline="0" noProof="0">
                          <a:ln>
                            <a:noFill/>
                          </a:ln>
                          <a:solidFill>
                            <a:srgbClr val="FF0000"/>
                          </a:solidFill>
                          <a:effectLst/>
                          <a:uLnTx/>
                          <a:uFillTx/>
                          <a:latin typeface="Open Sans" panose="020B0606030504020204" pitchFamily="34" charset="0"/>
                          <a:ea typeface="+mn-ea"/>
                          <a:cs typeface="+mn-cs"/>
                        </a:rPr>
                        <a:t>TBC</a:t>
                      </a: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m</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Yes, </a:t>
                      </a:r>
                      <a:r>
                        <a:rPr kumimoji="0" lang="en-US" sz="1200" b="0" i="0" u="none" strike="noStrike" kern="1200" cap="none" spc="0" normalizeH="0" baseline="0" noProof="0" dirty="0" err="1">
                          <a:ln>
                            <a:noFill/>
                          </a:ln>
                          <a:solidFill>
                            <a:srgbClr val="FF0000"/>
                          </a:solidFill>
                          <a:effectLst/>
                          <a:uLnTx/>
                          <a:uFillTx/>
                          <a:latin typeface="Open Sans" panose="020B0606030504020204" pitchFamily="34" charset="0"/>
                          <a:ea typeface="+mn-ea"/>
                          <a:cs typeface="+mn-cs"/>
                        </a:rPr>
                        <a:t>TBC</a:t>
                      </a:r>
                      <a:r>
                        <a:rPr kumimoji="0" lang="en-US" sz="1200" b="0" i="0" u="none" strike="noStrike" kern="1200" cap="none" spc="0" normalizeH="0" baseline="0" noProof="0" dirty="0" err="1">
                          <a:ln>
                            <a:noFill/>
                          </a:ln>
                          <a:solidFill>
                            <a:prstClr val="black"/>
                          </a:solidFill>
                          <a:effectLst/>
                          <a:uLnTx/>
                          <a:uFillTx/>
                          <a:latin typeface="Open Sans" panose="020B0606030504020204" pitchFamily="34" charset="0"/>
                          <a:ea typeface="+mn-ea"/>
                          <a:cs typeface="+mn-cs"/>
                        </a:rPr>
                        <a:t>m</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18949029"/>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White LED</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 30m</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Yes, </a:t>
                      </a:r>
                      <a:r>
                        <a:rPr lang="en-US" sz="1200" kern="1200" dirty="0" err="1">
                          <a:solidFill>
                            <a:srgbClr val="FF0000"/>
                          </a:solidFill>
                          <a:effectLst/>
                          <a:latin typeface="Open Sans" panose="020B0606030504020204" pitchFamily="34" charset="0"/>
                          <a:ea typeface="+mn-ea"/>
                          <a:cs typeface="+mn-cs"/>
                        </a:rPr>
                        <a:t>TBC</a:t>
                      </a:r>
                      <a:r>
                        <a:rPr lang="en-US" sz="1200" kern="1200" dirty="0" err="1">
                          <a:solidFill>
                            <a:schemeClr val="tx1"/>
                          </a:solidFill>
                          <a:effectLst/>
                          <a:latin typeface="Open Sans" panose="020B0606030504020204" pitchFamily="34" charset="0"/>
                          <a:ea typeface="+mn-ea"/>
                          <a:cs typeface="+mn-cs"/>
                        </a:rPr>
                        <a:t>m</a:t>
                      </a:r>
                      <a:endParaRPr lang="en-US" sz="1200" kern="1200" dirty="0">
                        <a:solidFill>
                          <a:schemeClr val="tx1"/>
                        </a:solidFill>
                        <a:effectLst/>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85252487"/>
                  </a:ext>
                </a:extLst>
              </a:tr>
              <a:tr h="224347">
                <a:tc>
                  <a:txBody>
                    <a:bodyPr/>
                    <a:lstStyle/>
                    <a:p>
                      <a:pPr algn="l" fontAlgn="ctr"/>
                      <a:r>
                        <a:rPr lang="en-US" sz="1200" kern="1200">
                          <a:solidFill>
                            <a:schemeClr val="tx1"/>
                          </a:solidFill>
                          <a:effectLst/>
                          <a:latin typeface="Open Sans" panose="020B0606030504020204" pitchFamily="34" charset="0"/>
                          <a:ea typeface="+mn-ea"/>
                          <a:cs typeface="+mn-cs"/>
                        </a:rPr>
                        <a:t>Analytics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Temperature, Smoke and Fire Detection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Temperature, Smoke and Fire Detection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Temperature, Smoke and Fire Detection </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83333653"/>
                  </a:ext>
                </a:extLst>
              </a:tr>
              <a:tr h="220191">
                <a:tc>
                  <a:txBody>
                    <a:bodyPr/>
                    <a:lstStyle/>
                    <a:p>
                      <a:pPr algn="l" fontAlgn="ctr"/>
                      <a:r>
                        <a:rPr lang="en-US" sz="1200" kern="1200">
                          <a:solidFill>
                            <a:schemeClr val="tx1"/>
                          </a:solidFill>
                          <a:effectLst/>
                          <a:latin typeface="Open Sans" panose="020B0606030504020204" pitchFamily="34" charset="0"/>
                          <a:ea typeface="+mn-ea"/>
                          <a:cs typeface="+mn-cs"/>
                        </a:rPr>
                        <a:t>Temperature Measurement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Yes</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94909153"/>
                  </a:ext>
                </a:extLst>
              </a:tr>
              <a:tr h="224347">
                <a:tc>
                  <a:txBody>
                    <a:bodyPr/>
                    <a:lstStyle/>
                    <a:p>
                      <a:pPr algn="l" fontAlgn="ctr"/>
                      <a:r>
                        <a:rPr lang="en-US" sz="1200" kern="1200" dirty="0">
                          <a:solidFill>
                            <a:schemeClr val="tx1"/>
                          </a:solidFill>
                          <a:effectLst/>
                          <a:latin typeface="Open Sans" panose="020B0606030504020204" pitchFamily="34" charset="0"/>
                          <a:ea typeface="+mn-ea"/>
                          <a:cs typeface="+mn-cs"/>
                        </a:rPr>
                        <a:t>Temperature Range</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rgbClr val="FF0000"/>
                          </a:solidFill>
                          <a:effectLst/>
                          <a:latin typeface="Open Sans" panose="020B0606030504020204" pitchFamily="34" charset="0"/>
                          <a:ea typeface="+mn-ea"/>
                          <a:cs typeface="+mn-cs"/>
                        </a:rPr>
                        <a:t>TBC</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0000"/>
                          </a:solidFill>
                          <a:effectLst/>
                          <a:uLnTx/>
                          <a:uFillTx/>
                          <a:latin typeface="Open Sans" panose="020B0606030504020204" pitchFamily="34" charset="0"/>
                          <a:ea typeface="+mn-ea"/>
                          <a:cs typeface="+mn-cs"/>
                        </a:rPr>
                        <a:t>TBC</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0000"/>
                          </a:solidFill>
                          <a:effectLst/>
                          <a:uLnTx/>
                          <a:uFillTx/>
                          <a:latin typeface="Open Sans" panose="020B0606030504020204" pitchFamily="34" charset="0"/>
                          <a:ea typeface="+mn-ea"/>
                          <a:cs typeface="+mn-cs"/>
                        </a:rPr>
                        <a:t>TBC</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7654158"/>
                  </a:ext>
                </a:extLst>
              </a:tr>
              <a:tr h="224347">
                <a:tc>
                  <a:txBody>
                    <a:bodyPr/>
                    <a:lstStyle/>
                    <a:p>
                      <a:pPr algn="l" fontAlgn="ctr"/>
                      <a:r>
                        <a:rPr lang="en-US" sz="1200" kern="1200" dirty="0">
                          <a:solidFill>
                            <a:schemeClr val="tx1"/>
                          </a:solidFill>
                          <a:effectLst/>
                          <a:latin typeface="Open Sans" panose="020B0606030504020204" pitchFamily="34" charset="0"/>
                          <a:ea typeface="+mn-ea"/>
                          <a:cs typeface="+mn-cs"/>
                        </a:rPr>
                        <a:t>Temperature Accuracy</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±8°C (14.4°F)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a:solidFill>
                            <a:schemeClr val="tx1"/>
                          </a:solidFill>
                          <a:effectLst/>
                          <a:latin typeface="Open Sans" panose="020B0606030504020204" pitchFamily="34" charset="0"/>
                          <a:ea typeface="+mn-ea"/>
                          <a:cs typeface="+mn-cs"/>
                        </a:rPr>
                        <a:t>±8°C (14.4°F)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±8°C (14.4°F)</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12233095"/>
                  </a:ext>
                </a:extLst>
              </a:tr>
              <a:tr h="241649">
                <a:tc>
                  <a:txBody>
                    <a:bodyPr/>
                    <a:lstStyle/>
                    <a:p>
                      <a:pPr algn="l" fontAlgn="ctr"/>
                      <a:r>
                        <a:rPr lang="en-US" sz="1200" kern="1200" dirty="0">
                          <a:solidFill>
                            <a:schemeClr val="tx1"/>
                          </a:solidFill>
                          <a:effectLst/>
                          <a:latin typeface="Open Sans" panose="020B0606030504020204" pitchFamily="34" charset="0"/>
                          <a:ea typeface="+mn-ea"/>
                          <a:cs typeface="+mn-cs"/>
                        </a:rPr>
                        <a:t>Audio</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200" kern="1200" dirty="0">
                          <a:solidFill>
                            <a:schemeClr val="tx1"/>
                          </a:solidFill>
                          <a:effectLst/>
                          <a:latin typeface="Open Sans" panose="020B0606030504020204" pitchFamily="34" charset="0"/>
                          <a:ea typeface="+mn-ea"/>
                          <a:cs typeface="+mn-cs"/>
                        </a:rPr>
                        <a:t>2-way, 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Open Sans" panose="020B0606030504020204" pitchFamily="34" charset="0"/>
                          <a:ea typeface="+mn-ea"/>
                          <a:cs typeface="+mn-cs"/>
                        </a:rPr>
                        <a:t>2-way, Mic-in, Line-in/out</a:t>
                      </a:r>
                      <a:endPar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endParaRP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Open Sans" panose="020B0606030504020204" pitchFamily="34" charset="0"/>
                          <a:ea typeface="+mn-ea"/>
                          <a:cs typeface="+mn-cs"/>
                        </a:rPr>
                        <a:t>2-way, Mic-in, Line-in/out</a:t>
                      </a:r>
                    </a:p>
                  </a:txBody>
                  <a:tcPr marL="7620" marR="7620" marT="7620" marB="0" anchor="ctr">
                    <a:lnL w="7620" cap="flat" cmpd="sng" algn="ctr">
                      <a:solidFill>
                        <a:srgbClr val="000000"/>
                      </a:solidFill>
                      <a:prstDash val="solid"/>
                      <a:round/>
                      <a:headEnd type="none" w="med" len="med"/>
                      <a:tailEnd type="none" w="med" len="med"/>
                    </a:lnL>
                    <a:lnR w="7620" cap="flat" cmpd="sng" algn="ctr">
                      <a:solidFill>
                        <a:srgbClr val="000000"/>
                      </a:solidFill>
                      <a:prstDash val="solid"/>
                      <a:round/>
                      <a:headEnd type="none" w="med" len="med"/>
                      <a:tailEnd type="none" w="med" len="med"/>
                    </a:lnR>
                    <a:lnT w="7620" cap="flat" cmpd="sng" algn="ctr">
                      <a:solidFill>
                        <a:srgbClr val="000000"/>
                      </a:solidFill>
                      <a:prstDash val="solid"/>
                      <a:round/>
                      <a:headEnd type="none" w="med" len="med"/>
                      <a:tailEnd type="none" w="med" len="med"/>
                    </a:lnT>
                    <a:lnB w="762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24679619"/>
                  </a:ext>
                </a:extLst>
              </a:tr>
            </a:tbl>
          </a:graphicData>
        </a:graphic>
      </p:graphicFrame>
      <p:sp>
        <p:nvSpPr>
          <p:cNvPr id="5" name="Title 1">
            <a:extLst>
              <a:ext uri="{FF2B5EF4-FFF2-40B4-BE49-F238E27FC236}">
                <a16:creationId xmlns:a16="http://schemas.microsoft.com/office/drawing/2014/main" id="{38662B91-9BCC-786D-577F-F6F7BB6F1368}"/>
              </a:ext>
            </a:extLst>
          </p:cNvPr>
          <p:cNvSpPr txBox="1">
            <a:spLocks/>
          </p:cNvSpPr>
          <p:nvPr/>
        </p:nvSpPr>
        <p:spPr>
          <a:xfrm>
            <a:off x="0" y="908720"/>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Turrets</a:t>
            </a:r>
          </a:p>
        </p:txBody>
      </p:sp>
      <p:pic>
        <p:nvPicPr>
          <p:cNvPr id="7170" name="Picture 2">
            <a:extLst>
              <a:ext uri="{FF2B5EF4-FFF2-40B4-BE49-F238E27FC236}">
                <a16:creationId xmlns:a16="http://schemas.microsoft.com/office/drawing/2014/main" id="{FBF15040-F416-DF88-0608-70AEDEB7E4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3848" y="1628800"/>
            <a:ext cx="648072" cy="6480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58AF338-E326-F1B9-F35E-C9566FCE3B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00092" y="1628800"/>
            <a:ext cx="648072" cy="64807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B0ED73B-AD1C-9523-7781-3D710426BA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4328" y="1628800"/>
            <a:ext cx="648072" cy="648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933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93767-4874-37D7-A88F-B7EFE0EA9303}"/>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4A3609D4-0872-4AD1-405A-5A586EDAE91B}"/>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Technology Introduction</a:t>
            </a:r>
          </a:p>
        </p:txBody>
      </p:sp>
      <p:sp>
        <p:nvSpPr>
          <p:cNvPr id="7" name="TextBox 6">
            <a:extLst>
              <a:ext uri="{FF2B5EF4-FFF2-40B4-BE49-F238E27FC236}">
                <a16:creationId xmlns:a16="http://schemas.microsoft.com/office/drawing/2014/main" id="{04A3D03B-4CF5-C157-0E61-35B07A8264E0}"/>
              </a:ext>
            </a:extLst>
          </p:cNvPr>
          <p:cNvSpPr txBox="1"/>
          <p:nvPr/>
        </p:nvSpPr>
        <p:spPr>
          <a:xfrm>
            <a:off x="287524" y="1772816"/>
            <a:ext cx="8568952" cy="4185761"/>
          </a:xfrm>
          <a:prstGeom prst="rect">
            <a:avLst/>
          </a:prstGeom>
          <a:noFill/>
        </p:spPr>
        <p:txBody>
          <a:bodyPr wrap="square">
            <a:spAutoFit/>
          </a:bodyPr>
          <a:lstStyle/>
          <a:p>
            <a:pPr>
              <a:buNone/>
            </a:pPr>
            <a:r>
              <a:rPr lang="en-US" sz="1600" b="1" dirty="0">
                <a:solidFill>
                  <a:srgbClr val="535353"/>
                </a:solidFill>
                <a:effectLst/>
                <a:latin typeface="+mj-lt"/>
              </a:rPr>
              <a:t>What is Thermal Surveillance?</a:t>
            </a:r>
            <a:br>
              <a:rPr lang="en-US" sz="1600" dirty="0">
                <a:solidFill>
                  <a:srgbClr val="535353"/>
                </a:solidFill>
                <a:effectLst/>
                <a:latin typeface="+mj-lt"/>
              </a:rPr>
            </a:br>
            <a:r>
              <a:rPr lang="en-US" sz="1600" dirty="0">
                <a:solidFill>
                  <a:srgbClr val="535353"/>
                </a:solidFill>
                <a:effectLst/>
                <a:latin typeface="+mj-lt"/>
              </a:rPr>
              <a:t>Thermal surveillance cameras play a critical role in security by enabling night vision, zero-light operation, and penetration through smoke, fog, and adverse weather conditions. Unlike optical imaging, which relies on visible light, thermal imaging detects infrared radiation emitted by objects. Understanding the parameters of thermal imaging is essential for accurate performance evaluation, procurement decisions, and regulatory compliance.</a:t>
            </a:r>
          </a:p>
          <a:p>
            <a:pPr>
              <a:buNone/>
            </a:pPr>
            <a:endParaRPr lang="en-US" sz="1600" dirty="0">
              <a:solidFill>
                <a:srgbClr val="535353"/>
              </a:solidFill>
              <a:effectLst/>
              <a:latin typeface="+mj-lt"/>
            </a:endParaRPr>
          </a:p>
          <a:p>
            <a:pPr>
              <a:spcAft>
                <a:spcPts val="1200"/>
              </a:spcAft>
              <a:buNone/>
            </a:pPr>
            <a:r>
              <a:rPr lang="en-US" sz="1600" b="1" dirty="0">
                <a:solidFill>
                  <a:srgbClr val="535353"/>
                </a:solidFill>
                <a:effectLst/>
                <a:latin typeface="+mj-lt"/>
              </a:rPr>
              <a:t>Key Technical Parameters and Their Definitions</a:t>
            </a:r>
            <a:br>
              <a:rPr lang="en-US" sz="1600" dirty="0">
                <a:solidFill>
                  <a:srgbClr val="535353"/>
                </a:solidFill>
                <a:effectLst/>
                <a:latin typeface="+mj-lt"/>
              </a:rPr>
            </a:br>
            <a:r>
              <a:rPr lang="en-US" sz="1600" u="sng" dirty="0">
                <a:solidFill>
                  <a:srgbClr val="535353"/>
                </a:solidFill>
                <a:effectLst/>
                <a:latin typeface="+mj-lt"/>
              </a:rPr>
              <a:t>NETD (Noise Equivalent Temperature Difference)</a:t>
            </a:r>
            <a:br>
              <a:rPr lang="en-US" sz="1600" dirty="0">
                <a:solidFill>
                  <a:srgbClr val="535353"/>
                </a:solidFill>
                <a:effectLst/>
                <a:latin typeface="+mj-lt"/>
              </a:rPr>
            </a:br>
            <a:r>
              <a:rPr lang="en-US" sz="1600" dirty="0">
                <a:solidFill>
                  <a:srgbClr val="535353"/>
                </a:solidFill>
                <a:effectLst/>
                <a:latin typeface="+mj-lt"/>
              </a:rPr>
              <a:t>Definition: The smallest temperature difference a thermal camera can detect between two adjacent points, measured in millikelvins (</a:t>
            </a:r>
            <a:r>
              <a:rPr lang="en-US" sz="1600" dirty="0" err="1">
                <a:solidFill>
                  <a:srgbClr val="535353"/>
                </a:solidFill>
                <a:effectLst/>
                <a:latin typeface="+mj-lt"/>
              </a:rPr>
              <a:t>mK</a:t>
            </a:r>
            <a:r>
              <a:rPr lang="en-US" sz="1600" dirty="0">
                <a:solidFill>
                  <a:srgbClr val="535353"/>
                </a:solidFill>
                <a:effectLst/>
                <a:latin typeface="+mj-lt"/>
              </a:rPr>
              <a:t>). Lower NETD values represent higher sensitivity. For example, a camera with NETD 40 </a:t>
            </a:r>
            <a:r>
              <a:rPr lang="en-US" sz="1600" dirty="0" err="1">
                <a:solidFill>
                  <a:srgbClr val="535353"/>
                </a:solidFill>
                <a:effectLst/>
                <a:latin typeface="+mj-lt"/>
              </a:rPr>
              <a:t>mK</a:t>
            </a:r>
            <a:r>
              <a:rPr lang="en-US" sz="1600" dirty="0">
                <a:solidFill>
                  <a:srgbClr val="535353"/>
                </a:solidFill>
                <a:effectLst/>
                <a:latin typeface="+mj-lt"/>
              </a:rPr>
              <a:t> can distinguish a target at 36.04°C from a background at 36.00°C.</a:t>
            </a:r>
          </a:p>
          <a:p>
            <a:pPr>
              <a:spcAft>
                <a:spcPts val="1200"/>
              </a:spcAft>
              <a:buNone/>
            </a:pPr>
            <a:r>
              <a:rPr lang="en-US" sz="1600" u="sng" dirty="0">
                <a:solidFill>
                  <a:srgbClr val="535353"/>
                </a:solidFill>
                <a:effectLst/>
                <a:latin typeface="+mj-lt"/>
              </a:rPr>
              <a:t>Spatial Resolution</a:t>
            </a:r>
            <a:br>
              <a:rPr lang="en-US" sz="1600" dirty="0">
                <a:solidFill>
                  <a:srgbClr val="535353"/>
                </a:solidFill>
                <a:effectLst/>
                <a:latin typeface="+mj-lt"/>
              </a:rPr>
            </a:br>
            <a:r>
              <a:rPr lang="en-US" sz="1600" dirty="0">
                <a:solidFill>
                  <a:srgbClr val="535353"/>
                </a:solidFill>
                <a:effectLst/>
                <a:latin typeface="+mj-lt"/>
              </a:rPr>
              <a:t>Definition: The ability of the camera to resolve fine details of an object, determined by sensor pixel pitch and optics. Expressed in milliradians (</a:t>
            </a:r>
            <a:r>
              <a:rPr lang="en-US" sz="1600" dirty="0" err="1">
                <a:solidFill>
                  <a:srgbClr val="535353"/>
                </a:solidFill>
                <a:effectLst/>
                <a:latin typeface="+mj-lt"/>
              </a:rPr>
              <a:t>mrad</a:t>
            </a:r>
            <a:r>
              <a:rPr lang="en-US" sz="1600" dirty="0">
                <a:solidFill>
                  <a:srgbClr val="535353"/>
                </a:solidFill>
                <a:effectLst/>
                <a:latin typeface="+mj-lt"/>
              </a:rPr>
              <a:t>) or Instantaneous Field of View (IFOV). A smaller IFOV means sharper details at longer distances.</a:t>
            </a:r>
          </a:p>
        </p:txBody>
      </p:sp>
    </p:spTree>
    <p:extLst>
      <p:ext uri="{BB962C8B-B14F-4D97-AF65-F5344CB8AC3E}">
        <p14:creationId xmlns:p14="http://schemas.microsoft.com/office/powerpoint/2010/main" val="6825268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4160EE-92E5-89AF-E539-528A2A0FEEBB}"/>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9D801BC8-F647-EA8E-0728-C03A186E3056}"/>
              </a:ext>
            </a:extLst>
          </p:cNvPr>
          <p:cNvSpPr txBox="1">
            <a:spLocks/>
          </p:cNvSpPr>
          <p:nvPr/>
        </p:nvSpPr>
        <p:spPr>
          <a:xfrm>
            <a:off x="0" y="980728"/>
            <a:ext cx="7308304"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Thermal Technology Introduction</a:t>
            </a:r>
          </a:p>
        </p:txBody>
      </p:sp>
      <p:sp>
        <p:nvSpPr>
          <p:cNvPr id="7" name="TextBox 6">
            <a:extLst>
              <a:ext uri="{FF2B5EF4-FFF2-40B4-BE49-F238E27FC236}">
                <a16:creationId xmlns:a16="http://schemas.microsoft.com/office/drawing/2014/main" id="{AED1396E-BF5D-FB3C-CA08-9564FF7D7E6C}"/>
              </a:ext>
            </a:extLst>
          </p:cNvPr>
          <p:cNvSpPr txBox="1"/>
          <p:nvPr/>
        </p:nvSpPr>
        <p:spPr>
          <a:xfrm>
            <a:off x="287524" y="1772816"/>
            <a:ext cx="8568952" cy="4524315"/>
          </a:xfrm>
          <a:prstGeom prst="rect">
            <a:avLst/>
          </a:prstGeom>
          <a:noFill/>
        </p:spPr>
        <p:txBody>
          <a:bodyPr wrap="square">
            <a:spAutoFit/>
          </a:bodyPr>
          <a:lstStyle/>
          <a:p>
            <a:r>
              <a:rPr lang="en-US" sz="1600" u="sng" dirty="0">
                <a:latin typeface="+mj-lt"/>
              </a:rPr>
              <a:t>Thermal Sensitivity vs. Resolution</a:t>
            </a:r>
            <a:br>
              <a:rPr lang="en-US" sz="1600" dirty="0">
                <a:latin typeface="+mj-lt"/>
              </a:rPr>
            </a:br>
            <a:r>
              <a:rPr lang="en-US" sz="1600" dirty="0">
                <a:latin typeface="+mj-lt"/>
              </a:rPr>
              <a:t>Sensitivity (NETD) measures the ability to detect small temperature differences, while resolution measures the ability to distinguish small physical details. Both factors are critical in evaluating camera performance.</a:t>
            </a:r>
          </a:p>
          <a:p>
            <a:endParaRPr lang="en-US" sz="1600" dirty="0">
              <a:latin typeface="+mj-lt"/>
            </a:endParaRPr>
          </a:p>
          <a:p>
            <a:r>
              <a:rPr lang="en-US" sz="1600" u="sng" dirty="0">
                <a:latin typeface="+mj-lt"/>
              </a:rPr>
              <a:t>Wavelength Range</a:t>
            </a:r>
            <a:br>
              <a:rPr lang="en-US" sz="1600" dirty="0">
                <a:latin typeface="+mj-lt"/>
              </a:rPr>
            </a:br>
            <a:r>
              <a:rPr lang="en-US" sz="1600" dirty="0">
                <a:latin typeface="+mj-lt"/>
              </a:rPr>
              <a:t>Definition: Thermal cameras generally operate in LWIR (8–14 </a:t>
            </a:r>
            <a:r>
              <a:rPr lang="en-US" sz="1600" dirty="0" err="1">
                <a:latin typeface="+mj-lt"/>
              </a:rPr>
              <a:t>μm</a:t>
            </a:r>
            <a:r>
              <a:rPr lang="en-US" sz="1600" dirty="0">
                <a:latin typeface="+mj-lt"/>
              </a:rPr>
              <a:t>) or MWIR (3–5 </a:t>
            </a:r>
            <a:r>
              <a:rPr lang="en-US" sz="1600" dirty="0" err="1">
                <a:latin typeface="+mj-lt"/>
              </a:rPr>
              <a:t>μm</a:t>
            </a:r>
            <a:r>
              <a:rPr lang="en-US" sz="1600" dirty="0">
                <a:latin typeface="+mj-lt"/>
              </a:rPr>
              <a:t>). LWIR is best for passive human detection, while MWIR is more suitable for high-temperature industrial applications.</a:t>
            </a:r>
          </a:p>
          <a:p>
            <a:endParaRPr lang="en-US" sz="1600" b="1" dirty="0">
              <a:latin typeface="+mj-lt"/>
            </a:endParaRPr>
          </a:p>
          <a:p>
            <a:r>
              <a:rPr lang="en-US" sz="1600" b="1" dirty="0">
                <a:latin typeface="+mj-lt"/>
              </a:rPr>
              <a:t>Thermal Camera Events</a:t>
            </a:r>
            <a:br>
              <a:rPr lang="en-US" sz="1600" dirty="0">
                <a:latin typeface="+mj-lt"/>
              </a:rPr>
            </a:br>
            <a:r>
              <a:rPr lang="en-US" sz="1600" dirty="0">
                <a:latin typeface="+mj-lt"/>
              </a:rPr>
              <a:t>The thermal cameras can be configured to detect specific kind of exceptional situations, such as fire, smoke, overheating and others. When the situation occurs, the thermal camera will send an alert to the NVR along with the thermal values.</a:t>
            </a:r>
          </a:p>
          <a:p>
            <a:endParaRPr lang="en-US" sz="1600" b="1" dirty="0">
              <a:latin typeface="+mj-lt"/>
            </a:endParaRPr>
          </a:p>
          <a:p>
            <a:r>
              <a:rPr lang="en-US" sz="1600" b="1" dirty="0">
                <a:latin typeface="+mj-lt"/>
              </a:rPr>
              <a:t>Bi-Spectrum Surveillance</a:t>
            </a:r>
            <a:br>
              <a:rPr lang="en-US" sz="1600" dirty="0">
                <a:latin typeface="+mj-lt"/>
              </a:rPr>
            </a:br>
            <a:r>
              <a:rPr lang="en-US" sz="1600" dirty="0">
                <a:latin typeface="+mj-lt"/>
              </a:rPr>
              <a:t>Some of the thermal cameras come with two lenses - one is used for thermal imaging and another is for the standard visual imaging with full color range. The benefit of the bi-spectrum cameras is the accuracy of the events (thermal) combined with the accurate color proof (visual).</a:t>
            </a:r>
          </a:p>
        </p:txBody>
      </p:sp>
      <p:sp>
        <p:nvSpPr>
          <p:cNvPr id="3" name="TextBox 2">
            <a:extLst>
              <a:ext uri="{FF2B5EF4-FFF2-40B4-BE49-F238E27FC236}">
                <a16:creationId xmlns:a16="http://schemas.microsoft.com/office/drawing/2014/main" id="{7BA2B87A-1972-3C3A-A109-3154DE9238FA}"/>
              </a:ext>
            </a:extLst>
          </p:cNvPr>
          <p:cNvSpPr txBox="1"/>
          <p:nvPr/>
        </p:nvSpPr>
        <p:spPr>
          <a:xfrm>
            <a:off x="2123728" y="6415886"/>
            <a:ext cx="5328592" cy="338554"/>
          </a:xfrm>
          <a:prstGeom prst="rect">
            <a:avLst/>
          </a:prstGeom>
          <a:noFill/>
        </p:spPr>
        <p:txBody>
          <a:bodyPr wrap="square">
            <a:spAutoFit/>
          </a:bodyPr>
          <a:lstStyle/>
          <a:p>
            <a:r>
              <a:rPr lang="en-US" sz="1600" dirty="0">
                <a:hlinkClick r:id="rId2"/>
              </a:rPr>
              <a:t>https://www.acti.com/technologies/thermal-surveillance</a:t>
            </a:r>
            <a:endParaRPr lang="en-US" sz="1600" dirty="0"/>
          </a:p>
        </p:txBody>
      </p:sp>
    </p:spTree>
    <p:extLst>
      <p:ext uri="{BB962C8B-B14F-4D97-AF65-F5344CB8AC3E}">
        <p14:creationId xmlns:p14="http://schemas.microsoft.com/office/powerpoint/2010/main" val="2463295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9E7F25-D3E0-E8A9-0B10-29A1A148B2D3}"/>
            </a:ext>
          </a:extLst>
        </p:cNvPr>
        <p:cNvGrpSpPr/>
        <p:nvPr/>
      </p:nvGrpSpPr>
      <p:grpSpPr>
        <a:xfrm>
          <a:off x="0" y="0"/>
          <a:ext cx="0" cy="0"/>
          <a:chOff x="0" y="0"/>
          <a:chExt cx="0" cy="0"/>
        </a:xfrm>
      </p:grpSpPr>
      <p:sp>
        <p:nvSpPr>
          <p:cNvPr id="16" name="TextBox 15">
            <a:extLst>
              <a:ext uri="{FF2B5EF4-FFF2-40B4-BE49-F238E27FC236}">
                <a16:creationId xmlns:a16="http://schemas.microsoft.com/office/drawing/2014/main" id="{11E2221F-FD56-59A5-9FD3-187F60A7831A}"/>
              </a:ext>
            </a:extLst>
          </p:cNvPr>
          <p:cNvSpPr txBox="1"/>
          <p:nvPr/>
        </p:nvSpPr>
        <p:spPr>
          <a:xfrm>
            <a:off x="2242484" y="2348880"/>
            <a:ext cx="4507962" cy="369332"/>
          </a:xfrm>
          <a:prstGeom prst="rect">
            <a:avLst/>
          </a:prstGeom>
          <a:solidFill>
            <a:schemeClr val="accent3">
              <a:lumMod val="20000"/>
              <a:lumOff val="80000"/>
            </a:schemeClr>
          </a:solidFill>
        </p:spPr>
        <p:txBody>
          <a:bodyPr wrap="square" rtlCol="0">
            <a:spAutoFit/>
          </a:bodyPr>
          <a:lstStyle/>
          <a:p>
            <a:r>
              <a:rPr lang="en-US" dirty="0"/>
              <a:t>Thermal camera 2-in-1 benefits demo:</a:t>
            </a:r>
          </a:p>
        </p:txBody>
      </p:sp>
      <p:sp>
        <p:nvSpPr>
          <p:cNvPr id="2" name="Title 1">
            <a:extLst>
              <a:ext uri="{FF2B5EF4-FFF2-40B4-BE49-F238E27FC236}">
                <a16:creationId xmlns:a16="http://schemas.microsoft.com/office/drawing/2014/main" id="{B873C398-7936-8119-7A88-DDA46A6EF2B6}"/>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Video Clips</a:t>
            </a:r>
          </a:p>
        </p:txBody>
      </p:sp>
      <p:pic>
        <p:nvPicPr>
          <p:cNvPr id="6" name="Picture 5">
            <a:hlinkClick r:id="rId3"/>
            <a:extLst>
              <a:ext uri="{FF2B5EF4-FFF2-40B4-BE49-F238E27FC236}">
                <a16:creationId xmlns:a16="http://schemas.microsoft.com/office/drawing/2014/main" id="{82243FBD-4A54-B0EE-5096-13F230120D44}"/>
              </a:ext>
            </a:extLst>
          </p:cNvPr>
          <p:cNvPicPr>
            <a:picLocks noChangeAspect="1"/>
          </p:cNvPicPr>
          <p:nvPr/>
        </p:nvPicPr>
        <p:blipFill>
          <a:blip r:embed="rId4"/>
          <a:stretch>
            <a:fillRect/>
          </a:stretch>
        </p:blipFill>
        <p:spPr>
          <a:xfrm>
            <a:off x="2349896" y="2852936"/>
            <a:ext cx="4400550" cy="2514600"/>
          </a:xfrm>
          <a:prstGeom prst="rect">
            <a:avLst/>
          </a:prstGeom>
        </p:spPr>
      </p:pic>
      <p:sp>
        <p:nvSpPr>
          <p:cNvPr id="8" name="TextBox 7">
            <a:extLst>
              <a:ext uri="{FF2B5EF4-FFF2-40B4-BE49-F238E27FC236}">
                <a16:creationId xmlns:a16="http://schemas.microsoft.com/office/drawing/2014/main" id="{A36436BC-9579-9F9C-A86F-607090CB74DB}"/>
              </a:ext>
            </a:extLst>
          </p:cNvPr>
          <p:cNvSpPr txBox="1"/>
          <p:nvPr/>
        </p:nvSpPr>
        <p:spPr>
          <a:xfrm>
            <a:off x="2483768" y="5317594"/>
            <a:ext cx="4572000" cy="369332"/>
          </a:xfrm>
          <a:prstGeom prst="rect">
            <a:avLst/>
          </a:prstGeom>
          <a:noFill/>
        </p:spPr>
        <p:txBody>
          <a:bodyPr wrap="square">
            <a:spAutoFit/>
          </a:bodyPr>
          <a:lstStyle/>
          <a:p>
            <a:r>
              <a:rPr lang="en-US" dirty="0">
                <a:hlinkClick r:id="rId3"/>
              </a:rPr>
              <a:t>http://www.acti.com/video/v2058</a:t>
            </a:r>
            <a:endParaRPr lang="en-US" dirty="0"/>
          </a:p>
        </p:txBody>
      </p:sp>
    </p:spTree>
    <p:extLst>
      <p:ext uri="{BB962C8B-B14F-4D97-AF65-F5344CB8AC3E}">
        <p14:creationId xmlns:p14="http://schemas.microsoft.com/office/powerpoint/2010/main" val="2794347122"/>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36893</TotalTime>
  <Words>3937</Words>
  <Application>Microsoft Office PowerPoint</Application>
  <PresentationFormat>On-screen Show (4:3)</PresentationFormat>
  <Paragraphs>831</Paragraphs>
  <Slides>23</Slides>
  <Notes>13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23</vt:i4>
      </vt:variant>
    </vt:vector>
  </HeadingPairs>
  <TitlesOfParts>
    <vt:vector size="29" baseType="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1624</cp:revision>
  <dcterms:created xsi:type="dcterms:W3CDTF">2015-08-31T10:30:03Z</dcterms:created>
  <dcterms:modified xsi:type="dcterms:W3CDTF">2025-10-15T04:34:59Z</dcterms:modified>
</cp:coreProperties>
</file>