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14"/>
  </p:notesMasterIdLst>
  <p:sldIdLst>
    <p:sldId id="257" r:id="rId3"/>
    <p:sldId id="438" r:id="rId4"/>
    <p:sldId id="439" r:id="rId5"/>
    <p:sldId id="442" r:id="rId6"/>
    <p:sldId id="443" r:id="rId7"/>
    <p:sldId id="444" r:id="rId8"/>
    <p:sldId id="440" r:id="rId9"/>
    <p:sldId id="441" r:id="rId10"/>
    <p:sldId id="445" r:id="rId11"/>
    <p:sldId id="446" r:id="rId12"/>
    <p:sldId id="447" r:id="rId13"/>
  </p:sldIdLst>
  <p:sldSz cx="9144000" cy="5143500" type="screen16x9"/>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3828"/>
    <a:srgbClr val="FD6DA4"/>
    <a:srgbClr val="FFFF00"/>
    <a:srgbClr val="F7F7AF"/>
    <a:srgbClr val="DDA09F"/>
    <a:srgbClr val="F5B20B"/>
    <a:srgbClr val="F398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557" autoAdjust="0"/>
    <p:restoredTop sz="96207" autoAdjust="0"/>
  </p:normalViewPr>
  <p:slideViewPr>
    <p:cSldViewPr>
      <p:cViewPr>
        <p:scale>
          <a:sx n="130" d="100"/>
          <a:sy n="130" d="100"/>
        </p:scale>
        <p:origin x="-1229" y="-422"/>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C42908C-35F7-45EE-84F0-5B4F9267A007}" type="datetimeFigureOut">
              <a:rPr lang="zh-TW" altLang="en-US" smtClean="0"/>
              <a:t>2020/1/10</a:t>
            </a:fld>
            <a:endParaRPr lang="zh-TW" altLang="en-US"/>
          </a:p>
        </p:txBody>
      </p:sp>
      <p:sp>
        <p:nvSpPr>
          <p:cNvPr id="4" name="投影片圖像版面配置區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557C8F6-BA4D-4203-A0F7-2BB6993CEACE}" type="slidenum">
              <a:rPr lang="zh-TW" altLang="en-US" smtClean="0"/>
              <a:t>‹#›</a:t>
            </a:fld>
            <a:endParaRPr lang="zh-TW" altLang="en-US"/>
          </a:p>
        </p:txBody>
      </p:sp>
    </p:spTree>
    <p:extLst>
      <p:ext uri="{BB962C8B-B14F-4D97-AF65-F5344CB8AC3E}">
        <p14:creationId xmlns:p14="http://schemas.microsoft.com/office/powerpoint/2010/main" val="3010873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1597819"/>
            <a:ext cx="7772400" cy="1102519"/>
          </a:xfrm>
        </p:spPr>
        <p:txBody>
          <a:bodyPr/>
          <a:lstStyle/>
          <a:p>
            <a:r>
              <a:rPr lang="zh-TW" altLang="en-US" dirty="0" smtClean="0"/>
              <a:t>按一下以編輯母片標題樣式</a:t>
            </a:r>
            <a:endParaRPr lang="zh-TW" altLang="en-US" dirty="0"/>
          </a:p>
        </p:txBody>
      </p:sp>
      <p:sp>
        <p:nvSpPr>
          <p:cNvPr id="3" name="副標題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6E2EFD86-1EEB-4A42-A961-A8843BD70650}" type="datetimeFigureOut">
              <a:rPr lang="zh-TW" altLang="en-US" smtClean="0"/>
              <a:pPr/>
              <a:t>2020/1/10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E9D5DA3D-9705-4EA7-AAEA-1A40520769DC}" type="slidenum">
              <a:rPr lang="zh-TW" altLang="en-US" smtClean="0"/>
              <a:pPr/>
              <a:t>‹#›</a:t>
            </a:fld>
            <a:endParaRPr lang="zh-TW" alt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a:xfrm>
            <a:off x="0" y="-10991"/>
            <a:ext cx="8229600" cy="566517"/>
          </a:xfrm>
        </p:spPr>
        <p:txBody>
          <a:bodyPr>
            <a:noAutofit/>
          </a:bodyPr>
          <a:lstStyle>
            <a:lvl1pPr algn="l">
              <a:defRPr sz="3000" b="1">
                <a:solidFill>
                  <a:schemeClr val="bg1"/>
                </a:solidFill>
              </a:defRPr>
            </a:lvl1pPr>
          </a:lstStyle>
          <a:p>
            <a:r>
              <a:rPr lang="zh-TW" altLang="en-US" dirty="0" smtClean="0"/>
              <a:t>按一下以編輯母片標題樣式</a:t>
            </a:r>
            <a:endParaRPr lang="zh-TW" altLang="en-US" dirty="0"/>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6E2EFD86-1EEB-4A42-A961-A8843BD70650}" type="datetimeFigureOut">
              <a:rPr lang="zh-TW" altLang="en-US" smtClean="0"/>
              <a:pPr/>
              <a:t>2020/1/10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E9D5DA3D-9705-4EA7-AAEA-1A40520769DC}" type="slidenum">
              <a:rPr lang="zh-TW" altLang="en-US" smtClean="0"/>
              <a:pPr/>
              <a:t>‹#›</a:t>
            </a:fld>
            <a:endParaRPr lang="zh-TW" alt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title"/>
          </p:nvPr>
        </p:nvSpPr>
        <p:spPr>
          <a:xfrm>
            <a:off x="722313" y="3305176"/>
            <a:ext cx="7772400" cy="1021556"/>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6E2EFD86-1EEB-4A42-A961-A8843BD70650}" type="datetimeFigureOut">
              <a:rPr lang="zh-TW" altLang="en-US" smtClean="0"/>
              <a:pPr/>
              <a:t>2020/1/10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E9D5DA3D-9705-4EA7-AAEA-1A40520769DC}" type="slidenum">
              <a:rPr lang="zh-TW" altLang="en-US" smtClean="0"/>
              <a:pPr/>
              <a:t>‹#›</a:t>
            </a:fld>
            <a:endParaRPr lang="zh-TW" altLang="en-US"/>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6E2EFD86-1EEB-4A42-A961-A8843BD70650}" type="datetimeFigureOut">
              <a:rPr lang="zh-TW" altLang="en-US" smtClean="0"/>
              <a:pPr/>
              <a:t>2020/1/10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E9D5DA3D-9705-4EA7-AAEA-1A40520769DC}" type="slidenum">
              <a:rPr lang="zh-TW" altLang="en-US" smtClean="0"/>
              <a:pPr/>
              <a:t>‹#›</a:t>
            </a:fld>
            <a:endParaRPr lang="zh-TW" alt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05978"/>
            <a:ext cx="8229600" cy="85725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6E2EFD86-1EEB-4A42-A961-A8843BD70650}" type="datetimeFigureOut">
              <a:rPr lang="zh-TW" altLang="en-US" smtClean="0"/>
              <a:pPr/>
              <a:t>2020/1/10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E9D5DA3D-9705-4EA7-AAEA-1A40520769DC}" type="slidenum">
              <a:rPr lang="zh-TW" altLang="en-US" smtClean="0"/>
              <a:pPr/>
              <a:t>‹#›</a:t>
            </a:fld>
            <a:endParaRPr lang="zh-TW" altLang="en-US"/>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6E2EFD86-1EEB-4A42-A961-A8843BD70650}" type="datetimeFigureOut">
              <a:rPr lang="zh-TW" altLang="en-US" smtClean="0"/>
              <a:pPr/>
              <a:t>2020/1/10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E9D5DA3D-9705-4EA7-AAEA-1A40520769DC}" type="slidenum">
              <a:rPr lang="zh-TW" altLang="en-US" smtClean="0"/>
              <a:pPr/>
              <a:t>‹#›</a:t>
            </a:fld>
            <a:endParaRPr lang="zh-TW" alt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6E2EFD86-1EEB-4A42-A961-A8843BD70650}" type="datetimeFigureOut">
              <a:rPr lang="zh-TW" altLang="en-US" smtClean="0"/>
              <a:pPr/>
              <a:t>2020/1/10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E9D5DA3D-9705-4EA7-AAEA-1A40520769DC}" type="slidenum">
              <a:rPr lang="zh-TW" altLang="en-US" smtClean="0"/>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1" y="204787"/>
            <a:ext cx="3008313" cy="871538"/>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6E2EFD86-1EEB-4A42-A961-A8843BD70650}" type="datetimeFigureOut">
              <a:rPr lang="zh-TW" altLang="en-US" smtClean="0"/>
              <a:pPr/>
              <a:t>2020/1/10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E9D5DA3D-9705-4EA7-AAEA-1A40520769DC}" type="slidenum">
              <a:rPr lang="zh-TW" altLang="en-US" smtClean="0"/>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3600450"/>
            <a:ext cx="5486400" cy="425054"/>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6E2EFD86-1EEB-4A42-A961-A8843BD70650}" type="datetimeFigureOut">
              <a:rPr lang="zh-TW" altLang="en-US" smtClean="0"/>
              <a:pPr/>
              <a:t>2020/1/10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E9D5DA3D-9705-4EA7-AAEA-1A40520769DC}" type="slidenum">
              <a:rPr lang="zh-TW" altLang="en-US" smtClean="0"/>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6E2EFD86-1EEB-4A42-A961-A8843BD70650}" type="datetimeFigureOut">
              <a:rPr lang="zh-TW" altLang="en-US" smtClean="0"/>
              <a:pPr/>
              <a:t>2020/1/10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E9D5DA3D-9705-4EA7-AAEA-1A40520769DC}" type="slidenum">
              <a:rPr lang="zh-TW" altLang="en-US" smtClean="0"/>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154781"/>
            <a:ext cx="2057400" cy="3290888"/>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154781"/>
            <a:ext cx="6019800" cy="3290888"/>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6E2EFD86-1EEB-4A42-A961-A8843BD70650}" type="datetimeFigureOut">
              <a:rPr lang="zh-TW" altLang="en-US" smtClean="0"/>
              <a:pPr/>
              <a:t>2020/1/10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E9D5DA3D-9705-4EA7-AAEA-1A40520769DC}" type="slidenum">
              <a:rPr lang="zh-TW" altLang="en-US" smtClean="0"/>
              <a:pPr/>
              <a:t>‹#›</a:t>
            </a:fld>
            <a:endParaRPr lang="zh-TW"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自訂版面配置">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6E2EFD86-1EEB-4A42-A961-A8843BD70650}" type="datetimeFigureOut">
              <a:rPr lang="zh-TW" altLang="en-US" smtClean="0"/>
              <a:pPr/>
              <a:t>2020/1/10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E9D5DA3D-9705-4EA7-AAEA-1A40520769DC}" type="slidenum">
              <a:rPr lang="zh-TW" altLang="en-US" smtClean="0"/>
              <a:pPr/>
              <a:t>‹#›</a:t>
            </a:fld>
            <a:endParaRPr lang="zh-TW" altLang="en-US"/>
          </a:p>
        </p:txBody>
      </p:sp>
    </p:spTree>
    <p:extLst>
      <p:ext uri="{BB962C8B-B14F-4D97-AF65-F5344CB8AC3E}">
        <p14:creationId xmlns:p14="http://schemas.microsoft.com/office/powerpoint/2010/main" val="1295045663"/>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1598613"/>
            <a:ext cx="7772400" cy="11017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C0D53FDC-F886-4C1C-B13A-01E819F03CFC}" type="datetimeFigureOut">
              <a:rPr lang="zh-TW" altLang="en-US" smtClean="0"/>
              <a:t>2020/1/10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8AC68A0F-B34E-4D51-8945-3DD31733BF37}" type="slidenum">
              <a:rPr lang="zh-TW" altLang="en-US" smtClean="0"/>
              <a:t>‹#›</a:t>
            </a:fld>
            <a:endParaRPr lang="zh-TW" altLang="en-US"/>
          </a:p>
        </p:txBody>
      </p:sp>
    </p:spTree>
    <p:extLst>
      <p:ext uri="{BB962C8B-B14F-4D97-AF65-F5344CB8AC3E}">
        <p14:creationId xmlns:p14="http://schemas.microsoft.com/office/powerpoint/2010/main" val="25401442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C0D53FDC-F886-4C1C-B13A-01E819F03CFC}" type="datetimeFigureOut">
              <a:rPr lang="zh-TW" altLang="en-US" smtClean="0"/>
              <a:t>2020/1/10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8AC68A0F-B34E-4D51-8945-3DD31733BF37}" type="slidenum">
              <a:rPr lang="zh-TW" altLang="en-US" smtClean="0"/>
              <a:t>‹#›</a:t>
            </a:fld>
            <a:endParaRPr lang="zh-TW" altLang="en-US"/>
          </a:p>
        </p:txBody>
      </p:sp>
    </p:spTree>
    <p:extLst>
      <p:ext uri="{BB962C8B-B14F-4D97-AF65-F5344CB8AC3E}">
        <p14:creationId xmlns:p14="http://schemas.microsoft.com/office/powerpoint/2010/main" val="26678667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3305175"/>
            <a:ext cx="7772400" cy="1022350"/>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179638"/>
            <a:ext cx="7772400" cy="112553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C0D53FDC-F886-4C1C-B13A-01E819F03CFC}" type="datetimeFigureOut">
              <a:rPr lang="zh-TW" altLang="en-US" smtClean="0"/>
              <a:t>2020/1/10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8AC68A0F-B34E-4D51-8945-3DD31733BF37}" type="slidenum">
              <a:rPr lang="zh-TW" altLang="en-US" smtClean="0"/>
              <a:t>‹#›</a:t>
            </a:fld>
            <a:endParaRPr lang="zh-TW" altLang="en-US"/>
          </a:p>
        </p:txBody>
      </p:sp>
    </p:spTree>
    <p:extLst>
      <p:ext uri="{BB962C8B-B14F-4D97-AF65-F5344CB8AC3E}">
        <p14:creationId xmlns:p14="http://schemas.microsoft.com/office/powerpoint/2010/main" val="7000854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200150"/>
            <a:ext cx="4038600"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200150"/>
            <a:ext cx="4038600" cy="33940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C0D53FDC-F886-4C1C-B13A-01E819F03CFC}" type="datetimeFigureOut">
              <a:rPr lang="zh-TW" altLang="en-US" smtClean="0"/>
              <a:t>2020/1/10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8AC68A0F-B34E-4D51-8945-3DD31733BF37}" type="slidenum">
              <a:rPr lang="zh-TW" altLang="en-US" smtClean="0"/>
              <a:t>‹#›</a:t>
            </a:fld>
            <a:endParaRPr lang="zh-TW" altLang="en-US"/>
          </a:p>
        </p:txBody>
      </p:sp>
    </p:spTree>
    <p:extLst>
      <p:ext uri="{BB962C8B-B14F-4D97-AF65-F5344CB8AC3E}">
        <p14:creationId xmlns:p14="http://schemas.microsoft.com/office/powerpoint/2010/main" val="4923132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150938"/>
            <a:ext cx="4040188" cy="481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1631950"/>
            <a:ext cx="4040188"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150938"/>
            <a:ext cx="4041775" cy="4810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1631950"/>
            <a:ext cx="4041775" cy="2962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C0D53FDC-F886-4C1C-B13A-01E819F03CFC}" type="datetimeFigureOut">
              <a:rPr lang="zh-TW" altLang="en-US" smtClean="0"/>
              <a:t>2020/1/10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8AC68A0F-B34E-4D51-8945-3DD31733BF37}" type="slidenum">
              <a:rPr lang="zh-TW" altLang="en-US" smtClean="0"/>
              <a:t>‹#›</a:t>
            </a:fld>
            <a:endParaRPr lang="zh-TW" altLang="en-US"/>
          </a:p>
        </p:txBody>
      </p:sp>
    </p:spTree>
    <p:extLst>
      <p:ext uri="{BB962C8B-B14F-4D97-AF65-F5344CB8AC3E}">
        <p14:creationId xmlns:p14="http://schemas.microsoft.com/office/powerpoint/2010/main" val="41156710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C0D53FDC-F886-4C1C-B13A-01E819F03CFC}" type="datetimeFigureOut">
              <a:rPr lang="zh-TW" altLang="en-US" smtClean="0"/>
              <a:t>2020/1/10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8AC68A0F-B34E-4D51-8945-3DD31733BF37}" type="slidenum">
              <a:rPr lang="zh-TW" altLang="en-US" smtClean="0"/>
              <a:t>‹#›</a:t>
            </a:fld>
            <a:endParaRPr lang="zh-TW" altLang="en-US"/>
          </a:p>
        </p:txBody>
      </p:sp>
    </p:spTree>
    <p:extLst>
      <p:ext uri="{BB962C8B-B14F-4D97-AF65-F5344CB8AC3E}">
        <p14:creationId xmlns:p14="http://schemas.microsoft.com/office/powerpoint/2010/main" val="943628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0D53FDC-F886-4C1C-B13A-01E819F03CFC}" type="datetimeFigureOut">
              <a:rPr lang="zh-TW" altLang="en-US" smtClean="0"/>
              <a:t>2020/1/10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8AC68A0F-B34E-4D51-8945-3DD31733BF37}" type="slidenum">
              <a:rPr lang="zh-TW" altLang="en-US" smtClean="0"/>
              <a:t>‹#›</a:t>
            </a:fld>
            <a:endParaRPr lang="zh-TW" altLang="en-US"/>
          </a:p>
        </p:txBody>
      </p:sp>
    </p:spTree>
    <p:extLst>
      <p:ext uri="{BB962C8B-B14F-4D97-AF65-F5344CB8AC3E}">
        <p14:creationId xmlns:p14="http://schemas.microsoft.com/office/powerpoint/2010/main" val="12002833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04788"/>
            <a:ext cx="3008313" cy="871537"/>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04788"/>
            <a:ext cx="5111750" cy="43894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076325"/>
            <a:ext cx="3008313" cy="35179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C0D53FDC-F886-4C1C-B13A-01E819F03CFC}" type="datetimeFigureOut">
              <a:rPr lang="zh-TW" altLang="en-US" smtClean="0"/>
              <a:t>2020/1/10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8AC68A0F-B34E-4D51-8945-3DD31733BF37}" type="slidenum">
              <a:rPr lang="zh-TW" altLang="en-US" smtClean="0"/>
              <a:t>‹#›</a:t>
            </a:fld>
            <a:endParaRPr lang="zh-TW" altLang="en-US"/>
          </a:p>
        </p:txBody>
      </p:sp>
    </p:spTree>
    <p:extLst>
      <p:ext uri="{BB962C8B-B14F-4D97-AF65-F5344CB8AC3E}">
        <p14:creationId xmlns:p14="http://schemas.microsoft.com/office/powerpoint/2010/main" val="23377509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3600450"/>
            <a:ext cx="5486400" cy="425450"/>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460375"/>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4025900"/>
            <a:ext cx="5486400" cy="6032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C0D53FDC-F886-4C1C-B13A-01E819F03CFC}" type="datetimeFigureOut">
              <a:rPr lang="zh-TW" altLang="en-US" smtClean="0"/>
              <a:t>2020/1/10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8AC68A0F-B34E-4D51-8945-3DD31733BF37}" type="slidenum">
              <a:rPr lang="zh-TW" altLang="en-US" smtClean="0"/>
              <a:t>‹#›</a:t>
            </a:fld>
            <a:endParaRPr lang="zh-TW" altLang="en-US"/>
          </a:p>
        </p:txBody>
      </p:sp>
    </p:spTree>
    <p:extLst>
      <p:ext uri="{BB962C8B-B14F-4D97-AF65-F5344CB8AC3E}">
        <p14:creationId xmlns:p14="http://schemas.microsoft.com/office/powerpoint/2010/main" val="33215217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C0D53FDC-F886-4C1C-B13A-01E819F03CFC}" type="datetimeFigureOut">
              <a:rPr lang="zh-TW" altLang="en-US" smtClean="0"/>
              <a:t>2020/1/10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8AC68A0F-B34E-4D51-8945-3DD31733BF37}" type="slidenum">
              <a:rPr lang="zh-TW" altLang="en-US" smtClean="0"/>
              <a:t>‹#›</a:t>
            </a:fld>
            <a:endParaRPr lang="zh-TW" altLang="en-US"/>
          </a:p>
        </p:txBody>
      </p:sp>
    </p:spTree>
    <p:extLst>
      <p:ext uri="{BB962C8B-B14F-4D97-AF65-F5344CB8AC3E}">
        <p14:creationId xmlns:p14="http://schemas.microsoft.com/office/powerpoint/2010/main" val="275958354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06375"/>
            <a:ext cx="2057400" cy="438785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06375"/>
            <a:ext cx="6019800" cy="438785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C0D53FDC-F886-4C1C-B13A-01E819F03CFC}" type="datetimeFigureOut">
              <a:rPr lang="zh-TW" altLang="en-US" smtClean="0"/>
              <a:t>2020/1/10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8AC68A0F-B34E-4D51-8945-3DD31733BF37}" type="slidenum">
              <a:rPr lang="zh-TW" altLang="en-US" smtClean="0"/>
              <a:t>‹#›</a:t>
            </a:fld>
            <a:endParaRPr lang="zh-TW" altLang="en-US"/>
          </a:p>
        </p:txBody>
      </p:sp>
    </p:spTree>
    <p:extLst>
      <p:ext uri="{BB962C8B-B14F-4D97-AF65-F5344CB8AC3E}">
        <p14:creationId xmlns:p14="http://schemas.microsoft.com/office/powerpoint/2010/main" val="4833452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n-US" altLang="zh-TW" dirty="0" err="1" smtClean="0"/>
              <a:t>ACTi</a:t>
            </a:r>
            <a:r>
              <a:rPr lang="en-US" altLang="zh-TW" dirty="0" smtClean="0"/>
              <a:t> </a:t>
            </a:r>
            <a:endParaRPr lang="zh-TW" altLang="en-US" dirty="0"/>
          </a:p>
        </p:txBody>
      </p:sp>
      <p:sp>
        <p:nvSpPr>
          <p:cNvPr id="3" name="文字版面配置區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4" name="日期版面配置區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E2EFD86-1EEB-4A42-A961-A8843BD70650}" type="datetimeFigureOut">
              <a:rPr lang="zh-TW" altLang="en-US" smtClean="0"/>
              <a:pPr/>
              <a:t>2020/1/10</a:t>
            </a:fld>
            <a:endParaRPr lang="zh-TW" altLang="en-US"/>
          </a:p>
        </p:txBody>
      </p:sp>
      <p:sp>
        <p:nvSpPr>
          <p:cNvPr id="5" name="頁尾版面配置區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9D5DA3D-9705-4EA7-AAEA-1A40520769DC}"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txStyles>
    <p:titleStyle>
      <a:lvl1pPr algn="ctr" defTabSz="914400" rtl="0" eaLnBrk="1" latinLnBrk="0" hangingPunct="1">
        <a:spcBef>
          <a:spcPct val="0"/>
        </a:spcBef>
        <a:buNone/>
        <a:defRPr sz="4400" kern="1200" baseline="0">
          <a:solidFill>
            <a:schemeClr val="tx1"/>
          </a:solidFill>
          <a:latin typeface="Segoe UI Light" panose="020B0502040204020203" pitchFamily="34" charset="0"/>
          <a:ea typeface="Arial Unicode MS" panose="020B0604020202020204" pitchFamily="34" charset="-120"/>
          <a:cs typeface="Arial Unicode MS" panose="020B0604020202020204" pitchFamily="34" charset="-120"/>
        </a:defRPr>
      </a:lvl1pPr>
    </p:titleStyle>
    <p:bodyStyle>
      <a:lvl1pPr marL="342900" indent="-342900" algn="l" defTabSz="914400" rtl="0" eaLnBrk="1" latinLnBrk="0" hangingPunct="1">
        <a:spcBef>
          <a:spcPct val="20000"/>
        </a:spcBef>
        <a:buFont typeface="Arial" pitchFamily="34" charset="0"/>
        <a:buChar char="•"/>
        <a:defRPr sz="3200" b="0" kern="1200">
          <a:solidFill>
            <a:schemeClr val="tx1"/>
          </a:solidFill>
          <a:latin typeface="Segoe UI Light" panose="020B0502040204020203" pitchFamily="34" charset="0"/>
          <a:ea typeface="Arial Unicode MS" panose="020B0604020202020204" pitchFamily="34" charset="-120"/>
          <a:cs typeface="Arial Unicode MS" panose="020B0604020202020204" pitchFamily="34" charset="-120"/>
        </a:defRPr>
      </a:lvl1pPr>
      <a:lvl2pPr marL="742950" indent="-285750" algn="l" defTabSz="914400" rtl="0" eaLnBrk="1" latinLnBrk="0" hangingPunct="1">
        <a:spcBef>
          <a:spcPct val="20000"/>
        </a:spcBef>
        <a:buFont typeface="Arial" pitchFamily="34" charset="0"/>
        <a:buChar char="–"/>
        <a:defRPr sz="2800" b="0" kern="1200">
          <a:solidFill>
            <a:schemeClr val="tx1"/>
          </a:solidFill>
          <a:latin typeface="Segoe UI Light" panose="020B0502040204020203" pitchFamily="34" charset="0"/>
          <a:ea typeface="Arial Unicode MS" panose="020B0604020202020204" pitchFamily="34" charset="-120"/>
          <a:cs typeface="Arial Unicode MS" panose="020B0604020202020204" pitchFamily="34" charset="-120"/>
        </a:defRPr>
      </a:lvl2pPr>
      <a:lvl3pPr marL="1143000" indent="-228600" algn="l" defTabSz="914400" rtl="0" eaLnBrk="1" latinLnBrk="0" hangingPunct="1">
        <a:spcBef>
          <a:spcPct val="20000"/>
        </a:spcBef>
        <a:buFont typeface="Arial" pitchFamily="34" charset="0"/>
        <a:buChar char="•"/>
        <a:defRPr sz="2400" b="0" kern="1200">
          <a:solidFill>
            <a:schemeClr val="tx1"/>
          </a:solidFill>
          <a:latin typeface="Segoe UI Light" panose="020B0502040204020203" pitchFamily="34" charset="0"/>
          <a:ea typeface="Arial Unicode MS" panose="020B0604020202020204" pitchFamily="34" charset="-120"/>
          <a:cs typeface="Arial Unicode MS" panose="020B0604020202020204" pitchFamily="34" charset="-120"/>
        </a:defRPr>
      </a:lvl3pPr>
      <a:lvl4pPr marL="1600200" indent="-228600" algn="l" defTabSz="914400" rtl="0" eaLnBrk="1" latinLnBrk="0" hangingPunct="1">
        <a:spcBef>
          <a:spcPct val="20000"/>
        </a:spcBef>
        <a:buFont typeface="Arial" pitchFamily="34" charset="0"/>
        <a:buChar char="–"/>
        <a:defRPr sz="2000" b="0" kern="1200">
          <a:solidFill>
            <a:schemeClr val="tx1"/>
          </a:solidFill>
          <a:latin typeface="Segoe UI Light" panose="020B0502040204020203" pitchFamily="34" charset="0"/>
          <a:ea typeface="Arial Unicode MS" panose="020B0604020202020204" pitchFamily="34" charset="-120"/>
          <a:cs typeface="Arial Unicode MS" panose="020B0604020202020204" pitchFamily="34" charset="-120"/>
        </a:defRPr>
      </a:lvl4pPr>
      <a:lvl5pPr marL="2057400" indent="-228600" algn="l" defTabSz="914400" rtl="0" eaLnBrk="1" latinLnBrk="0" hangingPunct="1">
        <a:spcBef>
          <a:spcPct val="20000"/>
        </a:spcBef>
        <a:buFont typeface="Arial" pitchFamily="34" charset="0"/>
        <a:buChar char="»"/>
        <a:defRPr sz="2000" b="0" kern="1200">
          <a:solidFill>
            <a:schemeClr val="tx1"/>
          </a:solidFill>
          <a:latin typeface="Segoe UI Light" panose="020B0502040204020203" pitchFamily="34" charset="0"/>
          <a:ea typeface="Arial Unicode MS" panose="020B0604020202020204" pitchFamily="34" charset="-120"/>
          <a:cs typeface="Arial Unicode MS" panose="020B0604020202020204" pitchFamily="34" charset="-12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06375"/>
            <a:ext cx="8229600" cy="85725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200150"/>
            <a:ext cx="8229600" cy="3394075"/>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C0D53FDC-F886-4C1C-B13A-01E819F03CFC}" type="datetimeFigureOut">
              <a:rPr lang="zh-TW" altLang="en-US" smtClean="0"/>
              <a:t>2020/1/10</a:t>
            </a:fld>
            <a:endParaRPr lang="zh-TW" altLang="en-US"/>
          </a:p>
        </p:txBody>
      </p:sp>
      <p:sp>
        <p:nvSpPr>
          <p:cNvPr id="5" name="頁尾版面配置區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8AC68A0F-B34E-4D51-8945-3DD31733BF37}" type="slidenum">
              <a:rPr lang="zh-TW" altLang="en-US" smtClean="0"/>
              <a:t>‹#›</a:t>
            </a:fld>
            <a:endParaRPr lang="zh-TW" altLang="en-US"/>
          </a:p>
        </p:txBody>
      </p:sp>
    </p:spTree>
    <p:extLst>
      <p:ext uri="{BB962C8B-B14F-4D97-AF65-F5344CB8AC3E}">
        <p14:creationId xmlns:p14="http://schemas.microsoft.com/office/powerpoint/2010/main" val="1964476566"/>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www.acti.com/video/v1940"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方塊 1"/>
          <p:cNvSpPr txBox="1"/>
          <p:nvPr/>
        </p:nvSpPr>
        <p:spPr>
          <a:xfrm>
            <a:off x="523492" y="3048511"/>
            <a:ext cx="7535508" cy="1323439"/>
          </a:xfrm>
          <a:prstGeom prst="rect">
            <a:avLst/>
          </a:prstGeom>
          <a:noFill/>
        </p:spPr>
        <p:txBody>
          <a:bodyPr wrap="square" rtlCol="0">
            <a:spAutoFit/>
          </a:bodyPr>
          <a:lstStyle/>
          <a:p>
            <a:r>
              <a:rPr lang="en-US" altLang="zh-TW" sz="4000" b="1" dirty="0" smtClean="0">
                <a:solidFill>
                  <a:schemeClr val="bg1"/>
                </a:solidFill>
                <a:latin typeface="+mj-lt"/>
                <a:ea typeface="Dotum" panose="020B0600000101010101" pitchFamily="34" charset="-127"/>
                <a:cs typeface="Arial Unicode MS" panose="020B0604020202020204" pitchFamily="34" charset="-120"/>
              </a:rPr>
              <a:t>Active Shooter</a:t>
            </a:r>
          </a:p>
          <a:p>
            <a:r>
              <a:rPr lang="en-US" altLang="zh-TW" sz="4000" b="1" dirty="0" smtClean="0">
                <a:solidFill>
                  <a:schemeClr val="bg1"/>
                </a:solidFill>
                <a:latin typeface="+mj-lt"/>
                <a:ea typeface="Dotum" panose="020B0600000101010101" pitchFamily="34" charset="-127"/>
                <a:cs typeface="Arial Unicode MS" panose="020B0604020202020204" pitchFamily="34" charset="-120"/>
              </a:rPr>
              <a:t>Solutions</a:t>
            </a:r>
            <a:endParaRPr lang="zh-TW" altLang="en-US" sz="4000" b="1" dirty="0" smtClean="0">
              <a:solidFill>
                <a:schemeClr val="bg1"/>
              </a:solidFill>
              <a:latin typeface="+mj-lt"/>
              <a:ea typeface="Dotum" panose="020B0600000101010101" pitchFamily="34" charset="-127"/>
              <a:cs typeface="Arial Unicode MS" panose="020B0604020202020204" pitchFamily="34" charset="-120"/>
            </a:endParaRPr>
          </a:p>
        </p:txBody>
      </p:sp>
      <p:sp>
        <p:nvSpPr>
          <p:cNvPr id="3" name="TextBox 2"/>
          <p:cNvSpPr txBox="1"/>
          <p:nvPr/>
        </p:nvSpPr>
        <p:spPr>
          <a:xfrm>
            <a:off x="611560" y="4751303"/>
            <a:ext cx="2088232" cy="261610"/>
          </a:xfrm>
          <a:prstGeom prst="rect">
            <a:avLst/>
          </a:prstGeom>
          <a:noFill/>
        </p:spPr>
        <p:txBody>
          <a:bodyPr wrap="square" rtlCol="0">
            <a:spAutoFit/>
          </a:bodyPr>
          <a:lstStyle/>
          <a:p>
            <a:r>
              <a:rPr lang="en-US" sz="1100" dirty="0" smtClean="0">
                <a:solidFill>
                  <a:schemeClr val="bg1"/>
                </a:solidFill>
                <a:latin typeface="+mj-lt"/>
                <a:ea typeface="Adobe Gothic Std B" pitchFamily="34" charset="-128"/>
              </a:rPr>
              <a:t>January 2020</a:t>
            </a:r>
            <a:endParaRPr lang="en-US" sz="1100" dirty="0" smtClean="0">
              <a:solidFill>
                <a:schemeClr val="bg1"/>
              </a:solidFill>
              <a:latin typeface="+mj-lt"/>
              <a:ea typeface="Adobe Gothic Std B" pitchFamily="34" charset="-128"/>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9989" y="-10991"/>
            <a:ext cx="5596524" cy="566517"/>
          </a:xfrm>
        </p:spPr>
        <p:txBody>
          <a:bodyPr/>
          <a:lstStyle/>
          <a:p>
            <a:r>
              <a:rPr lang="en-US" altLang="zh-TW" sz="2400" b="0" dirty="0" smtClean="0"/>
              <a:t>Shooter Incidents in the News</a:t>
            </a:r>
            <a:endParaRPr lang="en-US" altLang="zh-TW" sz="2400" b="0" dirty="0"/>
          </a:p>
        </p:txBody>
      </p:sp>
      <p:sp>
        <p:nvSpPr>
          <p:cNvPr id="5" name="Title 1"/>
          <p:cNvSpPr txBox="1">
            <a:spLocks/>
          </p:cNvSpPr>
          <p:nvPr/>
        </p:nvSpPr>
        <p:spPr>
          <a:xfrm>
            <a:off x="157917" y="807554"/>
            <a:ext cx="1893803" cy="324036"/>
          </a:xfrm>
          <a:prstGeom prst="rect">
            <a:avLst/>
          </a:prstGeom>
        </p:spPr>
        <p:txBody>
          <a:bodyPr vert="horz" lIns="91440" tIns="45720" rIns="91440" bIns="45720" rtlCol="0" anchor="ctr">
            <a:noAutofit/>
          </a:bodyPr>
          <a:lstStyle>
            <a:lvl1pPr algn="l" defTabSz="914400" rtl="0" eaLnBrk="1" latinLnBrk="0" hangingPunct="1">
              <a:spcBef>
                <a:spcPct val="0"/>
              </a:spcBef>
              <a:buNone/>
              <a:defRPr sz="3000" b="1" kern="1200" baseline="0">
                <a:solidFill>
                  <a:schemeClr val="bg1"/>
                </a:solidFill>
                <a:latin typeface="Segoe UI Light" panose="020B0502040204020203" pitchFamily="34" charset="0"/>
                <a:ea typeface="Arial Unicode MS" panose="020B0604020202020204" pitchFamily="34" charset="-120"/>
                <a:cs typeface="Arial Unicode MS" panose="020B0604020202020204" pitchFamily="34" charset="-120"/>
              </a:defRPr>
            </a:lvl1pPr>
          </a:lstStyle>
          <a:p>
            <a:pPr>
              <a:lnSpc>
                <a:spcPct val="150000"/>
              </a:lnSpc>
            </a:pPr>
            <a:r>
              <a:rPr lang="en-US" altLang="zh-TW" sz="1400" b="0" dirty="0" smtClean="0">
                <a:solidFill>
                  <a:schemeClr val="tx1"/>
                </a:solidFill>
              </a:rPr>
              <a:t>Schools</a:t>
            </a:r>
            <a:endParaRPr lang="en-US" altLang="zh-TW" sz="1400" b="0" dirty="0">
              <a:solidFill>
                <a:schemeClr val="tx1"/>
              </a:solidFill>
            </a:endParaRPr>
          </a:p>
        </p:txBody>
      </p:sp>
      <p:pic>
        <p:nvPicPr>
          <p:cNvPr id="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9925" y="1131590"/>
            <a:ext cx="2736304" cy="14342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5856" y="1131590"/>
            <a:ext cx="2568173" cy="14342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56177" y="1135805"/>
            <a:ext cx="2563095" cy="14300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23391" y="3219822"/>
            <a:ext cx="2742837" cy="14039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75856" y="3197131"/>
            <a:ext cx="2568173" cy="14284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156176" y="3190216"/>
            <a:ext cx="2563096" cy="14335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5" name="Title 1"/>
          <p:cNvSpPr txBox="1">
            <a:spLocks/>
          </p:cNvSpPr>
          <p:nvPr/>
        </p:nvSpPr>
        <p:spPr>
          <a:xfrm>
            <a:off x="3203848" y="807554"/>
            <a:ext cx="1893803" cy="324036"/>
          </a:xfrm>
          <a:prstGeom prst="rect">
            <a:avLst/>
          </a:prstGeom>
        </p:spPr>
        <p:txBody>
          <a:bodyPr vert="horz" lIns="91440" tIns="45720" rIns="91440" bIns="45720" rtlCol="0" anchor="ctr">
            <a:noAutofit/>
          </a:bodyPr>
          <a:lstStyle>
            <a:lvl1pPr algn="l" defTabSz="914400" rtl="0" eaLnBrk="1" latinLnBrk="0" hangingPunct="1">
              <a:spcBef>
                <a:spcPct val="0"/>
              </a:spcBef>
              <a:buNone/>
              <a:defRPr sz="3000" b="1" kern="1200" baseline="0">
                <a:solidFill>
                  <a:schemeClr val="bg1"/>
                </a:solidFill>
                <a:latin typeface="Segoe UI Light" panose="020B0502040204020203" pitchFamily="34" charset="0"/>
                <a:ea typeface="Arial Unicode MS" panose="020B0604020202020204" pitchFamily="34" charset="-120"/>
                <a:cs typeface="Arial Unicode MS" panose="020B0604020202020204" pitchFamily="34" charset="-120"/>
              </a:defRPr>
            </a:lvl1pPr>
          </a:lstStyle>
          <a:p>
            <a:pPr>
              <a:lnSpc>
                <a:spcPct val="150000"/>
              </a:lnSpc>
            </a:pPr>
            <a:r>
              <a:rPr lang="en-US" altLang="zh-TW" sz="1400" b="0" dirty="0" smtClean="0">
                <a:solidFill>
                  <a:schemeClr val="tx1"/>
                </a:solidFill>
              </a:rPr>
              <a:t>Airports</a:t>
            </a:r>
            <a:endParaRPr lang="en-US" altLang="zh-TW" sz="1400" b="0" dirty="0">
              <a:solidFill>
                <a:schemeClr val="tx1"/>
              </a:solidFill>
            </a:endParaRPr>
          </a:p>
        </p:txBody>
      </p:sp>
      <p:sp>
        <p:nvSpPr>
          <p:cNvPr id="16" name="Title 1"/>
          <p:cNvSpPr txBox="1">
            <a:spLocks/>
          </p:cNvSpPr>
          <p:nvPr/>
        </p:nvSpPr>
        <p:spPr>
          <a:xfrm>
            <a:off x="6084168" y="807554"/>
            <a:ext cx="1893803" cy="324036"/>
          </a:xfrm>
          <a:prstGeom prst="rect">
            <a:avLst/>
          </a:prstGeom>
        </p:spPr>
        <p:txBody>
          <a:bodyPr vert="horz" lIns="91440" tIns="45720" rIns="91440" bIns="45720" rtlCol="0" anchor="ctr">
            <a:noAutofit/>
          </a:bodyPr>
          <a:lstStyle>
            <a:lvl1pPr algn="l" defTabSz="914400" rtl="0" eaLnBrk="1" latinLnBrk="0" hangingPunct="1">
              <a:spcBef>
                <a:spcPct val="0"/>
              </a:spcBef>
              <a:buNone/>
              <a:defRPr sz="3000" b="1" kern="1200" baseline="0">
                <a:solidFill>
                  <a:schemeClr val="bg1"/>
                </a:solidFill>
                <a:latin typeface="Segoe UI Light" panose="020B0502040204020203" pitchFamily="34" charset="0"/>
                <a:ea typeface="Arial Unicode MS" panose="020B0604020202020204" pitchFamily="34" charset="-120"/>
                <a:cs typeface="Arial Unicode MS" panose="020B0604020202020204" pitchFamily="34" charset="-120"/>
              </a:defRPr>
            </a:lvl1pPr>
          </a:lstStyle>
          <a:p>
            <a:pPr>
              <a:lnSpc>
                <a:spcPct val="150000"/>
              </a:lnSpc>
            </a:pPr>
            <a:r>
              <a:rPr lang="en-US" altLang="zh-TW" sz="1400" b="0" dirty="0" smtClean="0">
                <a:solidFill>
                  <a:schemeClr val="tx1"/>
                </a:solidFill>
              </a:rPr>
              <a:t>Enterprises</a:t>
            </a:r>
            <a:endParaRPr lang="en-US" altLang="zh-TW" sz="1400" b="0" dirty="0">
              <a:solidFill>
                <a:schemeClr val="tx1"/>
              </a:solidFill>
            </a:endParaRPr>
          </a:p>
        </p:txBody>
      </p:sp>
      <p:sp>
        <p:nvSpPr>
          <p:cNvPr id="17" name="Title 1"/>
          <p:cNvSpPr txBox="1">
            <a:spLocks/>
          </p:cNvSpPr>
          <p:nvPr/>
        </p:nvSpPr>
        <p:spPr>
          <a:xfrm>
            <a:off x="6084168" y="2859782"/>
            <a:ext cx="1893803" cy="324036"/>
          </a:xfrm>
          <a:prstGeom prst="rect">
            <a:avLst/>
          </a:prstGeom>
        </p:spPr>
        <p:txBody>
          <a:bodyPr vert="horz" lIns="91440" tIns="45720" rIns="91440" bIns="45720" rtlCol="0" anchor="ctr">
            <a:noAutofit/>
          </a:bodyPr>
          <a:lstStyle>
            <a:lvl1pPr algn="l" defTabSz="914400" rtl="0" eaLnBrk="1" latinLnBrk="0" hangingPunct="1">
              <a:spcBef>
                <a:spcPct val="0"/>
              </a:spcBef>
              <a:buNone/>
              <a:defRPr sz="3000" b="1" kern="1200" baseline="0">
                <a:solidFill>
                  <a:schemeClr val="bg1"/>
                </a:solidFill>
                <a:latin typeface="Segoe UI Light" panose="020B0502040204020203" pitchFamily="34" charset="0"/>
                <a:ea typeface="Arial Unicode MS" panose="020B0604020202020204" pitchFamily="34" charset="-120"/>
                <a:cs typeface="Arial Unicode MS" panose="020B0604020202020204" pitchFamily="34" charset="-120"/>
              </a:defRPr>
            </a:lvl1pPr>
          </a:lstStyle>
          <a:p>
            <a:pPr>
              <a:lnSpc>
                <a:spcPct val="150000"/>
              </a:lnSpc>
            </a:pPr>
            <a:r>
              <a:rPr lang="en-US" altLang="zh-TW" sz="1400" b="0" dirty="0" smtClean="0">
                <a:solidFill>
                  <a:schemeClr val="tx1"/>
                </a:solidFill>
              </a:rPr>
              <a:t>Retail</a:t>
            </a:r>
            <a:endParaRPr lang="en-US" altLang="zh-TW" sz="1400" b="0" dirty="0">
              <a:solidFill>
                <a:schemeClr val="tx1"/>
              </a:solidFill>
            </a:endParaRPr>
          </a:p>
        </p:txBody>
      </p:sp>
      <p:sp>
        <p:nvSpPr>
          <p:cNvPr id="18" name="Title 1"/>
          <p:cNvSpPr txBox="1">
            <a:spLocks/>
          </p:cNvSpPr>
          <p:nvPr/>
        </p:nvSpPr>
        <p:spPr>
          <a:xfrm>
            <a:off x="3203848" y="2859782"/>
            <a:ext cx="1893803" cy="324036"/>
          </a:xfrm>
          <a:prstGeom prst="rect">
            <a:avLst/>
          </a:prstGeom>
        </p:spPr>
        <p:txBody>
          <a:bodyPr vert="horz" lIns="91440" tIns="45720" rIns="91440" bIns="45720" rtlCol="0" anchor="ctr">
            <a:noAutofit/>
          </a:bodyPr>
          <a:lstStyle>
            <a:lvl1pPr algn="l" defTabSz="914400" rtl="0" eaLnBrk="1" latinLnBrk="0" hangingPunct="1">
              <a:spcBef>
                <a:spcPct val="0"/>
              </a:spcBef>
              <a:buNone/>
              <a:defRPr sz="3000" b="1" kern="1200" baseline="0">
                <a:solidFill>
                  <a:schemeClr val="bg1"/>
                </a:solidFill>
                <a:latin typeface="Segoe UI Light" panose="020B0502040204020203" pitchFamily="34" charset="0"/>
                <a:ea typeface="Arial Unicode MS" panose="020B0604020202020204" pitchFamily="34" charset="-120"/>
                <a:cs typeface="Arial Unicode MS" panose="020B0604020202020204" pitchFamily="34" charset="-120"/>
              </a:defRPr>
            </a:lvl1pPr>
          </a:lstStyle>
          <a:p>
            <a:pPr>
              <a:lnSpc>
                <a:spcPct val="150000"/>
              </a:lnSpc>
            </a:pPr>
            <a:r>
              <a:rPr lang="en-US" altLang="zh-TW" sz="1400" b="0" dirty="0" smtClean="0">
                <a:solidFill>
                  <a:schemeClr val="tx1"/>
                </a:solidFill>
              </a:rPr>
              <a:t>Residential</a:t>
            </a:r>
            <a:endParaRPr lang="en-US" altLang="zh-TW" sz="1400" b="0" dirty="0">
              <a:solidFill>
                <a:schemeClr val="tx1"/>
              </a:solidFill>
            </a:endParaRPr>
          </a:p>
        </p:txBody>
      </p:sp>
      <p:sp>
        <p:nvSpPr>
          <p:cNvPr id="19" name="Title 1"/>
          <p:cNvSpPr txBox="1">
            <a:spLocks/>
          </p:cNvSpPr>
          <p:nvPr/>
        </p:nvSpPr>
        <p:spPr>
          <a:xfrm>
            <a:off x="179512" y="2895786"/>
            <a:ext cx="1893803" cy="324036"/>
          </a:xfrm>
          <a:prstGeom prst="rect">
            <a:avLst/>
          </a:prstGeom>
        </p:spPr>
        <p:txBody>
          <a:bodyPr vert="horz" lIns="91440" tIns="45720" rIns="91440" bIns="45720" rtlCol="0" anchor="ctr">
            <a:noAutofit/>
          </a:bodyPr>
          <a:lstStyle>
            <a:lvl1pPr algn="l" defTabSz="914400" rtl="0" eaLnBrk="1" latinLnBrk="0" hangingPunct="1">
              <a:spcBef>
                <a:spcPct val="0"/>
              </a:spcBef>
              <a:buNone/>
              <a:defRPr sz="3000" b="1" kern="1200" baseline="0">
                <a:solidFill>
                  <a:schemeClr val="bg1"/>
                </a:solidFill>
                <a:latin typeface="Segoe UI Light" panose="020B0502040204020203" pitchFamily="34" charset="0"/>
                <a:ea typeface="Arial Unicode MS" panose="020B0604020202020204" pitchFamily="34" charset="-120"/>
                <a:cs typeface="Arial Unicode MS" panose="020B0604020202020204" pitchFamily="34" charset="-120"/>
              </a:defRPr>
            </a:lvl1pPr>
          </a:lstStyle>
          <a:p>
            <a:pPr>
              <a:lnSpc>
                <a:spcPct val="150000"/>
              </a:lnSpc>
            </a:pPr>
            <a:r>
              <a:rPr lang="en-US" altLang="zh-TW" sz="1400" b="0" dirty="0" smtClean="0">
                <a:solidFill>
                  <a:schemeClr val="tx1"/>
                </a:solidFill>
              </a:rPr>
              <a:t>Places of Worship</a:t>
            </a:r>
            <a:endParaRPr lang="en-US" altLang="zh-TW" sz="1400" b="0" dirty="0">
              <a:solidFill>
                <a:schemeClr val="tx1"/>
              </a:solidFill>
            </a:endParaRPr>
          </a:p>
        </p:txBody>
      </p:sp>
    </p:spTree>
    <p:extLst>
      <p:ext uri="{BB962C8B-B14F-4D97-AF65-F5344CB8AC3E}">
        <p14:creationId xmlns:p14="http://schemas.microsoft.com/office/powerpoint/2010/main" val="2834510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309989" y="-10991"/>
            <a:ext cx="5596524" cy="566517"/>
          </a:xfrm>
          <a:prstGeom prst="rect">
            <a:avLst/>
          </a:prstGeom>
        </p:spPr>
        <p:txBody>
          <a:bodyPr vert="horz" lIns="91440" tIns="45720" rIns="91440" bIns="45720" rtlCol="0" anchor="ctr">
            <a:noAutofit/>
          </a:bodyPr>
          <a:lstStyle>
            <a:lvl1pPr algn="l" defTabSz="914400" rtl="0" eaLnBrk="1" latinLnBrk="0" hangingPunct="1">
              <a:spcBef>
                <a:spcPct val="0"/>
              </a:spcBef>
              <a:buNone/>
              <a:defRPr sz="3000" b="1" kern="1200" baseline="0">
                <a:solidFill>
                  <a:schemeClr val="bg1"/>
                </a:solidFill>
                <a:latin typeface="Segoe UI Light" panose="020B0502040204020203" pitchFamily="34" charset="0"/>
                <a:ea typeface="Arial Unicode MS" panose="020B0604020202020204" pitchFamily="34" charset="-120"/>
                <a:cs typeface="Arial Unicode MS" panose="020B0604020202020204" pitchFamily="34" charset="-120"/>
              </a:defRPr>
            </a:lvl1pPr>
          </a:lstStyle>
          <a:p>
            <a:r>
              <a:rPr lang="en-US" altLang="zh-TW" sz="2400" b="0" dirty="0" smtClean="0"/>
              <a:t>Challenges</a:t>
            </a:r>
            <a:endParaRPr lang="en-US" altLang="zh-TW" sz="2400" b="0" dirty="0"/>
          </a:p>
        </p:txBody>
      </p:sp>
      <p:sp>
        <p:nvSpPr>
          <p:cNvPr id="5" name="Title 1"/>
          <p:cNvSpPr txBox="1">
            <a:spLocks/>
          </p:cNvSpPr>
          <p:nvPr/>
        </p:nvSpPr>
        <p:spPr>
          <a:xfrm>
            <a:off x="308194" y="771550"/>
            <a:ext cx="8440270" cy="3888432"/>
          </a:xfrm>
          <a:prstGeom prst="rect">
            <a:avLst/>
          </a:prstGeom>
        </p:spPr>
        <p:txBody>
          <a:bodyPr vert="horz" lIns="91440" tIns="45720" rIns="91440" bIns="45720" rtlCol="0" anchor="t">
            <a:noAutofit/>
          </a:bodyPr>
          <a:lstStyle>
            <a:lvl1pPr algn="l" defTabSz="914400" rtl="0" eaLnBrk="1" latinLnBrk="0" hangingPunct="1">
              <a:spcBef>
                <a:spcPct val="0"/>
              </a:spcBef>
              <a:buNone/>
              <a:defRPr sz="3000" b="1" kern="1200" baseline="0">
                <a:solidFill>
                  <a:schemeClr val="bg1"/>
                </a:solidFill>
                <a:latin typeface="Segoe UI Light" panose="020B0502040204020203" pitchFamily="34" charset="0"/>
                <a:ea typeface="Arial Unicode MS" panose="020B0604020202020204" pitchFamily="34" charset="-120"/>
                <a:cs typeface="Arial Unicode MS" panose="020B0604020202020204" pitchFamily="34" charset="-120"/>
              </a:defRPr>
            </a:lvl1pPr>
          </a:lstStyle>
          <a:p>
            <a:pPr marL="285750" indent="-285750">
              <a:lnSpc>
                <a:spcPct val="150000"/>
              </a:lnSpc>
              <a:spcAft>
                <a:spcPts val="1800"/>
              </a:spcAft>
              <a:buFont typeface="Arial" panose="020B0604020202020204" pitchFamily="34" charset="0"/>
              <a:buChar char="•"/>
            </a:pPr>
            <a:r>
              <a:rPr lang="en-US" altLang="zh-TW" sz="1400" b="0" dirty="0">
                <a:solidFill>
                  <a:schemeClr val="tx1"/>
                </a:solidFill>
              </a:rPr>
              <a:t>There is a growing trend of shooting incidents worldwide</a:t>
            </a:r>
          </a:p>
          <a:p>
            <a:pPr marL="285750" indent="-285750">
              <a:lnSpc>
                <a:spcPct val="150000"/>
              </a:lnSpc>
              <a:spcAft>
                <a:spcPts val="1800"/>
              </a:spcAft>
              <a:buFont typeface="Arial" panose="020B0604020202020204" pitchFamily="34" charset="0"/>
              <a:buChar char="•"/>
            </a:pPr>
            <a:r>
              <a:rPr lang="en-US" altLang="zh-TW" sz="1400" b="0" dirty="0">
                <a:solidFill>
                  <a:schemeClr val="tx1"/>
                </a:solidFill>
              </a:rPr>
              <a:t>The shooters often target the crowded areas, such as schools, factories, enterprises, airports, shopping centers, residential areas. </a:t>
            </a:r>
            <a:r>
              <a:rPr lang="en-US" altLang="zh-TW" sz="1400" b="0" dirty="0" smtClean="0">
                <a:solidFill>
                  <a:schemeClr val="tx1"/>
                </a:solidFill>
              </a:rPr>
              <a:t>The </a:t>
            </a:r>
            <a:r>
              <a:rPr lang="en-US" altLang="zh-TW" sz="1400" b="0" dirty="0">
                <a:solidFill>
                  <a:schemeClr val="tx1"/>
                </a:solidFill>
              </a:rPr>
              <a:t>s</a:t>
            </a:r>
            <a:r>
              <a:rPr lang="en-US" altLang="zh-TW" sz="1400" b="0" dirty="0" smtClean="0">
                <a:solidFill>
                  <a:schemeClr val="tx1"/>
                </a:solidFill>
              </a:rPr>
              <a:t>hooters </a:t>
            </a:r>
            <a:r>
              <a:rPr lang="en-US" altLang="zh-TW" sz="1400" b="0" dirty="0">
                <a:solidFill>
                  <a:schemeClr val="tx1"/>
                </a:solidFill>
              </a:rPr>
              <a:t>always have the advantage of surprise. </a:t>
            </a:r>
          </a:p>
          <a:p>
            <a:pPr marL="285750" indent="-285750">
              <a:lnSpc>
                <a:spcPct val="150000"/>
              </a:lnSpc>
              <a:spcAft>
                <a:spcPts val="1800"/>
              </a:spcAft>
              <a:buFont typeface="Arial" panose="020B0604020202020204" pitchFamily="34" charset="0"/>
              <a:buChar char="•"/>
            </a:pPr>
            <a:r>
              <a:rPr lang="en-US" altLang="zh-TW" sz="1400" b="0" dirty="0">
                <a:solidFill>
                  <a:schemeClr val="tx1"/>
                </a:solidFill>
              </a:rPr>
              <a:t>To avoid or minimize the casualties, it is important to have </a:t>
            </a:r>
            <a:r>
              <a:rPr lang="en-US" altLang="zh-TW" sz="1400" b="0" dirty="0" smtClean="0">
                <a:solidFill>
                  <a:schemeClr val="tx1"/>
                </a:solidFill>
              </a:rPr>
              <a:t>an early </a:t>
            </a:r>
            <a:r>
              <a:rPr lang="en-US" altLang="zh-TW" sz="1400" b="0" dirty="0">
                <a:solidFill>
                  <a:schemeClr val="tx1"/>
                </a:solidFill>
              </a:rPr>
              <a:t>warning about the shooter.</a:t>
            </a:r>
          </a:p>
          <a:p>
            <a:pPr marL="285750" indent="-285750">
              <a:lnSpc>
                <a:spcPct val="150000"/>
              </a:lnSpc>
              <a:spcAft>
                <a:spcPts val="1800"/>
              </a:spcAft>
              <a:buFont typeface="Arial" panose="020B0604020202020204" pitchFamily="34" charset="0"/>
              <a:buChar char="•"/>
            </a:pPr>
            <a:r>
              <a:rPr lang="en-US" altLang="zh-TW" sz="1400" b="0" dirty="0">
                <a:solidFill>
                  <a:schemeClr val="tx1"/>
                </a:solidFill>
              </a:rPr>
              <a:t>While there are active shooters in premises, it is important to know where they are </a:t>
            </a:r>
            <a:r>
              <a:rPr lang="en-US" altLang="zh-TW" sz="1400" b="0" dirty="0" smtClean="0">
                <a:solidFill>
                  <a:schemeClr val="tx1"/>
                </a:solidFill>
              </a:rPr>
              <a:t>and </a:t>
            </a:r>
            <a:r>
              <a:rPr lang="en-US" altLang="zh-TW" sz="1400" b="0" dirty="0">
                <a:solidFill>
                  <a:schemeClr val="tx1"/>
                </a:solidFill>
              </a:rPr>
              <a:t>to which direction they are heading.</a:t>
            </a:r>
          </a:p>
          <a:p>
            <a:pPr marL="285750" indent="-285750">
              <a:lnSpc>
                <a:spcPct val="150000"/>
              </a:lnSpc>
              <a:spcAft>
                <a:spcPts val="1800"/>
              </a:spcAft>
              <a:buFont typeface="Arial" panose="020B0604020202020204" pitchFamily="34" charset="0"/>
              <a:buChar char="•"/>
            </a:pPr>
            <a:r>
              <a:rPr lang="en-US" altLang="zh-TW" sz="1400" b="0" dirty="0">
                <a:solidFill>
                  <a:schemeClr val="tx1"/>
                </a:solidFill>
              </a:rPr>
              <a:t>It is necessary to instantly notify all the people in the area who are potentially at risk of becoming a target.</a:t>
            </a:r>
          </a:p>
          <a:p>
            <a:pPr marL="285750" indent="-285750">
              <a:lnSpc>
                <a:spcPct val="150000"/>
              </a:lnSpc>
              <a:spcAft>
                <a:spcPts val="1800"/>
              </a:spcAft>
              <a:buFont typeface="Arial" panose="020B0604020202020204" pitchFamily="34" charset="0"/>
              <a:buChar char="•"/>
            </a:pPr>
            <a:r>
              <a:rPr lang="en-US" altLang="zh-TW" sz="1400" b="0" dirty="0">
                <a:solidFill>
                  <a:schemeClr val="tx1"/>
                </a:solidFill>
              </a:rPr>
              <a:t>Ideally, the shooter should be disabled even before the first shots are fired.</a:t>
            </a:r>
            <a:endParaRPr lang="en-US" altLang="zh-TW" sz="1400" b="0" dirty="0">
              <a:solidFill>
                <a:schemeClr val="tx1"/>
              </a:solidFill>
            </a:endParaRPr>
          </a:p>
        </p:txBody>
      </p:sp>
    </p:spTree>
    <p:extLst>
      <p:ext uri="{BB962C8B-B14F-4D97-AF65-F5344CB8AC3E}">
        <p14:creationId xmlns:p14="http://schemas.microsoft.com/office/powerpoint/2010/main" val="55494462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309988" y="-10991"/>
            <a:ext cx="6422251" cy="566517"/>
          </a:xfrm>
          <a:prstGeom prst="rect">
            <a:avLst/>
          </a:prstGeom>
        </p:spPr>
        <p:txBody>
          <a:bodyPr vert="horz" lIns="91440" tIns="45720" rIns="91440" bIns="45720" rtlCol="0" anchor="ctr">
            <a:noAutofit/>
          </a:bodyPr>
          <a:lstStyle>
            <a:lvl1pPr algn="l" defTabSz="914400" rtl="0" eaLnBrk="1" latinLnBrk="0" hangingPunct="1">
              <a:spcBef>
                <a:spcPct val="0"/>
              </a:spcBef>
              <a:buNone/>
              <a:defRPr sz="3000" b="1" kern="1200" baseline="0">
                <a:solidFill>
                  <a:schemeClr val="bg1"/>
                </a:solidFill>
                <a:latin typeface="Segoe UI Light" panose="020B0502040204020203" pitchFamily="34" charset="0"/>
                <a:ea typeface="Arial Unicode MS" panose="020B0604020202020204" pitchFamily="34" charset="-120"/>
                <a:cs typeface="Arial Unicode MS" panose="020B0604020202020204" pitchFamily="34" charset="-120"/>
              </a:defRPr>
            </a:lvl1pPr>
          </a:lstStyle>
          <a:p>
            <a:r>
              <a:rPr lang="en-US" altLang="zh-TW" sz="2400" b="0" dirty="0" smtClean="0"/>
              <a:t>First Line of Defense</a:t>
            </a:r>
            <a:endParaRPr lang="en-US" altLang="zh-TW" sz="2400" b="0" dirty="0"/>
          </a:p>
        </p:txBody>
      </p:sp>
      <p:sp>
        <p:nvSpPr>
          <p:cNvPr id="5" name="Title 1"/>
          <p:cNvSpPr txBox="1">
            <a:spLocks/>
          </p:cNvSpPr>
          <p:nvPr/>
        </p:nvSpPr>
        <p:spPr>
          <a:xfrm>
            <a:off x="308194" y="771550"/>
            <a:ext cx="6784086" cy="1080120"/>
          </a:xfrm>
          <a:prstGeom prst="rect">
            <a:avLst/>
          </a:prstGeom>
        </p:spPr>
        <p:txBody>
          <a:bodyPr vert="horz" lIns="91440" tIns="45720" rIns="91440" bIns="45720" rtlCol="0" anchor="t">
            <a:noAutofit/>
          </a:bodyPr>
          <a:lstStyle>
            <a:lvl1pPr algn="l" defTabSz="914400" rtl="0" eaLnBrk="1" latinLnBrk="0" hangingPunct="1">
              <a:spcBef>
                <a:spcPct val="0"/>
              </a:spcBef>
              <a:buNone/>
              <a:defRPr sz="3000" b="1" kern="1200" baseline="0">
                <a:solidFill>
                  <a:schemeClr val="bg1"/>
                </a:solidFill>
                <a:latin typeface="Segoe UI Light" panose="020B0502040204020203" pitchFamily="34" charset="0"/>
                <a:ea typeface="Arial Unicode MS" panose="020B0604020202020204" pitchFamily="34" charset="-120"/>
                <a:cs typeface="Arial Unicode MS" panose="020B0604020202020204" pitchFamily="34" charset="-120"/>
              </a:defRPr>
            </a:lvl1pPr>
          </a:lstStyle>
          <a:p>
            <a:pPr>
              <a:lnSpc>
                <a:spcPct val="150000"/>
              </a:lnSpc>
            </a:pPr>
            <a:r>
              <a:rPr lang="en-US" altLang="zh-TW" sz="1400" b="0" dirty="0">
                <a:solidFill>
                  <a:schemeClr val="tx1"/>
                </a:solidFill>
              </a:rPr>
              <a:t>The first line of defense is the </a:t>
            </a:r>
            <a:r>
              <a:rPr lang="en-US" altLang="zh-TW" sz="1400" dirty="0">
                <a:solidFill>
                  <a:schemeClr val="tx1"/>
                </a:solidFill>
              </a:rPr>
              <a:t>AI-based gun detection </a:t>
            </a:r>
            <a:r>
              <a:rPr lang="en-US" altLang="zh-TW" sz="1400" b="0" dirty="0">
                <a:solidFill>
                  <a:schemeClr val="tx1"/>
                </a:solidFill>
              </a:rPr>
              <a:t>using surveillance cameras</a:t>
            </a:r>
            <a:r>
              <a:rPr lang="en-US" altLang="zh-TW" sz="1400" b="0" dirty="0" smtClean="0">
                <a:solidFill>
                  <a:schemeClr val="tx1"/>
                </a:solidFill>
              </a:rPr>
              <a:t>.</a:t>
            </a:r>
          </a:p>
          <a:p>
            <a:pPr>
              <a:lnSpc>
                <a:spcPct val="150000"/>
              </a:lnSpc>
            </a:pPr>
            <a:r>
              <a:rPr lang="en-US" altLang="zh-TW" sz="1400" b="0" dirty="0">
                <a:solidFill>
                  <a:schemeClr val="tx1"/>
                </a:solidFill>
              </a:rPr>
              <a:t>It is possible to identify the guns even before the shots are fired.</a:t>
            </a:r>
            <a:endParaRPr lang="en-US" altLang="zh-TW" sz="1400" b="0" dirty="0">
              <a:solidFill>
                <a:schemeClr val="tx1"/>
              </a:solidFill>
            </a:endParaRPr>
          </a:p>
        </p:txBody>
      </p:sp>
      <p:pic>
        <p:nvPicPr>
          <p:cNvPr id="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712869"/>
            <a:ext cx="4587652" cy="22938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itle 1"/>
          <p:cNvSpPr txBox="1">
            <a:spLocks/>
          </p:cNvSpPr>
          <p:nvPr/>
        </p:nvSpPr>
        <p:spPr>
          <a:xfrm>
            <a:off x="5112060" y="1701386"/>
            <a:ext cx="3636404" cy="2305309"/>
          </a:xfrm>
          <a:prstGeom prst="rect">
            <a:avLst/>
          </a:prstGeom>
          <a:solidFill>
            <a:schemeClr val="accent2">
              <a:lumMod val="20000"/>
              <a:lumOff val="80000"/>
            </a:schemeClr>
          </a:solidFill>
        </p:spPr>
        <p:txBody>
          <a:bodyPr vert="horz" lIns="91440" tIns="45720" rIns="91440" bIns="45720" rtlCol="0" anchor="t">
            <a:normAutofit fontScale="92500"/>
          </a:bodyPr>
          <a:lstStyle>
            <a:lvl1pPr algn="l" defTabSz="914400" rtl="0" eaLnBrk="1" latinLnBrk="0" hangingPunct="1">
              <a:spcBef>
                <a:spcPct val="0"/>
              </a:spcBef>
              <a:buNone/>
              <a:defRPr sz="3000" b="1" kern="1200" baseline="0">
                <a:solidFill>
                  <a:schemeClr val="bg1"/>
                </a:solidFill>
                <a:latin typeface="Segoe UI Light" panose="020B0502040204020203" pitchFamily="34" charset="0"/>
                <a:ea typeface="Arial Unicode MS" panose="020B0604020202020204" pitchFamily="34" charset="-120"/>
                <a:cs typeface="Arial Unicode MS" panose="020B0604020202020204" pitchFamily="34" charset="-120"/>
              </a:defRPr>
            </a:lvl1pPr>
          </a:lstStyle>
          <a:p>
            <a:pPr>
              <a:lnSpc>
                <a:spcPct val="150000"/>
              </a:lnSpc>
            </a:pPr>
            <a:r>
              <a:rPr lang="en-US" altLang="zh-TW" sz="1300" b="0" dirty="0" smtClean="0">
                <a:solidFill>
                  <a:schemeClr val="tx1"/>
                </a:solidFill>
              </a:rPr>
              <a:t>ACTi’s </a:t>
            </a:r>
            <a:r>
              <a:rPr lang="en-US" altLang="zh-TW" sz="1300" b="0" dirty="0">
                <a:solidFill>
                  <a:schemeClr val="tx1"/>
                </a:solidFill>
              </a:rPr>
              <a:t>Deep Learning AI Division has developed the </a:t>
            </a:r>
            <a:r>
              <a:rPr lang="en-US" altLang="zh-TW" sz="1300" dirty="0">
                <a:solidFill>
                  <a:schemeClr val="tx1"/>
                </a:solidFill>
              </a:rPr>
              <a:t>Gun Detection Server </a:t>
            </a:r>
            <a:r>
              <a:rPr lang="en-US" altLang="zh-TW" sz="1300" b="0" dirty="0">
                <a:solidFill>
                  <a:schemeClr val="tx1"/>
                </a:solidFill>
              </a:rPr>
              <a:t>that is able to recognize various types of guns by analyzing the live video footage of the surveillance cameras. The accuracy depends on the clarity of the video footage and the object </a:t>
            </a:r>
            <a:r>
              <a:rPr lang="en-US" altLang="zh-TW" sz="1300" b="0" dirty="0" smtClean="0">
                <a:solidFill>
                  <a:schemeClr val="tx1"/>
                </a:solidFill>
              </a:rPr>
              <a:t>size. </a:t>
            </a:r>
            <a:r>
              <a:rPr lang="en-US" altLang="zh-TW" sz="1300" b="0" dirty="0">
                <a:solidFill>
                  <a:schemeClr val="tx1"/>
                </a:solidFill>
              </a:rPr>
              <a:t>The AI can be re-trained for each project to have the capability of recognizing the frequently used guns of a specific country or area.</a:t>
            </a:r>
          </a:p>
        </p:txBody>
      </p:sp>
    </p:spTree>
    <p:extLst>
      <p:ext uri="{BB962C8B-B14F-4D97-AF65-F5344CB8AC3E}">
        <p14:creationId xmlns:p14="http://schemas.microsoft.com/office/powerpoint/2010/main" val="6330157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309989" y="-10991"/>
            <a:ext cx="5596524" cy="566517"/>
          </a:xfrm>
          <a:prstGeom prst="rect">
            <a:avLst/>
          </a:prstGeom>
        </p:spPr>
        <p:txBody>
          <a:bodyPr vert="horz" lIns="91440" tIns="45720" rIns="91440" bIns="45720" rtlCol="0" anchor="ctr">
            <a:noAutofit/>
          </a:bodyPr>
          <a:lstStyle>
            <a:lvl1pPr algn="l" defTabSz="914400" rtl="0" eaLnBrk="1" latinLnBrk="0" hangingPunct="1">
              <a:spcBef>
                <a:spcPct val="0"/>
              </a:spcBef>
              <a:buNone/>
              <a:defRPr sz="3000" b="1" kern="1200" baseline="0">
                <a:solidFill>
                  <a:schemeClr val="bg1"/>
                </a:solidFill>
                <a:latin typeface="Segoe UI Light" panose="020B0502040204020203" pitchFamily="34" charset="0"/>
                <a:ea typeface="Arial Unicode MS" panose="020B0604020202020204" pitchFamily="34" charset="-120"/>
                <a:cs typeface="Arial Unicode MS" panose="020B0604020202020204" pitchFamily="34" charset="-120"/>
              </a:defRPr>
            </a:lvl1pPr>
          </a:lstStyle>
          <a:p>
            <a:r>
              <a:rPr lang="en-US" altLang="zh-TW" sz="2400" b="0" dirty="0" smtClean="0"/>
              <a:t>Second Line of Defense</a:t>
            </a:r>
            <a:endParaRPr lang="en-US" altLang="zh-TW" sz="2400" b="0" dirty="0"/>
          </a:p>
        </p:txBody>
      </p:sp>
      <p:sp>
        <p:nvSpPr>
          <p:cNvPr id="5" name="Title 1"/>
          <p:cNvSpPr txBox="1">
            <a:spLocks/>
          </p:cNvSpPr>
          <p:nvPr/>
        </p:nvSpPr>
        <p:spPr>
          <a:xfrm>
            <a:off x="308194" y="771550"/>
            <a:ext cx="5271918" cy="4104456"/>
          </a:xfrm>
          <a:prstGeom prst="rect">
            <a:avLst/>
          </a:prstGeom>
        </p:spPr>
        <p:txBody>
          <a:bodyPr vert="horz" lIns="91440" tIns="45720" rIns="91440" bIns="45720" rtlCol="0" anchor="t">
            <a:noAutofit/>
          </a:bodyPr>
          <a:lstStyle>
            <a:lvl1pPr algn="l" defTabSz="914400" rtl="0" eaLnBrk="1" latinLnBrk="0" hangingPunct="1">
              <a:spcBef>
                <a:spcPct val="0"/>
              </a:spcBef>
              <a:buNone/>
              <a:defRPr sz="3000" b="1" kern="1200" baseline="0">
                <a:solidFill>
                  <a:schemeClr val="bg1"/>
                </a:solidFill>
                <a:latin typeface="Segoe UI Light" panose="020B0502040204020203" pitchFamily="34" charset="0"/>
                <a:ea typeface="Arial Unicode MS" panose="020B0604020202020204" pitchFamily="34" charset="-120"/>
                <a:cs typeface="Arial Unicode MS" panose="020B0604020202020204" pitchFamily="34" charset="-120"/>
              </a:defRPr>
            </a:lvl1pPr>
          </a:lstStyle>
          <a:p>
            <a:pPr marL="285750" indent="-285750">
              <a:lnSpc>
                <a:spcPct val="150000"/>
              </a:lnSpc>
              <a:spcAft>
                <a:spcPts val="1800"/>
              </a:spcAft>
              <a:buFont typeface="Arial" panose="020B0604020202020204" pitchFamily="34" charset="0"/>
              <a:buChar char="•"/>
            </a:pPr>
            <a:r>
              <a:rPr lang="en-US" altLang="zh-TW" sz="1400" b="0" dirty="0">
                <a:solidFill>
                  <a:schemeClr val="tx1"/>
                </a:solidFill>
              </a:rPr>
              <a:t>The second line of defense is the </a:t>
            </a:r>
            <a:r>
              <a:rPr lang="en-US" altLang="zh-TW" sz="1400" dirty="0">
                <a:solidFill>
                  <a:schemeClr val="tx1"/>
                </a:solidFill>
              </a:rPr>
              <a:t>acoustic gunshot detection</a:t>
            </a:r>
            <a:r>
              <a:rPr lang="en-US" altLang="zh-TW" sz="1400" b="0" dirty="0" smtClean="0">
                <a:solidFill>
                  <a:schemeClr val="tx1"/>
                </a:solidFill>
              </a:rPr>
              <a:t>.</a:t>
            </a:r>
          </a:p>
          <a:p>
            <a:pPr marL="285750" indent="-285750">
              <a:lnSpc>
                <a:spcPct val="150000"/>
              </a:lnSpc>
              <a:spcAft>
                <a:spcPts val="1800"/>
              </a:spcAft>
              <a:buFont typeface="Arial" panose="020B0604020202020204" pitchFamily="34" charset="0"/>
              <a:buChar char="•"/>
            </a:pPr>
            <a:r>
              <a:rPr lang="en-US" altLang="zh-TW" sz="1400" b="0" dirty="0" smtClean="0">
                <a:solidFill>
                  <a:schemeClr val="tx1"/>
                </a:solidFill>
              </a:rPr>
              <a:t>It is based on the multiple gunshot sensors installed around the area.</a:t>
            </a:r>
          </a:p>
          <a:p>
            <a:pPr marL="285750" indent="-285750">
              <a:lnSpc>
                <a:spcPct val="150000"/>
              </a:lnSpc>
              <a:spcAft>
                <a:spcPts val="1800"/>
              </a:spcAft>
              <a:buFont typeface="Arial" panose="020B0604020202020204" pitchFamily="34" charset="0"/>
              <a:buChar char="•"/>
            </a:pPr>
            <a:r>
              <a:rPr lang="en-US" altLang="zh-TW" sz="1400" b="0" dirty="0" smtClean="0">
                <a:solidFill>
                  <a:schemeClr val="tx1"/>
                </a:solidFill>
              </a:rPr>
              <a:t>Even when the shooter has been able to hide the gun from the surveillance cameras, the alarm goes off when the first shot is fired.</a:t>
            </a:r>
          </a:p>
          <a:p>
            <a:pPr marL="285750" indent="-285750">
              <a:lnSpc>
                <a:spcPct val="150000"/>
              </a:lnSpc>
              <a:spcAft>
                <a:spcPts val="1800"/>
              </a:spcAft>
              <a:buFont typeface="Arial" panose="020B0604020202020204" pitchFamily="34" charset="0"/>
              <a:buChar char="•"/>
            </a:pPr>
            <a:r>
              <a:rPr lang="en-US" altLang="zh-TW" sz="1400" b="0" dirty="0" smtClean="0">
                <a:solidFill>
                  <a:schemeClr val="tx1"/>
                </a:solidFill>
              </a:rPr>
              <a:t>The </a:t>
            </a:r>
            <a:r>
              <a:rPr lang="en-US" altLang="zh-TW" sz="1400" b="0" dirty="0">
                <a:solidFill>
                  <a:schemeClr val="tx1"/>
                </a:solidFill>
              </a:rPr>
              <a:t>gunshot sensors  are able to distinguish gunshots from fireworks and other loud sounds.</a:t>
            </a:r>
            <a:endParaRPr lang="en-US" altLang="zh-TW" sz="1400" b="0" dirty="0">
              <a:solidFill>
                <a:schemeClr val="tx1"/>
              </a:solidFill>
            </a:endParaRPr>
          </a:p>
        </p:txBody>
      </p:sp>
      <p:pic>
        <p:nvPicPr>
          <p:cNvPr id="3" name="we_ak47s_lb_04_hpx.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092280" y="2156395"/>
            <a:ext cx="487363" cy="487363"/>
          </a:xfrm>
          <a:prstGeom prst="rect">
            <a:avLst/>
          </a:prstGeom>
        </p:spPr>
      </p:pic>
      <p:pic>
        <p:nvPicPr>
          <p:cNvPr id="102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175533" y="984401"/>
            <a:ext cx="2063527" cy="11553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itle 1"/>
          <p:cNvSpPr txBox="1">
            <a:spLocks/>
          </p:cNvSpPr>
          <p:nvPr/>
        </p:nvSpPr>
        <p:spPr>
          <a:xfrm>
            <a:off x="6099490" y="2931791"/>
            <a:ext cx="2216926" cy="1656184"/>
          </a:xfrm>
          <a:prstGeom prst="rect">
            <a:avLst/>
          </a:prstGeom>
          <a:solidFill>
            <a:schemeClr val="accent2">
              <a:lumMod val="20000"/>
              <a:lumOff val="80000"/>
            </a:schemeClr>
          </a:solidFill>
        </p:spPr>
        <p:txBody>
          <a:bodyPr vert="horz" lIns="91440" tIns="45720" rIns="91440" bIns="45720" rtlCol="0" anchor="t">
            <a:normAutofit fontScale="85000" lnSpcReduction="10000"/>
          </a:bodyPr>
          <a:lstStyle>
            <a:lvl1pPr algn="l" defTabSz="914400" rtl="0" eaLnBrk="1" latinLnBrk="0" hangingPunct="1">
              <a:spcBef>
                <a:spcPct val="0"/>
              </a:spcBef>
              <a:buNone/>
              <a:defRPr sz="3000" b="1" kern="1200" baseline="0">
                <a:solidFill>
                  <a:schemeClr val="bg1"/>
                </a:solidFill>
                <a:latin typeface="Segoe UI Light" panose="020B0502040204020203" pitchFamily="34" charset="0"/>
                <a:ea typeface="Arial Unicode MS" panose="020B0604020202020204" pitchFamily="34" charset="-120"/>
                <a:cs typeface="Arial Unicode MS" panose="020B0604020202020204" pitchFamily="34" charset="-120"/>
              </a:defRPr>
            </a:lvl1pPr>
          </a:lstStyle>
          <a:p>
            <a:pPr>
              <a:lnSpc>
                <a:spcPct val="150000"/>
              </a:lnSpc>
            </a:pPr>
            <a:r>
              <a:rPr lang="en-US" altLang="zh-TW" sz="1300" b="0" dirty="0" smtClean="0">
                <a:solidFill>
                  <a:schemeClr val="tx1"/>
                </a:solidFill>
              </a:rPr>
              <a:t>In addition to ACTi’s own gunshot sensors, ACTi also partners with well-known Gunshot Sensor brands in the US – their sensors have been integrated with ACTi’s Shooter Alert solution.</a:t>
            </a:r>
            <a:endParaRPr lang="en-US" altLang="zh-TW" sz="1300" b="0" dirty="0">
              <a:solidFill>
                <a:schemeClr val="tx1"/>
              </a:solidFill>
            </a:endParaRPr>
          </a:p>
        </p:txBody>
      </p:sp>
    </p:spTree>
    <p:extLst>
      <p:ext uri="{BB962C8B-B14F-4D97-AF65-F5344CB8AC3E}">
        <p14:creationId xmlns:p14="http://schemas.microsoft.com/office/powerpoint/2010/main" val="96335455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114"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309989" y="-10991"/>
            <a:ext cx="5596524" cy="566517"/>
          </a:xfrm>
          <a:prstGeom prst="rect">
            <a:avLst/>
          </a:prstGeom>
        </p:spPr>
        <p:txBody>
          <a:bodyPr vert="horz" lIns="91440" tIns="45720" rIns="91440" bIns="45720" rtlCol="0" anchor="ctr">
            <a:noAutofit/>
          </a:bodyPr>
          <a:lstStyle>
            <a:lvl1pPr algn="l" defTabSz="914400" rtl="0" eaLnBrk="1" latinLnBrk="0" hangingPunct="1">
              <a:spcBef>
                <a:spcPct val="0"/>
              </a:spcBef>
              <a:buNone/>
              <a:defRPr sz="3000" b="1" kern="1200" baseline="0">
                <a:solidFill>
                  <a:schemeClr val="bg1"/>
                </a:solidFill>
                <a:latin typeface="Segoe UI Light" panose="020B0502040204020203" pitchFamily="34" charset="0"/>
                <a:ea typeface="Arial Unicode MS" panose="020B0604020202020204" pitchFamily="34" charset="-120"/>
                <a:cs typeface="Arial Unicode MS" panose="020B0604020202020204" pitchFamily="34" charset="-120"/>
              </a:defRPr>
            </a:lvl1pPr>
          </a:lstStyle>
          <a:p>
            <a:r>
              <a:rPr lang="en-US" altLang="zh-TW" sz="2400" b="0" dirty="0" smtClean="0"/>
              <a:t>Second Line of Defense</a:t>
            </a:r>
            <a:endParaRPr lang="en-US" altLang="zh-TW" sz="2400" b="0" dirty="0"/>
          </a:p>
        </p:txBody>
      </p:sp>
      <p:sp>
        <p:nvSpPr>
          <p:cNvPr id="5" name="Title 1"/>
          <p:cNvSpPr txBox="1">
            <a:spLocks/>
          </p:cNvSpPr>
          <p:nvPr/>
        </p:nvSpPr>
        <p:spPr>
          <a:xfrm>
            <a:off x="308194" y="627534"/>
            <a:ext cx="4551838" cy="504056"/>
          </a:xfrm>
          <a:prstGeom prst="rect">
            <a:avLst/>
          </a:prstGeom>
        </p:spPr>
        <p:txBody>
          <a:bodyPr vert="horz" lIns="91440" tIns="45720" rIns="91440" bIns="45720" rtlCol="0" anchor="t">
            <a:noAutofit/>
          </a:bodyPr>
          <a:lstStyle>
            <a:lvl1pPr algn="l" defTabSz="914400" rtl="0" eaLnBrk="1" latinLnBrk="0" hangingPunct="1">
              <a:spcBef>
                <a:spcPct val="0"/>
              </a:spcBef>
              <a:buNone/>
              <a:defRPr sz="3000" b="1" kern="1200" baseline="0">
                <a:solidFill>
                  <a:schemeClr val="bg1"/>
                </a:solidFill>
                <a:latin typeface="Segoe UI Light" panose="020B0502040204020203" pitchFamily="34" charset="0"/>
                <a:ea typeface="Arial Unicode MS" panose="020B0604020202020204" pitchFamily="34" charset="-120"/>
                <a:cs typeface="Arial Unicode MS" panose="020B0604020202020204" pitchFamily="34" charset="-120"/>
              </a:defRPr>
            </a:lvl1pPr>
          </a:lstStyle>
          <a:p>
            <a:pPr>
              <a:lnSpc>
                <a:spcPct val="150000"/>
              </a:lnSpc>
              <a:spcAft>
                <a:spcPts val="1800"/>
              </a:spcAft>
            </a:pPr>
            <a:r>
              <a:rPr lang="en-US" altLang="zh-TW" sz="1400" dirty="0" smtClean="0">
                <a:solidFill>
                  <a:schemeClr val="tx1"/>
                </a:solidFill>
              </a:rPr>
              <a:t>Gunshot sensors for the reference</a:t>
            </a:r>
            <a:endParaRPr lang="en-US" altLang="zh-TW" sz="1400" dirty="0">
              <a:solidFill>
                <a:schemeClr val="tx1"/>
              </a:solidFill>
            </a:endParaRPr>
          </a:p>
        </p:txBody>
      </p:sp>
      <p:graphicFrame>
        <p:nvGraphicFramePr>
          <p:cNvPr id="11" name="Table 10"/>
          <p:cNvGraphicFramePr>
            <a:graphicFrameLocks noGrp="1"/>
          </p:cNvGraphicFramePr>
          <p:nvPr>
            <p:extLst>
              <p:ext uri="{D42A27DB-BD31-4B8C-83A1-F6EECF244321}">
                <p14:modId xmlns:p14="http://schemas.microsoft.com/office/powerpoint/2010/main" val="743684963"/>
              </p:ext>
            </p:extLst>
          </p:nvPr>
        </p:nvGraphicFramePr>
        <p:xfrm>
          <a:off x="395536" y="1059582"/>
          <a:ext cx="7920879" cy="3895370"/>
        </p:xfrm>
        <a:graphic>
          <a:graphicData uri="http://schemas.openxmlformats.org/drawingml/2006/table">
            <a:tbl>
              <a:tblPr firstRow="1" bandRow="1">
                <a:tableStyleId>{0E3FDE45-AF77-4B5C-9715-49D594BDF05E}</a:tableStyleId>
              </a:tblPr>
              <a:tblGrid>
                <a:gridCol w="2640293"/>
                <a:gridCol w="2640293"/>
                <a:gridCol w="2640293"/>
              </a:tblGrid>
              <a:tr h="315787">
                <a:tc>
                  <a:txBody>
                    <a:bodyPr/>
                    <a:lstStyle/>
                    <a:p>
                      <a:r>
                        <a:rPr lang="en-US" sz="1000" dirty="0" smtClean="0"/>
                        <a:t>Model</a:t>
                      </a:r>
                      <a:endParaRPr lang="en-US" sz="1000" dirty="0"/>
                    </a:p>
                  </a:txBody>
                  <a:tcPr anchor="ctr"/>
                </a:tc>
                <a:tc>
                  <a:txBody>
                    <a:bodyPr/>
                    <a:lstStyle/>
                    <a:p>
                      <a:pPr algn="ctr"/>
                      <a:r>
                        <a:rPr lang="en-US" sz="1000" dirty="0" smtClean="0"/>
                        <a:t>MGB-180</a:t>
                      </a:r>
                      <a:endParaRPr lang="en-US" sz="1000" dirty="0"/>
                    </a:p>
                  </a:txBody>
                  <a:tcPr anchor="ctr"/>
                </a:tc>
                <a:tc>
                  <a:txBody>
                    <a:bodyPr/>
                    <a:lstStyle/>
                    <a:p>
                      <a:pPr algn="ctr"/>
                      <a:r>
                        <a:rPr lang="en-US" sz="1000" dirty="0" smtClean="0"/>
                        <a:t>MGB-181</a:t>
                      </a:r>
                      <a:endParaRPr lang="en-US" sz="1000" dirty="0"/>
                    </a:p>
                  </a:txBody>
                  <a:tcPr anchor="ctr"/>
                </a:tc>
              </a:tr>
              <a:tr h="568416">
                <a:tc>
                  <a:txBody>
                    <a:bodyPr/>
                    <a:lstStyle/>
                    <a:p>
                      <a:r>
                        <a:rPr lang="en-US" sz="1000" dirty="0" smtClean="0"/>
                        <a:t>Photo</a:t>
                      </a:r>
                      <a:endParaRPr lang="en-US" sz="1000" dirty="0"/>
                    </a:p>
                  </a:txBody>
                  <a:tcPr anchor="ctr"/>
                </a:tc>
                <a:tc>
                  <a:txBody>
                    <a:bodyPr/>
                    <a:lstStyle/>
                    <a:p>
                      <a:pPr algn="ctr"/>
                      <a:endParaRPr lang="en-US" sz="1000" dirty="0"/>
                    </a:p>
                  </a:txBody>
                  <a:tcPr anchor="ctr"/>
                </a:tc>
                <a:tc>
                  <a:txBody>
                    <a:bodyPr/>
                    <a:lstStyle/>
                    <a:p>
                      <a:pPr algn="ctr"/>
                      <a:endParaRPr lang="en-US" sz="1000"/>
                    </a:p>
                  </a:txBody>
                  <a:tcPr anchor="ctr"/>
                </a:tc>
              </a:tr>
              <a:tr h="270496">
                <a:tc>
                  <a:txBody>
                    <a:bodyPr/>
                    <a:lstStyle/>
                    <a:p>
                      <a:r>
                        <a:rPr lang="en-US" sz="1000" dirty="0" smtClean="0"/>
                        <a:t>Application Environment</a:t>
                      </a:r>
                      <a:endParaRPr lang="en-US" sz="1000" dirty="0"/>
                    </a:p>
                  </a:txBody>
                  <a:tcPr anchor="ctr"/>
                </a:tc>
                <a:tc>
                  <a:txBody>
                    <a:bodyPr/>
                    <a:lstStyle/>
                    <a:p>
                      <a:pPr algn="ctr"/>
                      <a:r>
                        <a:rPr lang="en-US" sz="1000" dirty="0" smtClean="0"/>
                        <a:t>Indoor</a:t>
                      </a:r>
                      <a:endParaRPr lang="en-US" sz="1000" dirty="0"/>
                    </a:p>
                  </a:txBody>
                  <a:tcPr anchor="ctr"/>
                </a:tc>
                <a:tc>
                  <a:txBody>
                    <a:bodyPr/>
                    <a:lstStyle/>
                    <a:p>
                      <a:pPr algn="ctr"/>
                      <a:r>
                        <a:rPr lang="en-US" sz="1000" dirty="0" smtClean="0"/>
                        <a:t>Outdoor</a:t>
                      </a:r>
                      <a:endParaRPr lang="en-US" sz="1000" dirty="0"/>
                    </a:p>
                  </a:txBody>
                  <a:tcPr anchor="ctr"/>
                </a:tc>
              </a:tr>
              <a:tr h="501672">
                <a:tc>
                  <a:txBody>
                    <a:bodyPr/>
                    <a:lstStyle/>
                    <a:p>
                      <a:r>
                        <a:rPr lang="en-US" sz="1000" dirty="0" smtClean="0"/>
                        <a:t>Metadata</a:t>
                      </a:r>
                      <a:endParaRPr lang="en-US" sz="1000" dirty="0"/>
                    </a:p>
                  </a:txBody>
                  <a:tcPr anchor="ctr"/>
                </a:tc>
                <a:tc>
                  <a:txBody>
                    <a:bodyPr/>
                    <a:lstStyle/>
                    <a:p>
                      <a:pPr algn="ctr"/>
                      <a:r>
                        <a:rPr lang="en-US" sz="1000" dirty="0" smtClean="0"/>
                        <a:t>Shooting alert with </a:t>
                      </a:r>
                      <a:r>
                        <a:rPr lang="en-US" sz="1000" dirty="0" smtClean="0"/>
                        <a:t>the location</a:t>
                      </a:r>
                      <a:r>
                        <a:rPr lang="en-US" sz="1000" dirty="0" smtClean="0"/>
                        <a:t>, last shot</a:t>
                      </a:r>
                      <a:r>
                        <a:rPr lang="en-US" sz="1000" baseline="0" dirty="0" smtClean="0"/>
                        <a:t> timer</a:t>
                      </a:r>
                      <a:endParaRPr lang="en-US" sz="1000" dirty="0"/>
                    </a:p>
                  </a:txBody>
                  <a:tcPr anchor="ctr"/>
                </a:tc>
                <a:tc>
                  <a:txBody>
                    <a:bodyPr/>
                    <a:lstStyle/>
                    <a:p>
                      <a:pPr algn="ctr"/>
                      <a:r>
                        <a:rPr lang="en-US" sz="1000" dirty="0" smtClean="0"/>
                        <a:t>GPS coordinates</a:t>
                      </a:r>
                      <a:r>
                        <a:rPr lang="en-US" sz="1000" baseline="0" dirty="0" smtClean="0"/>
                        <a:t> of shots, number of shooters, lost shot timer</a:t>
                      </a:r>
                      <a:endParaRPr lang="en-US" sz="1000" dirty="0"/>
                    </a:p>
                  </a:txBody>
                  <a:tcPr anchor="ctr"/>
                </a:tc>
              </a:tr>
              <a:tr h="344277">
                <a:tc>
                  <a:txBody>
                    <a:bodyPr/>
                    <a:lstStyle/>
                    <a:p>
                      <a:r>
                        <a:rPr lang="en-US" sz="1000" dirty="0" smtClean="0"/>
                        <a:t>Network type</a:t>
                      </a:r>
                      <a:endParaRPr lang="en-US" sz="1000" dirty="0"/>
                    </a:p>
                  </a:txBody>
                  <a:tcPr anchor="ctr"/>
                </a:tc>
                <a:tc>
                  <a:txBody>
                    <a:bodyPr/>
                    <a:lstStyle/>
                    <a:p>
                      <a:pPr algn="ctr"/>
                      <a:r>
                        <a:rPr lang="en-US" sz="1000" dirty="0" smtClean="0"/>
                        <a:t>IP Network</a:t>
                      </a:r>
                      <a:r>
                        <a:rPr lang="en-US" sz="1000" baseline="0" dirty="0" smtClean="0"/>
                        <a:t> via Ethernet cable</a:t>
                      </a:r>
                      <a:endParaRPr lang="en-US" sz="1000"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00" dirty="0" smtClean="0"/>
                        <a:t>IP Network</a:t>
                      </a:r>
                      <a:r>
                        <a:rPr lang="en-US" sz="1000" baseline="0" dirty="0" smtClean="0"/>
                        <a:t> via Ethernet cable</a:t>
                      </a:r>
                      <a:endParaRPr lang="en-US" sz="1000" dirty="0" smtClean="0"/>
                    </a:p>
                  </a:txBody>
                  <a:tcPr anchor="ctr"/>
                </a:tc>
              </a:tr>
              <a:tr h="315787">
                <a:tc>
                  <a:txBody>
                    <a:bodyPr/>
                    <a:lstStyle/>
                    <a:p>
                      <a:r>
                        <a:rPr lang="en-US" sz="1000" dirty="0" smtClean="0"/>
                        <a:t>Response time</a:t>
                      </a:r>
                      <a:endParaRPr lang="en-US" sz="1000" dirty="0"/>
                    </a:p>
                  </a:txBody>
                  <a:tcPr anchor="ctr"/>
                </a:tc>
                <a:tc>
                  <a:txBody>
                    <a:bodyPr/>
                    <a:lstStyle/>
                    <a:p>
                      <a:pPr algn="ctr"/>
                      <a:r>
                        <a:rPr lang="en-US" sz="1000" dirty="0" smtClean="0"/>
                        <a:t>&lt; 1 second</a:t>
                      </a:r>
                      <a:endParaRPr lang="en-US" sz="1000" dirty="0"/>
                    </a:p>
                  </a:txBody>
                  <a:tcPr anchor="ctr"/>
                </a:tc>
                <a:tc>
                  <a:txBody>
                    <a:bodyPr/>
                    <a:lstStyle/>
                    <a:p>
                      <a:pPr algn="ctr"/>
                      <a:r>
                        <a:rPr lang="en-US" sz="1000" dirty="0" smtClean="0"/>
                        <a:t>&lt; 1 second</a:t>
                      </a:r>
                      <a:endParaRPr lang="en-US" sz="1000" dirty="0"/>
                    </a:p>
                  </a:txBody>
                  <a:tcPr anchor="ctr"/>
                </a:tc>
              </a:tr>
              <a:tr h="315787">
                <a:tc>
                  <a:txBody>
                    <a:bodyPr/>
                    <a:lstStyle/>
                    <a:p>
                      <a:r>
                        <a:rPr lang="en-US" sz="1000" dirty="0" smtClean="0"/>
                        <a:t>Failover</a:t>
                      </a:r>
                      <a:endParaRPr lang="en-US" sz="1000" dirty="0"/>
                    </a:p>
                  </a:txBody>
                  <a:tcPr anchor="ctr"/>
                </a:tc>
                <a:tc>
                  <a:txBody>
                    <a:bodyPr/>
                    <a:lstStyle/>
                    <a:p>
                      <a:pPr algn="ctr"/>
                      <a:r>
                        <a:rPr lang="en-US" sz="1000" dirty="0" err="1" smtClean="0"/>
                        <a:t>WiFi</a:t>
                      </a:r>
                      <a:r>
                        <a:rPr lang="en-US" sz="1000" dirty="0" smtClean="0"/>
                        <a:t> +</a:t>
                      </a:r>
                      <a:r>
                        <a:rPr lang="en-US" sz="1000" baseline="0" dirty="0" smtClean="0"/>
                        <a:t> Battery</a:t>
                      </a:r>
                      <a:endParaRPr lang="en-US" sz="1000" dirty="0"/>
                    </a:p>
                  </a:txBody>
                  <a:tcPr anchor="ctr"/>
                </a:tc>
                <a:tc>
                  <a:txBody>
                    <a:bodyPr/>
                    <a:lstStyle/>
                    <a:p>
                      <a:pPr algn="ctr"/>
                      <a:r>
                        <a:rPr lang="en-US" sz="1000" dirty="0" err="1" smtClean="0"/>
                        <a:t>WiFi</a:t>
                      </a:r>
                      <a:r>
                        <a:rPr lang="en-US" sz="1000" baseline="0" dirty="0" smtClean="0"/>
                        <a:t> + Battery</a:t>
                      </a:r>
                      <a:endParaRPr lang="en-US" sz="1000" dirty="0"/>
                    </a:p>
                  </a:txBody>
                  <a:tcPr anchor="ctr"/>
                </a:tc>
              </a:tr>
              <a:tr h="315787">
                <a:tc>
                  <a:txBody>
                    <a:bodyPr/>
                    <a:lstStyle/>
                    <a:p>
                      <a:r>
                        <a:rPr lang="en-US" sz="1000" dirty="0" smtClean="0"/>
                        <a:t>Power</a:t>
                      </a:r>
                      <a:endParaRPr lang="en-US" sz="1000" dirty="0"/>
                    </a:p>
                  </a:txBody>
                  <a:tcPr anchor="ctr"/>
                </a:tc>
                <a:tc>
                  <a:txBody>
                    <a:bodyPr/>
                    <a:lstStyle/>
                    <a:p>
                      <a:pPr algn="ctr"/>
                      <a:r>
                        <a:rPr lang="en-US" sz="1000" dirty="0" err="1" smtClean="0"/>
                        <a:t>PoE</a:t>
                      </a:r>
                      <a:endParaRPr lang="en-US" sz="1000" dirty="0"/>
                    </a:p>
                  </a:txBody>
                  <a:tcPr anchor="ctr"/>
                </a:tc>
                <a:tc>
                  <a:txBody>
                    <a:bodyPr/>
                    <a:lstStyle/>
                    <a:p>
                      <a:pPr algn="ctr"/>
                      <a:r>
                        <a:rPr lang="en-US" sz="1000" dirty="0" err="1" smtClean="0"/>
                        <a:t>PoE</a:t>
                      </a:r>
                      <a:r>
                        <a:rPr lang="en-US" sz="1000" dirty="0" smtClean="0"/>
                        <a:t>, Solar (optional)</a:t>
                      </a:r>
                      <a:endParaRPr lang="en-US" sz="1000" dirty="0"/>
                    </a:p>
                  </a:txBody>
                  <a:tcPr anchor="ctr"/>
                </a:tc>
              </a:tr>
              <a:tr h="315787">
                <a:tc>
                  <a:txBody>
                    <a:bodyPr/>
                    <a:lstStyle/>
                    <a:p>
                      <a:r>
                        <a:rPr lang="en-US" sz="1000" dirty="0" err="1" smtClean="0"/>
                        <a:t>SoC</a:t>
                      </a:r>
                      <a:endParaRPr lang="en-US" sz="1000" dirty="0"/>
                    </a:p>
                  </a:txBody>
                  <a:tcPr anchor="ctr"/>
                </a:tc>
                <a:tc>
                  <a:txBody>
                    <a:bodyPr/>
                    <a:lstStyle/>
                    <a:p>
                      <a:pPr algn="ctr"/>
                      <a:r>
                        <a:rPr lang="en-US" sz="1000" dirty="0" smtClean="0"/>
                        <a:t>Qualcomm Snapdragon</a:t>
                      </a:r>
                      <a:endParaRPr lang="en-US" sz="1000" dirty="0"/>
                    </a:p>
                  </a:txBody>
                  <a:tcPr anchor="ctr"/>
                </a:tc>
                <a:tc>
                  <a:txBody>
                    <a:bodyPr/>
                    <a:lstStyle/>
                    <a:p>
                      <a:pPr algn="ctr"/>
                      <a:r>
                        <a:rPr lang="en-US" sz="1000" dirty="0" smtClean="0"/>
                        <a:t>Qualcomm Snapdragon</a:t>
                      </a:r>
                      <a:endParaRPr lang="en-US" sz="1000" dirty="0"/>
                    </a:p>
                  </a:txBody>
                  <a:tcPr anchor="ctr"/>
                </a:tc>
              </a:tr>
              <a:tr h="315787">
                <a:tc>
                  <a:txBody>
                    <a:bodyPr/>
                    <a:lstStyle/>
                    <a:p>
                      <a:r>
                        <a:rPr lang="en-US" sz="1000" dirty="0" smtClean="0"/>
                        <a:t>Solution Integration</a:t>
                      </a:r>
                      <a:endParaRPr lang="en-US" sz="1000" dirty="0"/>
                    </a:p>
                  </a:txBody>
                  <a:tcPr anchor="ctr"/>
                </a:tc>
                <a:tc>
                  <a:txBody>
                    <a:bodyPr/>
                    <a:lstStyle/>
                    <a:p>
                      <a:pPr algn="ctr"/>
                      <a:r>
                        <a:rPr lang="en-US" sz="1000" dirty="0" smtClean="0"/>
                        <a:t>ACTi NVR 3, ACTi </a:t>
                      </a:r>
                      <a:r>
                        <a:rPr lang="en-US" sz="1000" dirty="0" smtClean="0"/>
                        <a:t>CMS 2</a:t>
                      </a:r>
                      <a:endParaRPr lang="en-US" sz="1000" dirty="0"/>
                    </a:p>
                  </a:txBody>
                  <a:tcPr anchor="ctr"/>
                </a:tc>
                <a:tc>
                  <a:txBody>
                    <a:bodyPr/>
                    <a:lstStyle/>
                    <a:p>
                      <a:pPr algn="ctr"/>
                      <a:r>
                        <a:rPr lang="en-US" sz="1000" dirty="0" smtClean="0"/>
                        <a:t>ACTi NVR 3, ACTi </a:t>
                      </a:r>
                      <a:r>
                        <a:rPr lang="en-US" sz="1000" dirty="0" smtClean="0"/>
                        <a:t>CMS 2</a:t>
                      </a:r>
                      <a:endParaRPr lang="en-US" sz="1000" dirty="0"/>
                    </a:p>
                  </a:txBody>
                  <a:tcPr anchor="ctr"/>
                </a:tc>
              </a:tr>
              <a:tr h="315787">
                <a:tc>
                  <a:txBody>
                    <a:bodyPr/>
                    <a:lstStyle/>
                    <a:p>
                      <a:r>
                        <a:rPr lang="en-US" sz="1000" dirty="0" smtClean="0"/>
                        <a:t>Deployment</a:t>
                      </a:r>
                      <a:r>
                        <a:rPr lang="en-US" sz="1000" baseline="0" dirty="0" smtClean="0"/>
                        <a:t> frequency</a:t>
                      </a:r>
                      <a:endParaRPr lang="en-US" sz="1000" dirty="0"/>
                    </a:p>
                  </a:txBody>
                  <a:tcPr anchor="ctr"/>
                </a:tc>
                <a:tc>
                  <a:txBody>
                    <a:bodyPr/>
                    <a:lstStyle/>
                    <a:p>
                      <a:pPr algn="ctr"/>
                      <a:r>
                        <a:rPr lang="en-US" sz="1000" dirty="0" smtClean="0"/>
                        <a:t>Mesh pattern with </a:t>
                      </a:r>
                      <a:r>
                        <a:rPr lang="en-US" sz="1000" dirty="0" smtClean="0"/>
                        <a:t>80m/260ft </a:t>
                      </a:r>
                      <a:r>
                        <a:rPr lang="en-US" sz="1000" dirty="0" smtClean="0"/>
                        <a:t>gaps</a:t>
                      </a:r>
                      <a:endParaRPr lang="en-US" sz="1000"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000" dirty="0" smtClean="0"/>
                        <a:t>Mesh pattern with </a:t>
                      </a:r>
                      <a:r>
                        <a:rPr lang="en-US" sz="1000" dirty="0" smtClean="0"/>
                        <a:t>80m/260ft </a:t>
                      </a:r>
                      <a:r>
                        <a:rPr lang="en-US" sz="1000" dirty="0" smtClean="0"/>
                        <a:t>gaps</a:t>
                      </a:r>
                    </a:p>
                  </a:txBody>
                  <a:tcPr anchor="ctr"/>
                </a:tc>
              </a:tr>
            </a:tbl>
          </a:graphicData>
        </a:graphic>
      </p:graphicFrame>
      <p:pic>
        <p:nvPicPr>
          <p:cNvPr id="12" name="Picture 3" descr="C:\Users\ando.meritee\Desktop\gunshot_senso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11960" y="1496129"/>
            <a:ext cx="360040" cy="32614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3" descr="C:\Users\ando.meritee\Desktop\gunshot_senso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04248" y="1500797"/>
            <a:ext cx="360040" cy="3261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216341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5508104" y="915566"/>
            <a:ext cx="3312368" cy="2448272"/>
          </a:xfrm>
          <a:prstGeom prst="roundRect">
            <a:avLst>
              <a:gd name="adj" fmla="val 3371"/>
            </a:avLst>
          </a:prstGeom>
          <a:solidFill>
            <a:schemeClr val="bg1">
              <a:lumMod val="85000"/>
            </a:schemeClr>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p:cNvSpPr txBox="1">
            <a:spLocks/>
          </p:cNvSpPr>
          <p:nvPr/>
        </p:nvSpPr>
        <p:spPr>
          <a:xfrm>
            <a:off x="309989" y="-10991"/>
            <a:ext cx="5596524" cy="566517"/>
          </a:xfrm>
          <a:prstGeom prst="rect">
            <a:avLst/>
          </a:prstGeom>
        </p:spPr>
        <p:txBody>
          <a:bodyPr vert="horz" lIns="91440" tIns="45720" rIns="91440" bIns="45720" rtlCol="0" anchor="ctr">
            <a:noAutofit/>
          </a:bodyPr>
          <a:lstStyle>
            <a:lvl1pPr algn="l" defTabSz="914400" rtl="0" eaLnBrk="1" latinLnBrk="0" hangingPunct="1">
              <a:spcBef>
                <a:spcPct val="0"/>
              </a:spcBef>
              <a:buNone/>
              <a:defRPr sz="3000" b="1" kern="1200" baseline="0">
                <a:solidFill>
                  <a:schemeClr val="bg1"/>
                </a:solidFill>
                <a:latin typeface="Segoe UI Light" panose="020B0502040204020203" pitchFamily="34" charset="0"/>
                <a:ea typeface="Arial Unicode MS" panose="020B0604020202020204" pitchFamily="34" charset="-120"/>
                <a:cs typeface="Arial Unicode MS" panose="020B0604020202020204" pitchFamily="34" charset="-120"/>
              </a:defRPr>
            </a:lvl1pPr>
          </a:lstStyle>
          <a:p>
            <a:r>
              <a:rPr lang="en-US" altLang="zh-TW" sz="2400" b="0" dirty="0" smtClean="0"/>
              <a:t>Video Verification</a:t>
            </a:r>
            <a:endParaRPr lang="en-US" altLang="zh-TW" sz="2400" b="0" dirty="0"/>
          </a:p>
        </p:txBody>
      </p:sp>
      <p:sp>
        <p:nvSpPr>
          <p:cNvPr id="5" name="Title 1"/>
          <p:cNvSpPr txBox="1">
            <a:spLocks/>
          </p:cNvSpPr>
          <p:nvPr/>
        </p:nvSpPr>
        <p:spPr>
          <a:xfrm>
            <a:off x="308194" y="771550"/>
            <a:ext cx="4767862" cy="3888432"/>
          </a:xfrm>
          <a:prstGeom prst="rect">
            <a:avLst/>
          </a:prstGeom>
        </p:spPr>
        <p:txBody>
          <a:bodyPr vert="horz" lIns="91440" tIns="45720" rIns="91440" bIns="45720" rtlCol="0" anchor="t">
            <a:noAutofit/>
          </a:bodyPr>
          <a:lstStyle>
            <a:lvl1pPr algn="l" defTabSz="914400" rtl="0" eaLnBrk="1" latinLnBrk="0" hangingPunct="1">
              <a:spcBef>
                <a:spcPct val="0"/>
              </a:spcBef>
              <a:buNone/>
              <a:defRPr sz="3000" b="1" kern="1200" baseline="0">
                <a:solidFill>
                  <a:schemeClr val="bg1"/>
                </a:solidFill>
                <a:latin typeface="Segoe UI Light" panose="020B0502040204020203" pitchFamily="34" charset="0"/>
                <a:ea typeface="Arial Unicode MS" panose="020B0604020202020204" pitchFamily="34" charset="-120"/>
                <a:cs typeface="Arial Unicode MS" panose="020B0604020202020204" pitchFamily="34" charset="-120"/>
              </a:defRPr>
            </a:lvl1pPr>
          </a:lstStyle>
          <a:p>
            <a:pPr marL="285750" indent="-285750">
              <a:lnSpc>
                <a:spcPct val="150000"/>
              </a:lnSpc>
              <a:spcAft>
                <a:spcPts val="1800"/>
              </a:spcAft>
              <a:buFont typeface="Arial" panose="020B0604020202020204" pitchFamily="34" charset="0"/>
              <a:buChar char="•"/>
            </a:pPr>
            <a:r>
              <a:rPr lang="en-US" altLang="zh-TW" sz="1400" b="0" dirty="0" smtClean="0">
                <a:solidFill>
                  <a:schemeClr val="tx1"/>
                </a:solidFill>
              </a:rPr>
              <a:t>To make sure there is no false alarm in such highly critical situation, the instant verification becomes crucial! </a:t>
            </a:r>
          </a:p>
          <a:p>
            <a:pPr marL="285750" indent="-285750">
              <a:lnSpc>
                <a:spcPct val="150000"/>
              </a:lnSpc>
              <a:spcAft>
                <a:spcPts val="1800"/>
              </a:spcAft>
              <a:buFont typeface="Arial" panose="020B0604020202020204" pitchFamily="34" charset="0"/>
              <a:buChar char="•"/>
            </a:pPr>
            <a:r>
              <a:rPr lang="en-US" altLang="zh-TW" sz="1400" b="0" dirty="0" smtClean="0">
                <a:solidFill>
                  <a:schemeClr val="tx1"/>
                </a:solidFill>
              </a:rPr>
              <a:t>To maximize the video coverage of the shooter, as soon as the shooter’s location has been confirmed by the gunshot sensors, </a:t>
            </a:r>
            <a:r>
              <a:rPr lang="en-US" altLang="zh-TW" sz="1400" dirty="0" smtClean="0">
                <a:solidFill>
                  <a:schemeClr val="tx1"/>
                </a:solidFill>
              </a:rPr>
              <a:t>all the nearby PTZ cameras will turn towards the shooter automatically</a:t>
            </a:r>
            <a:r>
              <a:rPr lang="en-US" altLang="zh-TW" sz="1400" b="0" dirty="0" smtClean="0">
                <a:solidFill>
                  <a:schemeClr val="tx1"/>
                </a:solidFill>
              </a:rPr>
              <a:t>!</a:t>
            </a:r>
          </a:p>
          <a:p>
            <a:pPr marL="285750" indent="-285750">
              <a:lnSpc>
                <a:spcPct val="150000"/>
              </a:lnSpc>
              <a:spcAft>
                <a:spcPts val="1800"/>
              </a:spcAft>
              <a:buFont typeface="Arial" panose="020B0604020202020204" pitchFamily="34" charset="0"/>
              <a:buChar char="•"/>
            </a:pPr>
            <a:r>
              <a:rPr lang="en-US" altLang="zh-TW" sz="1400" b="0" dirty="0" smtClean="0">
                <a:solidFill>
                  <a:schemeClr val="tx1"/>
                </a:solidFill>
              </a:rPr>
              <a:t>The live video and the instant playback from all the relevant cameras will be popping up on the top of the central management system to assist with instant verification.</a:t>
            </a:r>
            <a:endParaRPr lang="en-US" altLang="zh-TW" sz="1400" b="0" dirty="0">
              <a:solidFill>
                <a:schemeClr val="tx1"/>
              </a:solidFill>
            </a:endParaRPr>
          </a:p>
        </p:txBody>
      </p:sp>
      <p:pic>
        <p:nvPicPr>
          <p:cNvPr id="2050" name="Picture 2" descr="Silhouette, Soldier, Gun, Isolated, Man, Militar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32240" y="2371674"/>
            <a:ext cx="792088" cy="60606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download.acti.com/corpweb/DownloadCenter/Ajax/MakeThumbImage.ashx?t=%5b%22Product+Images%22%5d&amp;p=%5b%22I98%22%5d&amp;tDef=%5b%22Coming+Soon%22%5d&amp;ext=png&amp;maxWidth=240&amp;toext=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5580112" y="1039166"/>
            <a:ext cx="864096" cy="86409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s://download.acti.com/corpweb/DownloadCenter/Ajax/MakeThumbImage.ashx?t=%5b%22Product+Images%22%5d&amp;p=%5b%22I97%22%5d&amp;tDef=%5b%22Coming+Soon%22%5d&amp;ext=png&amp;maxWidth=240&amp;toext=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20263" y="1039166"/>
            <a:ext cx="820774" cy="820774"/>
          </a:xfrm>
          <a:prstGeom prst="rect">
            <a:avLst/>
          </a:prstGeom>
          <a:noFill/>
          <a:extLst>
            <a:ext uri="{909E8E84-426E-40DD-AFC4-6F175D3DCCD1}">
              <a14:hiddenFill xmlns:a14="http://schemas.microsoft.com/office/drawing/2010/main">
                <a:solidFill>
                  <a:srgbClr val="FFFFFF"/>
                </a:solidFill>
              </a14:hiddenFill>
            </a:ext>
          </a:extLst>
        </p:spPr>
      </p:pic>
      <p:sp>
        <p:nvSpPr>
          <p:cNvPr id="3" name="Curved Up Arrow 2"/>
          <p:cNvSpPr/>
          <p:nvPr/>
        </p:nvSpPr>
        <p:spPr>
          <a:xfrm rot="927303">
            <a:off x="5545778" y="1868728"/>
            <a:ext cx="720080" cy="380456"/>
          </a:xfrm>
          <a:prstGeom prst="curvedUp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Curved Up Arrow 9"/>
          <p:cNvSpPr/>
          <p:nvPr/>
        </p:nvSpPr>
        <p:spPr>
          <a:xfrm rot="20672697" flipH="1">
            <a:off x="7774686" y="1868728"/>
            <a:ext cx="720080" cy="380456"/>
          </a:xfrm>
          <a:prstGeom prst="curvedUp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Isosceles Triangle 6"/>
          <p:cNvSpPr/>
          <p:nvPr/>
        </p:nvSpPr>
        <p:spPr>
          <a:xfrm rot="2824583">
            <a:off x="7020272" y="1546162"/>
            <a:ext cx="1008112" cy="1584176"/>
          </a:xfrm>
          <a:prstGeom prst="triangle">
            <a:avLst/>
          </a:prstGeom>
          <a:solidFill>
            <a:srgbClr val="FFFF00">
              <a:alpha val="3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p:cNvSpPr/>
          <p:nvPr/>
        </p:nvSpPr>
        <p:spPr>
          <a:xfrm rot="17695048">
            <a:off x="6241951" y="1347614"/>
            <a:ext cx="1008112" cy="1584176"/>
          </a:xfrm>
          <a:prstGeom prst="triangle">
            <a:avLst/>
          </a:prstGeom>
          <a:solidFill>
            <a:srgbClr val="FFFF00">
              <a:alpha val="341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itle 1"/>
          <p:cNvSpPr txBox="1">
            <a:spLocks/>
          </p:cNvSpPr>
          <p:nvPr/>
        </p:nvSpPr>
        <p:spPr>
          <a:xfrm>
            <a:off x="5508104" y="3507854"/>
            <a:ext cx="3312368" cy="1296144"/>
          </a:xfrm>
          <a:prstGeom prst="rect">
            <a:avLst/>
          </a:prstGeom>
          <a:solidFill>
            <a:schemeClr val="accent2">
              <a:lumMod val="20000"/>
              <a:lumOff val="80000"/>
            </a:schemeClr>
          </a:solidFill>
        </p:spPr>
        <p:txBody>
          <a:bodyPr vert="horz" lIns="91440" tIns="45720" rIns="91440" bIns="45720" rtlCol="0" anchor="t">
            <a:normAutofit fontScale="92500" lnSpcReduction="20000"/>
          </a:bodyPr>
          <a:lstStyle>
            <a:lvl1pPr algn="l" defTabSz="914400" rtl="0" eaLnBrk="1" latinLnBrk="0" hangingPunct="1">
              <a:spcBef>
                <a:spcPct val="0"/>
              </a:spcBef>
              <a:buNone/>
              <a:defRPr sz="3000" b="1" kern="1200" baseline="0">
                <a:solidFill>
                  <a:schemeClr val="bg1"/>
                </a:solidFill>
                <a:latin typeface="Segoe UI Light" panose="020B0502040204020203" pitchFamily="34" charset="0"/>
                <a:ea typeface="Arial Unicode MS" panose="020B0604020202020204" pitchFamily="34" charset="-120"/>
                <a:cs typeface="Arial Unicode MS" panose="020B0604020202020204" pitchFamily="34" charset="-120"/>
              </a:defRPr>
            </a:lvl1pPr>
          </a:lstStyle>
          <a:p>
            <a:pPr>
              <a:lnSpc>
                <a:spcPct val="150000"/>
              </a:lnSpc>
            </a:pPr>
            <a:r>
              <a:rPr lang="en-US" altLang="zh-TW" sz="1300" b="0" dirty="0" smtClean="0">
                <a:solidFill>
                  <a:schemeClr val="tx1"/>
                </a:solidFill>
              </a:rPr>
              <a:t>Having received shooter’s geolocation from the sensors, the ACTi’s central management system automatically notifies the smart PTZ cameras to turn towards the pre-defined zone and zoom in using ACTi command protocol.</a:t>
            </a:r>
            <a:endParaRPr lang="en-US" altLang="zh-TW" sz="1300" b="0" dirty="0">
              <a:solidFill>
                <a:schemeClr val="tx1"/>
              </a:solidFill>
            </a:endParaRPr>
          </a:p>
        </p:txBody>
      </p:sp>
    </p:spTree>
    <p:extLst>
      <p:ext uri="{BB962C8B-B14F-4D97-AF65-F5344CB8AC3E}">
        <p14:creationId xmlns:p14="http://schemas.microsoft.com/office/powerpoint/2010/main" val="7899294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308194" y="771550"/>
            <a:ext cx="3831758" cy="3672408"/>
          </a:xfrm>
          <a:prstGeom prst="rect">
            <a:avLst/>
          </a:prstGeom>
        </p:spPr>
        <p:txBody>
          <a:bodyPr vert="horz" lIns="91440" tIns="45720" rIns="91440" bIns="45720" rtlCol="0" anchor="t">
            <a:noAutofit/>
          </a:bodyPr>
          <a:lstStyle>
            <a:lvl1pPr algn="l" defTabSz="914400" rtl="0" eaLnBrk="1" latinLnBrk="0" hangingPunct="1">
              <a:spcBef>
                <a:spcPct val="0"/>
              </a:spcBef>
              <a:buNone/>
              <a:defRPr sz="3000" b="1" kern="1200" baseline="0">
                <a:solidFill>
                  <a:schemeClr val="bg1"/>
                </a:solidFill>
                <a:latin typeface="Segoe UI Light" panose="020B0502040204020203" pitchFamily="34" charset="0"/>
                <a:ea typeface="Arial Unicode MS" panose="020B0604020202020204" pitchFamily="34" charset="-120"/>
                <a:cs typeface="Arial Unicode MS" panose="020B0604020202020204" pitchFamily="34" charset="-120"/>
              </a:defRPr>
            </a:lvl1pPr>
          </a:lstStyle>
          <a:p>
            <a:pPr marL="285750" indent="-285750">
              <a:lnSpc>
                <a:spcPct val="150000"/>
              </a:lnSpc>
              <a:spcAft>
                <a:spcPts val="1800"/>
              </a:spcAft>
              <a:buFont typeface="Arial" panose="020B0604020202020204" pitchFamily="34" charset="0"/>
              <a:buChar char="•"/>
            </a:pPr>
            <a:r>
              <a:rPr lang="en-US" altLang="zh-TW" sz="1400" b="0" dirty="0">
                <a:solidFill>
                  <a:schemeClr val="tx1"/>
                </a:solidFill>
              </a:rPr>
              <a:t>When the early warning alarm goes off, the shooter's location will be visible on the map of the </a:t>
            </a:r>
            <a:r>
              <a:rPr lang="en-US" altLang="zh-TW" sz="1400" b="0" dirty="0" smtClean="0">
                <a:solidFill>
                  <a:schemeClr val="tx1"/>
                </a:solidFill>
              </a:rPr>
              <a:t>central management system (CMS).</a:t>
            </a:r>
          </a:p>
          <a:p>
            <a:pPr marL="285750" indent="-285750">
              <a:lnSpc>
                <a:spcPct val="150000"/>
              </a:lnSpc>
              <a:spcAft>
                <a:spcPts val="1800"/>
              </a:spcAft>
              <a:buFont typeface="Arial" panose="020B0604020202020204" pitchFamily="34" charset="0"/>
              <a:buChar char="•"/>
            </a:pPr>
            <a:r>
              <a:rPr lang="en-US" altLang="zh-TW" sz="1400" b="0" dirty="0">
                <a:solidFill>
                  <a:schemeClr val="tx1"/>
                </a:solidFill>
              </a:rPr>
              <a:t>The live video channels of the given location will pop up on the screen of the </a:t>
            </a:r>
            <a:r>
              <a:rPr lang="en-US" altLang="zh-TW" sz="1400" b="0" dirty="0" smtClean="0">
                <a:solidFill>
                  <a:schemeClr val="tx1"/>
                </a:solidFill>
              </a:rPr>
              <a:t>CMS for </a:t>
            </a:r>
            <a:r>
              <a:rPr lang="en-US" altLang="zh-TW" sz="1400" b="0" dirty="0">
                <a:solidFill>
                  <a:schemeClr val="tx1"/>
                </a:solidFill>
              </a:rPr>
              <a:t>instant verification</a:t>
            </a:r>
            <a:r>
              <a:rPr lang="en-US" altLang="zh-TW" sz="1400" b="0" dirty="0" smtClean="0">
                <a:solidFill>
                  <a:schemeClr val="tx1"/>
                </a:solidFill>
              </a:rPr>
              <a:t>.</a:t>
            </a:r>
          </a:p>
          <a:p>
            <a:pPr marL="285750" indent="-285750">
              <a:lnSpc>
                <a:spcPct val="150000"/>
              </a:lnSpc>
              <a:spcAft>
                <a:spcPts val="1800"/>
              </a:spcAft>
              <a:buFont typeface="Arial" panose="020B0604020202020204" pitchFamily="34" charset="0"/>
              <a:buChar char="•"/>
            </a:pPr>
            <a:r>
              <a:rPr lang="en-US" altLang="zh-TW" sz="1400" b="0" dirty="0">
                <a:solidFill>
                  <a:schemeClr val="tx1"/>
                </a:solidFill>
              </a:rPr>
              <a:t>Instant notification is pushed to all the mobile devices of the security personnel</a:t>
            </a:r>
            <a:r>
              <a:rPr lang="en-US" altLang="zh-TW" sz="1400" b="0" dirty="0" smtClean="0">
                <a:solidFill>
                  <a:schemeClr val="tx1"/>
                </a:solidFill>
              </a:rPr>
              <a:t>.</a:t>
            </a:r>
          </a:p>
          <a:p>
            <a:pPr marL="285750" indent="-285750">
              <a:lnSpc>
                <a:spcPct val="150000"/>
              </a:lnSpc>
              <a:spcAft>
                <a:spcPts val="1800"/>
              </a:spcAft>
              <a:buFont typeface="Arial" panose="020B0604020202020204" pitchFamily="34" charset="0"/>
              <a:buChar char="•"/>
            </a:pPr>
            <a:r>
              <a:rPr lang="en-US" altLang="zh-TW" sz="1400" b="0" dirty="0" smtClean="0">
                <a:solidFill>
                  <a:schemeClr val="tx1"/>
                </a:solidFill>
              </a:rPr>
              <a:t>ACTi CMS can manage up to 6400 video surveillance cameras concurrently.</a:t>
            </a:r>
            <a:endParaRPr lang="en-US" altLang="zh-TW" sz="1400" b="0" dirty="0">
              <a:solidFill>
                <a:schemeClr val="tx1"/>
              </a:solidFill>
            </a:endParaRPr>
          </a:p>
        </p:txBody>
      </p:sp>
      <p:pic>
        <p:nvPicPr>
          <p:cNvPr id="3077" name="Picture 5" descr="ACTi Corporation - TV Wall Server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837758"/>
            <a:ext cx="3201856" cy="2603887"/>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p:cNvSpPr txBox="1">
            <a:spLocks/>
          </p:cNvSpPr>
          <p:nvPr/>
        </p:nvSpPr>
        <p:spPr>
          <a:xfrm>
            <a:off x="309989" y="-10991"/>
            <a:ext cx="5596524" cy="566517"/>
          </a:xfrm>
          <a:prstGeom prst="rect">
            <a:avLst/>
          </a:prstGeom>
        </p:spPr>
        <p:txBody>
          <a:bodyPr vert="horz" lIns="91440" tIns="45720" rIns="91440" bIns="45720" rtlCol="0" anchor="ctr">
            <a:noAutofit/>
          </a:bodyPr>
          <a:lstStyle>
            <a:lvl1pPr algn="l" defTabSz="914400" rtl="0" eaLnBrk="1" latinLnBrk="0" hangingPunct="1">
              <a:spcBef>
                <a:spcPct val="0"/>
              </a:spcBef>
              <a:buNone/>
              <a:defRPr sz="3000" b="1" kern="1200" baseline="0">
                <a:solidFill>
                  <a:schemeClr val="bg1"/>
                </a:solidFill>
                <a:latin typeface="Segoe UI Light" panose="020B0502040204020203" pitchFamily="34" charset="0"/>
                <a:ea typeface="Arial Unicode MS" panose="020B0604020202020204" pitchFamily="34" charset="-120"/>
                <a:cs typeface="Arial Unicode MS" panose="020B0604020202020204" pitchFamily="34" charset="-120"/>
              </a:defRPr>
            </a:lvl1pPr>
          </a:lstStyle>
          <a:p>
            <a:r>
              <a:rPr lang="en-US" altLang="zh-TW" sz="2400" b="0" dirty="0" smtClean="0"/>
              <a:t>Central Control</a:t>
            </a:r>
            <a:endParaRPr lang="en-US" altLang="zh-TW" sz="2400" b="0" dirty="0"/>
          </a:p>
        </p:txBody>
      </p:sp>
      <p:grpSp>
        <p:nvGrpSpPr>
          <p:cNvPr id="3" name="Group 2"/>
          <p:cNvGrpSpPr/>
          <p:nvPr/>
        </p:nvGrpSpPr>
        <p:grpSpPr>
          <a:xfrm>
            <a:off x="4292061" y="2139702"/>
            <a:ext cx="3113463" cy="1768111"/>
            <a:chOff x="3906809" y="2643758"/>
            <a:chExt cx="3113463" cy="1768111"/>
          </a:xfrm>
        </p:grpSpPr>
        <p:pic>
          <p:nvPicPr>
            <p:cNvPr id="307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06809" y="2643758"/>
              <a:ext cx="3113463" cy="1768111"/>
            </a:xfrm>
            <a:prstGeom prst="rect">
              <a:avLst/>
            </a:prstGeom>
            <a:noFill/>
            <a:ln w="9525">
              <a:solidFill>
                <a:schemeClr val="bg1"/>
              </a:solidFill>
              <a:miter lim="800000"/>
              <a:headEnd/>
              <a:tailEnd/>
            </a:ln>
            <a:extLst>
              <a:ext uri="{909E8E84-426E-40DD-AFC4-6F175D3DCCD1}">
                <a14:hiddenFill xmlns:a14="http://schemas.microsoft.com/office/drawing/2010/main">
                  <a:solidFill>
                    <a:schemeClr val="accent1"/>
                  </a:solidFill>
                </a14:hiddenFill>
              </a:ext>
            </a:extLst>
          </p:spPr>
        </p:pic>
        <p:sp>
          <p:nvSpPr>
            <p:cNvPr id="2" name="Isosceles Triangle 1"/>
            <p:cNvSpPr/>
            <p:nvPr/>
          </p:nvSpPr>
          <p:spPr>
            <a:xfrm>
              <a:off x="5228990" y="3610423"/>
              <a:ext cx="257290" cy="180020"/>
            </a:xfrm>
            <a:prstGeom prst="triangle">
              <a:avLst/>
            </a:prstGeom>
            <a:solidFill>
              <a:srgbClr val="E83828"/>
            </a:solidFill>
            <a:ln>
              <a:solidFill>
                <a:srgbClr val="FFFF0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grpSp>
      <p:sp>
        <p:nvSpPr>
          <p:cNvPr id="11" name="Title 1"/>
          <p:cNvSpPr txBox="1">
            <a:spLocks/>
          </p:cNvSpPr>
          <p:nvPr/>
        </p:nvSpPr>
        <p:spPr>
          <a:xfrm>
            <a:off x="4283968" y="4077650"/>
            <a:ext cx="3636404" cy="654340"/>
          </a:xfrm>
          <a:prstGeom prst="rect">
            <a:avLst/>
          </a:prstGeom>
          <a:solidFill>
            <a:schemeClr val="accent2">
              <a:lumMod val="20000"/>
              <a:lumOff val="80000"/>
            </a:schemeClr>
          </a:solidFill>
        </p:spPr>
        <p:txBody>
          <a:bodyPr vert="horz" lIns="91440" tIns="45720" rIns="91440" bIns="45720" rtlCol="0" anchor="t">
            <a:normAutofit lnSpcReduction="10000"/>
          </a:bodyPr>
          <a:lstStyle>
            <a:lvl1pPr algn="l" defTabSz="914400" rtl="0" eaLnBrk="1" latinLnBrk="0" hangingPunct="1">
              <a:spcBef>
                <a:spcPct val="0"/>
              </a:spcBef>
              <a:buNone/>
              <a:defRPr sz="3000" b="1" kern="1200" baseline="0">
                <a:solidFill>
                  <a:schemeClr val="bg1"/>
                </a:solidFill>
                <a:latin typeface="Segoe UI Light" panose="020B0502040204020203" pitchFamily="34" charset="0"/>
                <a:ea typeface="Arial Unicode MS" panose="020B0604020202020204" pitchFamily="34" charset="-120"/>
                <a:cs typeface="Arial Unicode MS" panose="020B0604020202020204" pitchFamily="34" charset="-120"/>
              </a:defRPr>
            </a:lvl1pPr>
          </a:lstStyle>
          <a:p>
            <a:pPr>
              <a:lnSpc>
                <a:spcPct val="150000"/>
              </a:lnSpc>
            </a:pPr>
            <a:r>
              <a:rPr lang="en-US" altLang="zh-TW" sz="1300" b="0" dirty="0" smtClean="0">
                <a:solidFill>
                  <a:schemeClr val="tx1"/>
                </a:solidFill>
              </a:rPr>
              <a:t>Push Notification to the mobile app works even when the phone’s screen is turned off.</a:t>
            </a:r>
            <a:endParaRPr lang="en-US" altLang="zh-TW" sz="1300" b="0" dirty="0">
              <a:solidFill>
                <a:schemeClr val="tx1"/>
              </a:solidFill>
            </a:endParaRPr>
          </a:p>
        </p:txBody>
      </p:sp>
    </p:spTree>
    <p:extLst>
      <p:ext uri="{BB962C8B-B14F-4D97-AF65-F5344CB8AC3E}">
        <p14:creationId xmlns:p14="http://schemas.microsoft.com/office/powerpoint/2010/main" val="93909652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309989" y="-10991"/>
            <a:ext cx="5596524" cy="566517"/>
          </a:xfrm>
          <a:prstGeom prst="rect">
            <a:avLst/>
          </a:prstGeom>
        </p:spPr>
        <p:txBody>
          <a:bodyPr vert="horz" lIns="91440" tIns="45720" rIns="91440" bIns="45720" rtlCol="0" anchor="ctr">
            <a:noAutofit/>
          </a:bodyPr>
          <a:lstStyle>
            <a:lvl1pPr algn="l" defTabSz="914400" rtl="0" eaLnBrk="1" latinLnBrk="0" hangingPunct="1">
              <a:spcBef>
                <a:spcPct val="0"/>
              </a:spcBef>
              <a:buNone/>
              <a:defRPr sz="3000" b="1" kern="1200" baseline="0">
                <a:solidFill>
                  <a:schemeClr val="bg1"/>
                </a:solidFill>
                <a:latin typeface="Segoe UI Light" panose="020B0502040204020203" pitchFamily="34" charset="0"/>
                <a:ea typeface="Arial Unicode MS" panose="020B0604020202020204" pitchFamily="34" charset="-120"/>
                <a:cs typeface="Arial Unicode MS" panose="020B0604020202020204" pitchFamily="34" charset="-120"/>
              </a:defRPr>
            </a:lvl1pPr>
          </a:lstStyle>
          <a:p>
            <a:r>
              <a:rPr lang="en-US" altLang="zh-TW" sz="2400" b="0" dirty="0" smtClean="0"/>
              <a:t>Notify Everybody</a:t>
            </a:r>
            <a:endParaRPr lang="en-US" altLang="zh-TW" sz="2400" b="0" dirty="0"/>
          </a:p>
        </p:txBody>
      </p:sp>
      <p:sp>
        <p:nvSpPr>
          <p:cNvPr id="5" name="Title 1"/>
          <p:cNvSpPr txBox="1">
            <a:spLocks/>
          </p:cNvSpPr>
          <p:nvPr/>
        </p:nvSpPr>
        <p:spPr>
          <a:xfrm>
            <a:off x="308194" y="771550"/>
            <a:ext cx="5055894" cy="4032448"/>
          </a:xfrm>
          <a:prstGeom prst="rect">
            <a:avLst/>
          </a:prstGeom>
        </p:spPr>
        <p:txBody>
          <a:bodyPr vert="horz" lIns="91440" tIns="45720" rIns="91440" bIns="45720" rtlCol="0" anchor="t">
            <a:noAutofit/>
          </a:bodyPr>
          <a:lstStyle>
            <a:lvl1pPr algn="l" defTabSz="914400" rtl="0" eaLnBrk="1" latinLnBrk="0" hangingPunct="1">
              <a:spcBef>
                <a:spcPct val="0"/>
              </a:spcBef>
              <a:buNone/>
              <a:defRPr sz="3000" b="1" kern="1200" baseline="0">
                <a:solidFill>
                  <a:schemeClr val="bg1"/>
                </a:solidFill>
                <a:latin typeface="Segoe UI Light" panose="020B0502040204020203" pitchFamily="34" charset="0"/>
                <a:ea typeface="Arial Unicode MS" panose="020B0604020202020204" pitchFamily="34" charset="-120"/>
                <a:cs typeface="Arial Unicode MS" panose="020B0604020202020204" pitchFamily="34" charset="-120"/>
              </a:defRPr>
            </a:lvl1pPr>
          </a:lstStyle>
          <a:p>
            <a:pPr marL="285750" indent="-285750">
              <a:lnSpc>
                <a:spcPct val="150000"/>
              </a:lnSpc>
              <a:spcAft>
                <a:spcPts val="1800"/>
              </a:spcAft>
              <a:buFont typeface="Arial" panose="020B0604020202020204" pitchFamily="34" charset="0"/>
              <a:buChar char="•"/>
            </a:pPr>
            <a:r>
              <a:rPr lang="en-US" altLang="zh-TW" sz="1400" b="0" dirty="0" smtClean="0">
                <a:solidFill>
                  <a:schemeClr val="tx1"/>
                </a:solidFill>
              </a:rPr>
              <a:t>In addition to the audio broadcast systems, the use of TV screens can be very helpful while coordinating the actions of a large number of people.</a:t>
            </a:r>
          </a:p>
          <a:p>
            <a:pPr marL="285750" indent="-285750">
              <a:lnSpc>
                <a:spcPct val="150000"/>
              </a:lnSpc>
              <a:spcAft>
                <a:spcPts val="1800"/>
              </a:spcAft>
              <a:buFont typeface="Arial" panose="020B0604020202020204" pitchFamily="34" charset="0"/>
              <a:buChar char="•"/>
            </a:pPr>
            <a:r>
              <a:rPr lang="en-US" altLang="zh-TW" sz="1400" b="0" dirty="0" smtClean="0">
                <a:solidFill>
                  <a:schemeClr val="tx1"/>
                </a:solidFill>
              </a:rPr>
              <a:t>ACTi’s </a:t>
            </a:r>
            <a:r>
              <a:rPr lang="en-US" altLang="zh-TW" sz="1400" dirty="0" smtClean="0">
                <a:solidFill>
                  <a:schemeClr val="tx1"/>
                </a:solidFill>
              </a:rPr>
              <a:t>Digital Signage System </a:t>
            </a:r>
            <a:r>
              <a:rPr lang="en-US" altLang="zh-TW" sz="1400" b="0" dirty="0" smtClean="0">
                <a:solidFill>
                  <a:schemeClr val="tx1"/>
                </a:solidFill>
              </a:rPr>
              <a:t>is a convenient cloud-manageable media network that provides daily used information on the screens of hundreds of locations.</a:t>
            </a:r>
          </a:p>
          <a:p>
            <a:pPr marL="285750" indent="-285750">
              <a:lnSpc>
                <a:spcPct val="150000"/>
              </a:lnSpc>
              <a:spcAft>
                <a:spcPts val="1800"/>
              </a:spcAft>
              <a:buFont typeface="Arial" panose="020B0604020202020204" pitchFamily="34" charset="0"/>
              <a:buChar char="•"/>
            </a:pPr>
            <a:r>
              <a:rPr lang="en-US" altLang="zh-TW" sz="1400" b="0" dirty="0" smtClean="0">
                <a:solidFill>
                  <a:schemeClr val="tx1"/>
                </a:solidFill>
              </a:rPr>
              <a:t>When the security officers presses a button, </a:t>
            </a:r>
            <a:r>
              <a:rPr lang="en-US" altLang="zh-TW" sz="1400" dirty="0" smtClean="0">
                <a:solidFill>
                  <a:schemeClr val="tx1"/>
                </a:solidFill>
              </a:rPr>
              <a:t>all the screens of the premises will switch to the alert mode </a:t>
            </a:r>
            <a:r>
              <a:rPr lang="en-US" altLang="zh-TW" sz="1400" b="0" dirty="0" smtClean="0">
                <a:solidFill>
                  <a:schemeClr val="tx1"/>
                </a:solidFill>
              </a:rPr>
              <a:t>instantly, providing instructions to the viewers.</a:t>
            </a:r>
          </a:p>
          <a:p>
            <a:pPr marL="285750" indent="-285750">
              <a:lnSpc>
                <a:spcPct val="150000"/>
              </a:lnSpc>
              <a:spcAft>
                <a:spcPts val="1800"/>
              </a:spcAft>
              <a:buFont typeface="Arial" panose="020B0604020202020204" pitchFamily="34" charset="0"/>
              <a:buChar char="•"/>
            </a:pPr>
            <a:r>
              <a:rPr lang="en-US" altLang="zh-TW" sz="1400" b="0" dirty="0" smtClean="0">
                <a:solidFill>
                  <a:schemeClr val="tx1"/>
                </a:solidFill>
              </a:rPr>
              <a:t>Watch the video introduction of </a:t>
            </a:r>
            <a:r>
              <a:rPr lang="en-US" altLang="zh-TW" sz="1400" b="0" dirty="0" smtClean="0">
                <a:solidFill>
                  <a:srgbClr val="C00000"/>
                </a:solidFill>
                <a:hlinkClick r:id="rId2"/>
              </a:rPr>
              <a:t>ACTi Digital Signage System</a:t>
            </a:r>
            <a:r>
              <a:rPr lang="en-US" altLang="zh-TW" sz="1400" b="0" dirty="0" smtClean="0">
                <a:solidFill>
                  <a:schemeClr val="tx1"/>
                </a:solidFill>
              </a:rPr>
              <a:t>.</a:t>
            </a:r>
            <a:endParaRPr lang="en-US" altLang="zh-TW" sz="1400" b="0" dirty="0">
              <a:solidFill>
                <a:schemeClr val="tx1"/>
              </a:solidFill>
            </a:endParaRPr>
          </a:p>
        </p:txBody>
      </p:sp>
      <p:sp>
        <p:nvSpPr>
          <p:cNvPr id="11" name="Title 1"/>
          <p:cNvSpPr txBox="1">
            <a:spLocks/>
          </p:cNvSpPr>
          <p:nvPr/>
        </p:nvSpPr>
        <p:spPr>
          <a:xfrm>
            <a:off x="5458580" y="3219822"/>
            <a:ext cx="3289884" cy="1296144"/>
          </a:xfrm>
          <a:prstGeom prst="rect">
            <a:avLst/>
          </a:prstGeom>
          <a:solidFill>
            <a:schemeClr val="accent2">
              <a:lumMod val="20000"/>
              <a:lumOff val="80000"/>
            </a:schemeClr>
          </a:solidFill>
        </p:spPr>
        <p:txBody>
          <a:bodyPr vert="horz" lIns="91440" tIns="45720" rIns="91440" bIns="45720" rtlCol="0" anchor="t">
            <a:normAutofit fontScale="92500" lnSpcReduction="20000"/>
          </a:bodyPr>
          <a:lstStyle>
            <a:lvl1pPr algn="l" defTabSz="914400" rtl="0" eaLnBrk="1" latinLnBrk="0" hangingPunct="1">
              <a:spcBef>
                <a:spcPct val="0"/>
              </a:spcBef>
              <a:buNone/>
              <a:defRPr sz="3000" b="1" kern="1200" baseline="0">
                <a:solidFill>
                  <a:schemeClr val="bg1"/>
                </a:solidFill>
                <a:latin typeface="Segoe UI Light" panose="020B0502040204020203" pitchFamily="34" charset="0"/>
                <a:ea typeface="Arial Unicode MS" panose="020B0604020202020204" pitchFamily="34" charset="-120"/>
                <a:cs typeface="Arial Unicode MS" panose="020B0604020202020204" pitchFamily="34" charset="-120"/>
              </a:defRPr>
            </a:lvl1pPr>
          </a:lstStyle>
          <a:p>
            <a:pPr>
              <a:lnSpc>
                <a:spcPct val="150000"/>
              </a:lnSpc>
            </a:pPr>
            <a:r>
              <a:rPr lang="en-US" altLang="zh-TW" sz="1300" b="0" dirty="0" smtClean="0">
                <a:solidFill>
                  <a:schemeClr val="tx1"/>
                </a:solidFill>
              </a:rPr>
              <a:t>The alert message stays on all the screens until the end of the incident. When the alarm button is switched to back to the normal position, the regular media content display resumes automatically.</a:t>
            </a:r>
            <a:endParaRPr lang="en-US" altLang="zh-TW" sz="1300" b="0" dirty="0">
              <a:solidFill>
                <a:schemeClr val="tx1"/>
              </a:solidFill>
            </a:endParaRPr>
          </a:p>
        </p:txBody>
      </p:sp>
      <p:sp>
        <p:nvSpPr>
          <p:cNvPr id="6" name="Rounded Rectangle 5"/>
          <p:cNvSpPr/>
          <p:nvPr/>
        </p:nvSpPr>
        <p:spPr>
          <a:xfrm>
            <a:off x="5436096" y="915566"/>
            <a:ext cx="3312368" cy="2160240"/>
          </a:xfrm>
          <a:prstGeom prst="roundRect">
            <a:avLst>
              <a:gd name="adj" fmla="val 4457"/>
            </a:avLst>
          </a:prstGeom>
          <a:solidFill>
            <a:schemeClr val="tx1">
              <a:lumMod val="65000"/>
              <a:lumOff val="3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rgbClr val="FF0000"/>
                </a:solidFill>
                <a:latin typeface="Arial" panose="020B0604020202020204" pitchFamily="34" charset="0"/>
                <a:cs typeface="Arial" panose="020B0604020202020204" pitchFamily="34" charset="0"/>
              </a:rPr>
              <a:t>Active Shooter Alert!</a:t>
            </a:r>
          </a:p>
          <a:p>
            <a:pPr algn="ctr"/>
            <a:endParaRPr lang="en-US" sz="2000" b="1" dirty="0" smtClean="0">
              <a:latin typeface="Arial" panose="020B0604020202020204" pitchFamily="34" charset="0"/>
              <a:cs typeface="Arial" panose="020B0604020202020204" pitchFamily="34" charset="0"/>
            </a:endParaRPr>
          </a:p>
          <a:p>
            <a:pPr algn="ctr"/>
            <a:r>
              <a:rPr lang="en-US" sz="2400" b="1" dirty="0" smtClean="0">
                <a:latin typeface="Arial" panose="020B0604020202020204" pitchFamily="34" charset="0"/>
                <a:cs typeface="Arial" panose="020B0604020202020204" pitchFamily="34" charset="0"/>
              </a:rPr>
              <a:t>RUN!</a:t>
            </a:r>
          </a:p>
          <a:p>
            <a:pPr algn="ctr"/>
            <a:r>
              <a:rPr lang="en-US" sz="2400" b="1" dirty="0" smtClean="0">
                <a:latin typeface="Arial" panose="020B0604020202020204" pitchFamily="34" charset="0"/>
                <a:cs typeface="Arial" panose="020B0604020202020204" pitchFamily="34" charset="0"/>
              </a:rPr>
              <a:t>HIDE!</a:t>
            </a:r>
          </a:p>
          <a:p>
            <a:pPr algn="ctr"/>
            <a:r>
              <a:rPr lang="en-US" sz="2400" b="1" dirty="0" smtClean="0">
                <a:latin typeface="Arial" panose="020B0604020202020204" pitchFamily="34" charset="0"/>
                <a:cs typeface="Arial" panose="020B0604020202020204" pitchFamily="34" charset="0"/>
              </a:rPr>
              <a:t>FIGHT!</a:t>
            </a:r>
            <a:endParaRPr lang="en-US"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9710003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309989" y="-10991"/>
            <a:ext cx="5596524" cy="566517"/>
          </a:xfrm>
          <a:prstGeom prst="rect">
            <a:avLst/>
          </a:prstGeom>
        </p:spPr>
        <p:txBody>
          <a:bodyPr vert="horz" lIns="91440" tIns="45720" rIns="91440" bIns="45720" rtlCol="0" anchor="ctr">
            <a:noAutofit/>
          </a:bodyPr>
          <a:lstStyle>
            <a:lvl1pPr algn="l" defTabSz="914400" rtl="0" eaLnBrk="1" latinLnBrk="0" hangingPunct="1">
              <a:spcBef>
                <a:spcPct val="0"/>
              </a:spcBef>
              <a:buNone/>
              <a:defRPr sz="3000" b="1" kern="1200" baseline="0">
                <a:solidFill>
                  <a:schemeClr val="bg1"/>
                </a:solidFill>
                <a:latin typeface="Segoe UI Light" panose="020B0502040204020203" pitchFamily="34" charset="0"/>
                <a:ea typeface="Arial Unicode MS" panose="020B0604020202020204" pitchFamily="34" charset="-120"/>
                <a:cs typeface="Arial Unicode MS" panose="020B0604020202020204" pitchFamily="34" charset="-120"/>
              </a:defRPr>
            </a:lvl1pPr>
          </a:lstStyle>
          <a:p>
            <a:r>
              <a:rPr lang="en-US" altLang="zh-TW" sz="2400" b="0" dirty="0" smtClean="0"/>
              <a:t>Summary</a:t>
            </a:r>
            <a:endParaRPr lang="en-US" altLang="zh-TW" sz="2400" b="0" dirty="0"/>
          </a:p>
        </p:txBody>
      </p:sp>
      <p:sp>
        <p:nvSpPr>
          <p:cNvPr id="5" name="Title 1"/>
          <p:cNvSpPr txBox="1">
            <a:spLocks/>
          </p:cNvSpPr>
          <p:nvPr/>
        </p:nvSpPr>
        <p:spPr>
          <a:xfrm>
            <a:off x="308194" y="771550"/>
            <a:ext cx="8656294" cy="4248472"/>
          </a:xfrm>
          <a:prstGeom prst="rect">
            <a:avLst/>
          </a:prstGeom>
        </p:spPr>
        <p:txBody>
          <a:bodyPr vert="horz" lIns="91440" tIns="45720" rIns="91440" bIns="45720" rtlCol="0" anchor="t">
            <a:noAutofit/>
          </a:bodyPr>
          <a:lstStyle>
            <a:lvl1pPr algn="l" defTabSz="914400" rtl="0" eaLnBrk="1" latinLnBrk="0" hangingPunct="1">
              <a:spcBef>
                <a:spcPct val="0"/>
              </a:spcBef>
              <a:buNone/>
              <a:defRPr sz="3000" b="1" kern="1200" baseline="0">
                <a:solidFill>
                  <a:schemeClr val="bg1"/>
                </a:solidFill>
                <a:latin typeface="Segoe UI Light" panose="020B0502040204020203" pitchFamily="34" charset="0"/>
                <a:ea typeface="Arial Unicode MS" panose="020B0604020202020204" pitchFamily="34" charset="-120"/>
                <a:cs typeface="Arial Unicode MS" panose="020B0604020202020204" pitchFamily="34" charset="-120"/>
              </a:defRPr>
            </a:lvl1pPr>
          </a:lstStyle>
          <a:p>
            <a:pPr marL="285750" indent="-285750">
              <a:lnSpc>
                <a:spcPct val="150000"/>
              </a:lnSpc>
              <a:spcAft>
                <a:spcPts val="600"/>
              </a:spcAft>
              <a:buFont typeface="Arial" panose="020B0604020202020204" pitchFamily="34" charset="0"/>
              <a:buChar char="•"/>
            </a:pPr>
            <a:r>
              <a:rPr lang="en-US" altLang="zh-TW" sz="1300" b="0" dirty="0">
                <a:solidFill>
                  <a:schemeClr val="tx1"/>
                </a:solidFill>
              </a:rPr>
              <a:t>ACTi provides a wide range of solution options to completely prevent or minimize the damage of the shooting </a:t>
            </a:r>
            <a:r>
              <a:rPr lang="en-US" altLang="zh-TW" sz="1300" b="0" dirty="0" smtClean="0">
                <a:solidFill>
                  <a:schemeClr val="tx1"/>
                </a:solidFill>
              </a:rPr>
              <a:t>incidents.</a:t>
            </a:r>
            <a:endParaRPr lang="en-US" altLang="zh-TW" sz="1300" b="0" dirty="0">
              <a:solidFill>
                <a:schemeClr val="tx1"/>
              </a:solidFill>
            </a:endParaRPr>
          </a:p>
          <a:p>
            <a:pPr marL="285750" indent="-285750">
              <a:lnSpc>
                <a:spcPct val="150000"/>
              </a:lnSpc>
              <a:spcAft>
                <a:spcPts val="600"/>
              </a:spcAft>
              <a:buFont typeface="Arial" panose="020B0604020202020204" pitchFamily="34" charset="0"/>
              <a:buChar char="•"/>
            </a:pPr>
            <a:r>
              <a:rPr lang="en-US" altLang="zh-TW" sz="1300" b="0" dirty="0">
                <a:solidFill>
                  <a:schemeClr val="tx1"/>
                </a:solidFill>
              </a:rPr>
              <a:t>The shooting can be detected by a specially designed </a:t>
            </a:r>
            <a:r>
              <a:rPr lang="en-US" altLang="zh-TW" sz="1300" dirty="0">
                <a:solidFill>
                  <a:schemeClr val="tx1"/>
                </a:solidFill>
              </a:rPr>
              <a:t>gunshot detection sensors </a:t>
            </a:r>
            <a:r>
              <a:rPr lang="en-US" altLang="zh-TW" sz="1300" b="0" dirty="0">
                <a:solidFill>
                  <a:schemeClr val="tx1"/>
                </a:solidFill>
              </a:rPr>
              <a:t>for both indoor and outdoor locations. These sensors can be deployed with </a:t>
            </a:r>
            <a:r>
              <a:rPr lang="en-US" altLang="zh-TW" sz="1300" b="0" dirty="0" smtClean="0">
                <a:solidFill>
                  <a:schemeClr val="tx1"/>
                </a:solidFill>
              </a:rPr>
              <a:t>80m/260ft </a:t>
            </a:r>
            <a:r>
              <a:rPr lang="en-US" altLang="zh-TW" sz="1300" b="0" dirty="0">
                <a:solidFill>
                  <a:schemeClr val="tx1"/>
                </a:solidFill>
              </a:rPr>
              <a:t>intervals across the area.</a:t>
            </a:r>
          </a:p>
          <a:p>
            <a:pPr marL="285750" indent="-285750">
              <a:lnSpc>
                <a:spcPct val="150000"/>
              </a:lnSpc>
              <a:spcAft>
                <a:spcPts val="600"/>
              </a:spcAft>
              <a:buFont typeface="Arial" panose="020B0604020202020204" pitchFamily="34" charset="0"/>
              <a:buChar char="•"/>
            </a:pPr>
            <a:r>
              <a:rPr lang="en-US" altLang="zh-TW" sz="1300" b="0" dirty="0">
                <a:solidFill>
                  <a:schemeClr val="tx1"/>
                </a:solidFill>
              </a:rPr>
              <a:t>ACTi </a:t>
            </a:r>
            <a:r>
              <a:rPr lang="en-US" altLang="zh-TW" sz="1300" dirty="0" smtClean="0">
                <a:solidFill>
                  <a:schemeClr val="tx1"/>
                </a:solidFill>
              </a:rPr>
              <a:t>central management </a:t>
            </a:r>
            <a:r>
              <a:rPr lang="en-US" altLang="zh-TW" sz="1300" dirty="0">
                <a:solidFill>
                  <a:schemeClr val="tx1"/>
                </a:solidFill>
              </a:rPr>
              <a:t>system </a:t>
            </a:r>
            <a:r>
              <a:rPr lang="en-US" altLang="zh-TW" sz="1300" b="0" dirty="0">
                <a:solidFill>
                  <a:schemeClr val="tx1"/>
                </a:solidFill>
              </a:rPr>
              <a:t>is able to link the gunshot detection event with the related live video streams for instant verification and actions.</a:t>
            </a:r>
          </a:p>
          <a:p>
            <a:pPr marL="285750" indent="-285750">
              <a:lnSpc>
                <a:spcPct val="150000"/>
              </a:lnSpc>
              <a:spcAft>
                <a:spcPts val="600"/>
              </a:spcAft>
              <a:buFont typeface="Arial" panose="020B0604020202020204" pitchFamily="34" charset="0"/>
              <a:buChar char="•"/>
            </a:pPr>
            <a:r>
              <a:rPr lang="en-US" altLang="zh-TW" sz="1300" b="0" dirty="0">
                <a:solidFill>
                  <a:schemeClr val="tx1"/>
                </a:solidFill>
              </a:rPr>
              <a:t>ACTi </a:t>
            </a:r>
            <a:r>
              <a:rPr lang="en-US" altLang="zh-TW" sz="1300" dirty="0">
                <a:solidFill>
                  <a:schemeClr val="tx1"/>
                </a:solidFill>
              </a:rPr>
              <a:t>mobile app </a:t>
            </a:r>
            <a:r>
              <a:rPr lang="en-US" altLang="zh-TW" sz="1300" b="0" dirty="0">
                <a:solidFill>
                  <a:schemeClr val="tx1"/>
                </a:solidFill>
              </a:rPr>
              <a:t>is able to receive instant alerts even when the screen is off. </a:t>
            </a:r>
          </a:p>
          <a:p>
            <a:pPr marL="285750" indent="-285750">
              <a:lnSpc>
                <a:spcPct val="150000"/>
              </a:lnSpc>
              <a:spcAft>
                <a:spcPts val="600"/>
              </a:spcAft>
              <a:buFont typeface="Arial" panose="020B0604020202020204" pitchFamily="34" charset="0"/>
              <a:buChar char="•"/>
            </a:pPr>
            <a:r>
              <a:rPr lang="en-US" altLang="zh-TW" sz="1300" b="0" dirty="0">
                <a:solidFill>
                  <a:schemeClr val="tx1"/>
                </a:solidFill>
              </a:rPr>
              <a:t>ACTi </a:t>
            </a:r>
            <a:r>
              <a:rPr lang="en-US" altLang="zh-TW" sz="1300" dirty="0">
                <a:solidFill>
                  <a:schemeClr val="tx1"/>
                </a:solidFill>
              </a:rPr>
              <a:t>gun detection system </a:t>
            </a:r>
            <a:r>
              <a:rPr lang="en-US" altLang="zh-TW" sz="1300" b="0" dirty="0">
                <a:solidFill>
                  <a:schemeClr val="tx1"/>
                </a:solidFill>
              </a:rPr>
              <a:t>is an additional feature that aims to identify the presence of guns using the video-based deep learning AI.</a:t>
            </a:r>
          </a:p>
          <a:p>
            <a:pPr marL="285750" indent="-285750">
              <a:lnSpc>
                <a:spcPct val="150000"/>
              </a:lnSpc>
              <a:spcAft>
                <a:spcPts val="600"/>
              </a:spcAft>
              <a:buFont typeface="Arial" panose="020B0604020202020204" pitchFamily="34" charset="0"/>
              <a:buChar char="•"/>
            </a:pPr>
            <a:r>
              <a:rPr lang="en-US" altLang="zh-TW" sz="1300" b="0" dirty="0">
                <a:solidFill>
                  <a:schemeClr val="tx1"/>
                </a:solidFill>
              </a:rPr>
              <a:t>ACTi </a:t>
            </a:r>
            <a:r>
              <a:rPr lang="en-US" altLang="zh-TW" sz="1300" dirty="0">
                <a:solidFill>
                  <a:schemeClr val="tx1"/>
                </a:solidFill>
              </a:rPr>
              <a:t>digital signage system </a:t>
            </a:r>
            <a:r>
              <a:rPr lang="en-US" altLang="zh-TW" sz="1300" b="0" dirty="0">
                <a:solidFill>
                  <a:schemeClr val="tx1"/>
                </a:solidFill>
              </a:rPr>
              <a:t>is helping spread </a:t>
            </a:r>
            <a:r>
              <a:rPr lang="en-US" altLang="zh-TW" sz="1300" b="0" dirty="0" smtClean="0">
                <a:solidFill>
                  <a:schemeClr val="tx1"/>
                </a:solidFill>
              </a:rPr>
              <a:t>information </a:t>
            </a:r>
            <a:r>
              <a:rPr lang="en-US" altLang="zh-TW" sz="1300" b="0" dirty="0">
                <a:solidFill>
                  <a:schemeClr val="tx1"/>
                </a:solidFill>
              </a:rPr>
              <a:t>about shooting throughout the premises for instant actions – run, hide, fight!</a:t>
            </a:r>
          </a:p>
          <a:p>
            <a:pPr marL="285750" indent="-285750">
              <a:lnSpc>
                <a:spcPct val="150000"/>
              </a:lnSpc>
              <a:spcAft>
                <a:spcPts val="600"/>
              </a:spcAft>
              <a:buFont typeface="Arial" panose="020B0604020202020204" pitchFamily="34" charset="0"/>
              <a:buChar char="•"/>
            </a:pPr>
            <a:r>
              <a:rPr lang="en-US" altLang="zh-TW" sz="1300" b="0" dirty="0">
                <a:solidFill>
                  <a:schemeClr val="tx1"/>
                </a:solidFill>
              </a:rPr>
              <a:t>ACTi </a:t>
            </a:r>
            <a:r>
              <a:rPr lang="en-US" altLang="zh-TW" sz="1300" dirty="0">
                <a:solidFill>
                  <a:schemeClr val="tx1"/>
                </a:solidFill>
              </a:rPr>
              <a:t>smart PTZ cameras </a:t>
            </a:r>
            <a:r>
              <a:rPr lang="en-US" altLang="zh-TW" sz="1300" b="0" dirty="0">
                <a:solidFill>
                  <a:schemeClr val="tx1"/>
                </a:solidFill>
              </a:rPr>
              <a:t>can turn towards the shooting area for more evidence.</a:t>
            </a:r>
          </a:p>
        </p:txBody>
      </p:sp>
    </p:spTree>
    <p:extLst>
      <p:ext uri="{BB962C8B-B14F-4D97-AF65-F5344CB8AC3E}">
        <p14:creationId xmlns:p14="http://schemas.microsoft.com/office/powerpoint/2010/main" val="162953953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309989" y="-10991"/>
            <a:ext cx="5596524" cy="566517"/>
          </a:xfrm>
          <a:prstGeom prst="rect">
            <a:avLst/>
          </a:prstGeom>
        </p:spPr>
        <p:txBody>
          <a:bodyPr vert="horz" lIns="91440" tIns="45720" rIns="91440" bIns="45720" rtlCol="0" anchor="ctr">
            <a:noAutofit/>
          </a:bodyPr>
          <a:lstStyle>
            <a:lvl1pPr algn="l" defTabSz="914400" rtl="0" eaLnBrk="1" latinLnBrk="0" hangingPunct="1">
              <a:spcBef>
                <a:spcPct val="0"/>
              </a:spcBef>
              <a:buNone/>
              <a:defRPr sz="3000" b="1" kern="1200" baseline="0">
                <a:solidFill>
                  <a:schemeClr val="bg1"/>
                </a:solidFill>
                <a:latin typeface="Segoe UI Light" panose="020B0502040204020203" pitchFamily="34" charset="0"/>
                <a:ea typeface="Arial Unicode MS" panose="020B0604020202020204" pitchFamily="34" charset="-120"/>
                <a:cs typeface="Arial Unicode MS" panose="020B0604020202020204" pitchFamily="34" charset="-120"/>
              </a:defRPr>
            </a:lvl1pPr>
          </a:lstStyle>
          <a:p>
            <a:r>
              <a:rPr lang="en-US" altLang="zh-TW" sz="2400" b="0" dirty="0" smtClean="0"/>
              <a:t>Contact Us</a:t>
            </a:r>
            <a:endParaRPr lang="en-US" altLang="zh-TW" sz="2400" b="0" dirty="0"/>
          </a:p>
        </p:txBody>
      </p:sp>
      <p:sp>
        <p:nvSpPr>
          <p:cNvPr id="5" name="Title 1"/>
          <p:cNvSpPr txBox="1">
            <a:spLocks/>
          </p:cNvSpPr>
          <p:nvPr/>
        </p:nvSpPr>
        <p:spPr>
          <a:xfrm>
            <a:off x="308194" y="771550"/>
            <a:ext cx="8656294" cy="4248472"/>
          </a:xfrm>
          <a:prstGeom prst="rect">
            <a:avLst/>
          </a:prstGeom>
        </p:spPr>
        <p:txBody>
          <a:bodyPr vert="horz" lIns="91440" tIns="45720" rIns="91440" bIns="45720" rtlCol="0" anchor="t">
            <a:noAutofit/>
          </a:bodyPr>
          <a:lstStyle>
            <a:lvl1pPr algn="l" defTabSz="914400" rtl="0" eaLnBrk="1" latinLnBrk="0" hangingPunct="1">
              <a:spcBef>
                <a:spcPct val="0"/>
              </a:spcBef>
              <a:buNone/>
              <a:defRPr sz="3000" b="1" kern="1200" baseline="0">
                <a:solidFill>
                  <a:schemeClr val="bg1"/>
                </a:solidFill>
                <a:latin typeface="Segoe UI Light" panose="020B0502040204020203" pitchFamily="34" charset="0"/>
                <a:ea typeface="Arial Unicode MS" panose="020B0604020202020204" pitchFamily="34" charset="-120"/>
                <a:cs typeface="Arial Unicode MS" panose="020B0604020202020204" pitchFamily="34" charset="-120"/>
              </a:defRPr>
            </a:lvl1pPr>
          </a:lstStyle>
          <a:p>
            <a:pPr>
              <a:lnSpc>
                <a:spcPct val="150000"/>
              </a:lnSpc>
              <a:spcAft>
                <a:spcPts val="600"/>
              </a:spcAft>
            </a:pPr>
            <a:endParaRPr lang="en-US" altLang="zh-TW" sz="1300" b="0" dirty="0">
              <a:solidFill>
                <a:schemeClr val="tx1"/>
              </a:solidFill>
            </a:endParaRPr>
          </a:p>
          <a:p>
            <a:pPr algn="ctr">
              <a:lnSpc>
                <a:spcPct val="150000"/>
              </a:lnSpc>
              <a:spcAft>
                <a:spcPts val="600"/>
              </a:spcAft>
            </a:pPr>
            <a:r>
              <a:rPr lang="en-US" altLang="zh-TW" sz="2000" b="0" dirty="0" smtClean="0">
                <a:solidFill>
                  <a:schemeClr val="tx1"/>
                </a:solidFill>
              </a:rPr>
              <a:t>Welcome to contact us!</a:t>
            </a:r>
            <a:endParaRPr lang="en-US" altLang="zh-TW" sz="1300" b="0" dirty="0">
              <a:solidFill>
                <a:schemeClr val="tx1"/>
              </a:solidFill>
            </a:endParaRPr>
          </a:p>
          <a:p>
            <a:pPr algn="ctr">
              <a:lnSpc>
                <a:spcPct val="150000"/>
              </a:lnSpc>
              <a:spcAft>
                <a:spcPts val="600"/>
              </a:spcAft>
            </a:pPr>
            <a:r>
              <a:rPr lang="en-US" altLang="zh-TW" sz="2400" dirty="0" smtClean="0">
                <a:solidFill>
                  <a:schemeClr val="tx1"/>
                </a:solidFill>
              </a:rPr>
              <a:t>sales@acti.com</a:t>
            </a:r>
          </a:p>
          <a:p>
            <a:pPr algn="ctr">
              <a:lnSpc>
                <a:spcPct val="150000"/>
              </a:lnSpc>
              <a:spcAft>
                <a:spcPts val="600"/>
              </a:spcAft>
            </a:pPr>
            <a:endParaRPr lang="en-US" altLang="zh-TW" sz="2400" dirty="0" smtClean="0">
              <a:solidFill>
                <a:schemeClr val="tx1"/>
              </a:solidFill>
            </a:endParaRPr>
          </a:p>
          <a:p>
            <a:pPr algn="ctr">
              <a:lnSpc>
                <a:spcPct val="150000"/>
              </a:lnSpc>
              <a:spcAft>
                <a:spcPts val="600"/>
              </a:spcAft>
            </a:pPr>
            <a:r>
              <a:rPr lang="en-US" altLang="zh-TW" sz="2000" b="0" dirty="0" smtClean="0">
                <a:solidFill>
                  <a:schemeClr val="tx1"/>
                </a:solidFill>
              </a:rPr>
              <a:t>Read more!</a:t>
            </a:r>
            <a:endParaRPr lang="en-US" altLang="zh-TW" sz="2000" b="0" dirty="0">
              <a:solidFill>
                <a:schemeClr val="tx1"/>
              </a:solidFill>
            </a:endParaRPr>
          </a:p>
          <a:p>
            <a:pPr algn="ctr">
              <a:lnSpc>
                <a:spcPct val="150000"/>
              </a:lnSpc>
              <a:spcAft>
                <a:spcPts val="600"/>
              </a:spcAft>
            </a:pPr>
            <a:r>
              <a:rPr lang="en-US" altLang="zh-TW" sz="2400" dirty="0" smtClean="0">
                <a:solidFill>
                  <a:schemeClr val="tx1"/>
                </a:solidFill>
              </a:rPr>
              <a:t>www.acti.com</a:t>
            </a:r>
            <a:endParaRPr lang="en-US" altLang="zh-TW" sz="2400" dirty="0">
              <a:solidFill>
                <a:schemeClr val="tx1"/>
              </a:solidFill>
            </a:endParaRPr>
          </a:p>
        </p:txBody>
      </p:sp>
    </p:spTree>
    <p:extLst>
      <p:ext uri="{BB962C8B-B14F-4D97-AF65-F5344CB8AC3E}">
        <p14:creationId xmlns:p14="http://schemas.microsoft.com/office/powerpoint/2010/main" val="259472075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自訂 5">
      <a:majorFont>
        <a:latin typeface="Segoe UI"/>
        <a:ea typeface="新細明體"/>
        <a:cs typeface=""/>
      </a:majorFont>
      <a:minorFont>
        <a:latin typeface="Segoe UI Light"/>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1100" dirty="0" smtClean="0">
            <a:solidFill>
              <a:schemeClr val="tx1">
                <a:lumMod val="65000"/>
                <a:lumOff val="35000"/>
              </a:schemeClr>
            </a:solidFill>
            <a:latin typeface="+mj-lt"/>
            <a:ea typeface="Adobe Gothic Std B" pitchFamily="34" charset="-128"/>
          </a:defRPr>
        </a:defPPr>
      </a:lstStyle>
    </a:txDef>
  </a:objectDefaults>
  <a:extraClrSchemeLst/>
</a:theme>
</file>

<file path=ppt/theme/theme2.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6992</TotalTime>
  <Words>963</Words>
  <Application>Microsoft Office PowerPoint</Application>
  <PresentationFormat>On-screen Show (16:9)</PresentationFormat>
  <Paragraphs>97</Paragraphs>
  <Slides>11</Slides>
  <Notes>0</Notes>
  <HiddenSlides>0</HiddenSlides>
  <MMClips>1</MMClips>
  <ScaleCrop>false</ScaleCrop>
  <HeadingPairs>
    <vt:vector size="4" baseType="variant">
      <vt:variant>
        <vt:lpstr>Theme</vt:lpstr>
      </vt:variant>
      <vt:variant>
        <vt:i4>2</vt:i4>
      </vt:variant>
      <vt:variant>
        <vt:lpstr>Slide Titles</vt:lpstr>
      </vt:variant>
      <vt:variant>
        <vt:i4>11</vt:i4>
      </vt:variant>
    </vt:vector>
  </HeadingPairs>
  <TitlesOfParts>
    <vt:vector size="13" baseType="lpstr">
      <vt:lpstr>Office 佈景主題</vt:lpstr>
      <vt:lpstr>自訂設計</vt:lpstr>
      <vt:lpstr>PowerPoint Presentation</vt:lpstr>
      <vt:lpstr>Shooter Incidents in the News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GISELLE.LIN</dc:creator>
  <cp:lastModifiedBy>Ando.Meritee</cp:lastModifiedBy>
  <cp:revision>405</cp:revision>
  <dcterms:created xsi:type="dcterms:W3CDTF">2016-03-10T03:38:28Z</dcterms:created>
  <dcterms:modified xsi:type="dcterms:W3CDTF">2020-01-10T13:28:12Z</dcterms:modified>
</cp:coreProperties>
</file>