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130"/>
  </p:notesMasterIdLst>
  <p:sldIdLst>
    <p:sldId id="279" r:id="rId6"/>
    <p:sldId id="639" r:id="rId7"/>
    <p:sldId id="638" r:id="rId8"/>
    <p:sldId id="637" r:id="rId9"/>
    <p:sldId id="636" r:id="rId10"/>
    <p:sldId id="635" r:id="rId11"/>
    <p:sldId id="634" r:id="rId12"/>
    <p:sldId id="512" r:id="rId13"/>
    <p:sldId id="513" r:id="rId14"/>
    <p:sldId id="514" r:id="rId15"/>
    <p:sldId id="515" r:id="rId16"/>
    <p:sldId id="516" r:id="rId17"/>
    <p:sldId id="517" r:id="rId18"/>
    <p:sldId id="524" r:id="rId19"/>
    <p:sldId id="523" r:id="rId20"/>
    <p:sldId id="522" r:id="rId21"/>
    <p:sldId id="521" r:id="rId22"/>
    <p:sldId id="520" r:id="rId23"/>
    <p:sldId id="519" r:id="rId24"/>
    <p:sldId id="530" r:id="rId25"/>
    <p:sldId id="529" r:id="rId26"/>
    <p:sldId id="528" r:id="rId27"/>
    <p:sldId id="527" r:id="rId28"/>
    <p:sldId id="526" r:id="rId29"/>
    <p:sldId id="525" r:id="rId30"/>
    <p:sldId id="536" r:id="rId31"/>
    <p:sldId id="535" r:id="rId32"/>
    <p:sldId id="532" r:id="rId33"/>
    <p:sldId id="534" r:id="rId34"/>
    <p:sldId id="533" r:id="rId35"/>
    <p:sldId id="531" r:id="rId36"/>
    <p:sldId id="542" r:id="rId37"/>
    <p:sldId id="541" r:id="rId38"/>
    <p:sldId id="540" r:id="rId39"/>
    <p:sldId id="539" r:id="rId40"/>
    <p:sldId id="538" r:id="rId41"/>
    <p:sldId id="537" r:id="rId42"/>
    <p:sldId id="548" r:id="rId43"/>
    <p:sldId id="547" r:id="rId44"/>
    <p:sldId id="546" r:id="rId45"/>
    <p:sldId id="545" r:id="rId46"/>
    <p:sldId id="544" r:id="rId47"/>
    <p:sldId id="543" r:id="rId48"/>
    <p:sldId id="554" r:id="rId49"/>
    <p:sldId id="633" r:id="rId50"/>
    <p:sldId id="552" r:id="rId51"/>
    <p:sldId id="551" r:id="rId52"/>
    <p:sldId id="550" r:id="rId53"/>
    <p:sldId id="549" r:id="rId54"/>
    <p:sldId id="560" r:id="rId55"/>
    <p:sldId id="559" r:id="rId56"/>
    <p:sldId id="558" r:id="rId57"/>
    <p:sldId id="557" r:id="rId58"/>
    <p:sldId id="556" r:id="rId59"/>
    <p:sldId id="555" r:id="rId60"/>
    <p:sldId id="566" r:id="rId61"/>
    <p:sldId id="565" r:id="rId62"/>
    <p:sldId id="564" r:id="rId63"/>
    <p:sldId id="563" r:id="rId64"/>
    <p:sldId id="562" r:id="rId65"/>
    <p:sldId id="561" r:id="rId66"/>
    <p:sldId id="572" r:id="rId67"/>
    <p:sldId id="571" r:id="rId68"/>
    <p:sldId id="570" r:id="rId69"/>
    <p:sldId id="569" r:id="rId70"/>
    <p:sldId id="568" r:id="rId71"/>
    <p:sldId id="567" r:id="rId72"/>
    <p:sldId id="578" r:id="rId73"/>
    <p:sldId id="576" r:id="rId74"/>
    <p:sldId id="575" r:id="rId75"/>
    <p:sldId id="574" r:id="rId76"/>
    <p:sldId id="573" r:id="rId77"/>
    <p:sldId id="583" r:id="rId78"/>
    <p:sldId id="582" r:id="rId79"/>
    <p:sldId id="580" r:id="rId80"/>
    <p:sldId id="581" r:id="rId81"/>
    <p:sldId id="579" r:id="rId82"/>
    <p:sldId id="588" r:id="rId83"/>
    <p:sldId id="587" r:id="rId84"/>
    <p:sldId id="586" r:id="rId85"/>
    <p:sldId id="585" r:id="rId86"/>
    <p:sldId id="584" r:id="rId87"/>
    <p:sldId id="593" r:id="rId88"/>
    <p:sldId id="592" r:id="rId89"/>
    <p:sldId id="591" r:id="rId90"/>
    <p:sldId id="590" r:id="rId91"/>
    <p:sldId id="589" r:id="rId92"/>
    <p:sldId id="598" r:id="rId93"/>
    <p:sldId id="599" r:id="rId94"/>
    <p:sldId id="597" r:id="rId95"/>
    <p:sldId id="596" r:id="rId96"/>
    <p:sldId id="595" r:id="rId97"/>
    <p:sldId id="594" r:id="rId98"/>
    <p:sldId id="605" r:id="rId99"/>
    <p:sldId id="604" r:id="rId100"/>
    <p:sldId id="603" r:id="rId101"/>
    <p:sldId id="602" r:id="rId102"/>
    <p:sldId id="600" r:id="rId103"/>
    <p:sldId id="610" r:id="rId104"/>
    <p:sldId id="609" r:id="rId105"/>
    <p:sldId id="608" r:id="rId106"/>
    <p:sldId id="607" r:id="rId107"/>
    <p:sldId id="611" r:id="rId108"/>
    <p:sldId id="606" r:id="rId109"/>
    <p:sldId id="617" r:id="rId110"/>
    <p:sldId id="615" r:id="rId111"/>
    <p:sldId id="614" r:id="rId112"/>
    <p:sldId id="613" r:id="rId113"/>
    <p:sldId id="612" r:id="rId114"/>
    <p:sldId id="622" r:id="rId115"/>
    <p:sldId id="623" r:id="rId116"/>
    <p:sldId id="621" r:id="rId117"/>
    <p:sldId id="620" r:id="rId118"/>
    <p:sldId id="618" r:id="rId119"/>
    <p:sldId id="628" r:id="rId120"/>
    <p:sldId id="627" r:id="rId121"/>
    <p:sldId id="625" r:id="rId122"/>
    <p:sldId id="624" r:id="rId123"/>
    <p:sldId id="632" r:id="rId124"/>
    <p:sldId id="631" r:id="rId125"/>
    <p:sldId id="630" r:id="rId126"/>
    <p:sldId id="641" r:id="rId127"/>
    <p:sldId id="642" r:id="rId128"/>
    <p:sldId id="629" r:id="rId12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B050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50F83A-B98E-DE0D-AB52-43673FD27582}" v="1466" dt="2025-02-04T10:26:26.656"/>
    <p1510:client id="{0DC4175A-0EC5-5880-3A0F-72A315E455DA}" v="273" dt="2025-02-05T01:28:06.535"/>
    <p1510:client id="{155213BC-DB96-4999-B9D1-525C2D806095}" v="100" dt="2025-02-04T10:27:18.274"/>
    <p1510:client id="{49E30228-D06E-8EBB-90E5-7E2862FEF56F}" v="2590" dt="2025-02-04T02:37:47.990"/>
    <p1510:client id="{6EFB29AC-6A90-9398-AA1F-D3B89D270222}" v="59" dt="2025-02-05T01:57:49.586"/>
    <p1510:client id="{9B492F51-39C4-12FA-A8A7-7F3FBA1D4C16}" v="301" dt="2025-02-04T10:20:57.279"/>
    <p1510:client id="{A7035AA2-92A8-30B1-57F1-DA183FBA7C78}" v="2822" dt="2025-02-04T04:00:19.302"/>
    <p1510:client id="{A8DC1219-7C82-A8D0-830E-06E9BED02870}" v="579" dt="2025-02-05T01:50:07.5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7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2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63" Type="http://schemas.openxmlformats.org/officeDocument/2006/relationships/slide" Target="slides/slide58.xml"/><Relationship Id="rId84" Type="http://schemas.openxmlformats.org/officeDocument/2006/relationships/slide" Target="slides/slide79.xml"/><Relationship Id="rId16" Type="http://schemas.openxmlformats.org/officeDocument/2006/relationships/slide" Target="slides/slide11.xml"/><Relationship Id="rId107" Type="http://schemas.openxmlformats.org/officeDocument/2006/relationships/slide" Target="slides/slide102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102" Type="http://schemas.openxmlformats.org/officeDocument/2006/relationships/slide" Target="slides/slide97.xml"/><Relationship Id="rId123" Type="http://schemas.openxmlformats.org/officeDocument/2006/relationships/slide" Target="slides/slide118.xml"/><Relationship Id="rId128" Type="http://schemas.openxmlformats.org/officeDocument/2006/relationships/slide" Target="slides/slide123.xml"/><Relationship Id="rId5" Type="http://schemas.openxmlformats.org/officeDocument/2006/relationships/slideMaster" Target="slideMasters/slideMaster2.xml"/><Relationship Id="rId90" Type="http://schemas.openxmlformats.org/officeDocument/2006/relationships/slide" Target="slides/slide85.xml"/><Relationship Id="rId95" Type="http://schemas.openxmlformats.org/officeDocument/2006/relationships/slide" Target="slides/slide90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113" Type="http://schemas.openxmlformats.org/officeDocument/2006/relationships/slide" Target="slides/slide108.xml"/><Relationship Id="rId118" Type="http://schemas.openxmlformats.org/officeDocument/2006/relationships/slide" Target="slides/slide113.xml"/><Relationship Id="rId134" Type="http://schemas.openxmlformats.org/officeDocument/2006/relationships/tableStyles" Target="tableStyles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59" Type="http://schemas.openxmlformats.org/officeDocument/2006/relationships/slide" Target="slides/slide54.xml"/><Relationship Id="rId103" Type="http://schemas.openxmlformats.org/officeDocument/2006/relationships/slide" Target="slides/slide98.xml"/><Relationship Id="rId108" Type="http://schemas.openxmlformats.org/officeDocument/2006/relationships/slide" Target="slides/slide103.xml"/><Relationship Id="rId124" Type="http://schemas.openxmlformats.org/officeDocument/2006/relationships/slide" Target="slides/slide119.xml"/><Relationship Id="rId129" Type="http://schemas.openxmlformats.org/officeDocument/2006/relationships/slide" Target="slides/slide124.xml"/><Relationship Id="rId54" Type="http://schemas.openxmlformats.org/officeDocument/2006/relationships/slide" Target="slides/slide49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91" Type="http://schemas.openxmlformats.org/officeDocument/2006/relationships/slide" Target="slides/slide86.xml"/><Relationship Id="rId96" Type="http://schemas.openxmlformats.org/officeDocument/2006/relationships/slide" Target="slides/slide9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49" Type="http://schemas.openxmlformats.org/officeDocument/2006/relationships/slide" Target="slides/slide44.xml"/><Relationship Id="rId114" Type="http://schemas.openxmlformats.org/officeDocument/2006/relationships/slide" Target="slides/slide109.xml"/><Relationship Id="rId119" Type="http://schemas.openxmlformats.org/officeDocument/2006/relationships/slide" Target="slides/slide114.xml"/><Relationship Id="rId44" Type="http://schemas.openxmlformats.org/officeDocument/2006/relationships/slide" Target="slides/slide39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130" Type="http://schemas.openxmlformats.org/officeDocument/2006/relationships/notesMaster" Target="notesMasters/notesMaster1.xml"/><Relationship Id="rId135" Type="http://schemas.microsoft.com/office/2015/10/relationships/revisionInfo" Target="revisionInfo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109" Type="http://schemas.openxmlformats.org/officeDocument/2006/relationships/slide" Target="slides/slide10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slide" Target="slides/slide92.xml"/><Relationship Id="rId104" Type="http://schemas.openxmlformats.org/officeDocument/2006/relationships/slide" Target="slides/slide99.xml"/><Relationship Id="rId120" Type="http://schemas.openxmlformats.org/officeDocument/2006/relationships/slide" Target="slides/slide115.xml"/><Relationship Id="rId125" Type="http://schemas.openxmlformats.org/officeDocument/2006/relationships/slide" Target="slides/slide120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87" Type="http://schemas.openxmlformats.org/officeDocument/2006/relationships/slide" Target="slides/slide82.xml"/><Relationship Id="rId110" Type="http://schemas.openxmlformats.org/officeDocument/2006/relationships/slide" Target="slides/slide105.xml"/><Relationship Id="rId115" Type="http://schemas.openxmlformats.org/officeDocument/2006/relationships/slide" Target="slides/slide110.xml"/><Relationship Id="rId131" Type="http://schemas.openxmlformats.org/officeDocument/2006/relationships/presProps" Target="presProps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56" Type="http://schemas.openxmlformats.org/officeDocument/2006/relationships/slide" Target="slides/slide51.xml"/><Relationship Id="rId77" Type="http://schemas.openxmlformats.org/officeDocument/2006/relationships/slide" Target="slides/slide72.xml"/><Relationship Id="rId100" Type="http://schemas.openxmlformats.org/officeDocument/2006/relationships/slide" Target="slides/slide95.xml"/><Relationship Id="rId105" Type="http://schemas.openxmlformats.org/officeDocument/2006/relationships/slide" Target="slides/slide100.xml"/><Relationship Id="rId126" Type="http://schemas.openxmlformats.org/officeDocument/2006/relationships/slide" Target="slides/slide12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93" Type="http://schemas.openxmlformats.org/officeDocument/2006/relationships/slide" Target="slides/slide88.xml"/><Relationship Id="rId98" Type="http://schemas.openxmlformats.org/officeDocument/2006/relationships/slide" Target="slides/slide93.xml"/><Relationship Id="rId121" Type="http://schemas.openxmlformats.org/officeDocument/2006/relationships/slide" Target="slides/slide116.xml"/><Relationship Id="rId3" Type="http://schemas.openxmlformats.org/officeDocument/2006/relationships/customXml" Target="../customXml/item3.xml"/><Relationship Id="rId25" Type="http://schemas.openxmlformats.org/officeDocument/2006/relationships/slide" Target="slides/slide20.xml"/><Relationship Id="rId46" Type="http://schemas.openxmlformats.org/officeDocument/2006/relationships/slide" Target="slides/slide41.xml"/><Relationship Id="rId67" Type="http://schemas.openxmlformats.org/officeDocument/2006/relationships/slide" Target="slides/slide62.xml"/><Relationship Id="rId116" Type="http://schemas.openxmlformats.org/officeDocument/2006/relationships/slide" Target="slides/slide11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62" Type="http://schemas.openxmlformats.org/officeDocument/2006/relationships/slide" Target="slides/slide57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111" Type="http://schemas.openxmlformats.org/officeDocument/2006/relationships/slide" Target="slides/slide106.xml"/><Relationship Id="rId132" Type="http://schemas.openxmlformats.org/officeDocument/2006/relationships/viewProps" Target="viewProps.xml"/><Relationship Id="rId15" Type="http://schemas.openxmlformats.org/officeDocument/2006/relationships/slide" Target="slides/slide10.xml"/><Relationship Id="rId36" Type="http://schemas.openxmlformats.org/officeDocument/2006/relationships/slide" Target="slides/slide31.xml"/><Relationship Id="rId57" Type="http://schemas.openxmlformats.org/officeDocument/2006/relationships/slide" Target="slides/slide52.xml"/><Relationship Id="rId106" Type="http://schemas.openxmlformats.org/officeDocument/2006/relationships/slide" Target="slides/slide101.xml"/><Relationship Id="rId127" Type="http://schemas.openxmlformats.org/officeDocument/2006/relationships/slide" Target="slides/slide12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52" Type="http://schemas.openxmlformats.org/officeDocument/2006/relationships/slide" Target="slides/slide47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94" Type="http://schemas.openxmlformats.org/officeDocument/2006/relationships/slide" Target="slides/slide89.xml"/><Relationship Id="rId99" Type="http://schemas.openxmlformats.org/officeDocument/2006/relationships/slide" Target="slides/slide94.xml"/><Relationship Id="rId101" Type="http://schemas.openxmlformats.org/officeDocument/2006/relationships/slide" Target="slides/slide96.xml"/><Relationship Id="rId122" Type="http://schemas.openxmlformats.org/officeDocument/2006/relationships/slide" Target="slides/slide11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47" Type="http://schemas.openxmlformats.org/officeDocument/2006/relationships/slide" Target="slides/slide42.xml"/><Relationship Id="rId68" Type="http://schemas.openxmlformats.org/officeDocument/2006/relationships/slide" Target="slides/slide63.xml"/><Relationship Id="rId89" Type="http://schemas.openxmlformats.org/officeDocument/2006/relationships/slide" Target="slides/slide84.xml"/><Relationship Id="rId112" Type="http://schemas.openxmlformats.org/officeDocument/2006/relationships/slide" Target="slides/slide107.xml"/><Relationship Id="rId13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Click to edit master slide title style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Click to edit master slide subtitle style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Click to edit master slide title style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Click to edit master slide subtitle style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Click to edit master slide text style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Click to edit master slide title style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Click to edit master slide text style</a:t>
            </a:r>
          </a:p>
          <a:p>
            <a:pPr lvl="1"/>
            <a:r>
              <a:rPr lang="zh-TW" altLang="en-US"/>
              <a:t>Second layer</a:t>
            </a:r>
          </a:p>
          <a:p>
            <a:pPr lvl="2"/>
            <a:r>
              <a:rPr lang="zh-TW" altLang="en-US"/>
              <a:t>Third layer</a:t>
            </a:r>
          </a:p>
          <a:p>
            <a:pPr lvl="3"/>
            <a:r>
              <a:rPr lang="zh-TW" altLang="en-US"/>
              <a:t>Fourth layer</a:t>
            </a:r>
          </a:p>
          <a:p>
            <a:pPr lvl="4"/>
            <a:r>
              <a:rPr lang="zh-TW" altLang="en-US"/>
              <a:t>Fifth layer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Z722" TargetMode="External"/><Relationship Id="rId2" Type="http://schemas.openxmlformats.org/officeDocument/2006/relationships/hyperlink" Target="https://www.acti.com/product/Z322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Z722" TargetMode="External"/><Relationship Id="rId2" Type="http://schemas.openxmlformats.org/officeDocument/2006/relationships/hyperlink" Target="https://www.acti.com/product/Z322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ZNR-429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ZNR-429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acti.com/product/Z415" TargetMode="Externa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acti.com/product/Z416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acti.com/product/Z415" TargetMode="Externa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acti.com/product/Z416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acti.com/product/A912" TargetMode="Externa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acti.com/product/A912" TargetMode="Externa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acti.com/product/Q550" TargetMode="Externa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acti.com/product/Q550" TargetMode="Externa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acti.com/product/Q84" TargetMode="Externa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acti.com/product/Q84" TargetMode="Externa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acti.com/product/Z721" TargetMode="External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acti.com/product/Z721" TargetMode="External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acti.com/product/Z972" TargetMode="External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acti.com/product/Z972" TargetMode="External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acti.com/product/A427" TargetMode="External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acti.com/product/A427" TargetMode="External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acti.com/product/VMGB-410" TargetMode="External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acti.com/product/VMGB-410" TargetMode="External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431-P1" TargetMode="External"/><Relationship Id="rId2" Type="http://schemas.openxmlformats.org/officeDocument/2006/relationships/hyperlink" Target="https://www.acti.com/product/A431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hyperlink" Target="https://www.acti.com/product/A431-P2" TargetMode="Externa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acti.com/product/A432" TargetMode="External"/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acti.com/product/A961" TargetMode="External"/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acti.com/product/A962" TargetMode="External"/><Relationship Id="rId1" Type="http://schemas.openxmlformats.org/officeDocument/2006/relationships/slideLayout" Target="../slideLayouts/slideLayout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acti.com/product/A426" TargetMode="Externa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www.acti.com/product/A826" TargetMode="External"/><Relationship Id="rId4" Type="http://schemas.openxmlformats.org/officeDocument/2006/relationships/image" Target="../media/image20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acti.com/product/A426" TargetMode="Externa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www.acti.com/product/A826" TargetMode="External"/><Relationship Id="rId4" Type="http://schemas.openxmlformats.org/officeDocument/2006/relationships/image" Target="../media/image20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VMGB-359-P1" TargetMode="External"/><Relationship Id="rId2" Type="http://schemas.openxmlformats.org/officeDocument/2006/relationships/hyperlink" Target="https://www.acti.com/product/VMGB-359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VMGB-359-P1" TargetMode="External"/><Relationship Id="rId2" Type="http://schemas.openxmlformats.org/officeDocument/2006/relationships/hyperlink" Target="https://www.acti.com/product/VMGB-359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hyperlink" Target="https://www.acti.com/product/A570-P1" TargetMode="External"/><Relationship Id="rId7" Type="http://schemas.openxmlformats.org/officeDocument/2006/relationships/hyperlink" Target="https://www.acti.com/product/A371-P2" TargetMode="External"/><Relationship Id="rId2" Type="http://schemas.openxmlformats.org/officeDocument/2006/relationships/hyperlink" Target="https://www.acti.com/product/A570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product/A371-P1" TargetMode="External"/><Relationship Id="rId5" Type="http://schemas.openxmlformats.org/officeDocument/2006/relationships/hyperlink" Target="https://www.acti.com/product/A371" TargetMode="External"/><Relationship Id="rId4" Type="http://schemas.openxmlformats.org/officeDocument/2006/relationships/hyperlink" Target="https://www.acti.com/product/A570-P2" TargetMode="External"/><Relationship Id="rId9" Type="http://schemas.openxmlformats.org/officeDocument/2006/relationships/image" Target="../media/image23.png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hyperlink" Target="https://www.acti.com/product/A570-P1" TargetMode="External"/><Relationship Id="rId7" Type="http://schemas.openxmlformats.org/officeDocument/2006/relationships/hyperlink" Target="https://www.acti.com/product/A371-P2" TargetMode="External"/><Relationship Id="rId2" Type="http://schemas.openxmlformats.org/officeDocument/2006/relationships/hyperlink" Target="https://www.acti.com/product/A570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product/A371-P1" TargetMode="External"/><Relationship Id="rId5" Type="http://schemas.openxmlformats.org/officeDocument/2006/relationships/hyperlink" Target="https://www.acti.com/product/A371" TargetMode="External"/><Relationship Id="rId4" Type="http://schemas.openxmlformats.org/officeDocument/2006/relationships/hyperlink" Target="https://www.acti.com/product/A570-P2" TargetMode="External"/><Relationship Id="rId9" Type="http://schemas.openxmlformats.org/officeDocument/2006/relationships/image" Target="../media/image23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370-P1" TargetMode="External"/><Relationship Id="rId2" Type="http://schemas.openxmlformats.org/officeDocument/2006/relationships/hyperlink" Target="https://www.acti.com/product/A370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4.png"/><Relationship Id="rId4" Type="http://schemas.openxmlformats.org/officeDocument/2006/relationships/hyperlink" Target="https://www.acti.com/product/A370-P2" TargetMode="Externa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372-P1" TargetMode="External"/><Relationship Id="rId2" Type="http://schemas.openxmlformats.org/officeDocument/2006/relationships/hyperlink" Target="https://www.acti.com/product/A372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372-P1" TargetMode="External"/><Relationship Id="rId2" Type="http://schemas.openxmlformats.org/officeDocument/2006/relationships/hyperlink" Target="https://www.acti.com/product/A372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acti.com/product/Q170" TargetMode="External"/><Relationship Id="rId1" Type="http://schemas.openxmlformats.org/officeDocument/2006/relationships/slideLayout" Target="../slideLayouts/slideLayout8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acti.com/product/Q170" TargetMode="External"/><Relationship Id="rId1" Type="http://schemas.openxmlformats.org/officeDocument/2006/relationships/slideLayout" Target="../slideLayouts/slideLayout8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899591" y="1351434"/>
            <a:ext cx="7447703" cy="2088232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</a:t>
            </a:r>
            <a:r>
              <a:rPr lang="zh-TW" alt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 </a:t>
            </a:r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Sales</a:t>
            </a:r>
            <a:r>
              <a:rPr lang="zh-TW" alt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 </a:t>
            </a:r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Training</a:t>
            </a:r>
          </a:p>
          <a:p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F8DDC58-A9CA-F63F-BB05-7DEABDDEBF96}"/>
              </a:ext>
            </a:extLst>
          </p:cNvPr>
          <p:cNvSpPr txBox="1"/>
          <p:nvPr/>
        </p:nvSpPr>
        <p:spPr>
          <a:xfrm>
            <a:off x="135187" y="639593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8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20250208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13E92-A589-A099-83EB-CA3332535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87FB8B8-72A6-5B1E-170C-3671C1CC33F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Z322/Z722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3DBAAA-0747-AA4C-163A-2ADDA1DA97AC}"/>
              </a:ext>
            </a:extLst>
          </p:cNvPr>
          <p:cNvSpPr txBox="1"/>
          <p:nvPr/>
        </p:nvSpPr>
        <p:spPr>
          <a:xfrm>
            <a:off x="2726135" y="2248888"/>
            <a:ext cx="6285649" cy="34778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Feature1: </a:t>
            </a:r>
            <a:r>
              <a:rPr lang="en-US" altLang="zh-TW" sz="2000" b="1">
                <a:ea typeface="微軟正黑體"/>
                <a:cs typeface="+mn-lt"/>
              </a:rPr>
              <a:t>Vivid Event Clarity</a:t>
            </a:r>
            <a:endParaRPr lang="en-US" altLang="zh-TW" sz="2000" b="1">
              <a:ea typeface="Calibri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Full-color imaging enhances recognition in critical events.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Feature2: </a:t>
            </a:r>
            <a:r>
              <a:rPr lang="en-US" altLang="zh-TW" sz="2000" b="1">
                <a:ea typeface="微軟正黑體"/>
                <a:cs typeface="+mn-lt"/>
              </a:rPr>
              <a:t>Advanced White LED Technology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Delivers superior night vision, even for low-IR-reflective objects.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2000" b="1">
                <a:ea typeface="Calibri"/>
              </a:rPr>
              <a:t>Feature3: Smart Detection Capabilities</a:t>
            </a:r>
            <a:endParaRPr lang="en-US" sz="2000">
              <a:ea typeface="Calibri"/>
            </a:endParaRPr>
          </a:p>
          <a:p>
            <a:pPr marL="800100" lvl="1" indent="-342900">
              <a:buFont typeface="Courier New,monospace"/>
              <a:buChar char="o"/>
            </a:pPr>
            <a:r>
              <a:rPr lang="en-US" sz="2000">
                <a:ea typeface="Calibri"/>
              </a:rPr>
              <a:t>Basic IVA ensures accurate detection of people, vehicles, and sound.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B1BEB32-F751-EB9B-7E37-A39E7275BB5C}"/>
              </a:ext>
            </a:extLst>
          </p:cNvPr>
          <p:cNvSpPr txBox="1"/>
          <p:nvPr/>
        </p:nvSpPr>
        <p:spPr>
          <a:xfrm>
            <a:off x="286084" y="321620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https://www.acti.com/product/Z</a:t>
            </a:r>
            <a:r>
              <a:rPr lang="en-US" altLang="zh-TW">
                <a:ea typeface="+mn-lt"/>
                <a:cs typeface="+mn-lt"/>
                <a:hlinkClick r:id="rId2"/>
              </a:rPr>
              <a:t> 322</a:t>
            </a:r>
            <a:endParaRPr lang="zh-TW" altLang="en-US">
              <a:ea typeface="微軟正黑體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85D6C00-4631-4CFC-7D84-59CE2BEF77E7}"/>
              </a:ext>
            </a:extLst>
          </p:cNvPr>
          <p:cNvSpPr txBox="1"/>
          <p:nvPr/>
        </p:nvSpPr>
        <p:spPr>
          <a:xfrm>
            <a:off x="286084" y="527029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3"/>
              </a:rPr>
              <a:t>https://www.acti.com/product/Z</a:t>
            </a:r>
            <a:r>
              <a:rPr lang="en-US" altLang="zh-TW">
                <a:ea typeface="+mn-lt"/>
                <a:cs typeface="+mn-lt"/>
                <a:hlinkClick r:id="rId3"/>
              </a:rPr>
              <a:t> 722</a:t>
            </a:r>
            <a:r>
              <a:rPr lang="en-US" altLang="zh-TW">
                <a:ea typeface="+mn-lt"/>
                <a:cs typeface="+mn-lt"/>
              </a:rPr>
              <a:t> </a:t>
            </a:r>
            <a:endParaRPr lang="en-US" altLang="zh-TW">
              <a:ea typeface="Calibri"/>
              <a:cs typeface="+mn-lt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300BACA-8C85-7622-2CB9-B0FAC65FC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453" y="1712983"/>
            <a:ext cx="1768110" cy="1828800"/>
          </a:xfrm>
          <a:prstGeom prst="rect">
            <a:avLst/>
          </a:prstGeom>
        </p:spPr>
      </p:pic>
      <p:pic>
        <p:nvPicPr>
          <p:cNvPr id="9" name="圖片 8" descr="一張含有 圓形, 相機和鏡頭, 光學儀器, 相機 的圖片  AI 產生的內容可能不正確。">
            <a:extLst>
              <a:ext uri="{FF2B5EF4-FFF2-40B4-BE49-F238E27FC236}">
                <a16:creationId xmlns:a16="http://schemas.microsoft.com/office/drawing/2014/main" id="{E60DF814-AA75-D6A3-BFC6-848BD7B349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513" y="3859900"/>
            <a:ext cx="1495004" cy="14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101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DA046-80F1-4F5E-B6EB-412E96050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986F4DF-D440-DFF9-F982-97FC79855EC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Z322/Z722: Features</a:t>
            </a:r>
            <a:endParaRPr lang="en-US" b="0">
              <a:solidFill>
                <a:srgbClr val="000000"/>
              </a:solidFill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46139A-75A5-F895-2C06-06053CA12CC6}"/>
              </a:ext>
            </a:extLst>
          </p:cNvPr>
          <p:cNvSpPr txBox="1"/>
          <p:nvPr/>
        </p:nvSpPr>
        <p:spPr>
          <a:xfrm>
            <a:off x="2748084" y="2628992"/>
            <a:ext cx="6242061" cy="203132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Feature4</a:t>
            </a:r>
            <a:r>
              <a:rPr lang="en-US" altLang="zh-TW" b="1">
                <a:ea typeface="微軟正黑體"/>
                <a:cs typeface="+mn-lt"/>
              </a:rPr>
              <a:t>: Flexible Camera Options</a:t>
            </a:r>
            <a:endParaRPr lang="en-US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Available in bullet and turret models to meet diverse installation needs.</a:t>
            </a:r>
            <a:endParaRPr lang="en-US">
              <a:ea typeface="微軟正黑體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</a:t>
            </a:r>
            <a:r>
              <a:rPr lang="en-US" b="1">
                <a:ea typeface="+mn-lt"/>
                <a:cs typeface="+mn-lt"/>
              </a:rPr>
              <a:t> 5: Unmatched Value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NDAA-compliant with the most competitive pricing against Chinese brands.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4A75E79-8889-9D5C-7BA9-68D23CC66728}"/>
              </a:ext>
            </a:extLst>
          </p:cNvPr>
          <p:cNvSpPr txBox="1"/>
          <p:nvPr/>
        </p:nvSpPr>
        <p:spPr>
          <a:xfrm>
            <a:off x="286084" y="321620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https://www.acti.com/product/Z</a:t>
            </a:r>
            <a:r>
              <a:rPr lang="en-US" altLang="zh-TW">
                <a:ea typeface="+mn-lt"/>
                <a:cs typeface="+mn-lt"/>
                <a:hlinkClick r:id="rId2"/>
              </a:rPr>
              <a:t> 322</a:t>
            </a:r>
            <a:endParaRPr lang="zh-TW" altLang="en-US">
              <a:ea typeface="微軟正黑體"/>
              <a:cs typeface="+mn-lt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A77DE961-6F44-744E-0940-8DB53FEDA147}"/>
              </a:ext>
            </a:extLst>
          </p:cNvPr>
          <p:cNvSpPr txBox="1"/>
          <p:nvPr/>
        </p:nvSpPr>
        <p:spPr>
          <a:xfrm>
            <a:off x="286084" y="527029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3"/>
              </a:rPr>
              <a:t>https://www.acti.com/product/Z</a:t>
            </a:r>
            <a:r>
              <a:rPr lang="en-US" altLang="zh-TW">
                <a:ea typeface="+mn-lt"/>
                <a:cs typeface="+mn-lt"/>
                <a:hlinkClick r:id="rId3"/>
              </a:rPr>
              <a:t> 722</a:t>
            </a:r>
            <a:r>
              <a:rPr lang="en-US" altLang="zh-TW">
                <a:ea typeface="+mn-lt"/>
                <a:cs typeface="+mn-lt"/>
              </a:rPr>
              <a:t> </a:t>
            </a:r>
            <a:endParaRPr lang="en-US" altLang="zh-TW">
              <a:ea typeface="Calibri"/>
              <a:cs typeface="+mn-lt"/>
            </a:endParaRP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0912EA9A-46D9-9C04-F99D-29760777B6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453" y="1712983"/>
            <a:ext cx="1768110" cy="1828800"/>
          </a:xfrm>
          <a:prstGeom prst="rect">
            <a:avLst/>
          </a:prstGeom>
        </p:spPr>
      </p:pic>
      <p:pic>
        <p:nvPicPr>
          <p:cNvPr id="15" name="圖片 14" descr="一張含有 圓形, 相機和鏡頭, 光學儀器, 相機 的圖片  AI 產生的內容可能不正確。">
            <a:extLst>
              <a:ext uri="{FF2B5EF4-FFF2-40B4-BE49-F238E27FC236}">
                <a16:creationId xmlns:a16="http://schemas.microsoft.com/office/drawing/2014/main" id="{8A019FA6-09C0-1FA9-9FD3-D82C4F8FA8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513" y="3859900"/>
            <a:ext cx="1495004" cy="14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787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38111-D457-093A-014E-BD30F8974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3E45024-5732-E216-4F74-0A5E4E33F6F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203DB6F-DBD0-6C85-CFFF-D511BAFDC6B1}"/>
              </a:ext>
            </a:extLst>
          </p:cNvPr>
          <p:cNvSpPr txBox="1"/>
          <p:nvPr/>
        </p:nvSpPr>
        <p:spPr>
          <a:xfrm>
            <a:off x="3138460" y="161630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Factory  (</a:t>
            </a:r>
            <a:r>
              <a:rPr lang="zh-TW">
                <a:ea typeface="+mn-lt"/>
                <a:cs typeface="+mn-lt"/>
              </a:rPr>
              <a:t> Factory</a:t>
            </a:r>
            <a:r>
              <a:rPr lang="en-US" altLang="zh-TW">
                <a:ea typeface="+mn-lt"/>
                <a:cs typeface="+mn-lt"/>
              </a:rPr>
              <a:t> )</a:t>
            </a:r>
            <a:endParaRPr lang="zh-TW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CCDCA1DC-705C-E5C7-5FDD-28D363222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1" y="1601718"/>
            <a:ext cx="1768110" cy="1828800"/>
          </a:xfrm>
          <a:prstGeom prst="rect">
            <a:avLst/>
          </a:prstGeom>
        </p:spPr>
      </p:pic>
      <p:pic>
        <p:nvPicPr>
          <p:cNvPr id="12" name="圖片 11" descr="一張含有 圓形, 相機和鏡頭, 光學儀器, 相機 的圖片  AI 產生的內容可能不正確。">
            <a:extLst>
              <a:ext uri="{FF2B5EF4-FFF2-40B4-BE49-F238E27FC236}">
                <a16:creationId xmlns:a16="http://schemas.microsoft.com/office/drawing/2014/main" id="{06502203-9525-5FB8-3C3B-F611A8AD9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6" y="3344033"/>
            <a:ext cx="1495004" cy="1495004"/>
          </a:xfrm>
          <a:prstGeom prst="rect">
            <a:avLst/>
          </a:prstGeom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E0DA6F79-FC80-920A-A5B3-BBC97568B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103733"/>
              </p:ext>
            </p:extLst>
          </p:nvPr>
        </p:nvGraphicFramePr>
        <p:xfrm>
          <a:off x="1992664" y="2043239"/>
          <a:ext cx="6837621" cy="466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5752">
                  <a:extLst>
                    <a:ext uri="{9D8B030D-6E8A-4147-A177-3AD203B41FA5}">
                      <a16:colId xmlns:a16="http://schemas.microsoft.com/office/drawing/2014/main" val="1383885357"/>
                    </a:ext>
                  </a:extLst>
                </a:gridCol>
                <a:gridCol w="745983">
                  <a:extLst>
                    <a:ext uri="{9D8B030D-6E8A-4147-A177-3AD203B41FA5}">
                      <a16:colId xmlns:a16="http://schemas.microsoft.com/office/drawing/2014/main" val="2769936155"/>
                    </a:ext>
                  </a:extLst>
                </a:gridCol>
                <a:gridCol w="1188516">
                  <a:extLst>
                    <a:ext uri="{9D8B030D-6E8A-4147-A177-3AD203B41FA5}">
                      <a16:colId xmlns:a16="http://schemas.microsoft.com/office/drawing/2014/main" val="2932995576"/>
                    </a:ext>
                  </a:extLst>
                </a:gridCol>
                <a:gridCol w="1074722">
                  <a:extLst>
                    <a:ext uri="{9D8B030D-6E8A-4147-A177-3AD203B41FA5}">
                      <a16:colId xmlns:a16="http://schemas.microsoft.com/office/drawing/2014/main" val="202244950"/>
                    </a:ext>
                  </a:extLst>
                </a:gridCol>
                <a:gridCol w="1302310">
                  <a:extLst>
                    <a:ext uri="{9D8B030D-6E8A-4147-A177-3AD203B41FA5}">
                      <a16:colId xmlns:a16="http://schemas.microsoft.com/office/drawing/2014/main" val="3040131076"/>
                    </a:ext>
                  </a:extLst>
                </a:gridCol>
                <a:gridCol w="1186968">
                  <a:extLst>
                    <a:ext uri="{9D8B030D-6E8A-4147-A177-3AD203B41FA5}">
                      <a16:colId xmlns:a16="http://schemas.microsoft.com/office/drawing/2014/main" val="219337946"/>
                    </a:ext>
                  </a:extLst>
                </a:gridCol>
                <a:gridCol w="833370">
                  <a:extLst>
                    <a:ext uri="{9D8B030D-6E8A-4147-A177-3AD203B41FA5}">
                      <a16:colId xmlns:a16="http://schemas.microsoft.com/office/drawing/2014/main" val="2493028178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800" b="1"/>
                        <a:t>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Function Description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800" b="1"/>
                        <a:t>Suitable Locations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Operating Procedures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Application Scenarios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800" b="1"/>
                        <a:t>Benefits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6379802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1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Clear Event Imaging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Through full color imaging technology, ensure that key events can be accurately identified, enhancing security.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Production Line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Storage Area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Entrance Passage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Monitor Key Areas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Real-time Alarm Trigger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Security Team Response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Abnormal Monitoring during Production Process</a:t>
                      </a:r>
                      <a:r>
                        <a:rPr lang="zh-TW" altLang="en-US" sz="800"/>
                        <a:t>: Identify machine failures and unusual personnel actions through full color imaging.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security risks and improve production management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500260"/>
                  </a:ext>
                </a:extLst>
              </a:tr>
              <a:tr h="733340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2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Advanced White Light</a:t>
                      </a:r>
                      <a:r>
                        <a:rPr lang="en-US" sz="800" b="1"/>
                        <a:t> LED</a:t>
                      </a:r>
                      <a:r>
                        <a:rPr lang="zh-TW" altLang="en-US" sz="800" b="1"/>
                        <a:t> Technology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exceptional night vision capabilities, clearly presenting even low infrared reflective objects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Night Patrol Route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Material Storage Area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Perimeter of the Factory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Night Monitoring Activation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Automatic Supplementary Lighting in Low Light Areas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Event Recording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Night Safety Patrol</a:t>
                      </a:r>
                      <a:r>
                        <a:rPr lang="zh-TW" altLang="en-US" sz="800"/>
                        <a:t>: Ensure high visibility during patrols to detect suspicious personnel or abnormal situations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Enhance nighttime security monitoring to reduce the risk of suspicious activities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589920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3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Intelligent Detection Capability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 for personnel, vehicle, and sound detection to improve the accuracy of security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Main Entrance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Main Passage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Parking Area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 Monitoring Area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AI </a:t>
                      </a:r>
                      <a:r>
                        <a:rPr lang="zh-TW" altLang="en-US" sz="900"/>
                        <a:t>Detect Abnormal Behavior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Trigger Alarm and Record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Automatic Abnormal Alarm</a:t>
                      </a:r>
                      <a:r>
                        <a:rPr lang="zh-TW" altLang="en-US" sz="800"/>
                        <a:t>: The system automatically notifies management personnel when individuals or vehicles violate entry into the controlled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false alarms, improve monitoring efficiency, and enhance incident response speed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2652789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4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Flexible installation options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Available in bullet and dome camera types to meet different installation needs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Ceiling installation area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Wall monitoring points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Production line equipment monitoring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Choose the camera model based on requirements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Install at the optimal field of view 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Make remote adjustments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Flexible deployment of monitoring points</a:t>
                      </a:r>
                      <a:r>
                        <a:rPr lang="zh-TW" altLang="en-US" sz="800"/>
                        <a:t>: Install the most suitable camera type based on the needs of different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installation costs and enhance monitoring flexibility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2387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121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6E932A-527E-AF48-5350-E515F371A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D284539-5B7B-DE66-4F25-4BDB439659EA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8F1049F6-4373-68EB-A825-685C71B44559}"/>
              </a:ext>
            </a:extLst>
          </p:cNvPr>
          <p:cNvSpPr txBox="1"/>
          <p:nvPr/>
        </p:nvSpPr>
        <p:spPr>
          <a:xfrm>
            <a:off x="3118231" y="167699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Commercial Building</a:t>
            </a:r>
            <a:r>
              <a:rPr lang="en-US" altLang="zh-TW"/>
              <a:t> (</a:t>
            </a:r>
            <a:r>
              <a:rPr lang="en-US">
                <a:ea typeface="+mn-lt"/>
                <a:cs typeface="+mn-lt"/>
              </a:rPr>
              <a:t> Commercial Building</a:t>
            </a:r>
            <a:r>
              <a:rPr lang="en-US" altLang="zh-TW"/>
              <a:t> )</a:t>
            </a:r>
            <a:endParaRPr lang="zh-TW" altLang="en-US">
              <a:cs typeface="Calibri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B9CA6EC-25AA-2D85-EFF9-6207BCF9A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1" y="1601718"/>
            <a:ext cx="1768110" cy="1828800"/>
          </a:xfrm>
          <a:prstGeom prst="rect">
            <a:avLst/>
          </a:prstGeom>
        </p:spPr>
      </p:pic>
      <p:pic>
        <p:nvPicPr>
          <p:cNvPr id="9" name="圖片 8" descr="一張含有 圓形, 相機和鏡頭, 光學儀器, 相機 的圖片  AI 產生的內容可能不正確。">
            <a:extLst>
              <a:ext uri="{FF2B5EF4-FFF2-40B4-BE49-F238E27FC236}">
                <a16:creationId xmlns:a16="http://schemas.microsoft.com/office/drawing/2014/main" id="{FA16268B-0C80-5D17-6CA1-EF01B48D4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6" y="3344033"/>
            <a:ext cx="1495004" cy="1495004"/>
          </a:xfrm>
          <a:prstGeom prst="rect">
            <a:avLst/>
          </a:prstGeom>
        </p:spPr>
      </p:pic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F4C5EE0-8514-EA72-ABCC-C76F09CB8F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141226"/>
              </p:ext>
            </p:extLst>
          </p:nvPr>
        </p:nvGraphicFramePr>
        <p:xfrm>
          <a:off x="1982549" y="2194965"/>
          <a:ext cx="6840359" cy="450969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3162">
                  <a:extLst>
                    <a:ext uri="{9D8B030D-6E8A-4147-A177-3AD203B41FA5}">
                      <a16:colId xmlns:a16="http://schemas.microsoft.com/office/drawing/2014/main" val="1383885357"/>
                    </a:ext>
                  </a:extLst>
                </a:gridCol>
                <a:gridCol w="581615">
                  <a:extLst>
                    <a:ext uri="{9D8B030D-6E8A-4147-A177-3AD203B41FA5}">
                      <a16:colId xmlns:a16="http://schemas.microsoft.com/office/drawing/2014/main" val="2769936155"/>
                    </a:ext>
                  </a:extLst>
                </a:gridCol>
                <a:gridCol w="960928">
                  <a:extLst>
                    <a:ext uri="{9D8B030D-6E8A-4147-A177-3AD203B41FA5}">
                      <a16:colId xmlns:a16="http://schemas.microsoft.com/office/drawing/2014/main" val="2932995576"/>
                    </a:ext>
                  </a:extLst>
                </a:gridCol>
                <a:gridCol w="1062079">
                  <a:extLst>
                    <a:ext uri="{9D8B030D-6E8A-4147-A177-3AD203B41FA5}">
                      <a16:colId xmlns:a16="http://schemas.microsoft.com/office/drawing/2014/main" val="202244950"/>
                    </a:ext>
                  </a:extLst>
                </a:gridCol>
                <a:gridCol w="1410658">
                  <a:extLst>
                    <a:ext uri="{9D8B030D-6E8A-4147-A177-3AD203B41FA5}">
                      <a16:colId xmlns:a16="http://schemas.microsoft.com/office/drawing/2014/main" val="3040131076"/>
                    </a:ext>
                  </a:extLst>
                </a:gridCol>
                <a:gridCol w="1307911">
                  <a:extLst>
                    <a:ext uri="{9D8B030D-6E8A-4147-A177-3AD203B41FA5}">
                      <a16:colId xmlns:a16="http://schemas.microsoft.com/office/drawing/2014/main" val="219337946"/>
                    </a:ext>
                  </a:extLst>
                </a:gridCol>
                <a:gridCol w="994006">
                  <a:extLst>
                    <a:ext uri="{9D8B030D-6E8A-4147-A177-3AD203B41FA5}">
                      <a16:colId xmlns:a16="http://schemas.microsoft.com/office/drawing/2014/main" val="2493028178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800" b="1"/>
                        <a:t>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Function Description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800" b="1"/>
                        <a:t>Suitable Locations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Operating Procedures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Application Scenarios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800" b="1"/>
                        <a:t>Benefits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6379802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1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Clear Event Imaging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Full color imaging technology ensures the identification of suspicious personnel and events even in low light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Building entrances and exits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Elevator lobby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Main corridor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Real-time monitoring footage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Automatic recording of abnormal events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Security personnel reviewing footage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Access control assistance</a:t>
                      </a:r>
                      <a:r>
                        <a:rPr lang="zh-TW" altLang="en-US" sz="700"/>
                        <a:t>: Accurately identify personnel entering and exiting during nighttime or low light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building security and reduce the risk of unauthorized access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500260"/>
                  </a:ext>
                </a:extLst>
              </a:tr>
              <a:tr h="733340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2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Advanced White Light</a:t>
                      </a:r>
                      <a:r>
                        <a:rPr lang="en-US" sz="800" b="1"/>
                        <a:t> LED</a:t>
                      </a:r>
                      <a:r>
                        <a:rPr lang="zh-TW" altLang="en-US" sz="800" b="1"/>
                        <a:t> Technology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clear night vision in low-light environments, ensuring immediate monitoring footage is available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Underground Parking Lot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Parking Lot Entrance and Exit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Fire Lane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Night mode automatically activates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 LED </a:t>
                      </a:r>
                      <a:r>
                        <a:rPr lang="zh-TW" altLang="en-US" sz="700"/>
                        <a:t>Supplemental lighting activates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Video recording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Parking lot monitoring</a:t>
                      </a:r>
                      <a:r>
                        <a:rPr lang="zh-TW" altLang="en-US" sz="700"/>
                        <a:t>: Clear identification of license plates and individuals, reducing the risk of vehicle theft and vandalism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night monitoring, reduce blind spots, and improve incident response speed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589920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3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Intelligent Detection Capability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Equipped with personnel, vehicle, and sound detection for precise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Building Lobby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Fire Escape Door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Rooftop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 Monitoring Area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AI </a:t>
                      </a:r>
                      <a:r>
                        <a:rPr lang="zh-TW" altLang="en-US" sz="800"/>
                        <a:t>Automatic Detection of Abnormal Behavior </a:t>
                      </a: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Trigger Alarm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Prevent Unauthorized Access</a:t>
                      </a:r>
                      <a:r>
                        <a:rPr lang="zh-TW" altLang="en-US" sz="800"/>
                        <a:t>: When unauthorized personnel enter the controlled area, the system immediately notifies management personnel.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Reduce false alarms, improve security efficiency, and strengthen security management.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2652789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0"/>
                        <a:t>4</a:t>
                      </a:r>
                      <a:endParaRPr lang="zh-TW" altLang="en-US" sz="1200" b="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Flexible installation options</a:t>
                      </a:r>
                      <a:endParaRPr lang="zh-TW" altLang="en-US" sz="1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Bullet and dome cameras can be selected based on different monitoring needs.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Wall Mount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Ceiling Monitoring Point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Indoor Stairwell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Choose the camera model based on requirements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Install at the optimal angle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Make remote adjustments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Flexible deployment of monitoring points</a:t>
                      </a:r>
                      <a:r>
                        <a:rPr lang="zh-TW" altLang="en-US" sz="800"/>
                        <a:t>: Install the most suitable camera type based on the needs of different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installation costs and enhance monitoring flexibility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2387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543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551C4-E7FF-FB0C-33CB-7159BCAEF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C805D4C-8D98-8363-E6FD-09C497AEBF9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6AC8A37-AC7F-4758-9CF5-9C247A49CAE0}"/>
              </a:ext>
            </a:extLst>
          </p:cNvPr>
          <p:cNvSpPr txBox="1"/>
          <p:nvPr/>
        </p:nvSpPr>
        <p:spPr>
          <a:xfrm>
            <a:off x="3148576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Logistics</a:t>
            </a:r>
            <a:r>
              <a:rPr lang="en-US" altLang="zh-TW"/>
              <a:t> (</a:t>
            </a:r>
            <a:r>
              <a:rPr lang="en-US">
                <a:ea typeface="+mn-lt"/>
                <a:cs typeface="+mn-lt"/>
              </a:rPr>
              <a:t> Logistics</a:t>
            </a:r>
            <a:r>
              <a:rPr lang="en-US" altLang="zh-TW"/>
              <a:t> )</a:t>
            </a:r>
            <a:endParaRPr lang="zh-TW" altLang="en-US">
              <a:cs typeface="Calibri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73084C4F-972C-0725-9D4D-8F33786865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064577"/>
              </p:ext>
            </p:extLst>
          </p:nvPr>
        </p:nvGraphicFramePr>
        <p:xfrm>
          <a:off x="2053354" y="2093813"/>
          <a:ext cx="6757061" cy="463117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8395">
                  <a:extLst>
                    <a:ext uri="{9D8B030D-6E8A-4147-A177-3AD203B41FA5}">
                      <a16:colId xmlns:a16="http://schemas.microsoft.com/office/drawing/2014/main" val="2511229268"/>
                    </a:ext>
                  </a:extLst>
                </a:gridCol>
                <a:gridCol w="651312">
                  <a:extLst>
                    <a:ext uri="{9D8B030D-6E8A-4147-A177-3AD203B41FA5}">
                      <a16:colId xmlns:a16="http://schemas.microsoft.com/office/drawing/2014/main" val="2935919581"/>
                    </a:ext>
                  </a:extLst>
                </a:gridCol>
                <a:gridCol w="1112654">
                  <a:extLst>
                    <a:ext uri="{9D8B030D-6E8A-4147-A177-3AD203B41FA5}">
                      <a16:colId xmlns:a16="http://schemas.microsoft.com/office/drawing/2014/main" val="991347630"/>
                    </a:ext>
                  </a:extLst>
                </a:gridCol>
                <a:gridCol w="1115333">
                  <a:extLst>
                    <a:ext uri="{9D8B030D-6E8A-4147-A177-3AD203B41FA5}">
                      <a16:colId xmlns:a16="http://schemas.microsoft.com/office/drawing/2014/main" val="3257764761"/>
                    </a:ext>
                  </a:extLst>
                </a:gridCol>
                <a:gridCol w="1163230">
                  <a:extLst>
                    <a:ext uri="{9D8B030D-6E8A-4147-A177-3AD203B41FA5}">
                      <a16:colId xmlns:a16="http://schemas.microsoft.com/office/drawing/2014/main" val="3479996901"/>
                    </a:ext>
                  </a:extLst>
                </a:gridCol>
                <a:gridCol w="1301934">
                  <a:extLst>
                    <a:ext uri="{9D8B030D-6E8A-4147-A177-3AD203B41FA5}">
                      <a16:colId xmlns:a16="http://schemas.microsoft.com/office/drawing/2014/main" val="1482917416"/>
                    </a:ext>
                  </a:extLst>
                </a:gridCol>
                <a:gridCol w="894203">
                  <a:extLst>
                    <a:ext uri="{9D8B030D-6E8A-4147-A177-3AD203B41FA5}">
                      <a16:colId xmlns:a16="http://schemas.microsoft.com/office/drawing/2014/main" val="2428480211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Function Description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Suitable Locations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Operating Procedures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Application Scenarios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Benefits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164671"/>
                  </a:ext>
                </a:extLst>
              </a:tr>
              <a:tr h="1150586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1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Clear Event Imaging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Providing high-definition surveillance during the loading, unloading, and transportation of goods through full-color imaging technology.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Goods Loading and Unloading Area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Warehouse Interior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Logistics Corridor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Monitoring the flow of goods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Automatically recording abnormal events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Security personnel reviewing images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Goods Safety Tracking</a:t>
                      </a:r>
                      <a:r>
                        <a:rPr lang="zh-TW" altLang="en-US" sz="800"/>
                        <a:t>: Ensuring that items are not swapped or damaged during handling and storage.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Reducing the risk of goods loss and theft, while increasing the transparency of goods circulation.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293652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2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Advanced White Light</a:t>
                      </a:r>
                      <a:r>
                        <a:rPr lang="en-US" sz="800" b="1"/>
                        <a:t> LED</a:t>
                      </a:r>
                      <a:r>
                        <a:rPr lang="zh-TW" altLang="en-US" sz="800" b="1"/>
                        <a:t> Technology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Ensure clear identification of personnel and vehicle dynamics during nighttime logistics operations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Outdoor Loading Area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Parking Lot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Warehouse Interior</a:t>
                      </a:r>
                      <a:endParaRPr lang="en-US" alt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Night mode automatically activates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 LED </a:t>
                      </a:r>
                      <a:r>
                        <a:rPr lang="zh-TW" altLang="en-US" sz="700"/>
                        <a:t>Supplementary Lighting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Event Recording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Nighttime Loading Surveillance</a:t>
                      </a:r>
                      <a:r>
                        <a:rPr lang="zh-TW" altLang="en-US" sz="800"/>
                        <a:t>: Prevent loss or incorrect delivery of goods due to poor visibility at night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Enhance safety during nighttime operations and reduce surveillance blind spots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3858700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3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Intelligent Detection Capability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Utilize </a:t>
                      </a:r>
                      <a:r>
                        <a:rPr lang="en-US" altLang="zh-TW" sz="800"/>
                        <a:t>AI </a:t>
                      </a:r>
                      <a:r>
                        <a:rPr lang="zh-TW" altLang="en-US" sz="800"/>
                        <a:t>to detect personnel, vehicles, and sounds to prevent abnormal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Warehouse Entrance and Exit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Goods Storage Area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Logistics Center Perimeter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 Monitoring Area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AI </a:t>
                      </a:r>
                      <a:r>
                        <a:rPr lang="zh-TW" altLang="en-US" sz="900"/>
                        <a:t>Detect Abnormal Behavior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Trigger Alarm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Unauthorized Entry Alarm</a:t>
                      </a:r>
                      <a:r>
                        <a:rPr lang="zh-TW" altLang="en-US" sz="800"/>
                        <a:t>: The system automatically alerts when unauthorized personnel or vehicles approach the protected area.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theft of goods and enhance security management efficiency.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1550400"/>
                  </a:ext>
                </a:extLst>
              </a:tr>
              <a:tr h="1150586">
                <a:tc>
                  <a:txBody>
                    <a:bodyPr/>
                    <a:lstStyle/>
                    <a:p>
                      <a:r>
                        <a:rPr lang="en-US" altLang="zh-TW" sz="1200" b="0"/>
                        <a:t>4</a:t>
                      </a:r>
                      <a:endParaRPr lang="zh-TW" altLang="en-US" sz="1200" b="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Flexible installation options</a:t>
                      </a:r>
                      <a:endParaRPr lang="zh-TW" altLang="en-US" sz="1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Bullet and dome cameras can be flexibly installed according to different logistics scenarios.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High-altitude Surveillance in Warehouse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Truck Loading and Unloading Area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Logistics Center Main Gate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Choose camera model based on requirements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Install at the optimal angle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Remote Adjustment of Surveillance Angle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Comprehensive Logistics Monitoring</a:t>
                      </a:r>
                      <a:r>
                        <a:rPr lang="zh-TW" altLang="en-US" sz="800"/>
                        <a:t>: Ensure that all key logistics links are within the monitoring range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Improve the efficiency of goods turnover and reduce the likelihood of accidents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0920998"/>
                  </a:ext>
                </a:extLst>
              </a:tr>
            </a:tbl>
          </a:graphicData>
        </a:graphic>
      </p:graphicFrame>
      <p:pic>
        <p:nvPicPr>
          <p:cNvPr id="4" name="圖片 3">
            <a:extLst>
              <a:ext uri="{FF2B5EF4-FFF2-40B4-BE49-F238E27FC236}">
                <a16:creationId xmlns:a16="http://schemas.microsoft.com/office/drawing/2014/main" id="{BEEF22EF-A044-A1B5-95BA-8B571551B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1" y="1601718"/>
            <a:ext cx="1768110" cy="1828800"/>
          </a:xfrm>
          <a:prstGeom prst="rect">
            <a:avLst/>
          </a:prstGeom>
        </p:spPr>
      </p:pic>
      <p:pic>
        <p:nvPicPr>
          <p:cNvPr id="9" name="圖片 8" descr="一張含有 圓形, 相機和鏡頭, 光學儀器, 相機 的圖片  AI 產生的內容可能不正確。">
            <a:extLst>
              <a:ext uri="{FF2B5EF4-FFF2-40B4-BE49-F238E27FC236}">
                <a16:creationId xmlns:a16="http://schemas.microsoft.com/office/drawing/2014/main" id="{9217D0B4-F272-C4C8-7196-88D22B5C8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6" y="3344033"/>
            <a:ext cx="1495004" cy="14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62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C41FC-DE73-B4DD-2CAF-4671ED9D7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2233BD0-001E-C918-BC88-139F5DEC17C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6FB019DE-EB44-9FD4-C0AC-C7C5A9E89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1" y="1601718"/>
            <a:ext cx="1768110" cy="1828800"/>
          </a:xfrm>
          <a:prstGeom prst="rect">
            <a:avLst/>
          </a:prstGeom>
        </p:spPr>
      </p:pic>
      <p:pic>
        <p:nvPicPr>
          <p:cNvPr id="8" name="圖片 7" descr="一張含有 圓形, 相機和鏡頭, 光學儀器, 相機 的圖片  AI 產生的內容可能不正確。">
            <a:extLst>
              <a:ext uri="{FF2B5EF4-FFF2-40B4-BE49-F238E27FC236}">
                <a16:creationId xmlns:a16="http://schemas.microsoft.com/office/drawing/2014/main" id="{DCF53515-28D2-B522-0D9B-D60FC1483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6" y="3344033"/>
            <a:ext cx="1495004" cy="14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122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627926" y="1657943"/>
            <a:ext cx="6322980" cy="507831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Feature1: 64 Channel Support</a:t>
            </a:r>
            <a:endParaRPr lang="en-US" altLang="zh-TW"/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Free bundled 64-channel license</a:t>
            </a:r>
            <a:endParaRPr lang="en-US" altLang="zh-TW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Live view with up to 64-channel layout, each camera supporting a maximum resolution of 32MP</a:t>
            </a:r>
            <a:endParaRPr lang="en-US" altLang="zh-TW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Concurrent recording for up to 64 channels</a:t>
            </a:r>
            <a:br>
              <a:rPr lang="en-US" altLang="zh-TW"/>
            </a:b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Feature2: Built-in Hardware RAID</a:t>
            </a:r>
            <a:endParaRPr lang="en-US" altLang="zh-TW"/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Built-in Hardware RAID: RAID 0, 1, 5, 6, 10</a:t>
            </a:r>
            <a:endParaRPr lang="en-US" altLang="zh-TW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Supports maximum storage capacity of 128TB (16TB x 8 bays)</a:t>
            </a:r>
            <a:br>
              <a:rPr lang="en-US" altLang="zh-TW"/>
            </a:b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Feature3: AI Events and Metadata Integration</a:t>
            </a:r>
            <a:endParaRPr lang="en-US" altLang="zh-TW"/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AI built-in cameras support events and metadata for people and vehicle detection, tracking, counting, classification, and recognition</a:t>
            </a:r>
            <a:endParaRPr lang="en-US" altLang="zh-TW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NVR built-in AI supports events and metadata for people and vehicle detection, entry/exit area monitoring, loitering, and line crossing</a:t>
            </a:r>
            <a:endParaRPr lang="en-US" altLang="zh-TW"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AB952AB-DF8D-F39B-38B1-0A2C7D7D9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36" y="2020618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19823" y="3657946"/>
            <a:ext cx="23242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>
                <a:hlinkClick r:id="rId3"/>
              </a:rPr>
              <a:t>https://www.acti.com/product/ZNR-429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0411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282793" y="1556796"/>
            <a:ext cx="6707352" cy="532453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Feature4: AI Search and Playback Functionality</a:t>
            </a:r>
            <a:endParaRPr lang="en-US" altLang="zh-TW" sz="1700"/>
          </a:p>
          <a:p>
            <a:pPr marL="742950" lvl="1" indent="-285750">
              <a:buFont typeface="Courier New" panose="020B0604020202020204" pitchFamily="34" charset="0"/>
              <a:buChar char="o"/>
            </a:pPr>
            <a:r>
              <a:rPr lang="en-US" altLang="zh-TW" sz="1700">
                <a:solidFill>
                  <a:schemeClr val="accent6"/>
                </a:solidFill>
              </a:rPr>
              <a:t>Smart Search</a:t>
            </a:r>
            <a:r>
              <a:rPr lang="en-US" altLang="zh-TW" sz="1700"/>
              <a:t>: Supports ROI-based people and vehicle detection search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 sz="1700">
                <a:solidFill>
                  <a:schemeClr val="accent6"/>
                </a:solidFill>
              </a:rPr>
              <a:t>Forensic Search</a:t>
            </a:r>
            <a:r>
              <a:rPr lang="en-US" altLang="zh-TW" sz="1700"/>
              <a:t>: Allows object-of-interest definition in playback videos for detailed searches (e.g., vehicle type, brand, attributes like color, clothing, gender, age)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 sz="1700">
                <a:solidFill>
                  <a:schemeClr val="accent6"/>
                </a:solidFill>
              </a:rPr>
              <a:t>Metadata Search</a:t>
            </a:r>
            <a:r>
              <a:rPr lang="en-US" altLang="zh-TW" sz="1700"/>
              <a:t>: Filters searches by sub-type and attributes for vehicles, faces, and people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 sz="1700">
                <a:solidFill>
                  <a:schemeClr val="accent6"/>
                </a:solidFill>
              </a:rPr>
              <a:t>Object Visual Tracking</a:t>
            </a:r>
            <a:r>
              <a:rPr lang="en-US" altLang="zh-TW" sz="1700"/>
              <a:t>:</a:t>
            </a:r>
            <a:endParaRPr lang="en-US" altLang="zh-TW" sz="17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altLang="zh-TW" sz="1700"/>
              <a:t>Verify AI search results via thumbnails</a:t>
            </a:r>
            <a:endParaRPr lang="en-US" altLang="zh-TW" sz="17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altLang="zh-TW" sz="1700"/>
              <a:t>Time-based tracking to investigate incidents and manage evidence</a:t>
            </a:r>
            <a:endParaRPr lang="en-US" altLang="zh-TW" sz="1700">
              <a:cs typeface="Calibri"/>
            </a:endParaRPr>
          </a:p>
          <a:p>
            <a:pPr lvl="1"/>
            <a:endParaRPr lang="en-US" altLang="zh-TW" sz="17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Feature5: Alarm and IoT Sensor Integration</a:t>
            </a:r>
            <a:endParaRPr lang="en-US" altLang="zh-TW" sz="1700"/>
          </a:p>
          <a:p>
            <a:pPr marL="742950" lvl="1" indent="-285750">
              <a:buFont typeface="Courier New"/>
              <a:buChar char="o"/>
            </a:pPr>
            <a:r>
              <a:rPr lang="en-US" altLang="zh-TW" sz="1700"/>
              <a:t>Fire and burglar alarms, plus IoT sensors, supported through NVR built-in DIO port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 sz="170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Feature6: Control via Two-way Audio and Keyboard Controller</a:t>
            </a:r>
            <a:endParaRPr lang="en-US" altLang="zh-TW" sz="1700"/>
          </a:p>
          <a:p>
            <a:pPr marL="742950" lvl="1" indent="-285750">
              <a:buFont typeface="Courier New"/>
              <a:buChar char="o"/>
            </a:pPr>
            <a:r>
              <a:rPr lang="en-US" altLang="zh-TW" sz="1700"/>
              <a:t>Supports keyboard controller for remote PTZ camera control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 sz="1700"/>
              <a:t>Supports two-way audio for remote intercom via IP speaker</a:t>
            </a:r>
            <a:endParaRPr lang="en-US" altLang="zh-TW" sz="1700"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9FFFAD7-3C8B-48D0-EF42-ED918CDE5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23" y="1799748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A93A81B4-D332-586D-208C-010E501F33A1}"/>
              </a:ext>
            </a:extLst>
          </p:cNvPr>
          <p:cNvSpPr txBox="1"/>
          <p:nvPr/>
        </p:nvSpPr>
        <p:spPr>
          <a:xfrm>
            <a:off x="241910" y="3437076"/>
            <a:ext cx="23242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>
                <a:hlinkClick r:id="rId3"/>
              </a:rPr>
              <a:t>https://www.acti.com/product/ZNR-429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7149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4EC68C1-F0DC-0A1B-6DD8-45626BC46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23" y="2263575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219381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Commercial Building </a:t>
            </a:r>
            <a:r>
              <a:rPr lang="en-US" altLang="zh-TW"/>
              <a:t>(Commercial Building)</a:t>
            </a:r>
            <a:endParaRPr lang="zh-TW" altLang="en-US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1F71026B-64EB-A9A0-CE34-E2B2826DF4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981356"/>
              </p:ext>
            </p:extLst>
          </p:nvPr>
        </p:nvGraphicFramePr>
        <p:xfrm>
          <a:off x="2145671" y="2267676"/>
          <a:ext cx="6726726" cy="4218207"/>
        </p:xfrm>
        <a:graphic>
          <a:graphicData uri="http://schemas.openxmlformats.org/drawingml/2006/table">
            <a:tbl>
              <a:tblPr/>
              <a:tblGrid>
                <a:gridCol w="469298">
                  <a:extLst>
                    <a:ext uri="{9D8B030D-6E8A-4147-A177-3AD203B41FA5}">
                      <a16:colId xmlns:a16="http://schemas.microsoft.com/office/drawing/2014/main" val="1028042902"/>
                    </a:ext>
                  </a:extLst>
                </a:gridCol>
                <a:gridCol w="1226449">
                  <a:extLst>
                    <a:ext uri="{9D8B030D-6E8A-4147-A177-3AD203B41FA5}">
                      <a16:colId xmlns:a16="http://schemas.microsoft.com/office/drawing/2014/main" val="3111627932"/>
                    </a:ext>
                  </a:extLst>
                </a:gridCol>
                <a:gridCol w="1187135">
                  <a:extLst>
                    <a:ext uri="{9D8B030D-6E8A-4147-A177-3AD203B41FA5}">
                      <a16:colId xmlns:a16="http://schemas.microsoft.com/office/drawing/2014/main" val="3139417920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939560777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2345681209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599585324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401786346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271629"/>
                  </a:ext>
                </a:extLst>
              </a:tr>
              <a:tr h="744779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1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64 Channel Support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>
                          <a:latin typeface="+mj-lt"/>
                          <a:ea typeface="微軟正黑體"/>
                        </a:rPr>
                        <a:t>Multi-channel Monitoring, Viewing and Recording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Main Entrances and Exits, Parking Lot, Elevator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Manage Real-time Imaging to Ensure Entrance and Exit Safety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>
                          <a:latin typeface="+mj-lt"/>
                          <a:ea typeface="微軟正黑體"/>
                        </a:rPr>
                        <a:t>Monitor Foot Traffic and Vehicle Flow, Detect Abnormal Activities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>
                          <a:latin typeface="+mj-lt"/>
                          <a:ea typeface="微軟正黑體"/>
                        </a:rPr>
                        <a:t>Reduce Security Incidents and Enhance Real-time Management Efficiency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687694"/>
                  </a:ext>
                </a:extLst>
              </a:tr>
              <a:tr h="744779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2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Build-in Hardware RAID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High-capacity Storage and Ensure Data Integrity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>
                          <a:latin typeface="+mj-lt"/>
                          <a:ea typeface="微軟正黑體"/>
                        </a:rPr>
                        <a:t>Server Room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Configuration </a:t>
                      </a:r>
                      <a:r>
                        <a:rPr lang="en-US" altLang="zh-TW" sz="900">
                          <a:latin typeface="+mj-lt"/>
                          <a:ea typeface="微軟正黑體"/>
                        </a:rPr>
                        <a:t>RAID</a:t>
                      </a:r>
                      <a:r>
                        <a:rPr lang="zh-TW" altLang="en-US" sz="900">
                          <a:latin typeface="+mj-lt"/>
                          <a:ea typeface="微軟正黑體"/>
                        </a:rPr>
                        <a:t> for multi-layer backup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Ensure the availability of long-term recording data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Prevent data loss and improve operational stability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98347"/>
                  </a:ext>
                </a:extLst>
              </a:tr>
              <a:tr h="744779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3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AI Event and Meta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>
                          <a:latin typeface="+mj-lt"/>
                          <a:ea typeface="微軟正黑體"/>
                        </a:rPr>
                        <a:t>AI </a:t>
                      </a:r>
                      <a:r>
                        <a:rPr lang="zh-TW" altLang="en-US" sz="900">
                          <a:latin typeface="+mj-lt"/>
                          <a:ea typeface="微軟正黑體"/>
                        </a:rPr>
                        <a:t>Detection of personnel</a:t>
                      </a:r>
                      <a:r>
                        <a:rPr lang="en-US" altLang="zh-TW" sz="900">
                          <a:latin typeface="+mj-lt"/>
                          <a:ea typeface="微軟正黑體"/>
                        </a:rPr>
                        <a:t>/</a:t>
                      </a:r>
                      <a:r>
                        <a:rPr lang="zh-TW" altLang="en-US" sz="900">
                          <a:latin typeface="+mj-lt"/>
                          <a:ea typeface="微軟正黑體"/>
                        </a:rPr>
                        <a:t> vehicle access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Entrance and Exit, Parking Lot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Set </a:t>
                      </a:r>
                      <a:r>
                        <a:rPr lang="en-US" altLang="zh-TW" sz="900">
                          <a:latin typeface="+mj-lt"/>
                          <a:ea typeface="微軟正黑體"/>
                        </a:rPr>
                        <a:t>AI </a:t>
                      </a:r>
                      <a:r>
                        <a:rPr lang="zh-TW" altLang="en-US" sz="900">
                          <a:latin typeface="+mj-lt"/>
                          <a:ea typeface="微軟正黑體"/>
                        </a:rPr>
                        <a:t>Detection conditions to activate the alarm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Prevent unauthorized access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Reduce manpower monitoring costs and enhance accuracy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9913981"/>
                  </a:ext>
                </a:extLst>
              </a:tr>
              <a:tr h="467820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4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AI Search and Playback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Quickly trace back events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>
                          <a:latin typeface="+mj-lt"/>
                          <a:ea typeface="微軟正黑體"/>
                        </a:rPr>
                        <a:t>Server Room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>
                          <a:latin typeface="+mj-lt"/>
                          <a:ea typeface="微軟正黑體"/>
                        </a:rPr>
                        <a:t>Use </a:t>
                      </a:r>
                      <a:r>
                        <a:rPr lang="en-US" sz="1000">
                          <a:latin typeface="+mj-lt"/>
                          <a:ea typeface="微軟正黑體"/>
                        </a:rPr>
                        <a:t>AI </a:t>
                      </a:r>
                      <a:r>
                        <a:rPr lang="zh-TW" altLang="en-US" sz="1000">
                          <a:latin typeface="+mj-lt"/>
                          <a:ea typeface="微軟正黑體"/>
                        </a:rPr>
                        <a:t>to search recording data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Confirm details of specific events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Quickly handle emergency events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4888"/>
                  </a:ext>
                </a:extLst>
              </a:tr>
              <a:tr h="744779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5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Alarm Sensor Integration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Integration of Fire</a:t>
                      </a:r>
                      <a:r>
                        <a:rPr lang="en-US" altLang="zh-TW" sz="900">
                          <a:latin typeface="+mj-lt"/>
                          <a:ea typeface="微軟正黑體"/>
                        </a:rPr>
                        <a:t>/</a:t>
                      </a:r>
                      <a:r>
                        <a:rPr lang="zh-TW" altLang="en-US" sz="900">
                          <a:latin typeface="+mj-lt"/>
                          <a:ea typeface="微軟正黑體"/>
                        </a:rPr>
                        <a:t> Intrusion Alarms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>
                          <a:latin typeface="+mj-lt"/>
                          <a:ea typeface="微軟正黑體"/>
                        </a:rPr>
                        <a:t>Next to Fire Safety Facilities, Server Room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Connect Alarm Devices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>
                          <a:latin typeface="+mj-lt"/>
                          <a:ea typeface="微軟正黑體"/>
                        </a:rPr>
                        <a:t>Monitor Environmental Changes and Respond Quickly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>
                          <a:latin typeface="+mj-lt"/>
                          <a:ea typeface="微軟正黑體"/>
                        </a:rPr>
                        <a:t>Improve Efficiency in Responding to Security Incidents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69347"/>
                  </a:ext>
                </a:extLst>
              </a:tr>
              <a:tr h="467820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6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Two-Way Audio &amp; Control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Remote Intercom and Control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>
                          <a:latin typeface="+mj-lt"/>
                          <a:ea typeface="微軟正黑體"/>
                        </a:rPr>
                        <a:t>Entrance and Exit, Monitoring Room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Communicate via</a:t>
                      </a:r>
                      <a:r>
                        <a:rPr lang="en-US" altLang="zh-TW" sz="1300">
                          <a:latin typeface="+mj-lt"/>
                          <a:ea typeface="微軟正黑體"/>
                        </a:rPr>
                        <a:t> IP</a:t>
                      </a:r>
                      <a:r>
                        <a:rPr lang="zh-TW" altLang="en-US" sz="1300">
                          <a:latin typeface="+mj-lt"/>
                          <a:ea typeface="微軟正黑體"/>
                        </a:rPr>
                        <a:t> Speaker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>
                          <a:latin typeface="+mj-lt"/>
                          <a:ea typeface="微軟正黑體"/>
                        </a:rPr>
                        <a:t>Provide Real-time Alerts or Inquiries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>
                          <a:latin typeface="+mj-lt"/>
                          <a:ea typeface="微軟正黑體"/>
                        </a:rPr>
                        <a:t>Increase Interactivity and Security Management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3488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2969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E8F4CBB-1315-16B5-43E9-CBAE20E7C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79" y="2024613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178921" y="164664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Retail</a:t>
            </a:r>
            <a:r>
              <a:rPr lang="en-US" altLang="zh-TW"/>
              <a:t> (Retail)</a:t>
            </a:r>
            <a:endParaRPr lang="zh-TW" altLang="en-US"/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145184CA-366B-0A23-8978-5CE079200E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0848380"/>
              </p:ext>
            </p:extLst>
          </p:nvPr>
        </p:nvGraphicFramePr>
        <p:xfrm>
          <a:off x="2186131" y="2105836"/>
          <a:ext cx="6726719" cy="4453652"/>
        </p:xfrm>
        <a:graphic>
          <a:graphicData uri="http://schemas.openxmlformats.org/drawingml/2006/table">
            <a:tbl>
              <a:tblPr/>
              <a:tblGrid>
                <a:gridCol w="543683">
                  <a:extLst>
                    <a:ext uri="{9D8B030D-6E8A-4147-A177-3AD203B41FA5}">
                      <a16:colId xmlns:a16="http://schemas.microsoft.com/office/drawing/2014/main" val="1028042902"/>
                    </a:ext>
                  </a:extLst>
                </a:gridCol>
                <a:gridCol w="1100009">
                  <a:extLst>
                    <a:ext uri="{9D8B030D-6E8A-4147-A177-3AD203B41FA5}">
                      <a16:colId xmlns:a16="http://schemas.microsoft.com/office/drawing/2014/main" val="3111627932"/>
                    </a:ext>
                  </a:extLst>
                </a:gridCol>
                <a:gridCol w="1239186">
                  <a:extLst>
                    <a:ext uri="{9D8B030D-6E8A-4147-A177-3AD203B41FA5}">
                      <a16:colId xmlns:a16="http://schemas.microsoft.com/office/drawing/2014/main" val="3139417920"/>
                    </a:ext>
                  </a:extLst>
                </a:gridCol>
                <a:gridCol w="885065">
                  <a:extLst>
                    <a:ext uri="{9D8B030D-6E8A-4147-A177-3AD203B41FA5}">
                      <a16:colId xmlns:a16="http://schemas.microsoft.com/office/drawing/2014/main" val="939560777"/>
                    </a:ext>
                  </a:extLst>
                </a:gridCol>
                <a:gridCol w="1036854">
                  <a:extLst>
                    <a:ext uri="{9D8B030D-6E8A-4147-A177-3AD203B41FA5}">
                      <a16:colId xmlns:a16="http://schemas.microsoft.com/office/drawing/2014/main" val="2345681209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599585324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401786346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Serial Number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Function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Functional Operation Process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Optimal Location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Operating Procedures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Application Scenarios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Benefits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271629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64 Channel Support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Multi-angle Monitoring of Each Counter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Cash Register, Warehouse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Real-time Imaging Viewing to Reduce Theft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Reduce Losses, Improve Service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theft and enhance operational efficiency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687694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Build-in Hardware RAID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Ensure the security of sales data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Information Center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 recording backup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Prevent data loss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customer and operational safety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98347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AI Event and Meta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Detect suspicious customer behavior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Main areas in the store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Set detection conditions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Early warning of abnormal behavior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customer experience and reduce losses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9913981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AI Search and Playback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Quickly find images from specific time periods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Information Center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Quick search using keywords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Quickly resolve customer complaints or disputes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service efficiency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4888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Alarm Sensor Integration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Integrate business alarms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Important Warehouse, Access Control System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Immediate Alarm Trigger Response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Prevent Fire or Intrusion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Ensure Safety of Property and Personnel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69347"/>
                  </a:ext>
                </a:extLst>
              </a:tr>
              <a:tr h="538884">
                <a:tc>
                  <a:txBody>
                    <a:bodyPr/>
                    <a:lstStyle/>
                    <a:p>
                      <a:r>
                        <a:rPr lang="en-US" altLang="zh-TW" sz="1300"/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Two-Way Audio &amp; Control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Communicate Instantly with Customers or Employees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Monitoring Room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 Remote Assistance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Increase In-Store Interaction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Customer Experience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3488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8269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87AB26B-6CD2-0FB3-2A8E-CA090C734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58" y="2142096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199151" y="176802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Factory </a:t>
            </a:r>
            <a:r>
              <a:rPr lang="en-US" altLang="zh-TW"/>
              <a:t>(Factory)</a:t>
            </a:r>
            <a:endParaRPr lang="zh-TW" altLang="en-US"/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4EB425FD-75ED-52A9-C517-1D439D7CB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961296"/>
              </p:ext>
            </p:extLst>
          </p:nvPr>
        </p:nvGraphicFramePr>
        <p:xfrm>
          <a:off x="2117085" y="2247447"/>
          <a:ext cx="6726713" cy="4362764"/>
        </p:xfrm>
        <a:graphic>
          <a:graphicData uri="http://schemas.openxmlformats.org/drawingml/2006/table">
            <a:tbl>
              <a:tblPr/>
              <a:tblGrid>
                <a:gridCol w="594258">
                  <a:extLst>
                    <a:ext uri="{9D8B030D-6E8A-4147-A177-3AD203B41FA5}">
                      <a16:colId xmlns:a16="http://schemas.microsoft.com/office/drawing/2014/main" val="1028042902"/>
                    </a:ext>
                  </a:extLst>
                </a:gridCol>
                <a:gridCol w="1011504">
                  <a:extLst>
                    <a:ext uri="{9D8B030D-6E8A-4147-A177-3AD203B41FA5}">
                      <a16:colId xmlns:a16="http://schemas.microsoft.com/office/drawing/2014/main" val="3111627932"/>
                    </a:ext>
                  </a:extLst>
                </a:gridCol>
                <a:gridCol w="1251736">
                  <a:extLst>
                    <a:ext uri="{9D8B030D-6E8A-4147-A177-3AD203B41FA5}">
                      <a16:colId xmlns:a16="http://schemas.microsoft.com/office/drawing/2014/main" val="3139417920"/>
                    </a:ext>
                  </a:extLst>
                </a:gridCol>
                <a:gridCol w="986332">
                  <a:extLst>
                    <a:ext uri="{9D8B030D-6E8A-4147-A177-3AD203B41FA5}">
                      <a16:colId xmlns:a16="http://schemas.microsoft.com/office/drawing/2014/main" val="939560777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2345681209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599585324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401786346"/>
                    </a:ext>
                  </a:extLst>
                </a:gridCol>
              </a:tblGrid>
              <a:tr h="387485"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Serial Number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Function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Functional Operation Process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Optimal Location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Operating Procedures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Application Scenarios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Benefits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271629"/>
                  </a:ext>
                </a:extLst>
              </a:tr>
              <a:tr h="531039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64 Channel Support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Multi-Scene Monitoring of Production Processes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Production Line, Storage Area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Monitor Key Operations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Unscheduled Downtime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Improve Production Efficiency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687694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Build-in Hardware RAID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Ensure Security of Recording Data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Central Control Room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000"/>
                        <a:t>RAID </a:t>
                      </a:r>
                      <a:r>
                        <a:rPr lang="zh-TW" altLang="en-US" sz="1000"/>
                        <a:t>Setup and Maintenance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Ensure event traceability data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Enhance security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98347"/>
                  </a:ext>
                </a:extLst>
              </a:tr>
              <a:tr h="493108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AI Event and Meta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Detect improper personnel operations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Production Line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Set operational condition monitoring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Early warning of potential hazards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Raise safety production standards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9913981"/>
                  </a:ext>
                </a:extLst>
              </a:tr>
              <a:tr h="544902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AI Search and Playback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Quickly query abnormal events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Central Control Room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Locate problem areas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Trace the root cause of issues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Improve problem-solving efficiency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4888"/>
                  </a:ext>
                </a:extLst>
              </a:tr>
              <a:tr h="493108">
                <a:tc>
                  <a:txBody>
                    <a:bodyPr/>
                    <a:lstStyle/>
                    <a:p>
                      <a:r>
                        <a:rPr lang="en-US" altLang="zh-TW" sz="1400"/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Alarm Sensor Integration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Integrate machine abnormality alarms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Production Line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Instantly send notifications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equipment failure downtime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Increase operational time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69347"/>
                  </a:ext>
                </a:extLst>
              </a:tr>
              <a:tr h="544902">
                <a:tc>
                  <a:txBody>
                    <a:bodyPr/>
                    <a:lstStyle/>
                    <a:p>
                      <a:r>
                        <a:rPr lang="en-US" altLang="zh-TW" sz="1400"/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Two-Way Audio &amp; Control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 immediate command or assistance to employees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Production Control Room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Assist in on-site problem handling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internal management capabilities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Reduce downtime risks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3488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942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5F74241-2679-1076-B3B5-DB9E72D47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10" y="1556792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709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Z415/Z416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26135" y="2248888"/>
            <a:ext cx="6285649" cy="378565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Feature1: </a:t>
            </a:r>
            <a:r>
              <a:rPr lang="en-US" sz="2000" b="1">
                <a:ea typeface="+mn-lt"/>
                <a:cs typeface="+mn-lt"/>
              </a:rPr>
              <a:t>2MP 10x and 5MP 12x Zoom Bullet Cameras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Z415 supports 2MP at 60fps, ideal for low-speed traffic applications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Budget-friendly alternative to zoom box and housing cameras, with an object distance of up to 100m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Feature2: </a:t>
            </a:r>
            <a:r>
              <a:rPr lang="en-US" sz="2000" b="1">
                <a:ea typeface="+mn-lt"/>
                <a:cs typeface="+mn-lt"/>
              </a:rPr>
              <a:t>100m IR Distance and Low-light Color Mode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Both Z415 and Z416 support 100m IR distance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Capture color images under 0.002 lux (F1.2, AGC ON)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Extreme WDR support up to 145dB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86084" y="321620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https://www.acti.com/product/Z415</a:t>
            </a:r>
            <a:endParaRPr lang="zh-TW"/>
          </a:p>
        </p:txBody>
      </p:sp>
      <p:pic>
        <p:nvPicPr>
          <p:cNvPr id="2" name="圖片 1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93690D6E-0FDC-3660-E544-62FCF35312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16" y="1967837"/>
            <a:ext cx="1298714" cy="1243496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89BC19C2-9CB3-DDFD-6049-420F41EE759D}"/>
              </a:ext>
            </a:extLst>
          </p:cNvPr>
          <p:cNvSpPr txBox="1"/>
          <p:nvPr/>
        </p:nvSpPr>
        <p:spPr>
          <a:xfrm>
            <a:off x="286084" y="527029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4"/>
              </a:rPr>
              <a:t>https://www.acti.com/product/Z41</a:t>
            </a:r>
            <a:r>
              <a:rPr lang="en-US" altLang="zh-TW">
                <a:ea typeface="+mn-lt"/>
                <a:cs typeface="+mn-lt"/>
                <a:hlinkClick r:id="rId4"/>
              </a:rPr>
              <a:t> 6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7" name="圖片 6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222582FD-A091-40D7-E979-7B234FAF5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16" y="4021923"/>
            <a:ext cx="1298714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3503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Z415/Z416: Features</a:t>
            </a:r>
            <a:endParaRPr lang="en-US" b="0">
              <a:solidFill>
                <a:srgbClr val="000000"/>
              </a:solidFill>
              <a:ea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748084" y="1809673"/>
            <a:ext cx="6242061" cy="480131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Feature3: </a:t>
            </a:r>
            <a:r>
              <a:rPr lang="en-US" b="1">
                <a:ea typeface="+mn-lt"/>
                <a:cs typeface="+mn-lt"/>
              </a:rPr>
              <a:t>Advanced Built-in AI for Events and Metadata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people counting and crowd density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Includes sound detection</a:t>
            </a:r>
          </a:p>
          <a:p>
            <a:pPr marL="742950" lvl="1" indent="-285750">
              <a:buFont typeface="Courier New"/>
              <a:buChar char="o"/>
            </a:pP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Feature4: </a:t>
            </a:r>
            <a:r>
              <a:rPr lang="en-US" b="1">
                <a:ea typeface="+mn-lt"/>
                <a:cs typeface="+mn-lt"/>
              </a:rPr>
              <a:t>Flexible DIO, Audio, BNC, and Built-in Heater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Two DI ports and two DO ports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One audio line in and one audio line out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BNC connectors for traditional or installation monitors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Built-in heater with an operating temperature range of -40°C to +60°C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IP67 and IK10 ratings for harsh environments</a:t>
            </a:r>
            <a:endParaRPr lang="en-US"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8C653456-56CC-1832-BC19-A66C05F2CAD2}"/>
              </a:ext>
            </a:extLst>
          </p:cNvPr>
          <p:cNvSpPr txBox="1"/>
          <p:nvPr/>
        </p:nvSpPr>
        <p:spPr>
          <a:xfrm>
            <a:off x="286084" y="321620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https://www.acti.com/product/Z415</a:t>
            </a:r>
            <a:endParaRPr lang="zh-TW"/>
          </a:p>
        </p:txBody>
      </p:sp>
      <p:pic>
        <p:nvPicPr>
          <p:cNvPr id="7" name="圖片 6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281DB2A4-9C82-71B2-E448-9935249C0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16" y="1967837"/>
            <a:ext cx="1298714" cy="1243496"/>
          </a:xfrm>
          <a:prstGeom prst="rect">
            <a:avLst/>
          </a:prstGeo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BD2BABB6-4058-F6C9-B222-7A239633ECB5}"/>
              </a:ext>
            </a:extLst>
          </p:cNvPr>
          <p:cNvSpPr txBox="1"/>
          <p:nvPr/>
        </p:nvSpPr>
        <p:spPr>
          <a:xfrm>
            <a:off x="286084" y="527029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4"/>
              </a:rPr>
              <a:t>https://www.acti.com/product/Z41</a:t>
            </a:r>
            <a:r>
              <a:rPr lang="en-US" altLang="zh-TW">
                <a:ea typeface="+mn-lt"/>
                <a:cs typeface="+mn-lt"/>
                <a:hlinkClick r:id="rId4"/>
              </a:rPr>
              <a:t> 6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14" name="圖片 13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9FDA12B7-7B61-B9FC-D728-C31A98103C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990" y="4023429"/>
            <a:ext cx="1298714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545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269956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Commercial Building </a:t>
            </a:r>
            <a:r>
              <a:rPr lang="en-US" altLang="zh-TW"/>
              <a:t>(Commercial Building)</a:t>
            </a:r>
            <a:endParaRPr lang="zh-TW" altLang="en-US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1F71026B-64EB-A9A0-CE34-E2B2826DF4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772352"/>
              </p:ext>
            </p:extLst>
          </p:nvPr>
        </p:nvGraphicFramePr>
        <p:xfrm>
          <a:off x="2145671" y="2186756"/>
          <a:ext cx="6827893" cy="4387774"/>
        </p:xfrm>
        <a:graphic>
          <a:graphicData uri="http://schemas.openxmlformats.org/drawingml/2006/table">
            <a:tbl>
              <a:tblPr/>
              <a:tblGrid>
                <a:gridCol w="476357">
                  <a:extLst>
                    <a:ext uri="{9D8B030D-6E8A-4147-A177-3AD203B41FA5}">
                      <a16:colId xmlns:a16="http://schemas.microsoft.com/office/drawing/2014/main" val="1028042902"/>
                    </a:ext>
                  </a:extLst>
                </a:gridCol>
                <a:gridCol w="847134">
                  <a:extLst>
                    <a:ext uri="{9D8B030D-6E8A-4147-A177-3AD203B41FA5}">
                      <a16:colId xmlns:a16="http://schemas.microsoft.com/office/drawing/2014/main" val="3111627932"/>
                    </a:ext>
                  </a:extLst>
                </a:gridCol>
                <a:gridCol w="1365528">
                  <a:extLst>
                    <a:ext uri="{9D8B030D-6E8A-4147-A177-3AD203B41FA5}">
                      <a16:colId xmlns:a16="http://schemas.microsoft.com/office/drawing/2014/main" val="3139417920"/>
                    </a:ext>
                  </a:extLst>
                </a:gridCol>
                <a:gridCol w="897709">
                  <a:extLst>
                    <a:ext uri="{9D8B030D-6E8A-4147-A177-3AD203B41FA5}">
                      <a16:colId xmlns:a16="http://schemas.microsoft.com/office/drawing/2014/main" val="939560777"/>
                    </a:ext>
                  </a:extLst>
                </a:gridCol>
                <a:gridCol w="885066">
                  <a:extLst>
                    <a:ext uri="{9D8B030D-6E8A-4147-A177-3AD203B41FA5}">
                      <a16:colId xmlns:a16="http://schemas.microsoft.com/office/drawing/2014/main" val="2345681209"/>
                    </a:ext>
                  </a:extLst>
                </a:gridCol>
                <a:gridCol w="1380685">
                  <a:extLst>
                    <a:ext uri="{9D8B030D-6E8A-4147-A177-3AD203B41FA5}">
                      <a16:colId xmlns:a16="http://schemas.microsoft.com/office/drawing/2014/main" val="599585324"/>
                    </a:ext>
                  </a:extLst>
                </a:gridCol>
                <a:gridCol w="975414">
                  <a:extLst>
                    <a:ext uri="{9D8B030D-6E8A-4147-A177-3AD203B41FA5}">
                      <a16:colId xmlns:a16="http://schemas.microsoft.com/office/drawing/2014/main" val="401786346"/>
                    </a:ext>
                  </a:extLst>
                </a:gridCol>
              </a:tblGrid>
              <a:tr h="278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Function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Benefits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271629"/>
                  </a:ext>
                </a:extLst>
              </a:tr>
              <a:tr h="11379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400">
                          <a:latin typeface="+mj-lt"/>
                          <a:ea typeface="微軟正黑體"/>
                        </a:rPr>
                        <a:t>1</a:t>
                      </a:r>
                      <a:endParaRPr lang="zh-TW" altLang="zh-TW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noProof="0"/>
                        <a:t>2MP/5MP </a:t>
                      </a:r>
                      <a:r>
                        <a:rPr lang="en-US" sz="1400" b="0" i="0" u="none" strike="noStrike" noProof="0" err="1"/>
                        <a:t>Zoom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100" b="0" i="0" u="none" strike="noStrike" noProof="0"/>
                        <a:t>Provides 2MP 10x or 5MP 12x optical zoom, suitable for objects up to 100m away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900" b="0" i="0" u="none" strike="noStrike" noProof="0"/>
                        <a:t>Production area, storage area, perimeter surveillance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Navigation &gt; Configuration &gt; Execution &gt; Review Results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/>
                        <a:t>Factory perimeter protection, key area surveillance, suitable for low light environments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/>
                        <a:t>Increase surveillance coverage, reduce the number of devices, lower operational costs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687694"/>
                  </a:ext>
                </a:extLst>
              </a:tr>
              <a:tr h="11379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400">
                          <a:latin typeface="+mj-lt"/>
                          <a:ea typeface="微軟正黑體"/>
                        </a:rPr>
                        <a:t>2</a:t>
                      </a:r>
                      <a:endParaRPr lang="zh-TW" altLang="zh-TW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b="0" i="0" u="none" strike="noStrike" noProof="0"/>
                        <a:t>100m </a:t>
                      </a:r>
                      <a:r>
                        <a:rPr lang="en-US" sz="1400" b="0" i="0" u="none" strike="noStrike" noProof="0" err="1"/>
                        <a:t>Infrared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100" b="0" i="0" u="none" strike="noStrike" noProof="0"/>
                        <a:t>Supports 100m infrared night vision, color mode at 0.002lux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Factory perimeter, parking lot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Navigation &gt; Configuration &gt; Execution &gt; Review Results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Provides all-weather monitoring, delivering high-quality images even in low-light or no-light environments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Enhances nighttime security, reducing crime risk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98347"/>
                  </a:ext>
                </a:extLst>
              </a:tr>
              <a:tr h="92299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400">
                          <a:latin typeface="+mj-lt"/>
                          <a:ea typeface="微軟正黑體"/>
                        </a:rPr>
                        <a:t>3</a:t>
                      </a:r>
                      <a:endParaRPr lang="zh-TW" altLang="zh-TW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000" b="0" i="0" u="none" strike="noStrike" noProof="0" err="1"/>
                        <a:t>Built-in</a:t>
                      </a:r>
                      <a:r>
                        <a:rPr lang="en-US" sz="1000" b="0" i="0" u="none" strike="noStrike" noProof="0"/>
                        <a:t> AI</a:t>
                      </a:r>
                      <a:r>
                        <a:rPr lang="en-US" sz="1000" b="0" i="0" u="none" strike="noStrike" noProof="0" err="1"/>
                        <a:t> capabilities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/>
                        <a:t>Detects abnormal movement of personnel and vehicles, generating event metadata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/>
                        <a:t>Import and export, sensitive areas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Navigation &gt; Configuration &gt; Execution &gt; Review Results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/>
                        <a:t>Personnel counting, area intrusion detection, accurately distinguishing between personnel and vehicles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/>
                        <a:t>Reduces the need for manual monitoring, improving operational efficiency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9913981"/>
                  </a:ext>
                </a:extLst>
              </a:tr>
              <a:tr h="90098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400">
                          <a:latin typeface="+mj-lt"/>
                          <a:ea typeface="微軟正黑體"/>
                        </a:rPr>
                        <a:t>4</a:t>
                      </a:r>
                      <a:endParaRPr lang="zh-TW" altLang="zh-TW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0" i="0" u="none" strike="noStrike" noProof="0" err="1"/>
                        <a:t>Robust Design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Supports IP67, IK10, suitable for harsh environments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/>
                        <a:t>Outdoor facilities, factory boundaries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Navigation &gt; Configuration &gt; Execution &gt; Review Results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800" b="0" i="0" u="none" strike="noStrike" noProof="0"/>
                        <a:t>Withstand harsh environments such as rain, wind, or high temperatures to ensure long-term stable operation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000" b="0" i="0" u="none" strike="noStrike" noProof="0"/>
                        <a:t>Reduce maintenance costs and extend device lifespan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4888"/>
                  </a:ext>
                </a:extLst>
              </a:tr>
            </a:tbl>
          </a:graphicData>
        </a:graphic>
      </p:graphicFrame>
      <p:pic>
        <p:nvPicPr>
          <p:cNvPr id="15" name="圖片 14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5670C9FD-8851-627B-FE09-30088BFEF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9" y="2191101"/>
            <a:ext cx="1298714" cy="1243496"/>
          </a:xfrm>
          <a:prstGeom prst="rect">
            <a:avLst/>
          </a:prstGeom>
        </p:spPr>
      </p:pic>
      <p:pic>
        <p:nvPicPr>
          <p:cNvPr id="18" name="圖片 17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A763D775-F00D-F76B-3BE7-9E813FF1F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8" y="3437010"/>
            <a:ext cx="1298714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262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280071" y="176802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Traffic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 Traffic</a:t>
            </a:r>
            <a:r>
              <a:rPr lang="en-US" altLang="zh-TW"/>
              <a:t> )</a:t>
            </a:r>
            <a:endParaRPr lang="zh-TW" altLang="en-US">
              <a:cs typeface="Calibri"/>
            </a:endParaRPr>
          </a:p>
        </p:txBody>
      </p:sp>
      <p:pic>
        <p:nvPicPr>
          <p:cNvPr id="5" name="圖片 4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4244CB27-B05C-8FA3-3471-FEF01F4DD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9" y="2330025"/>
            <a:ext cx="1298714" cy="1243496"/>
          </a:xfrm>
          <a:prstGeom prst="rect">
            <a:avLst/>
          </a:prstGeom>
        </p:spPr>
      </p:pic>
      <p:pic>
        <p:nvPicPr>
          <p:cNvPr id="8" name="圖片 7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F2DC2089-F87E-38EF-FE53-015EBDE57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8" y="3580576"/>
            <a:ext cx="1298714" cy="1243496"/>
          </a:xfrm>
          <a:prstGeom prst="rect">
            <a:avLst/>
          </a:prstGeom>
        </p:spPr>
      </p:pic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11CD81C6-D411-DB41-2652-5DB1A7DB7D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036146"/>
              </p:ext>
            </p:extLst>
          </p:nvPr>
        </p:nvGraphicFramePr>
        <p:xfrm>
          <a:off x="2154504" y="2326460"/>
          <a:ext cx="6753582" cy="388299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68969">
                  <a:extLst>
                    <a:ext uri="{9D8B030D-6E8A-4147-A177-3AD203B41FA5}">
                      <a16:colId xmlns:a16="http://schemas.microsoft.com/office/drawing/2014/main" val="1383885357"/>
                    </a:ext>
                  </a:extLst>
                </a:gridCol>
                <a:gridCol w="1087367">
                  <a:extLst>
                    <a:ext uri="{9D8B030D-6E8A-4147-A177-3AD203B41FA5}">
                      <a16:colId xmlns:a16="http://schemas.microsoft.com/office/drawing/2014/main" val="2769936155"/>
                    </a:ext>
                  </a:extLst>
                </a:gridCol>
                <a:gridCol w="1125297">
                  <a:extLst>
                    <a:ext uri="{9D8B030D-6E8A-4147-A177-3AD203B41FA5}">
                      <a16:colId xmlns:a16="http://schemas.microsoft.com/office/drawing/2014/main" val="2932995576"/>
                    </a:ext>
                  </a:extLst>
                </a:gridCol>
                <a:gridCol w="910354">
                  <a:extLst>
                    <a:ext uri="{9D8B030D-6E8A-4147-A177-3AD203B41FA5}">
                      <a16:colId xmlns:a16="http://schemas.microsoft.com/office/drawing/2014/main" val="202244950"/>
                    </a:ext>
                  </a:extLst>
                </a:gridCol>
                <a:gridCol w="1024147">
                  <a:extLst>
                    <a:ext uri="{9D8B030D-6E8A-4147-A177-3AD203B41FA5}">
                      <a16:colId xmlns:a16="http://schemas.microsoft.com/office/drawing/2014/main" val="3040131076"/>
                    </a:ext>
                  </a:extLst>
                </a:gridCol>
                <a:gridCol w="1072650">
                  <a:extLst>
                    <a:ext uri="{9D8B030D-6E8A-4147-A177-3AD203B41FA5}">
                      <a16:colId xmlns:a16="http://schemas.microsoft.com/office/drawing/2014/main" val="219337946"/>
                    </a:ext>
                  </a:extLst>
                </a:gridCol>
                <a:gridCol w="964798">
                  <a:extLst>
                    <a:ext uri="{9D8B030D-6E8A-4147-A177-3AD203B41FA5}">
                      <a16:colId xmlns:a16="http://schemas.microsoft.com/office/drawing/2014/main" val="2493028178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pPr algn="l"/>
                      <a:r>
                        <a:rPr lang="zh-TW" altLang="en-US" sz="8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900" b="1"/>
                        <a:t>Function Description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900" b="1"/>
                        <a:t>Suitable Locations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900" b="1"/>
                        <a:t>Operating Procedures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800" b="1"/>
                        <a:t>Application Scenarios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Benefits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6379802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2MP/5MP </a:t>
                      </a:r>
                      <a:r>
                        <a:rPr lang="zh-TW" altLang="en-US" sz="1400"/>
                        <a:t>Zoom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Supports </a:t>
                      </a:r>
                      <a:r>
                        <a:rPr lang="en-US" altLang="zh-TW" sz="1000"/>
                        <a:t>2</a:t>
                      </a:r>
                      <a:r>
                        <a:rPr lang="af-ZA" sz="1000"/>
                        <a:t> MP 60fps,</a:t>
                      </a:r>
                      <a:r>
                        <a:rPr lang="zh-TW" altLang="en-US" sz="1000"/>
                        <a:t> for monitoring slow-moving vehicles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Road intersections, parking lot entrances and exits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Navigation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Configuration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Execution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Review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Detect vehicle direction and license plate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Increase the accuracy of traffic monitoring and reduce violations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500260"/>
                  </a:ext>
                </a:extLst>
              </a:tr>
              <a:tr h="733340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100m </a:t>
                      </a:r>
                      <a:r>
                        <a:rPr lang="zh-TW" altLang="en-US" sz="1400"/>
                        <a:t>Infrared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Nighttime infrared mode, suitable for road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Tunnel, parking lot, roadway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Navigation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Configuration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Execution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Review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Nighttime traffic event monitoring to prevent accidents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Enhance nighttime driving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589920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Built-in </a:t>
                      </a:r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functionality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Vehicle entry and exit area, route detection, providing event analysis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Highway, toll station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Navigation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Configuration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Execution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Review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Provide traffic flow analysis, identify vehicle types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traffic management efficiency, optimize traffic planning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2652789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Robust Design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Supports </a:t>
                      </a:r>
                      <a:r>
                        <a:rPr lang="af-ZA" sz="900"/>
                        <a:t>BNC </a:t>
                      </a:r>
                      <a:r>
                        <a:rPr lang="zh-TW" altLang="en-US" sz="900"/>
                        <a:t>traditional surveillance connections, suitable for various traffic scenarios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Highway exits, bridges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Navigation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Configuration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Execution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Review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Can operate stably even in high vibration or harsh weather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Enhances equipment reliability, reduces downtime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2387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6134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249726" y="172756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Utilities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 Utility</a:t>
            </a:r>
            <a:r>
              <a:rPr lang="en-US" altLang="zh-TW"/>
              <a:t> )</a:t>
            </a:r>
            <a:endParaRPr lang="zh-TW" altLang="en-US">
              <a:cs typeface="Calibri"/>
            </a:endParaRPr>
          </a:p>
        </p:txBody>
      </p:sp>
      <p:pic>
        <p:nvPicPr>
          <p:cNvPr id="5" name="圖片 4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2C755650-7445-AAE2-BA44-184110285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9" y="2234346"/>
            <a:ext cx="1298714" cy="1243496"/>
          </a:xfrm>
          <a:prstGeom prst="rect">
            <a:avLst/>
          </a:prstGeom>
        </p:spPr>
      </p:pic>
      <p:pic>
        <p:nvPicPr>
          <p:cNvPr id="8" name="圖片 7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D8004401-C45F-E02D-E7DF-04FAFFD24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8" y="3481184"/>
            <a:ext cx="1298714" cy="1243496"/>
          </a:xfrm>
          <a:prstGeom prst="rect">
            <a:avLst/>
          </a:prstGeom>
        </p:spPr>
      </p:pic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21088214-EC47-619E-2FA4-F485A9852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996358"/>
              </p:ext>
            </p:extLst>
          </p:nvPr>
        </p:nvGraphicFramePr>
        <p:xfrm>
          <a:off x="2184850" y="2235423"/>
          <a:ext cx="6702971" cy="431288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81615">
                  <a:extLst>
                    <a:ext uri="{9D8B030D-6E8A-4147-A177-3AD203B41FA5}">
                      <a16:colId xmlns:a16="http://schemas.microsoft.com/office/drawing/2014/main" val="2511229268"/>
                    </a:ext>
                  </a:extLst>
                </a:gridCol>
                <a:gridCol w="733340">
                  <a:extLst>
                    <a:ext uri="{9D8B030D-6E8A-4147-A177-3AD203B41FA5}">
                      <a16:colId xmlns:a16="http://schemas.microsoft.com/office/drawing/2014/main" val="2935919581"/>
                    </a:ext>
                  </a:extLst>
                </a:gridCol>
                <a:gridCol w="1188516">
                  <a:extLst>
                    <a:ext uri="{9D8B030D-6E8A-4147-A177-3AD203B41FA5}">
                      <a16:colId xmlns:a16="http://schemas.microsoft.com/office/drawing/2014/main" val="991347630"/>
                    </a:ext>
                  </a:extLst>
                </a:gridCol>
                <a:gridCol w="973573">
                  <a:extLst>
                    <a:ext uri="{9D8B030D-6E8A-4147-A177-3AD203B41FA5}">
                      <a16:colId xmlns:a16="http://schemas.microsoft.com/office/drawing/2014/main" val="3257764761"/>
                    </a:ext>
                  </a:extLst>
                </a:gridCol>
                <a:gridCol w="960928">
                  <a:extLst>
                    <a:ext uri="{9D8B030D-6E8A-4147-A177-3AD203B41FA5}">
                      <a16:colId xmlns:a16="http://schemas.microsoft.com/office/drawing/2014/main" val="3479996901"/>
                    </a:ext>
                  </a:extLst>
                </a:gridCol>
                <a:gridCol w="1175873">
                  <a:extLst>
                    <a:ext uri="{9D8B030D-6E8A-4147-A177-3AD203B41FA5}">
                      <a16:colId xmlns:a16="http://schemas.microsoft.com/office/drawing/2014/main" val="1482917416"/>
                    </a:ext>
                  </a:extLst>
                </a:gridCol>
                <a:gridCol w="1089126">
                  <a:extLst>
                    <a:ext uri="{9D8B030D-6E8A-4147-A177-3AD203B41FA5}">
                      <a16:colId xmlns:a16="http://schemas.microsoft.com/office/drawing/2014/main" val="2428480211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Function Description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Suitable Locations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Operating Procedures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Application Scenarios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Benefits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164671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2MP/5MP </a:t>
                      </a:r>
                      <a:r>
                        <a:rPr lang="zh-TW" altLang="en-US" sz="1400"/>
                        <a:t>Zoom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Suitable for high-precision equipment monitoring, clear images over long distances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Power stations, substations, pipeline inspection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Navigation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Configuration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Execution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Review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Detailed inspection and anomaly detection of power facilities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Enhances operational stability, reduces the occurrence of accidents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293652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100m </a:t>
                      </a:r>
                      <a:r>
                        <a:rPr lang="zh-TW" altLang="en-US" sz="1400"/>
                        <a:t>Infrared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Low light color mode supports long-distance equipment surveillance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Petrochemical plants, gas stations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Navigation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Configuration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Execution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Review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Conducting safety inspections of critical facilities in no-light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blind spots in nighttime surveillance and improve facility management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3858700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Built-in </a:t>
                      </a:r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functionality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Detect personnel entering restricted areas and issue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Surroundings of power stations, pipeline import and export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Navigation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Configuration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Execution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Review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Identify illegal intrusions or accidental breaches and provide event feedback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security and reduce the need for manual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1550400"/>
                  </a:ext>
                </a:extLst>
              </a:tr>
              <a:tr h="1163230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Robust Design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Waterproof, dustproof, and vandal-resistant design, suitable for harsh operating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Wind Power Generation Area, Geothermal Facilities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Navigation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Configuration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Execution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Review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Provides stable security assurance for long-term operation in harsh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Reduces maintenance frequency, lowering long-term operational costs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0920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8467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B42C8930-1964-087C-4CAF-783348D98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9" y="2075389"/>
            <a:ext cx="1298714" cy="1243496"/>
          </a:xfrm>
          <a:prstGeom prst="rect">
            <a:avLst/>
          </a:prstGeom>
        </p:spPr>
      </p:pic>
      <p:pic>
        <p:nvPicPr>
          <p:cNvPr id="5" name="圖片 4" descr="一張含有 遠端存放庫, 控制, 設計 的圖片  AI 產生的內容可能不正確。">
            <a:extLst>
              <a:ext uri="{FF2B5EF4-FFF2-40B4-BE49-F238E27FC236}">
                <a16:creationId xmlns:a16="http://schemas.microsoft.com/office/drawing/2014/main" id="{E13771BB-4F6F-9AD5-7481-FF83D38FA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8" y="3425967"/>
            <a:ext cx="1298714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63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A912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869757" y="2009575"/>
            <a:ext cx="6120680" cy="378565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Feature1: </a:t>
            </a:r>
            <a:r>
              <a:rPr lang="en-US" sz="2000" b="1">
                <a:ea typeface="+mn-lt"/>
                <a:cs typeface="+mn-lt"/>
              </a:rPr>
              <a:t>5MP Hemispheric Camera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original fisheye view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180-degree single and dual panorama views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4 </a:t>
            </a:r>
            <a:r>
              <a:rPr lang="en-US" sz="2000" err="1">
                <a:ea typeface="+mn-lt"/>
                <a:cs typeface="+mn-lt"/>
              </a:rPr>
              <a:t>ePTZ</a:t>
            </a:r>
            <a:r>
              <a:rPr lang="en-US" sz="2000">
                <a:ea typeface="+mn-lt"/>
                <a:cs typeface="+mn-lt"/>
              </a:rPr>
              <a:t> views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fisheye + 3 </a:t>
            </a:r>
            <a:r>
              <a:rPr lang="en-US" sz="2000" err="1">
                <a:ea typeface="+mn-lt"/>
                <a:cs typeface="+mn-lt"/>
              </a:rPr>
              <a:t>ePTZ</a:t>
            </a:r>
            <a:r>
              <a:rPr lang="en-US" sz="2000">
                <a:ea typeface="+mn-lt"/>
                <a:cs typeface="+mn-lt"/>
              </a:rPr>
              <a:t> views</a:t>
            </a:r>
            <a:endParaRPr lang="en-US" sz="2000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Feature2: </a:t>
            </a:r>
            <a:r>
              <a:rPr lang="en-US" sz="2000" b="1">
                <a:ea typeface="+mn-lt"/>
                <a:cs typeface="+mn-lt"/>
              </a:rPr>
              <a:t>20m IR Distance and Low-light Color Mode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20m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color images under 0.017 lux (F1.2, AGC ON)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Extreme WDR support up to 130dB</a:t>
            </a:r>
            <a:endParaRPr lang="en-US" sz="20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319215" y="395612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https://www.acti.com/product/A912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2" name="圖片 1" descr="一張含有 檯燈, 燈泡, 燈光, 光線 的圖片  AI 產生的內容可能不正確。">
            <a:extLst>
              <a:ext uri="{FF2B5EF4-FFF2-40B4-BE49-F238E27FC236}">
                <a16:creationId xmlns:a16="http://schemas.microsoft.com/office/drawing/2014/main" id="{20C485BA-0C01-5ED3-0368-AFC1C1425E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17" y="2423822"/>
            <a:ext cx="1464367" cy="153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8134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Features</a:t>
            </a:r>
            <a:endParaRPr lang="zh-TW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45371" y="1929384"/>
            <a:ext cx="6391700" cy="45243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Feature4: </a:t>
            </a:r>
            <a:r>
              <a:rPr lang="en-US" b="1">
                <a:ea typeface="+mn-lt"/>
                <a:cs typeface="+mn-lt"/>
              </a:rPr>
              <a:t>Advanced Built-in AI for Events and Metadata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solidFill>
                  <a:schemeClr val="accent6"/>
                </a:solidFill>
                <a:ea typeface="+mn-lt"/>
                <a:cs typeface="+mn-lt"/>
              </a:rPr>
              <a:t>People Counting:</a:t>
            </a:r>
          </a:p>
          <a:p>
            <a:pPr marL="1200150" lvl="2" indent="-285750">
              <a:buFont typeface="Wingdings"/>
              <a:buChar char="§"/>
            </a:pPr>
            <a:r>
              <a:rPr lang="en-US">
                <a:ea typeface="+mn-lt"/>
                <a:cs typeface="+mn-lt"/>
              </a:rPr>
              <a:t>Supports counting, displaying, and exporting people flow data for entering, exiting, and passing by (data stored in flash).</a:t>
            </a:r>
            <a:endParaRPr lang="en-US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>
                <a:ea typeface="+mn-lt"/>
                <a:cs typeface="+mn-lt"/>
              </a:rPr>
              <a:t>Supports real-time uploads and uploads by statistical cycles.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solidFill>
                  <a:schemeClr val="accent6"/>
                </a:solidFill>
                <a:ea typeface="+mn-lt"/>
                <a:cs typeface="+mn-lt"/>
              </a:rPr>
              <a:t>Queue Management:</a:t>
            </a:r>
          </a:p>
          <a:p>
            <a:pPr marL="1200150" lvl="2" indent="-285750">
              <a:buFont typeface="Wingdings"/>
              <a:buChar char="§"/>
            </a:pPr>
            <a:r>
              <a:rPr lang="en-US">
                <a:ea typeface="+mn-lt"/>
                <a:cs typeface="+mn-lt"/>
              </a:rPr>
              <a:t>Supports up to 4 detection regions with independent arming schedules and linkage methods.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heatmap analysis.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Feature5: </a:t>
            </a:r>
            <a:r>
              <a:rPr lang="en-US" b="1">
                <a:ea typeface="+mn-lt"/>
                <a:cs typeface="+mn-lt"/>
              </a:rPr>
              <a:t>Comprehensive Audio, DIO, and Control Interface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Audio: Built-in mic, line-in, and line-out support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DIO: Supports one DI and one DO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one RS-485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448A5CB-3090-E851-AE46-DEAEF3286449}"/>
              </a:ext>
            </a:extLst>
          </p:cNvPr>
          <p:cNvSpPr txBox="1"/>
          <p:nvPr/>
        </p:nvSpPr>
        <p:spPr>
          <a:xfrm>
            <a:off x="319215" y="395612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https://www.acti.com/product/A912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9" name="圖片 8" descr="一張含有 檯燈, 燈泡, 燈光, 光線 的圖片  AI 產生的內容可能不正確。">
            <a:extLst>
              <a:ext uri="{FF2B5EF4-FFF2-40B4-BE49-F238E27FC236}">
                <a16:creationId xmlns:a16="http://schemas.microsoft.com/office/drawing/2014/main" id="{14D9128E-FD0F-13E8-74C6-961586EB2D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17" y="2423822"/>
            <a:ext cx="1464367" cy="153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577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178921" y="182871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Commercial Building </a:t>
            </a:r>
            <a:r>
              <a:rPr lang="en-US" altLang="zh-TW"/>
              <a:t>(Commercial Building)</a:t>
            </a:r>
            <a:endParaRPr lang="zh-TW" altLang="en-US"/>
          </a:p>
        </p:txBody>
      </p:sp>
      <p:pic>
        <p:nvPicPr>
          <p:cNvPr id="5" name="圖片 4" descr="一張含有 檯燈, 燈泡, 燈光, 光線 的圖片  AI 產生的內容可能不正確。">
            <a:extLst>
              <a:ext uri="{FF2B5EF4-FFF2-40B4-BE49-F238E27FC236}">
                <a16:creationId xmlns:a16="http://schemas.microsoft.com/office/drawing/2014/main" id="{6354AE51-7254-874C-C5DF-22B28B370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387" y="2414977"/>
            <a:ext cx="1464367" cy="1530628"/>
          </a:xfrm>
          <a:prstGeom prst="rect">
            <a:avLst/>
          </a:prstGeom>
        </p:spPr>
      </p:pic>
      <p:graphicFrame>
        <p:nvGraphicFramePr>
          <p:cNvPr id="17" name="表格 16">
            <a:extLst>
              <a:ext uri="{FF2B5EF4-FFF2-40B4-BE49-F238E27FC236}">
                <a16:creationId xmlns:a16="http://schemas.microsoft.com/office/drawing/2014/main" id="{417147A6-C692-C2E0-1807-269111E39E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797305"/>
              </p:ext>
            </p:extLst>
          </p:nvPr>
        </p:nvGraphicFramePr>
        <p:xfrm>
          <a:off x="2087217" y="2208695"/>
          <a:ext cx="6766184" cy="443603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3108">
                  <a:extLst>
                    <a:ext uri="{9D8B030D-6E8A-4147-A177-3AD203B41FA5}">
                      <a16:colId xmlns:a16="http://schemas.microsoft.com/office/drawing/2014/main" val="2930503701"/>
                    </a:ext>
                  </a:extLst>
                </a:gridCol>
                <a:gridCol w="872420">
                  <a:extLst>
                    <a:ext uri="{9D8B030D-6E8A-4147-A177-3AD203B41FA5}">
                      <a16:colId xmlns:a16="http://schemas.microsoft.com/office/drawing/2014/main" val="2089030987"/>
                    </a:ext>
                  </a:extLst>
                </a:gridCol>
                <a:gridCol w="1213805">
                  <a:extLst>
                    <a:ext uri="{9D8B030D-6E8A-4147-A177-3AD203B41FA5}">
                      <a16:colId xmlns:a16="http://schemas.microsoft.com/office/drawing/2014/main" val="4280190429"/>
                    </a:ext>
                  </a:extLst>
                </a:gridCol>
                <a:gridCol w="1036791">
                  <a:extLst>
                    <a:ext uri="{9D8B030D-6E8A-4147-A177-3AD203B41FA5}">
                      <a16:colId xmlns:a16="http://schemas.microsoft.com/office/drawing/2014/main" val="2655075295"/>
                    </a:ext>
                  </a:extLst>
                </a:gridCol>
                <a:gridCol w="986214">
                  <a:extLst>
                    <a:ext uri="{9D8B030D-6E8A-4147-A177-3AD203B41FA5}">
                      <a16:colId xmlns:a16="http://schemas.microsoft.com/office/drawing/2014/main" val="1569569983"/>
                    </a:ext>
                  </a:extLst>
                </a:gridCol>
                <a:gridCol w="1137941">
                  <a:extLst>
                    <a:ext uri="{9D8B030D-6E8A-4147-A177-3AD203B41FA5}">
                      <a16:colId xmlns:a16="http://schemas.microsoft.com/office/drawing/2014/main" val="750044842"/>
                    </a:ext>
                  </a:extLst>
                </a:gridCol>
                <a:gridCol w="1025905">
                  <a:extLst>
                    <a:ext uri="{9D8B030D-6E8A-4147-A177-3AD203B41FA5}">
                      <a16:colId xmlns:a16="http://schemas.microsoft.com/office/drawing/2014/main" val="1795157390"/>
                    </a:ext>
                  </a:extLst>
                </a:gridCol>
              </a:tblGrid>
              <a:tr h="40565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sz="13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zh-TW" sz="13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7605790"/>
                  </a:ext>
                </a:extLst>
              </a:tr>
              <a:tr h="955252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5MP </a:t>
                      </a:r>
                      <a:r>
                        <a:rPr lang="zh-TW" altLang="en-US" sz="1300"/>
                        <a:t>Dome Camera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Original Fisheye View,</a:t>
                      </a:r>
                      <a:r>
                        <a:rPr lang="en-US" altLang="zh-TW" sz="1000"/>
                        <a:t> 180°</a:t>
                      </a:r>
                      <a:r>
                        <a:rPr lang="zh-TW" altLang="en-US" sz="1000"/>
                        <a:t> Panorama, Electronic</a:t>
                      </a:r>
                      <a:r>
                        <a:rPr lang="af-ZA" sz="1000"/>
                        <a:t>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Building Lobby, Elevator, Lobby Passageway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Capturing panoramic surveillance of building entrances and passageways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Reduces blind spots, enhances overall security coverage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8899307"/>
                  </a:ext>
                </a:extLst>
              </a:tr>
              <a:tr h="955252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/>
                        <a:t>IR</a:t>
                      </a:r>
                      <a:r>
                        <a:rPr lang="zh-TW" altLang="en-US" sz="1000"/>
                        <a:t> Distance and Color Mode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20m IR</a:t>
                      </a:r>
                      <a:r>
                        <a:rPr lang="zh-TW" altLang="en-US" sz="1300"/>
                        <a:t> Distance,</a:t>
                      </a:r>
                      <a:r>
                        <a:rPr lang="en-US" altLang="zh-TW" sz="1300"/>
                        <a:t> 0.017 </a:t>
                      </a:r>
                      <a:r>
                        <a:rPr lang="af-ZA" sz="1300"/>
                        <a:t>lux</a:t>
                      </a:r>
                      <a:r>
                        <a:rPr lang="zh-TW" altLang="en-US" sz="1300"/>
                        <a:t> Color Image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Parking area, Entrance, Emergency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Monitoring in dim environments such as parking lots and emergency exits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Ensuring clear images in low light conditions, providing detailed evidence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8273340"/>
                  </a:ext>
                </a:extLst>
              </a:tr>
              <a:tr h="1164622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Built-in</a:t>
                      </a:r>
                      <a:r>
                        <a:rPr lang="af-ZA" sz="1000"/>
                        <a:t> AI</a:t>
                      </a:r>
                      <a:r>
                        <a:rPr lang="zh-TW" altLang="en-US" sz="1000"/>
                        <a:t>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Traffic statistics, Queue Management, Heat Map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Reception area, Building Entrance, Elevator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Tracking pedestrian flow within the building, detecting crowded areas, and analyzing traffic flow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Improving crowd management, enhancing safety and comfort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4238159"/>
                  </a:ext>
                </a:extLst>
              </a:tr>
              <a:tr h="955252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Audio and</a:t>
                      </a:r>
                      <a:r>
                        <a:rPr lang="af-ZA" sz="1000"/>
                        <a:t> DIO</a:t>
                      </a:r>
                      <a:r>
                        <a:rPr lang="zh-TW" altLang="en-US" sz="1000"/>
                        <a:t> Interface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Audio Recording, Digital Input</a:t>
                      </a:r>
                      <a:r>
                        <a:rPr lang="en-US" altLang="zh-TW" sz="1000"/>
                        <a:t>/</a:t>
                      </a:r>
                      <a:r>
                        <a:rPr lang="zh-TW" altLang="en-US" sz="1000"/>
                        <a:t> Output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Security Control Room, Building Perimeter, Critical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Capture on-site audio for safety analysis and respond to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Quickly detect suspicious activities and provide real-time audio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62085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760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108115" y="175791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Retail</a:t>
            </a:r>
            <a:r>
              <a:rPr lang="en-US" altLang="zh-TW"/>
              <a:t> (Retail)</a:t>
            </a:r>
            <a:endParaRPr lang="zh-TW" altLang="en-US"/>
          </a:p>
        </p:txBody>
      </p:sp>
      <p:pic>
        <p:nvPicPr>
          <p:cNvPr id="5" name="圖片 4" descr="一張含有 檯燈, 燈泡, 燈光, 光線 的圖片  AI 產生的內容可能不正確。">
            <a:extLst>
              <a:ext uri="{FF2B5EF4-FFF2-40B4-BE49-F238E27FC236}">
                <a16:creationId xmlns:a16="http://schemas.microsoft.com/office/drawing/2014/main" id="{ACD56404-E07F-B28E-2C0B-AB91350C9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595" y="2334155"/>
            <a:ext cx="1464367" cy="1530628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EB59C7FD-2315-5482-8167-DC21052641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683953"/>
              </p:ext>
            </p:extLst>
          </p:nvPr>
        </p:nvGraphicFramePr>
        <p:xfrm>
          <a:off x="1921857" y="2336576"/>
          <a:ext cx="6952031" cy="407076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3683">
                  <a:extLst>
                    <a:ext uri="{9D8B030D-6E8A-4147-A177-3AD203B41FA5}">
                      <a16:colId xmlns:a16="http://schemas.microsoft.com/office/drawing/2014/main" val="3622060301"/>
                    </a:ext>
                  </a:extLst>
                </a:gridCol>
                <a:gridCol w="783914">
                  <a:extLst>
                    <a:ext uri="{9D8B030D-6E8A-4147-A177-3AD203B41FA5}">
                      <a16:colId xmlns:a16="http://schemas.microsoft.com/office/drawing/2014/main" val="659201399"/>
                    </a:ext>
                  </a:extLst>
                </a:gridCol>
                <a:gridCol w="1213805">
                  <a:extLst>
                    <a:ext uri="{9D8B030D-6E8A-4147-A177-3AD203B41FA5}">
                      <a16:colId xmlns:a16="http://schemas.microsoft.com/office/drawing/2014/main" val="102608418"/>
                    </a:ext>
                  </a:extLst>
                </a:gridCol>
                <a:gridCol w="1036791">
                  <a:extLst>
                    <a:ext uri="{9D8B030D-6E8A-4147-A177-3AD203B41FA5}">
                      <a16:colId xmlns:a16="http://schemas.microsoft.com/office/drawing/2014/main" val="4201590106"/>
                    </a:ext>
                  </a:extLst>
                </a:gridCol>
                <a:gridCol w="922997">
                  <a:extLst>
                    <a:ext uri="{9D8B030D-6E8A-4147-A177-3AD203B41FA5}">
                      <a16:colId xmlns:a16="http://schemas.microsoft.com/office/drawing/2014/main" val="2973889907"/>
                    </a:ext>
                  </a:extLst>
                </a:gridCol>
                <a:gridCol w="1287611">
                  <a:extLst>
                    <a:ext uri="{9D8B030D-6E8A-4147-A177-3AD203B41FA5}">
                      <a16:colId xmlns:a16="http://schemas.microsoft.com/office/drawing/2014/main" val="2667086893"/>
                    </a:ext>
                  </a:extLst>
                </a:gridCol>
                <a:gridCol w="1163230">
                  <a:extLst>
                    <a:ext uri="{9D8B030D-6E8A-4147-A177-3AD203B41FA5}">
                      <a16:colId xmlns:a16="http://schemas.microsoft.com/office/drawing/2014/main" val="1847533766"/>
                    </a:ext>
                  </a:extLst>
                </a:gridCol>
              </a:tblGrid>
              <a:tr h="278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3992825"/>
                  </a:ext>
                </a:extLst>
              </a:tr>
              <a:tr h="1103303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5MP </a:t>
                      </a:r>
                      <a:r>
                        <a:rPr lang="zh-TW" altLang="en-US" sz="1300"/>
                        <a:t>Dome Camera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Original Fisheye View,</a:t>
                      </a:r>
                      <a:r>
                        <a:rPr lang="en-US" altLang="zh-TW" sz="1000"/>
                        <a:t> 180°</a:t>
                      </a:r>
                      <a:r>
                        <a:rPr lang="zh-TW" altLang="en-US" sz="1000"/>
                        <a:t> Panorama, Electronic</a:t>
                      </a:r>
                      <a:r>
                        <a:rPr lang="af-ZA" sz="1000"/>
                        <a:t>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Store Entrance, Passageway, Checkout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Capture wide-angle views of store areas to detect intrusions or suspicious activities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security and coverage while reducing the number of cameras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2629763"/>
                  </a:ext>
                </a:extLst>
              </a:tr>
              <a:tr h="896434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/>
                        <a:t>IR</a:t>
                      </a:r>
                      <a:r>
                        <a:rPr lang="zh-TW" altLang="en-US" sz="1000"/>
                        <a:t> Distance and Color Mode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20m IR</a:t>
                      </a:r>
                      <a:r>
                        <a:rPr lang="zh-TW" altLang="en-US" sz="1300"/>
                        <a:t> Distance,</a:t>
                      </a:r>
                      <a:r>
                        <a:rPr lang="en-US" altLang="zh-TW" sz="1300"/>
                        <a:t> 0.017 </a:t>
                      </a:r>
                      <a:r>
                        <a:rPr lang="af-ZA" sz="1300"/>
                        <a:t>lux</a:t>
                      </a:r>
                      <a:r>
                        <a:rPr lang="zh-TW" altLang="en-US" sz="1300"/>
                        <a:t> Color Image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Store Entrance, Dark Warehouse,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Surveillance in low light environments such as entrances and passageways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Enhanced visual effects under low light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0680159"/>
                  </a:ext>
                </a:extLst>
              </a:tr>
              <a:tr h="896434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Built-in</a:t>
                      </a:r>
                      <a:r>
                        <a:rPr lang="af-ZA" sz="1000"/>
                        <a:t> AI</a:t>
                      </a:r>
                      <a:r>
                        <a:rPr lang="zh-TW" altLang="en-US" sz="1000"/>
                        <a:t>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Traffic statistics, Queue Management, Heat Map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Store entrance, checkout area, passageway display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Monitoring customer flow, queue length, and hotspot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Optimizing store layout and staff allocation to improve customer service experience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75533"/>
                  </a:ext>
                </a:extLst>
              </a:tr>
              <a:tr h="896434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Audio and</a:t>
                      </a:r>
                      <a:r>
                        <a:rPr lang="af-ZA" sz="1000"/>
                        <a:t> DIO</a:t>
                      </a:r>
                      <a:r>
                        <a:rPr lang="zh-TW" altLang="en-US" sz="1000"/>
                        <a:t> Interface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Audio Recording, Digital Input</a:t>
                      </a:r>
                      <a:r>
                        <a:rPr lang="en-US" altLang="zh-TW" sz="1000"/>
                        <a:t>/</a:t>
                      </a:r>
                      <a:r>
                        <a:rPr lang="zh-TW" altLang="en-US" sz="1000"/>
                        <a:t> Output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Safety station, store entrance, restricted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Listening for unusual sounds and receiving signals from security sensors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Providing immediate responses to potential security threats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87198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29573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158691" y="175791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Educational Institution </a:t>
            </a:r>
            <a:r>
              <a:rPr lang="en-US" altLang="zh-TW"/>
              <a:t>(Education)</a:t>
            </a:r>
            <a:endParaRPr lang="zh-TW" altLang="en-US"/>
          </a:p>
        </p:txBody>
      </p:sp>
      <p:pic>
        <p:nvPicPr>
          <p:cNvPr id="5" name="圖片 4" descr="一張含有 檯燈, 燈泡, 燈光, 光線 的圖片  AI 產生的內容可能不正確。">
            <a:extLst>
              <a:ext uri="{FF2B5EF4-FFF2-40B4-BE49-F238E27FC236}">
                <a16:creationId xmlns:a16="http://schemas.microsoft.com/office/drawing/2014/main" id="{872DA81A-3C2E-3DDE-ECE1-DC826AD597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07" y="2334985"/>
            <a:ext cx="1464367" cy="1530628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923EDC34-076B-1ED5-B498-286F10D946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007822"/>
              </p:ext>
            </p:extLst>
          </p:nvPr>
        </p:nvGraphicFramePr>
        <p:xfrm>
          <a:off x="1932608" y="2330173"/>
          <a:ext cx="6864561" cy="416823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3983">
                  <a:extLst>
                    <a:ext uri="{9D8B030D-6E8A-4147-A177-3AD203B41FA5}">
                      <a16:colId xmlns:a16="http://schemas.microsoft.com/office/drawing/2014/main" val="609814931"/>
                    </a:ext>
                  </a:extLst>
                </a:gridCol>
                <a:gridCol w="738262">
                  <a:extLst>
                    <a:ext uri="{9D8B030D-6E8A-4147-A177-3AD203B41FA5}">
                      <a16:colId xmlns:a16="http://schemas.microsoft.com/office/drawing/2014/main" val="1283953359"/>
                    </a:ext>
                  </a:extLst>
                </a:gridCol>
                <a:gridCol w="1269297">
                  <a:extLst>
                    <a:ext uri="{9D8B030D-6E8A-4147-A177-3AD203B41FA5}">
                      <a16:colId xmlns:a16="http://schemas.microsoft.com/office/drawing/2014/main" val="491484544"/>
                    </a:ext>
                  </a:extLst>
                </a:gridCol>
                <a:gridCol w="945497">
                  <a:extLst>
                    <a:ext uri="{9D8B030D-6E8A-4147-A177-3AD203B41FA5}">
                      <a16:colId xmlns:a16="http://schemas.microsoft.com/office/drawing/2014/main" val="2466019814"/>
                    </a:ext>
                  </a:extLst>
                </a:gridCol>
                <a:gridCol w="919591">
                  <a:extLst>
                    <a:ext uri="{9D8B030D-6E8A-4147-A177-3AD203B41FA5}">
                      <a16:colId xmlns:a16="http://schemas.microsoft.com/office/drawing/2014/main" val="1164614772"/>
                    </a:ext>
                  </a:extLst>
                </a:gridCol>
                <a:gridCol w="1256345">
                  <a:extLst>
                    <a:ext uri="{9D8B030D-6E8A-4147-A177-3AD203B41FA5}">
                      <a16:colId xmlns:a16="http://schemas.microsoft.com/office/drawing/2014/main" val="3859255808"/>
                    </a:ext>
                  </a:extLst>
                </a:gridCol>
                <a:gridCol w="1191586">
                  <a:extLst>
                    <a:ext uri="{9D8B030D-6E8A-4147-A177-3AD203B41FA5}">
                      <a16:colId xmlns:a16="http://schemas.microsoft.com/office/drawing/2014/main" val="46620229"/>
                    </a:ext>
                  </a:extLst>
                </a:gridCol>
              </a:tblGrid>
              <a:tr h="27268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zh-TW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2701321"/>
                  </a:ext>
                </a:extLst>
              </a:tr>
              <a:tr h="973887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5MP </a:t>
                      </a:r>
                      <a:r>
                        <a:rPr lang="zh-TW" altLang="en-US" sz="1300"/>
                        <a:t>Dome Camera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Original Fisheye View,</a:t>
                      </a:r>
                      <a:r>
                        <a:rPr lang="en-US" altLang="zh-TW" sz="1000"/>
                        <a:t> 180°</a:t>
                      </a:r>
                      <a:r>
                        <a:rPr lang="zh-TW" altLang="en-US" sz="1000"/>
                        <a:t> Panorama, Electronic</a:t>
                      </a:r>
                      <a:r>
                        <a:rPr lang="af-ZA" sz="1000"/>
                        <a:t>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School entrance, classroom, corridor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Surveillance of school entrance and high-traffic areas such as corridors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360-degree monitoring, reducing the number of devices, enhancing security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063763"/>
                  </a:ext>
                </a:extLst>
              </a:tr>
              <a:tr h="973887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/>
                        <a:t>IR</a:t>
                      </a:r>
                      <a:r>
                        <a:rPr lang="zh-TW" altLang="en-US" sz="1000"/>
                        <a:t> Distance and Color Mode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20m IR</a:t>
                      </a:r>
                      <a:r>
                        <a:rPr lang="zh-TW" altLang="en-US" sz="1300"/>
                        <a:t> Distance,</a:t>
                      </a:r>
                      <a:r>
                        <a:rPr lang="en-US" altLang="zh-TW" sz="1300"/>
                        <a:t> 0.017 </a:t>
                      </a:r>
                      <a:r>
                        <a:rPr lang="af-ZA" sz="1300"/>
                        <a:t>lux</a:t>
                      </a:r>
                      <a:r>
                        <a:rPr lang="zh-TW" altLang="en-US" sz="1300"/>
                        <a:t> Color Image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Parking lot, dark corridors, dormitory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Surveillance of low visibility areas, such as parking lots or dormitory corridors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Providing high-quality images in low light conditions to ensure campus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5874684"/>
                  </a:ext>
                </a:extLst>
              </a:tr>
              <a:tr h="973887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Built-in</a:t>
                      </a:r>
                      <a:r>
                        <a:rPr lang="af-ZA" sz="1000"/>
                        <a:t> AI</a:t>
                      </a:r>
                      <a:r>
                        <a:rPr lang="zh-TW" altLang="en-US" sz="1000"/>
                        <a:t>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Traffic statistics, Queue Management, Heat Map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School cafeteria, classroom, auditorium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Monitoring student movement, detecting queue lengths, analyzing hotspots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Improving safety protocols to prevent crowding or bottleneck issues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6564092"/>
                  </a:ext>
                </a:extLst>
              </a:tr>
              <a:tr h="973887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Audio and</a:t>
                      </a:r>
                      <a:r>
                        <a:rPr lang="af-ZA" sz="1000"/>
                        <a:t> DIO</a:t>
                      </a:r>
                      <a:r>
                        <a:rPr lang="zh-TW" altLang="en-US" sz="1000"/>
                        <a:t> Interface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Audio Recording, Digital Input</a:t>
                      </a:r>
                      <a:r>
                        <a:rPr lang="en-US" altLang="zh-TW" sz="1000"/>
                        <a:t>/</a:t>
                      </a:r>
                      <a:r>
                        <a:rPr lang="zh-TW" altLang="en-US" sz="1000"/>
                        <a:t> Output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Teacher's Room, Corridor, Restricted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Navigation → Configuration → Execution → 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Capture on-site audio for safety analysis and respond to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Immediately detect abnormal situations to prevent problems from occurring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3777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55061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檯燈, 燈泡, 燈光, 光線 的圖片  AI 產生的內容可能不正確。">
            <a:extLst>
              <a:ext uri="{FF2B5EF4-FFF2-40B4-BE49-F238E27FC236}">
                <a16:creationId xmlns:a16="http://schemas.microsoft.com/office/drawing/2014/main" id="{A02D21F6-50C6-397C-29E2-1F3449D43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01" y="1686694"/>
            <a:ext cx="1464367" cy="153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980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Q550</a:t>
            </a:r>
            <a:r>
              <a:rPr lang="en-US" dirty="0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492686" y="1634202"/>
            <a:ext cx="6650937" cy="50629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Feature1: </a:t>
            </a:r>
            <a:r>
              <a:rPr lang="en-US" sz="1700" b="1">
                <a:ea typeface="+mn-lt"/>
                <a:cs typeface="+mn-lt"/>
              </a:rPr>
              <a:t>8 Megapixel Multi-Imager</a:t>
            </a:r>
            <a:endParaRPr lang="en-US" altLang="zh-TW" sz="1700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Provides 180-degree full coverage without missing any objects</a:t>
            </a:r>
            <a:endParaRPr lang="en-US" sz="1700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7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Feature2: </a:t>
            </a:r>
            <a:r>
              <a:rPr lang="en-US" sz="1700" b="1">
                <a:ea typeface="+mn-lt"/>
                <a:cs typeface="+mn-lt"/>
              </a:rPr>
              <a:t>24-Hour Full-Color Support</a:t>
            </a:r>
            <a:endParaRPr lang="en-US" altLang="zh-TW" sz="1700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Night mode with white light LED always on for 24-hour color images, capturing detailed attributes without extra cost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Night mode with regular IR LED; AI events can automatically turn on the white light LED to capture suspects in full-color details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extreme WDR up to 130dB for high-contrast lighting situations across a 180-degree field of view</a:t>
            </a:r>
            <a:endParaRPr lang="en-US" sz="1700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7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Feature3: </a:t>
            </a:r>
            <a:r>
              <a:rPr lang="en-US" sz="1700" b="1">
                <a:ea typeface="+mn-lt"/>
                <a:cs typeface="+mn-lt"/>
              </a:rPr>
              <a:t>Advanced Built-in AI for Events and Metadata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people counting and crowd density detection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Includes sound detection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163620" y="3525229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 dirty="0">
                <a:ea typeface="+mn-lt"/>
                <a:cs typeface="+mn-lt"/>
                <a:hlinkClick r:id="rId2"/>
              </a:rPr>
              <a:t>https://www.acti.com/product/Q550</a:t>
            </a:r>
            <a:endParaRPr lang="zh-TW" dirty="0">
              <a:ea typeface="微軟正黑體"/>
              <a:cs typeface="+mn-lt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46358F07-B74C-B70E-D7C6-8F9571D85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069" y="2123460"/>
            <a:ext cx="1353931" cy="139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260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ea typeface="Calibri"/>
              </a:rPr>
              <a:t>Q550</a:t>
            </a:r>
            <a:r>
              <a:rPr lang="en-US" dirty="0"/>
              <a:t>: Features</a:t>
            </a:r>
            <a:endParaRPr lang="zh-TW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46935" y="2022088"/>
            <a:ext cx="6332783" cy="39703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/>
              <a:t>Feature4: </a:t>
            </a:r>
            <a:r>
              <a:rPr lang="en-US" b="1" dirty="0">
                <a:ea typeface="+mn-lt"/>
                <a:cs typeface="+mn-lt"/>
              </a:rPr>
              <a:t>Active Deterrence</a:t>
            </a:r>
            <a:endParaRPr lang="en-US" altLang="zh-TW" b="1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In night mode with IR LED only: All AI events, fire and burglar alarms, and IoT sensor events (via DI) can trigger the white light LED as an active alarm</a:t>
            </a:r>
            <a:endParaRPr lang="en-US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Active alarms can also utilize </a:t>
            </a: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built-in red/blue lights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Pre-recorded audio alerts</a:t>
            </a:r>
            <a:r>
              <a:rPr lang="en-US" dirty="0">
                <a:ea typeface="+mn-lt"/>
                <a:cs typeface="+mn-lt"/>
              </a:rPr>
              <a:t> can be played through the built-in </a:t>
            </a: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3W speaker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/>
              <a:t>Feature5: </a:t>
            </a:r>
            <a:r>
              <a:rPr lang="en-US" b="1" dirty="0">
                <a:ea typeface="+mn-lt"/>
                <a:cs typeface="+mn-lt"/>
              </a:rPr>
              <a:t>Flexible DIO and Audio with IP67 and IK10</a:t>
            </a:r>
            <a:endParaRPr lang="en-US" altLang="zh-TW" b="1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Supports one DI port and one DO port</a:t>
            </a:r>
            <a:endParaRPr lang="en-US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Includes one audio line in, one audio line out, and two built-in microphones</a:t>
            </a:r>
            <a:endParaRPr lang="en-US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IP67 and IK10 ratings ensure durability in harsh environments</a:t>
            </a:r>
            <a:endParaRPr lang="en-US" dirty="0"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56A62F53-BB12-C30F-84EF-B138DBFDE507}"/>
              </a:ext>
            </a:extLst>
          </p:cNvPr>
          <p:cNvSpPr txBox="1"/>
          <p:nvPr/>
        </p:nvSpPr>
        <p:spPr>
          <a:xfrm>
            <a:off x="323688" y="367643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 dirty="0">
                <a:ea typeface="+mn-lt"/>
                <a:cs typeface="+mn-lt"/>
                <a:hlinkClick r:id="rId2"/>
              </a:rPr>
              <a:t>https://www.acti.com/product/Q550</a:t>
            </a:r>
            <a:endParaRPr lang="zh-TW" dirty="0">
              <a:ea typeface="微軟正黑體"/>
              <a:cs typeface="+mn-lt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13DC11BA-D347-77F7-F9ED-72246A3594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138" y="2252577"/>
            <a:ext cx="1353931" cy="142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5893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ea typeface="Calibri"/>
              </a:rPr>
              <a:t>Q550</a:t>
            </a:r>
            <a:r>
              <a:rPr lang="en-US" dirty="0"/>
              <a:t>: </a:t>
            </a:r>
            <a:r>
              <a:rPr lang="en-US" altLang="zh-TW" dirty="0"/>
              <a:t>Market to Application</a:t>
            </a:r>
            <a:endParaRPr lang="en-US" dirty="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2915929" y="160618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Factory </a:t>
            </a:r>
            <a:r>
              <a:rPr lang="en-US" altLang="zh-TW"/>
              <a:t>(Factory)</a:t>
            </a:r>
            <a:endParaRPr lang="zh-TW" altLang="en-US"/>
          </a:p>
        </p:txBody>
      </p:sp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id="{FB148CF3-E248-3F4F-C58E-87998F338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585023"/>
              </p:ext>
            </p:extLst>
          </p:nvPr>
        </p:nvGraphicFramePr>
        <p:xfrm>
          <a:off x="1456566" y="2053353"/>
          <a:ext cx="7499707" cy="443719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41808">
                  <a:extLst>
                    <a:ext uri="{9D8B030D-6E8A-4147-A177-3AD203B41FA5}">
                      <a16:colId xmlns:a16="http://schemas.microsoft.com/office/drawing/2014/main" val="1881923954"/>
                    </a:ext>
                  </a:extLst>
                </a:gridCol>
                <a:gridCol w="733340">
                  <a:extLst>
                    <a:ext uri="{9D8B030D-6E8A-4147-A177-3AD203B41FA5}">
                      <a16:colId xmlns:a16="http://schemas.microsoft.com/office/drawing/2014/main" val="3954476390"/>
                    </a:ext>
                  </a:extLst>
                </a:gridCol>
                <a:gridCol w="1319778">
                  <a:extLst>
                    <a:ext uri="{9D8B030D-6E8A-4147-A177-3AD203B41FA5}">
                      <a16:colId xmlns:a16="http://schemas.microsoft.com/office/drawing/2014/main" val="3032859551"/>
                    </a:ext>
                  </a:extLst>
                </a:gridCol>
                <a:gridCol w="973573">
                  <a:extLst>
                    <a:ext uri="{9D8B030D-6E8A-4147-A177-3AD203B41FA5}">
                      <a16:colId xmlns:a16="http://schemas.microsoft.com/office/drawing/2014/main" val="975822430"/>
                    </a:ext>
                  </a:extLst>
                </a:gridCol>
                <a:gridCol w="1644498">
                  <a:extLst>
                    <a:ext uri="{9D8B030D-6E8A-4147-A177-3AD203B41FA5}">
                      <a16:colId xmlns:a16="http://schemas.microsoft.com/office/drawing/2014/main" val="1878245812"/>
                    </a:ext>
                  </a:extLst>
                </a:gridCol>
                <a:gridCol w="1315318">
                  <a:extLst>
                    <a:ext uri="{9D8B030D-6E8A-4147-A177-3AD203B41FA5}">
                      <a16:colId xmlns:a16="http://schemas.microsoft.com/office/drawing/2014/main" val="612998136"/>
                    </a:ext>
                  </a:extLst>
                </a:gridCol>
                <a:gridCol w="1071392">
                  <a:extLst>
                    <a:ext uri="{9D8B030D-6E8A-4147-A177-3AD203B41FA5}">
                      <a16:colId xmlns:a16="http://schemas.microsoft.com/office/drawing/2014/main" val="2362926377"/>
                    </a:ext>
                  </a:extLst>
                </a:gridCol>
              </a:tblGrid>
              <a:tr h="32209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sz="11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757320"/>
                  </a:ext>
                </a:extLst>
              </a:tr>
              <a:tr h="875708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8</a:t>
                      </a:r>
                      <a:r>
                        <a:rPr lang="zh-TW" altLang="en-US" sz="800"/>
                        <a:t> Million-pixel multi-lens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180°</a:t>
                      </a:r>
                      <a:r>
                        <a:rPr lang="zh-TW" altLang="en-US" sz="800"/>
                        <a:t> Panoramic image covering the factory area, reducing blind spots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Production line, storage area, main entrance and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</a:t>
                      </a:r>
                      <a:r>
                        <a:rPr lang="zh-TW" altLang="en-US" sz="800"/>
                        <a:t> Positioning Device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</a:t>
                      </a:r>
                      <a:r>
                        <a:rPr lang="zh-TW" altLang="en-US" sz="800"/>
                        <a:t> Configure shooting range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</a:t>
                      </a:r>
                      <a:r>
                        <a:rPr lang="zh-TW" altLang="en-US" sz="800"/>
                        <a:t> Activate photography mode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</a:t>
                      </a:r>
                      <a:r>
                        <a:rPr lang="zh-TW" altLang="en-US" sz="800"/>
                        <a:t> Monitor and store images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Monitor personnel and machinery activities during the production process to ensure equipment safety and effectiveness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Ensure all production processes are visible, reduce the risk of property loss, and improve operational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405465"/>
                  </a:ext>
                </a:extLst>
              </a:tr>
              <a:tr h="744855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24 </a:t>
                      </a:r>
                      <a:r>
                        <a:rPr lang="zh-TW" altLang="en-US" sz="800"/>
                        <a:t>hours full-color mode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24 </a:t>
                      </a:r>
                      <a:r>
                        <a:rPr lang="zh-TW" altLang="en-US" sz="800"/>
                        <a:t>hours full-color images, detailed recording of all object attributes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Night shift production area, key equipment operation area, access control point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Select light source mode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Set </a:t>
                      </a:r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event trigger conditions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monitoring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 </a:t>
                      </a:r>
                      <a:r>
                        <a:rPr lang="zh-TW" altLang="en-US" sz="800"/>
                        <a:t>Storage record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Continuous night surveillance, capable of quickly capturing detailed abnormal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No additional lighting required, nighttime images remain clear and detailed, enhancing security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192941"/>
                  </a:ext>
                </a:extLst>
              </a:tr>
              <a:tr h="910353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Comprehensive</a:t>
                      </a:r>
                      <a:r>
                        <a:rPr lang="af-ZA" sz="700"/>
                        <a:t> AI</a:t>
                      </a:r>
                      <a:r>
                        <a:rPr lang="zh-TW" altLang="en-US" sz="700"/>
                        <a:t> Intelligence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Support personnel, vehicle detection, crossing, intrusion, etc.</a:t>
                      </a:r>
                      <a:r>
                        <a:rPr lang="af-ZA" sz="700"/>
                        <a:t> AI</a:t>
                      </a:r>
                      <a:r>
                        <a:rPr lang="zh-TW" altLang="en-US" sz="700"/>
                        <a:t> detection, significantly reducing false alarm rates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Warehouse doors, outdoor spaces, critical material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</a:t>
                      </a:r>
                      <a:r>
                        <a:rPr lang="zh-TW" altLang="en-US" sz="900"/>
                        <a:t> Set up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detection mode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</a:t>
                      </a:r>
                      <a:r>
                        <a:rPr lang="zh-TW" altLang="en-US" sz="800"/>
                        <a:t> Configure alarm trigger conditions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</a:t>
                      </a:r>
                      <a:r>
                        <a:rPr lang="zh-TW" altLang="en-US" sz="700"/>
                        <a:t> Real-time analysis of images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</a:t>
                      </a:r>
                      <a:r>
                        <a:rPr lang="zh-TW" altLang="en-US" sz="900"/>
                        <a:t> Store detection data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700"/>
                        <a:t>AI</a:t>
                      </a:r>
                      <a:r>
                        <a:rPr lang="zh-TW" altLang="en-US" sz="700"/>
                        <a:t> identifies personnel and vehicle behavior, promptly alarms or tracks abnormal activities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Save management resources by reducing false alarms, achieving more accurate and effective security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5220803"/>
                  </a:ext>
                </a:extLst>
              </a:tr>
              <a:tr h="745984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Proactive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Supports red and blue warning lights and voice alarm functions, triggering white light </a:t>
                      </a:r>
                      <a:r>
                        <a:rPr lang="af-ZA" sz="700"/>
                        <a:t>LED </a:t>
                      </a:r>
                      <a:r>
                        <a:rPr lang="zh-TW" altLang="en-US" sz="700"/>
                        <a:t> at night as a proactive alarm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Factory perimeter, critical machine rooms, flammable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Configure alarm conditions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Set trigger type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activation of alarms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Collect event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Use sound and light (red and blue strobe light or white light) to deter suspicious behavior or unauthorized personnel from entering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Achieve proactive safety protection to reduce the risk of property loss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191047"/>
                  </a:ext>
                </a:extLst>
              </a:tr>
              <a:tr h="745984">
                <a:tc>
                  <a:txBody>
                    <a:bodyPr/>
                    <a:lstStyle/>
                    <a:p>
                      <a:r>
                        <a:rPr lang="en-US" altLang="zh-TW" sz="11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Flexible</a:t>
                      </a:r>
                      <a:r>
                        <a:rPr lang="af-ZA" sz="900"/>
                        <a:t> DIO</a:t>
                      </a:r>
                      <a:r>
                        <a:rPr lang="zh-TW" altLang="en-US" sz="900"/>
                        <a:t> and audio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Built-in</a:t>
                      </a:r>
                      <a:r>
                        <a:rPr lang="en-US" altLang="zh-TW" sz="800"/>
                        <a:t> 2</a:t>
                      </a:r>
                      <a:r>
                        <a:rPr lang="af-ZA" sz="800"/>
                        <a:t> MICs,</a:t>
                      </a:r>
                      <a:r>
                        <a:rPr lang="zh-TW" altLang="en-US" sz="800"/>
                        <a:t> supporting input and output audio for bidirectional communication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Production Management Room, Security Duty Room, Inspection 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</a:t>
                      </a:r>
                      <a:r>
                        <a:rPr lang="zh-TW" altLang="en-US" sz="900"/>
                        <a:t> Set audio parameters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</a:t>
                      </a:r>
                      <a:r>
                        <a:rPr lang="zh-TW" altLang="en-US" sz="700"/>
                        <a:t> Configure bidirectional communication process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</a:t>
                      </a:r>
                      <a:r>
                        <a:rPr lang="zh-TW" altLang="en-US" sz="900"/>
                        <a:t> Enable voice feedback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4)</a:t>
                      </a:r>
                      <a:r>
                        <a:rPr lang="zh-TW" altLang="en-US" sz="700"/>
                        <a:t> Record communication content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Security management personnel can provide real-time guidance to on-site personnel or handle emergencies through voice (pre-recorded content available)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/>
                        <a:t>Improve the efficiency of handling security incidents and enhance communication effectiveness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6763082"/>
                  </a:ext>
                </a:extLst>
              </a:tr>
            </a:tbl>
          </a:graphicData>
        </a:graphic>
      </p:graphicFrame>
      <p:pic>
        <p:nvPicPr>
          <p:cNvPr id="20" name="圖片 19">
            <a:extLst>
              <a:ext uri="{FF2B5EF4-FFF2-40B4-BE49-F238E27FC236}">
                <a16:creationId xmlns:a16="http://schemas.microsoft.com/office/drawing/2014/main" id="{382FBBDB-4CD6-7D67-C21A-D04A56C3E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39" y="2056093"/>
            <a:ext cx="1133061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388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Q550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2986735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Bank</a:t>
            </a:r>
            <a:r>
              <a:rPr lang="en-US" altLang="zh-TW"/>
              <a:t>(Bank)</a:t>
            </a:r>
            <a:endParaRPr lang="zh-TW" altLang="en-US">
              <a:cs typeface="Calibri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FDA0EF18-E245-133C-59B2-6921A0C58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62" y="2006819"/>
            <a:ext cx="1199322" cy="1331843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DFC3B582-B7FB-7364-50A3-09486EA82A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260931"/>
              </p:ext>
            </p:extLst>
          </p:nvPr>
        </p:nvGraphicFramePr>
        <p:xfrm>
          <a:off x="1648752" y="2073584"/>
          <a:ext cx="7259284" cy="47054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21583">
                  <a:extLst>
                    <a:ext uri="{9D8B030D-6E8A-4147-A177-3AD203B41FA5}">
                      <a16:colId xmlns:a16="http://schemas.microsoft.com/office/drawing/2014/main" val="1732742006"/>
                    </a:ext>
                  </a:extLst>
                </a:gridCol>
                <a:gridCol w="720696">
                  <a:extLst>
                    <a:ext uri="{9D8B030D-6E8A-4147-A177-3AD203B41FA5}">
                      <a16:colId xmlns:a16="http://schemas.microsoft.com/office/drawing/2014/main" val="1874856377"/>
                    </a:ext>
                  </a:extLst>
                </a:gridCol>
                <a:gridCol w="1188516">
                  <a:extLst>
                    <a:ext uri="{9D8B030D-6E8A-4147-A177-3AD203B41FA5}">
                      <a16:colId xmlns:a16="http://schemas.microsoft.com/office/drawing/2014/main" val="423308845"/>
                    </a:ext>
                  </a:extLst>
                </a:gridCol>
                <a:gridCol w="948282">
                  <a:extLst>
                    <a:ext uri="{9D8B030D-6E8A-4147-A177-3AD203B41FA5}">
                      <a16:colId xmlns:a16="http://schemas.microsoft.com/office/drawing/2014/main" val="2311444013"/>
                    </a:ext>
                  </a:extLst>
                </a:gridCol>
                <a:gridCol w="1656337">
                  <a:extLst>
                    <a:ext uri="{9D8B030D-6E8A-4147-A177-3AD203B41FA5}">
                      <a16:colId xmlns:a16="http://schemas.microsoft.com/office/drawing/2014/main" val="1715624995"/>
                    </a:ext>
                  </a:extLst>
                </a:gridCol>
                <a:gridCol w="1340505">
                  <a:extLst>
                    <a:ext uri="{9D8B030D-6E8A-4147-A177-3AD203B41FA5}">
                      <a16:colId xmlns:a16="http://schemas.microsoft.com/office/drawing/2014/main" val="1589265236"/>
                    </a:ext>
                  </a:extLst>
                </a:gridCol>
                <a:gridCol w="983365">
                  <a:extLst>
                    <a:ext uri="{9D8B030D-6E8A-4147-A177-3AD203B41FA5}">
                      <a16:colId xmlns:a16="http://schemas.microsoft.com/office/drawing/2014/main" val="3634261819"/>
                    </a:ext>
                  </a:extLst>
                </a:gridCol>
              </a:tblGrid>
              <a:tr h="21494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sz="11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70628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8</a:t>
                      </a:r>
                      <a:r>
                        <a:rPr lang="zh-TW" altLang="en-US" sz="800"/>
                        <a:t> Million-pixel multi-lens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180°</a:t>
                      </a:r>
                      <a:r>
                        <a:rPr lang="zh-TW" altLang="en-US" sz="700"/>
                        <a:t> Panoramic image covering the bank lobby and important transaction areas, reducing surveillance blind spots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Lobby, counter area, self-service devices (ATM)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</a:t>
                      </a:r>
                      <a:r>
                        <a:rPr lang="zh-TW" altLang="en-US" sz="800"/>
                        <a:t> Positioning Device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</a:t>
                      </a:r>
                      <a:r>
                        <a:rPr lang="zh-TW" altLang="en-US" sz="800"/>
                        <a:t> Configure shooting range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</a:t>
                      </a:r>
                      <a:r>
                        <a:rPr lang="zh-TW" altLang="en-US" sz="800"/>
                        <a:t> Activate photography mode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</a:t>
                      </a:r>
                      <a:r>
                        <a:rPr lang="zh-TW" altLang="en-US" sz="800"/>
                        <a:t> Monitor and store images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lobby transaction activities to prevent financial crimes; monitor the ATM area to protect customers and bank assets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Ensure the security of customer transactions and reduce the risk of bank theft or fraud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9269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24 </a:t>
                      </a:r>
                      <a:r>
                        <a:rPr lang="zh-TW" altLang="en-US" sz="800"/>
                        <a:t>hours full-color mode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Supports </a:t>
                      </a:r>
                      <a:r>
                        <a:rPr lang="en-US" altLang="zh-TW" sz="700"/>
                        <a:t>24 </a:t>
                      </a:r>
                      <a:r>
                        <a:rPr lang="zh-TW" altLang="en-US" sz="700"/>
                        <a:t>hours of full-color imaging, enhancing nighttime surveillance details, ensuring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Vault entrances, self-service areas, nighttime operating branches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Select light source mode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Set </a:t>
                      </a:r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event trigger conditions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monitoring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 </a:t>
                      </a:r>
                      <a:r>
                        <a:rPr lang="zh-TW" altLang="en-US" sz="800"/>
                        <a:t>Storage record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Quickly capture subtle anomalies during nighttime surveillance, such as suspicious behavior or violations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No additional lighting required, providing high-detail nighttime images; enhancing security for financial operations at all times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53765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Comprehensive</a:t>
                      </a:r>
                      <a:r>
                        <a:rPr lang="af-ZA" sz="700"/>
                        <a:t> AI</a:t>
                      </a:r>
                      <a:r>
                        <a:rPr lang="zh-TW" altLang="en-US" sz="700"/>
                        <a:t> Intelligence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AI </a:t>
                      </a:r>
                      <a:r>
                        <a:rPr lang="zh-TW" altLang="en-US" sz="800"/>
                        <a:t>detects personnel and vehicle behavior, identifying unauthorized access or abnormal stays, reducing false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Parking Lot, Lobby,</a:t>
                      </a:r>
                      <a:r>
                        <a:rPr lang="af-ZA" sz="900"/>
                        <a:t> VIP</a:t>
                      </a:r>
                      <a:r>
                        <a:rPr lang="zh-TW" altLang="en-US" sz="900"/>
                        <a:t> Customer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up </a:t>
                      </a:r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Detection Mode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</a:t>
                      </a:r>
                      <a:r>
                        <a:rPr lang="zh-TW" altLang="en-US" sz="800"/>
                        <a:t> Configure alarm trigger conditions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Analysis of Images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</a:t>
                      </a:r>
                      <a:r>
                        <a:rPr lang="zh-TW" altLang="en-US" sz="900"/>
                        <a:t> Store detection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Detect abnormal behavior in the lobby, such as loitering; identify unauthorized vehicles in the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Improve alarm accuracy, reduce the impact of false alarms; effectively identify potential threats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27429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Proactive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White light</a:t>
                      </a:r>
                      <a:r>
                        <a:rPr lang="af-ZA" sz="700"/>
                        <a:t> LED, </a:t>
                      </a:r>
                      <a:r>
                        <a:rPr lang="zh-TW" altLang="en-US" sz="700"/>
                        <a:t>red and blue warning lights, and voice alarm functions to deter suspicious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Around the vault,</a:t>
                      </a:r>
                      <a:r>
                        <a:rPr lang="af-ZA" sz="900"/>
                        <a:t> ATM</a:t>
                      </a:r>
                      <a:r>
                        <a:rPr lang="zh-TW" altLang="en-US" sz="900"/>
                        <a:t> area, backstage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Configure alarm conditions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Set trigger type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activation of alarms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Collect event data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Real-time deterrence against suspicious personnel during non-business hours; preventing losses or delays in criminal incidents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Enhancing the ability to respond to security threats; effectively reducing property loss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09630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Flexible</a:t>
                      </a:r>
                      <a:r>
                        <a:rPr lang="af-ZA" sz="900"/>
                        <a:t> DIO</a:t>
                      </a:r>
                      <a:r>
                        <a:rPr lang="zh-TW" altLang="en-US" sz="900"/>
                        <a:t> and audio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Two-way audio support for quick communication between customers and backend personnel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Lobby service area,</a:t>
                      </a:r>
                      <a:r>
                        <a:rPr lang="af-ZA" sz="800"/>
                        <a:t> ATM</a:t>
                      </a:r>
                      <a:r>
                        <a:rPr lang="zh-TW" altLang="en-US" sz="800"/>
                        <a:t> operation point, monitoring duty room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</a:t>
                      </a:r>
                      <a:r>
                        <a:rPr lang="zh-TW" altLang="en-US" sz="900"/>
                        <a:t> Set audio parameters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</a:t>
                      </a:r>
                      <a:r>
                        <a:rPr lang="zh-TW" altLang="en-US" sz="700"/>
                        <a:t> Configure bidirectional communication process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</a:t>
                      </a:r>
                      <a:r>
                        <a:rPr lang="zh-TW" altLang="en-US" sz="900"/>
                        <a:t> Enable voice feedback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4)</a:t>
                      </a:r>
                      <a:r>
                        <a:rPr lang="zh-TW" altLang="en-US" sz="700"/>
                        <a:t> Record communication content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Can be used to remotely guide customers or operators in handling emergencies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Improving event handling efficiency and reducing the time cost of emergency communication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76301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20808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Q550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06965" y="169722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Retail</a:t>
            </a:r>
            <a:r>
              <a:rPr lang="en-US" altLang="zh-TW"/>
              <a:t> (Retail)</a:t>
            </a:r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5E18EF5A-8D96-29C3-DC97-D32AC2F7A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61" y="2184345"/>
            <a:ext cx="1254539" cy="1254539"/>
          </a:xfrm>
          <a:prstGeom prst="rect">
            <a:avLst/>
          </a:prstGeom>
        </p:spPr>
      </p:pic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id="{FD4BCD86-7F30-62CE-84C8-A4523CB237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393805"/>
              </p:ext>
            </p:extLst>
          </p:nvPr>
        </p:nvGraphicFramePr>
        <p:xfrm>
          <a:off x="1618407" y="2184849"/>
          <a:ext cx="7348018" cy="447558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29888">
                  <a:extLst>
                    <a:ext uri="{9D8B030D-6E8A-4147-A177-3AD203B41FA5}">
                      <a16:colId xmlns:a16="http://schemas.microsoft.com/office/drawing/2014/main" val="2992549123"/>
                    </a:ext>
                  </a:extLst>
                </a:gridCol>
                <a:gridCol w="796557">
                  <a:extLst>
                    <a:ext uri="{9D8B030D-6E8A-4147-A177-3AD203B41FA5}">
                      <a16:colId xmlns:a16="http://schemas.microsoft.com/office/drawing/2014/main" val="939225998"/>
                    </a:ext>
                  </a:extLst>
                </a:gridCol>
                <a:gridCol w="1306218">
                  <a:extLst>
                    <a:ext uri="{9D8B030D-6E8A-4147-A177-3AD203B41FA5}">
                      <a16:colId xmlns:a16="http://schemas.microsoft.com/office/drawing/2014/main" val="146835154"/>
                    </a:ext>
                  </a:extLst>
                </a:gridCol>
                <a:gridCol w="973573">
                  <a:extLst>
                    <a:ext uri="{9D8B030D-6E8A-4147-A177-3AD203B41FA5}">
                      <a16:colId xmlns:a16="http://schemas.microsoft.com/office/drawing/2014/main" val="4270622838"/>
                    </a:ext>
                  </a:extLst>
                </a:gridCol>
                <a:gridCol w="1706911">
                  <a:extLst>
                    <a:ext uri="{9D8B030D-6E8A-4147-A177-3AD203B41FA5}">
                      <a16:colId xmlns:a16="http://schemas.microsoft.com/office/drawing/2014/main" val="1708396972"/>
                    </a:ext>
                  </a:extLst>
                </a:gridCol>
                <a:gridCol w="1085149">
                  <a:extLst>
                    <a:ext uri="{9D8B030D-6E8A-4147-A177-3AD203B41FA5}">
                      <a16:colId xmlns:a16="http://schemas.microsoft.com/office/drawing/2014/main" val="3040993125"/>
                    </a:ext>
                  </a:extLst>
                </a:gridCol>
                <a:gridCol w="1049722">
                  <a:extLst>
                    <a:ext uri="{9D8B030D-6E8A-4147-A177-3AD203B41FA5}">
                      <a16:colId xmlns:a16="http://schemas.microsoft.com/office/drawing/2014/main" val="3272072621"/>
                    </a:ext>
                  </a:extLst>
                </a:gridCol>
              </a:tblGrid>
              <a:tr h="23639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sz="11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sz="11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2930573"/>
                  </a:ext>
                </a:extLst>
              </a:tr>
              <a:tr h="791928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8</a:t>
                      </a:r>
                      <a:r>
                        <a:rPr lang="zh-TW" altLang="en-US" sz="800"/>
                        <a:t> Million-pixel multi-lens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180°</a:t>
                      </a:r>
                      <a:r>
                        <a:rPr lang="zh-TW" altLang="en-US" sz="700"/>
                        <a:t> panoramic image coverage, reducing blind spots, achieving comprehensive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Prison Playground, Prisoner Dormitory Area, Main Passage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Positioning Device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</a:t>
                      </a:r>
                      <a:r>
                        <a:rPr lang="zh-TW" altLang="en-US" sz="800"/>
                        <a:t> Configure shooting range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</a:t>
                      </a:r>
                      <a:r>
                        <a:rPr lang="zh-TW" altLang="en-US" sz="800"/>
                        <a:t> Activate photography mode 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</a:t>
                      </a:r>
                      <a:r>
                        <a:rPr lang="zh-TW" altLang="en-US" sz="800"/>
                        <a:t> Monitor and store images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Covering a large surveillance area to effectively monitor abnormal behavior of prisoners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Improving surveillance accuracy and reducing the monitoring burden on personnel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53960"/>
                  </a:ext>
                </a:extLst>
              </a:tr>
              <a:tr h="791928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24 </a:t>
                      </a:r>
                      <a:r>
                        <a:rPr lang="zh-TW" altLang="en-US" sz="800"/>
                        <a:t>hours full-color mode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Nighttime images can still record prisoner activities in detail, ensuring safety at all times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Dormitory Corridor, Surveillance Tower, Perimeter of the Wall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Select light source mode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Set </a:t>
                      </a:r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event trigger conditions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monitoring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 </a:t>
                      </a:r>
                      <a:r>
                        <a:rPr lang="zh-TW" altLang="en-US" sz="800"/>
                        <a:t>Storage record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Preventing prisoner escapes or violations during nighttime to ensure surrounding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Achieve low-cost nighttime surveillance; reduce jailbreak risks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78565"/>
                  </a:ext>
                </a:extLst>
              </a:tr>
              <a:tr h="933766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Comprehensive</a:t>
                      </a:r>
                      <a:r>
                        <a:rPr lang="af-ZA" sz="700"/>
                        <a:t> AI</a:t>
                      </a:r>
                      <a:r>
                        <a:rPr lang="zh-TW" altLang="en-US" sz="700"/>
                        <a:t> Intelligence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detects behaviors such as crossing lines and entering restricted areas, reducing false alarms; detects crowd density to prevent riots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Prisoner activity areas, prison gates, public facilities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up </a:t>
                      </a:r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Detection Mode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Configure alarm trigger conditions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Analysis of Images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</a:t>
                      </a:r>
                      <a:r>
                        <a:rPr lang="zh-TW" altLang="en-US" sz="900"/>
                        <a:t> Store detection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Accurately identify inappropriate behavior or violent incidents by prisoners and respond with timely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Reduce the impact of false alarms on management and improve prison safety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005042"/>
                  </a:ext>
                </a:extLst>
              </a:tr>
              <a:tr h="791928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Proactive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Use red and blue warning lights or voice playback to achieve a deterrent effect and prevent further crimes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Watchtower, prison walls, key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Configure Alarm Conditions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Set trigger type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activation of alarms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Collect event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Quickly prevent prisoner escapes or group fights, deter inappropriate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Proactively intervene in dangerous events to reduce the risk of escalation of violent incidents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1742783"/>
                  </a:ext>
                </a:extLst>
              </a:tr>
              <a:tr h="791928">
                <a:tc>
                  <a:txBody>
                    <a:bodyPr/>
                    <a:lstStyle/>
                    <a:p>
                      <a:r>
                        <a:rPr lang="en-US" altLang="zh-TW" sz="11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Flexible</a:t>
                      </a:r>
                      <a:r>
                        <a:rPr lang="af-ZA" sz="900"/>
                        <a:t> DIO</a:t>
                      </a:r>
                      <a:r>
                        <a:rPr lang="zh-TW" altLang="en-US" sz="900"/>
                        <a:t> and audio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Two-way audio function enhances management efficiency, allowing for immediate guidance or intervention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Management Room, Guard Post, Patrol Point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Audio Parameters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</a:t>
                      </a:r>
                      <a:r>
                        <a:rPr lang="zh-TW" altLang="en-US" sz="700"/>
                        <a:t> Configure bidirectional communication process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</a:t>
                      </a:r>
                      <a:r>
                        <a:rPr lang="zh-TW" altLang="en-US" sz="900"/>
                        <a:t> Enable voice feedback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4)</a:t>
                      </a:r>
                      <a:r>
                        <a:rPr lang="zh-TW" altLang="en-US" sz="700"/>
                        <a:t> Record communication content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Management personnel handle emergency situations in real-time through voice, remotely directing monitoring actions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Shorten the response time for emergency events and enhance management flexibility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072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56738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Q550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C3A1344-4353-8FD5-3600-C33C8671D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111" y="1931469"/>
            <a:ext cx="1232452" cy="127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674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Q84</a:t>
            </a:r>
            <a:r>
              <a:rPr lang="en-US"/>
              <a:t>: Features</a:t>
            </a:r>
            <a:endParaRPr lang="zh-TW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531112" y="1889579"/>
            <a:ext cx="6612512" cy="461664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Feature1: 20 Megapixel Multi-Imager (5MP x4)</a:t>
            </a:r>
            <a:endParaRPr lang="en-US" altLang="zh-TW" sz="1400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Provides 360-degree full coverage with no blind spots for global object coverage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One IP supports 4 channels, each up to 5 megapixels (2880x1620@30fps), reducing wiring costs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Independently adjustable for each channel: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Pan, tilt, zoom (5x = 2.7–13.5mm), image settings, resolution, and frame rate, supporting complex scenes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4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Feature2: 9 IR LEDs Supporting 50m IR Distance per Lens and Low-light Color Mode</a:t>
            </a:r>
            <a:endParaRPr lang="en-US" altLang="zh-TW" sz="1400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Each lens includes 2 high-power IR LEDs, supporting IR distances up to 50m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Additional IR LED provides downward-facing coverage for full area illumination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Supports color images under 0.002 lux (F1.2, AGC ON)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4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Feature3: Advanced Built-in AI for Events and Metadata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Supports people counting and crowd density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Includes sound detection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08780" y="328246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https://www.acti.com/product/Q</a:t>
            </a:r>
            <a:r>
              <a:rPr lang="en-US" altLang="zh-TW">
                <a:ea typeface="+mn-lt"/>
                <a:cs typeface="+mn-lt"/>
                <a:hlinkClick r:id="rId2"/>
              </a:rPr>
              <a:t> 84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燈泡, 光線 的圖片  AI 產生的內容可能不正確。">
            <a:extLst>
              <a:ext uri="{FF2B5EF4-FFF2-40B4-BE49-F238E27FC236}">
                <a16:creationId xmlns:a16="http://schemas.microsoft.com/office/drawing/2014/main" id="{9A9D3BF4-F0E6-10EA-2439-1CA8B52C3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456" y="1885402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890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46935" y="2285080"/>
            <a:ext cx="6120680" cy="36933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Feature4: </a:t>
            </a:r>
            <a:r>
              <a:rPr lang="en-US" b="1">
                <a:ea typeface="+mn-lt"/>
                <a:cs typeface="+mn-lt"/>
              </a:rPr>
              <a:t>Active Deterrence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 night mode with IR LED only: All AI events, fire and burglar alarms, and IoT sensor events (via DI) can trigger DO to activate an external strobe light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The strobe light can use the camera’s built-in DC12V power output as its power source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Feature5: </a:t>
            </a:r>
            <a:r>
              <a:rPr lang="en-US" b="1">
                <a:ea typeface="+mn-lt"/>
                <a:cs typeface="+mn-lt"/>
              </a:rPr>
              <a:t>Flexible DIO and Audio with IP67 and IK10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two DI ports and two DO ports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Includes one audio line in, one audio line out, and one built-in microphone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IP67 and IK10 ratings ensure durability in harsh environments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DEE4585E-4A8D-A73E-FC02-94CB590F99B9}"/>
              </a:ext>
            </a:extLst>
          </p:cNvPr>
          <p:cNvSpPr txBox="1"/>
          <p:nvPr/>
        </p:nvSpPr>
        <p:spPr>
          <a:xfrm>
            <a:off x="330258" y="380845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https://www.acti.com/product/Q</a:t>
            </a:r>
            <a:r>
              <a:rPr lang="en-US" altLang="zh-TW">
                <a:ea typeface="+mn-lt"/>
                <a:cs typeface="+mn-lt"/>
                <a:hlinkClick r:id="rId2"/>
              </a:rPr>
              <a:t> 84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13" name="圖片 12" descr="一張含有 燈泡, 光線 的圖片  AI 產生的內容可能不正確。">
            <a:extLst>
              <a:ext uri="{FF2B5EF4-FFF2-40B4-BE49-F238E27FC236}">
                <a16:creationId xmlns:a16="http://schemas.microsoft.com/office/drawing/2014/main" id="{ACEE798B-819C-281A-E371-6DF1CD9B0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819" y="2391154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2543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168805" y="168710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Factory </a:t>
            </a:r>
            <a:r>
              <a:rPr lang="en-US" altLang="zh-TW"/>
              <a:t>(Factory)</a:t>
            </a:r>
            <a:endParaRPr lang="zh-TW" altLang="en-US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2B37CE0F-EF6F-EAE1-3C01-229E525301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208129"/>
              </p:ext>
            </p:extLst>
          </p:nvPr>
        </p:nvGraphicFramePr>
        <p:xfrm>
          <a:off x="1982548" y="2174734"/>
          <a:ext cx="6955757" cy="457479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33080">
                  <a:extLst>
                    <a:ext uri="{9D8B030D-6E8A-4147-A177-3AD203B41FA5}">
                      <a16:colId xmlns:a16="http://schemas.microsoft.com/office/drawing/2014/main" val="3066827346"/>
                    </a:ext>
                  </a:extLst>
                </a:gridCol>
                <a:gridCol w="859777">
                  <a:extLst>
                    <a:ext uri="{9D8B030D-6E8A-4147-A177-3AD203B41FA5}">
                      <a16:colId xmlns:a16="http://schemas.microsoft.com/office/drawing/2014/main" val="1411805227"/>
                    </a:ext>
                  </a:extLst>
                </a:gridCol>
                <a:gridCol w="1062079">
                  <a:extLst>
                    <a:ext uri="{9D8B030D-6E8A-4147-A177-3AD203B41FA5}">
                      <a16:colId xmlns:a16="http://schemas.microsoft.com/office/drawing/2014/main" val="4201263459"/>
                    </a:ext>
                  </a:extLst>
                </a:gridCol>
                <a:gridCol w="998857">
                  <a:extLst>
                    <a:ext uri="{9D8B030D-6E8A-4147-A177-3AD203B41FA5}">
                      <a16:colId xmlns:a16="http://schemas.microsoft.com/office/drawing/2014/main" val="2513793303"/>
                    </a:ext>
                  </a:extLst>
                </a:gridCol>
                <a:gridCol w="1668982">
                  <a:extLst>
                    <a:ext uri="{9D8B030D-6E8A-4147-A177-3AD203B41FA5}">
                      <a16:colId xmlns:a16="http://schemas.microsoft.com/office/drawing/2014/main" val="3546042884"/>
                    </a:ext>
                  </a:extLst>
                </a:gridCol>
                <a:gridCol w="985689">
                  <a:extLst>
                    <a:ext uri="{9D8B030D-6E8A-4147-A177-3AD203B41FA5}">
                      <a16:colId xmlns:a16="http://schemas.microsoft.com/office/drawing/2014/main" val="397299089"/>
                    </a:ext>
                  </a:extLst>
                </a:gridCol>
                <a:gridCol w="947293">
                  <a:extLst>
                    <a:ext uri="{9D8B030D-6E8A-4147-A177-3AD203B41FA5}">
                      <a16:colId xmlns:a16="http://schemas.microsoft.com/office/drawing/2014/main" val="1209656498"/>
                    </a:ext>
                  </a:extLst>
                </a:gridCol>
              </a:tblGrid>
              <a:tr h="20747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en-US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en-US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en-US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en-US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6624006"/>
                  </a:ext>
                </a:extLst>
              </a:tr>
              <a:tr h="841431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20MP 5MP x4 </a:t>
                      </a:r>
                      <a:r>
                        <a:rPr lang="zh-TW" altLang="en-US" sz="1200"/>
                        <a:t>Multi-lens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Surround view</a:t>
                      </a:r>
                      <a:r>
                        <a:rPr lang="en-US" altLang="zh-TW" sz="800"/>
                        <a:t> 360°</a:t>
                      </a:r>
                      <a:r>
                        <a:rPr lang="zh-TW" altLang="en-US" sz="800"/>
                        <a:t> Panorama, no blind spots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Warehouse entrance and exit, assembly line, outdoor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Access Function Page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Adjust lens angle and resolution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Trigger event recording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vehicle and personnel activities in the warehouse or outdoor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blind spot risks and improve safety management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65959"/>
                  </a:ext>
                </a:extLst>
              </a:tr>
              <a:tr h="841431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9 IR LED </a:t>
                      </a:r>
                      <a:r>
                        <a:rPr lang="zh-TW" altLang="en-US" sz="900"/>
                        <a:t>Night Vision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</a:t>
                      </a:r>
                      <a:r>
                        <a:rPr lang="en-US" altLang="zh-TW" sz="800"/>
                        <a:t> 50</a:t>
                      </a:r>
                      <a:r>
                        <a:rPr lang="zh-TW" altLang="en-US" sz="800"/>
                        <a:t> meters range of clear images at night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Nighttime security areas, internal corners of the factory, outdoor parking lots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up night vision mode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Detect activity in dark areas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Trigger Alarm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personnel or suspicious activities at night to prevent unauthorized access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nighttime safety and improve event detection accuracy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4600517"/>
                  </a:ext>
                </a:extLst>
              </a:tr>
              <a:tr h="841431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AI</a:t>
                      </a:r>
                      <a:r>
                        <a:rPr lang="zh-TW" altLang="en-US" sz="800"/>
                        <a:t> Detection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Automated vehicle and personnel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Main vehicle entry and exit points, large machinery operation areas, material storage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up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alarm parameters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Continuous monitoring of events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Generate data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Statistics and records of vehicles and personnel at import and export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Reduce the burden of manual monitoring and accurately identify threats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9913925"/>
                  </a:ext>
                </a:extLst>
              </a:tr>
              <a:tr h="726166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Proactive deterrence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Use infrared lights to trigger warnings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Around employee dormitories, sensitive storage areas, and main factory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Trigger infrared light warnings in night vision mode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External light source linkage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Deter potential intruders at night using infrared lights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Prevent intrusion and enhance deterrent effect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336139"/>
                  </a:ext>
                </a:extLst>
              </a:tr>
              <a:tr h="796559">
                <a:tc>
                  <a:txBody>
                    <a:bodyPr/>
                    <a:lstStyle/>
                    <a:p>
                      <a:r>
                        <a:rPr lang="en-US" altLang="zh-TW" sz="12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Audio and Flexible</a:t>
                      </a:r>
                      <a:r>
                        <a:rPr lang="af-ZA" sz="900"/>
                        <a:t> DIO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Two-way audio and device integration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Management room, indoor control center, perimeter security posts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Connect audio input</a:t>
                      </a:r>
                      <a:r>
                        <a:rPr lang="en-US" altLang="zh-TW" sz="1000"/>
                        <a:t>/</a:t>
                      </a:r>
                      <a:r>
                        <a:rPr lang="zh-TW" altLang="en-US" sz="1000"/>
                        <a:t> output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Integrate with external systems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Deliver commands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Interact with security systems for real-time communication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Enhance communication efficiency and integrate control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077284"/>
                  </a:ext>
                </a:extLst>
              </a:tr>
            </a:tbl>
          </a:graphicData>
        </a:graphic>
      </p:graphicFrame>
      <p:pic>
        <p:nvPicPr>
          <p:cNvPr id="5" name="圖片 4" descr="一張含有 燈泡, 光線 的圖片  AI 產生的內容可能不正確。">
            <a:extLst>
              <a:ext uri="{FF2B5EF4-FFF2-40B4-BE49-F238E27FC236}">
                <a16:creationId xmlns:a16="http://schemas.microsoft.com/office/drawing/2014/main" id="{96D8E74C-9101-BC03-A1B4-5B411401C6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7" y="2178738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691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178921" y="161630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Educational Institution</a:t>
            </a:r>
            <a:r>
              <a:rPr lang="en-US" altLang="zh-TW"/>
              <a:t> (Education)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FC01B56C-9929-BF6B-3666-5A43D49795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828392"/>
              </p:ext>
            </p:extLst>
          </p:nvPr>
        </p:nvGraphicFramePr>
        <p:xfrm>
          <a:off x="2009913" y="2087217"/>
          <a:ext cx="6905308" cy="443681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51863">
                  <a:extLst>
                    <a:ext uri="{9D8B030D-6E8A-4147-A177-3AD203B41FA5}">
                      <a16:colId xmlns:a16="http://schemas.microsoft.com/office/drawing/2014/main" val="3046951506"/>
                    </a:ext>
                  </a:extLst>
                </a:gridCol>
                <a:gridCol w="809203">
                  <a:extLst>
                    <a:ext uri="{9D8B030D-6E8A-4147-A177-3AD203B41FA5}">
                      <a16:colId xmlns:a16="http://schemas.microsoft.com/office/drawing/2014/main" val="3046964138"/>
                    </a:ext>
                  </a:extLst>
                </a:gridCol>
                <a:gridCol w="1111221">
                  <a:extLst>
                    <a:ext uri="{9D8B030D-6E8A-4147-A177-3AD203B41FA5}">
                      <a16:colId xmlns:a16="http://schemas.microsoft.com/office/drawing/2014/main" val="146263497"/>
                    </a:ext>
                  </a:extLst>
                </a:gridCol>
                <a:gridCol w="1004144">
                  <a:extLst>
                    <a:ext uri="{9D8B030D-6E8A-4147-A177-3AD203B41FA5}">
                      <a16:colId xmlns:a16="http://schemas.microsoft.com/office/drawing/2014/main" val="4213671450"/>
                    </a:ext>
                  </a:extLst>
                </a:gridCol>
                <a:gridCol w="1416106">
                  <a:extLst>
                    <a:ext uri="{9D8B030D-6E8A-4147-A177-3AD203B41FA5}">
                      <a16:colId xmlns:a16="http://schemas.microsoft.com/office/drawing/2014/main" val="3668436246"/>
                    </a:ext>
                  </a:extLst>
                </a:gridCol>
                <a:gridCol w="1126295">
                  <a:extLst>
                    <a:ext uri="{9D8B030D-6E8A-4147-A177-3AD203B41FA5}">
                      <a16:colId xmlns:a16="http://schemas.microsoft.com/office/drawing/2014/main" val="1561478894"/>
                    </a:ext>
                  </a:extLst>
                </a:gridCol>
                <a:gridCol w="986476">
                  <a:extLst>
                    <a:ext uri="{9D8B030D-6E8A-4147-A177-3AD203B41FA5}">
                      <a16:colId xmlns:a16="http://schemas.microsoft.com/office/drawing/2014/main" val="100824929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2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3589474"/>
                  </a:ext>
                </a:extLst>
              </a:tr>
              <a:tr h="74691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af-ZA" altLang="zh-TW" sz="1200"/>
                        <a:t>20MP 5MP x4 </a:t>
                      </a:r>
                      <a:r>
                        <a:rPr lang="zh-TW" altLang="en-US" sz="1200"/>
                        <a:t>Multi-lens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/>
                        <a:t>Cover campus activity areas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/>
                        <a:t>Campus entrance, sports field, surrounding library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up multi-angle coverage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Define image quality requirements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Continuous monitoring</a:t>
                      </a:r>
                      <a:endParaRPr lang="zh-TW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/>
                        <a:t>Internal activities on campus, crowd gathering points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/>
                        <a:t>Enhance campus safety and prevent potential risks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840038"/>
                  </a:ext>
                </a:extLst>
              </a:tr>
              <a:tr h="898633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9 IR LED </a:t>
                      </a:r>
                      <a:r>
                        <a:rPr lang="zh-TW" altLang="en-US" sz="900"/>
                        <a:t>Night Vision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Ensure student safety at night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Campus parking lot, around dormitories, entrance of teaching buildings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Activate night vision mode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Record nighttime activities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Trigger automatic alarm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Monitor entry and exit situations and suspicious actions at night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Protect student safety and reduce nighttime incidents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678236"/>
                  </a:ext>
                </a:extLst>
              </a:tr>
              <a:tr h="956985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AI</a:t>
                      </a:r>
                      <a:r>
                        <a:rPr lang="zh-TW" altLang="en-US" sz="800"/>
                        <a:t> Detection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Automatically record personnel entry and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Main entrances and exits of the campus, cafeteria, administrative building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Set entry and exit identification parameters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Conduct event analysis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Generate personnel reports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Record the activities of students and visitors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Improve campus management efficiency and reduce disturbances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663429"/>
                  </a:ext>
                </a:extLst>
              </a:tr>
              <a:tr h="796559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Proactive deterrence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Deter illegal intruders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Perimeter of the wall, remote monitoring points, basement entrance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Combine</a:t>
                      </a:r>
                      <a:r>
                        <a:rPr lang="af-ZA" sz="800"/>
                        <a:t> AI</a:t>
                      </a:r>
                      <a:r>
                        <a:rPr lang="zh-TW" altLang="en-US" sz="800"/>
                        <a:t> to trigger deterrence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Set up automatic expulsion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Detect and warn illegal intruders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campus security to prevent asset loss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6192564"/>
                  </a:ext>
                </a:extLst>
              </a:tr>
              <a:tr h="746915">
                <a:tc>
                  <a:txBody>
                    <a:bodyPr/>
                    <a:lstStyle/>
                    <a:p>
                      <a:r>
                        <a:rPr lang="en-US" altLang="zh-TW" sz="12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Audio and Flexible</a:t>
                      </a:r>
                      <a:r>
                        <a:rPr lang="af-ZA" sz="900"/>
                        <a:t> DIO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Remote commands and collaboration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Campus police command center, important equipment rooms on campus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 up voice alarms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Integrate device commands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Collaborate with campus police to respond to emergency events through voice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immediate response capability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5075835"/>
                  </a:ext>
                </a:extLst>
              </a:tr>
            </a:tbl>
          </a:graphicData>
        </a:graphic>
      </p:graphicFrame>
      <p:pic>
        <p:nvPicPr>
          <p:cNvPr id="7" name="圖片 6" descr="一張含有 燈泡, 光線 的圖片  AI 產生的內容可能不正確。">
            <a:extLst>
              <a:ext uri="{FF2B5EF4-FFF2-40B4-BE49-F238E27FC236}">
                <a16:creationId xmlns:a16="http://schemas.microsoft.com/office/drawing/2014/main" id="{9D11C617-A1CC-7D6C-04A5-A1B84E019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7" y="2178738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348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67655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Logistics</a:t>
            </a:r>
            <a:r>
              <a:rPr lang="zh-TW" altLang="en-US"/>
              <a:t>  </a:t>
            </a:r>
            <a:r>
              <a:rPr lang="en-US" altLang="zh-TW"/>
              <a:t> (</a:t>
            </a:r>
            <a:r>
              <a:rPr lang="en-US">
                <a:ea typeface="+mn-lt"/>
                <a:cs typeface="+mn-lt"/>
              </a:rPr>
              <a:t> Logistics</a:t>
            </a:r>
            <a:r>
              <a:rPr lang="en-US" altLang="zh-TW"/>
              <a:t> )</a:t>
            </a:r>
            <a:endParaRPr lang="zh-TW" altLang="en-US">
              <a:cs typeface="Calibri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60511DB1-7816-C514-E365-08B716CE23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726170"/>
              </p:ext>
            </p:extLst>
          </p:nvPr>
        </p:nvGraphicFramePr>
        <p:xfrm>
          <a:off x="1820708" y="2053354"/>
          <a:ext cx="7069709" cy="431280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8386">
                  <a:extLst>
                    <a:ext uri="{9D8B030D-6E8A-4147-A177-3AD203B41FA5}">
                      <a16:colId xmlns:a16="http://schemas.microsoft.com/office/drawing/2014/main" val="2484847315"/>
                    </a:ext>
                  </a:extLst>
                </a:gridCol>
                <a:gridCol w="922997">
                  <a:extLst>
                    <a:ext uri="{9D8B030D-6E8A-4147-A177-3AD203B41FA5}">
                      <a16:colId xmlns:a16="http://schemas.microsoft.com/office/drawing/2014/main" val="139058752"/>
                    </a:ext>
                  </a:extLst>
                </a:gridCol>
                <a:gridCol w="1125298">
                  <a:extLst>
                    <a:ext uri="{9D8B030D-6E8A-4147-A177-3AD203B41FA5}">
                      <a16:colId xmlns:a16="http://schemas.microsoft.com/office/drawing/2014/main" val="1080177341"/>
                    </a:ext>
                  </a:extLst>
                </a:gridCol>
                <a:gridCol w="1100011">
                  <a:extLst>
                    <a:ext uri="{9D8B030D-6E8A-4147-A177-3AD203B41FA5}">
                      <a16:colId xmlns:a16="http://schemas.microsoft.com/office/drawing/2014/main" val="1872410663"/>
                    </a:ext>
                  </a:extLst>
                </a:gridCol>
                <a:gridCol w="1393101">
                  <a:extLst>
                    <a:ext uri="{9D8B030D-6E8A-4147-A177-3AD203B41FA5}">
                      <a16:colId xmlns:a16="http://schemas.microsoft.com/office/drawing/2014/main" val="2279029266"/>
                    </a:ext>
                  </a:extLst>
                </a:gridCol>
                <a:gridCol w="1009958">
                  <a:extLst>
                    <a:ext uri="{9D8B030D-6E8A-4147-A177-3AD203B41FA5}">
                      <a16:colId xmlns:a16="http://schemas.microsoft.com/office/drawing/2014/main" val="2517411522"/>
                    </a:ext>
                  </a:extLst>
                </a:gridCol>
                <a:gridCol w="1009958">
                  <a:extLst>
                    <a:ext uri="{9D8B030D-6E8A-4147-A177-3AD203B41FA5}">
                      <a16:colId xmlns:a16="http://schemas.microsoft.com/office/drawing/2014/main" val="1565614099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916726"/>
                  </a:ext>
                </a:extLst>
              </a:tr>
              <a:tr h="765352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20MP 5MP x4 </a:t>
                      </a:r>
                      <a:r>
                        <a:rPr lang="zh-TW" altLang="en-US" sz="1300"/>
                        <a:t>Multi-lens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Comprehensive monitoring of the logistics process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Storage area, loading docks, monitoring center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Define shooting area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Set video output parameters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Monitoring the loading and packaging operations of goods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Preventing loss and damage of goods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6950582"/>
                  </a:ext>
                </a:extLst>
              </a:tr>
              <a:tr h="985877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9 IR LED </a:t>
                      </a:r>
                      <a:r>
                        <a:rPr lang="zh-TW" altLang="en-US" sz="900"/>
                        <a:t>Night Vision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Ensuring safety of logistics at night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Indoor storage, parking area, around the dock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Set</a:t>
                      </a:r>
                      <a:r>
                        <a:rPr lang="af-ZA" sz="1300"/>
                        <a:t> IR</a:t>
                      </a:r>
                      <a:r>
                        <a:rPr lang="zh-TW" altLang="en-US" sz="1300"/>
                        <a:t> coverage area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Nighttime video recording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Nighttime handling of goods and logistics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Reducing nighttime theft incidents and improving operational accuracy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249330"/>
                  </a:ext>
                </a:extLst>
              </a:tr>
              <a:tr h="765352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AI</a:t>
                      </a:r>
                      <a:r>
                        <a:rPr lang="zh-TW" altLang="en-US" sz="900"/>
                        <a:t> Detection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Detecting vehicle and goods status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Main vehicle import and export, storage 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Set</a:t>
                      </a:r>
                      <a:r>
                        <a:rPr lang="af-ZA" sz="1100"/>
                        <a:t> AI</a:t>
                      </a:r>
                      <a:r>
                        <a:rPr lang="zh-TW" altLang="en-US" sz="1100"/>
                        <a:t> analysis scene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Real-time Trigger Alerts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Monitor vehicle and goods flow status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Improve transportation efficiency, reduce errors and delays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8646454"/>
                  </a:ext>
                </a:extLst>
              </a:tr>
              <a:tr h="765352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Proactive deterrence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Nighttime infrared light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Large storage areas, surrounding fences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Activate deterrent light source function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Set trigger conditions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Warn against illegal entry into the goods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property loss and illegal intrusions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8352966"/>
                  </a:ext>
                </a:extLst>
              </a:tr>
              <a:tr h="765352">
                <a:tc>
                  <a:txBody>
                    <a:bodyPr/>
                    <a:lstStyle/>
                    <a:p>
                      <a:r>
                        <a:rPr lang="en-US" altLang="zh-TW" sz="13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Audio and Flexible</a:t>
                      </a:r>
                      <a:r>
                        <a:rPr lang="af-ZA" sz="1000"/>
                        <a:t> DIO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Emergency event communication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Control center, vehicle entrance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Conduct remote two-way dialogue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Convey management commands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Real-time communication between the dispatch center and operators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Enhanced communication capabilities, optimized operational processes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626807"/>
                  </a:ext>
                </a:extLst>
              </a:tr>
            </a:tbl>
          </a:graphicData>
        </a:graphic>
      </p:graphicFrame>
      <p:pic>
        <p:nvPicPr>
          <p:cNvPr id="4" name="圖片 3" descr="一張含有 燈泡, 光線 的圖片  AI 產生的內容可能不正確。">
            <a:extLst>
              <a:ext uri="{FF2B5EF4-FFF2-40B4-BE49-F238E27FC236}">
                <a16:creationId xmlns:a16="http://schemas.microsoft.com/office/drawing/2014/main" id="{9A39F590-46C3-5C5C-411A-2EE12A1DC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7" y="2178738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959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燈泡, 光線 的圖片  AI 產生的內容可能不正確。">
            <a:extLst>
              <a:ext uri="{FF2B5EF4-FFF2-40B4-BE49-F238E27FC236}">
                <a16:creationId xmlns:a16="http://schemas.microsoft.com/office/drawing/2014/main" id="{985FF34E-9ED6-89E2-9658-54CF83474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7" y="2178738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729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Z721</a:t>
            </a:r>
            <a:r>
              <a:rPr lang="en-US"/>
              <a:t>: Features</a:t>
            </a:r>
            <a:endParaRPr lang="zh-TW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74750" y="2617708"/>
            <a:ext cx="6242955" cy="28623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4MP Fixed Lens with M12 Connector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Side dome design with 3-axis adjustment support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M12 D-coding 10/100M Ethernet connection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 30m IR Distance and Low-light Color Mode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30m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color images under 0.002 lux (F1.2, AGC ON)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Extreme WDR support up to 135dB</a:t>
            </a:r>
            <a:endParaRPr lang="en-US" sz="20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370718" y="376799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TW">
                <a:ea typeface="+mn-lt"/>
                <a:cs typeface="+mn-lt"/>
                <a:hlinkClick r:id="rId2"/>
              </a:rPr>
              <a:t>https://www.acti.com/product/Z721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圓形, 光線 的圖片  AI 產生的內容可能不正確。">
            <a:extLst>
              <a:ext uri="{FF2B5EF4-FFF2-40B4-BE49-F238E27FC236}">
                <a16:creationId xmlns:a16="http://schemas.microsoft.com/office/drawing/2014/main" id="{97D45D9A-FB1A-A33C-CB2E-23AC5EBC03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131" y="2422782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81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46935" y="2133354"/>
            <a:ext cx="6397019" cy="440120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Advanced Built-in AI for Events and Metadata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people counting and crowd density detection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sound detection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altLang="zh-TW" sz="200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Feature4: Built-in MIC with IP67 and IK10 Support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IP67 and IK10 ratings ensure durability in harsh environments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3FBDADA-71D2-22F9-6D9A-F6735CA7451A}"/>
              </a:ext>
            </a:extLst>
          </p:cNvPr>
          <p:cNvSpPr txBox="1"/>
          <p:nvPr/>
        </p:nvSpPr>
        <p:spPr>
          <a:xfrm>
            <a:off x="373390" y="3699411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TW">
                <a:ea typeface="+mn-lt"/>
                <a:cs typeface="+mn-lt"/>
                <a:hlinkClick r:id="rId2"/>
              </a:rPr>
              <a:t>https://www.acti.com/product/Z721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5" name="圖片 4" descr="一張含有 圓形, 光線 的圖片  AI 產生的內容可能不正確。">
            <a:extLst>
              <a:ext uri="{FF2B5EF4-FFF2-40B4-BE49-F238E27FC236}">
                <a16:creationId xmlns:a16="http://schemas.microsoft.com/office/drawing/2014/main" id="{40960FA1-54D6-2C53-4049-5F74C6707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803" y="2354203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7159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168806" y="163653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Train</a:t>
            </a:r>
            <a:r>
              <a:rPr lang="en-US" altLang="zh-TW"/>
              <a:t>(Train)</a:t>
            </a:r>
            <a:endParaRPr lang="zh-TW" altLang="en-US">
              <a:cs typeface="Calibri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FB3D11DF-8033-C73A-4912-8354638056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49167"/>
              </p:ext>
            </p:extLst>
          </p:nvPr>
        </p:nvGraphicFramePr>
        <p:xfrm>
          <a:off x="1719557" y="2093814"/>
          <a:ext cx="7145572" cy="444647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7072">
                  <a:extLst>
                    <a:ext uri="{9D8B030D-6E8A-4147-A177-3AD203B41FA5}">
                      <a16:colId xmlns:a16="http://schemas.microsoft.com/office/drawing/2014/main" val="2717231820"/>
                    </a:ext>
                  </a:extLst>
                </a:gridCol>
                <a:gridCol w="557893">
                  <a:extLst>
                    <a:ext uri="{9D8B030D-6E8A-4147-A177-3AD203B41FA5}">
                      <a16:colId xmlns:a16="http://schemas.microsoft.com/office/drawing/2014/main" val="1032214404"/>
                    </a:ext>
                  </a:extLst>
                </a:gridCol>
                <a:gridCol w="1251865">
                  <a:extLst>
                    <a:ext uri="{9D8B030D-6E8A-4147-A177-3AD203B41FA5}">
                      <a16:colId xmlns:a16="http://schemas.microsoft.com/office/drawing/2014/main" val="1841393911"/>
                    </a:ext>
                  </a:extLst>
                </a:gridCol>
                <a:gridCol w="1049435">
                  <a:extLst>
                    <a:ext uri="{9D8B030D-6E8A-4147-A177-3AD203B41FA5}">
                      <a16:colId xmlns:a16="http://schemas.microsoft.com/office/drawing/2014/main" val="801001505"/>
                    </a:ext>
                  </a:extLst>
                </a:gridCol>
                <a:gridCol w="1304618">
                  <a:extLst>
                    <a:ext uri="{9D8B030D-6E8A-4147-A177-3AD203B41FA5}">
                      <a16:colId xmlns:a16="http://schemas.microsoft.com/office/drawing/2014/main" val="2516921804"/>
                    </a:ext>
                  </a:extLst>
                </a:gridCol>
                <a:gridCol w="1251865">
                  <a:extLst>
                    <a:ext uri="{9D8B030D-6E8A-4147-A177-3AD203B41FA5}">
                      <a16:colId xmlns:a16="http://schemas.microsoft.com/office/drawing/2014/main" val="842820185"/>
                    </a:ext>
                  </a:extLst>
                </a:gridCol>
                <a:gridCol w="1212824">
                  <a:extLst>
                    <a:ext uri="{9D8B030D-6E8A-4147-A177-3AD203B41FA5}">
                      <a16:colId xmlns:a16="http://schemas.microsoft.com/office/drawing/2014/main" val="219276626"/>
                    </a:ext>
                  </a:extLst>
                </a:gridCol>
              </a:tblGrid>
              <a:tr h="24023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0745351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4MP </a:t>
                      </a:r>
                      <a:r>
                        <a:rPr lang="zh-TW" altLang="en-US" sz="1200"/>
                        <a:t>Fixed Lens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Side dome design, supports three-axis angle adjustment,</a:t>
                      </a:r>
                      <a:r>
                        <a:rPr lang="af-ZA" sz="900"/>
                        <a:t> M12 D-</a:t>
                      </a:r>
                      <a:r>
                        <a:rPr lang="af-ZA" sz="900" err="1"/>
                        <a:t> coding</a:t>
                      </a:r>
                      <a:r>
                        <a:rPr lang="af-ZA" sz="900"/>
                        <a:t> </a:t>
                      </a:r>
                      <a:r>
                        <a:rPr lang="zh-TW" altLang="en-US" sz="900"/>
                        <a:t>Ethernet connection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Train front and rear carriages, cargo carriage, driver's cabin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Navigate to the camera installation interface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Set image mode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Open surveillance footage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Monitor the interior and surrounding environment of the train, detect unauthorized personnel or abnormal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high stability in surveillance, reducing the risk of theft or damage, and enhancing driving safety.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704640"/>
                  </a:ext>
                </a:extLst>
              </a:tr>
              <a:tr h="1150586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Low light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Presents color images under extremely low light conditions, supporting extreme wide dynamic range </a:t>
                      </a:r>
                      <a:r>
                        <a:rPr lang="en-US" altLang="zh-TW" sz="800"/>
                        <a:t>(135</a:t>
                      </a:r>
                      <a:r>
                        <a:rPr lang="af-ZA" sz="800"/>
                        <a:t> dB)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Nighttime train stations, tunnels, dimly lit carriages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Navigate to light source mode settings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Enable wide dynamic range mode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External environment monitoring during nighttime train operations, capturing clear images inside tunnels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Enhances nighttime surveillance capabilities, providing reliable footage even in low light environments, while reducing security vulnerabilities.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5789427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AI</a:t>
                      </a:r>
                      <a:r>
                        <a:rPr lang="zh-TW" altLang="en-US" sz="900"/>
                        <a:t> Event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Equipped with object recognition for people, vehicles, and items, providing accurate event alerts</a:t>
                      </a:r>
                      <a:r>
                        <a:rPr lang="en-US" altLang="zh-TW" sz="700"/>
                        <a:t> (</a:t>
                      </a:r>
                      <a:r>
                        <a:rPr lang="zh-TW" altLang="en-US" sz="700"/>
                        <a:t> such as intrusion, area entry/exit detection</a:t>
                      </a:r>
                      <a:r>
                        <a:rPr lang="en-US" altLang="zh-TW" sz="700"/>
                        <a:t> 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Platforms, train entry and exit points, key passageways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Enable </a:t>
                      </a:r>
                      <a:r>
                        <a:rPr lang="af-ZA" sz="800"/>
                        <a:t>AI </a:t>
                      </a:r>
                      <a:r>
                        <a:rPr lang="zh-TW" altLang="en-US" sz="800"/>
                        <a:t>Detection Function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Set Alarm Conditions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Receive Real-time Notifications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Automatically identify unauthorized personnel entering platform areas or safety behaviors during train arrivals and departures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Reduce false alarm rates, improve detection efficiency, achieve immediate response, and enhance protection for personnel and property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251765"/>
                  </a:ext>
                </a:extLst>
              </a:tr>
              <a:tr h="986216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Environmental Durability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IP67, IK10 </a:t>
                      </a:r>
                      <a:r>
                        <a:rPr lang="zh-TW" altLang="en-US" sz="900"/>
                        <a:t>Design, suitable for harsh weather or external impacts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Train exterior, undercarriage, exposed locations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Install in the target environment</a:t>
                      </a:r>
                      <a:br>
                        <a:rPr lang="zh-TW" altLang="en-US" sz="12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Test pressure resistance and waterproof functionality</a:t>
                      </a:r>
                      <a:br>
                        <a:rPr lang="zh-TW" altLang="en-US" sz="12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Activate real-time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The train exterior can operate normally in rainy or snowy weather, preventing camera damage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Extend device lifespan, reduce maintenance costs, and ensure stable monitoring in all weather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246044"/>
                  </a:ext>
                </a:extLst>
              </a:tr>
            </a:tbl>
          </a:graphicData>
        </a:graphic>
      </p:graphicFrame>
      <p:pic>
        <p:nvPicPr>
          <p:cNvPr id="8" name="圖片 7" descr="一張含有 圓形, 光線 的圖片  AI 產生的內容可能不正確。">
            <a:extLst>
              <a:ext uri="{FF2B5EF4-FFF2-40B4-BE49-F238E27FC236}">
                <a16:creationId xmlns:a16="http://schemas.microsoft.com/office/drawing/2014/main" id="{E53F2BCF-BA13-C1F9-1AEE-32104D87F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998" y="2088986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344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87885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Bus</a:t>
            </a:r>
            <a:r>
              <a:rPr lang="en-US" altLang="zh-TW"/>
              <a:t> (Bus)</a:t>
            </a:r>
            <a:endParaRPr lang="zh-TW" altLang="en-US">
              <a:cs typeface="Calibri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20F680CA-F64C-0735-AB6D-D1D3AB94A8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469666"/>
              </p:ext>
            </p:extLst>
          </p:nvPr>
        </p:nvGraphicFramePr>
        <p:xfrm>
          <a:off x="1519846" y="2326557"/>
          <a:ext cx="7284779" cy="397630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58218">
                  <a:extLst>
                    <a:ext uri="{9D8B030D-6E8A-4147-A177-3AD203B41FA5}">
                      <a16:colId xmlns:a16="http://schemas.microsoft.com/office/drawing/2014/main" val="990332816"/>
                    </a:ext>
                  </a:extLst>
                </a:gridCol>
                <a:gridCol w="720694">
                  <a:extLst>
                    <a:ext uri="{9D8B030D-6E8A-4147-A177-3AD203B41FA5}">
                      <a16:colId xmlns:a16="http://schemas.microsoft.com/office/drawing/2014/main" val="3360661698"/>
                    </a:ext>
                  </a:extLst>
                </a:gridCol>
                <a:gridCol w="1302310">
                  <a:extLst>
                    <a:ext uri="{9D8B030D-6E8A-4147-A177-3AD203B41FA5}">
                      <a16:colId xmlns:a16="http://schemas.microsoft.com/office/drawing/2014/main" val="1138930573"/>
                    </a:ext>
                  </a:extLst>
                </a:gridCol>
                <a:gridCol w="922997">
                  <a:extLst>
                    <a:ext uri="{9D8B030D-6E8A-4147-A177-3AD203B41FA5}">
                      <a16:colId xmlns:a16="http://schemas.microsoft.com/office/drawing/2014/main" val="40258004"/>
                    </a:ext>
                  </a:extLst>
                </a:gridCol>
                <a:gridCol w="1479325">
                  <a:extLst>
                    <a:ext uri="{9D8B030D-6E8A-4147-A177-3AD203B41FA5}">
                      <a16:colId xmlns:a16="http://schemas.microsoft.com/office/drawing/2014/main" val="4133451488"/>
                    </a:ext>
                  </a:extLst>
                </a:gridCol>
                <a:gridCol w="1172819">
                  <a:extLst>
                    <a:ext uri="{9D8B030D-6E8A-4147-A177-3AD203B41FA5}">
                      <a16:colId xmlns:a16="http://schemas.microsoft.com/office/drawing/2014/main" val="3396562707"/>
                    </a:ext>
                  </a:extLst>
                </a:gridCol>
                <a:gridCol w="1128416">
                  <a:extLst>
                    <a:ext uri="{9D8B030D-6E8A-4147-A177-3AD203B41FA5}">
                      <a16:colId xmlns:a16="http://schemas.microsoft.com/office/drawing/2014/main" val="1631975434"/>
                    </a:ext>
                  </a:extLst>
                </a:gridCol>
              </a:tblGrid>
              <a:tr h="28822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1522855"/>
                  </a:ext>
                </a:extLst>
              </a:tr>
              <a:tr h="1302311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4MP </a:t>
                      </a:r>
                      <a:r>
                        <a:rPr lang="zh-TW" altLang="en-US" sz="1400"/>
                        <a:t>Fixed Lens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Side dome design, supports three-axis angle adjustment,</a:t>
                      </a:r>
                      <a:r>
                        <a:rPr lang="af-ZA" sz="1100"/>
                        <a:t> M12 D-</a:t>
                      </a:r>
                      <a:r>
                        <a:rPr lang="af-ZA" sz="1100" err="1"/>
                        <a:t> coding</a:t>
                      </a:r>
                      <a:r>
                        <a:rPr lang="af-ZA" sz="1100"/>
                        <a:t> </a:t>
                      </a:r>
                      <a:r>
                        <a:rPr lang="zh-TW" altLang="en-US" sz="1100"/>
                        <a:t>Ethernet connection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Interior passageway, driver's seat, exterior door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Install in high-traffic areas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Set shooting angle and range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Activate surveillance footage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Monitor passenger boarding and alighting, detect luggage left behind or abnormal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Reduce property loss, enhance passenger safety, optimize driver's awareness of interior dynamics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5922598"/>
                  </a:ext>
                </a:extLst>
              </a:tr>
              <a:tr h="1100011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 Event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Accurately detect abnormal behavior of personnel or objects, provide real-time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Car doors, passenger concentration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Enable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Detection Function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Set Alarm Conditions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Real-time Notifications to Drivers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Detect unauthorized personnel or congestion at the vehicle door to prevent potential risks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congestion, enhance passenger experience, and achieve efficient response and handling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9690007"/>
                  </a:ext>
                </a:extLst>
              </a:tr>
              <a:tr h="1100011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Environmental Durability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Supports </a:t>
                      </a:r>
                      <a:r>
                        <a:rPr lang="af-ZA" sz="1000"/>
                        <a:t>IP67 </a:t>
                      </a:r>
                      <a:r>
                        <a:rPr lang="zh-TW" altLang="en-US" sz="1000"/>
                        <a:t>Waterproof and Dustproof, </a:t>
                      </a:r>
                      <a:r>
                        <a:rPr lang="af-ZA" sz="1000"/>
                        <a:t>IK10 </a:t>
                      </a:r>
                      <a:r>
                        <a:rPr lang="zh-TW" altLang="en-US" sz="1000"/>
                        <a:t>Impact-resistant Design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External camera installation points, areas prone to severe weather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Install at external vulnerable points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Test durability and image clarity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Ensure key footage is fully captured during rainy bus operations to avoid damage due to weather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Extend equipment lifespan, reduce maintenance and replacement frequency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0634806"/>
                  </a:ext>
                </a:extLst>
              </a:tr>
            </a:tbl>
          </a:graphicData>
        </a:graphic>
      </p:graphicFrame>
      <p:pic>
        <p:nvPicPr>
          <p:cNvPr id="9" name="圖片 8" descr="一張含有 圓形, 光線 的圖片  AI 產生的內容可能不正確。">
            <a:extLst>
              <a:ext uri="{FF2B5EF4-FFF2-40B4-BE49-F238E27FC236}">
                <a16:creationId xmlns:a16="http://schemas.microsoft.com/office/drawing/2014/main" id="{B647017F-1263-C803-396E-D2A9C96C2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91" y="2321729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8529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67655" y="181860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Truck</a:t>
            </a:r>
            <a:r>
              <a:rPr lang="en-US" altLang="zh-TW"/>
              <a:t>(Truck)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F02CD1A9-79AF-875C-91C8-0DC911481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385542"/>
              </p:ext>
            </p:extLst>
          </p:nvPr>
        </p:nvGraphicFramePr>
        <p:xfrm>
          <a:off x="1716674" y="2427610"/>
          <a:ext cx="6968535" cy="328852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5906">
                  <a:extLst>
                    <a:ext uri="{9D8B030D-6E8A-4147-A177-3AD203B41FA5}">
                      <a16:colId xmlns:a16="http://schemas.microsoft.com/office/drawing/2014/main" val="2958239715"/>
                    </a:ext>
                  </a:extLst>
                </a:gridCol>
                <a:gridCol w="771272">
                  <a:extLst>
                    <a:ext uri="{9D8B030D-6E8A-4147-A177-3AD203B41FA5}">
                      <a16:colId xmlns:a16="http://schemas.microsoft.com/office/drawing/2014/main" val="1894218722"/>
                    </a:ext>
                  </a:extLst>
                </a:gridCol>
                <a:gridCol w="1251773">
                  <a:extLst>
                    <a:ext uri="{9D8B030D-6E8A-4147-A177-3AD203B41FA5}">
                      <a16:colId xmlns:a16="http://schemas.microsoft.com/office/drawing/2014/main" val="2547715847"/>
                    </a:ext>
                  </a:extLst>
                </a:gridCol>
                <a:gridCol w="951232">
                  <a:extLst>
                    <a:ext uri="{9D8B030D-6E8A-4147-A177-3AD203B41FA5}">
                      <a16:colId xmlns:a16="http://schemas.microsoft.com/office/drawing/2014/main" val="538100789"/>
                    </a:ext>
                  </a:extLst>
                </a:gridCol>
                <a:gridCol w="1192392">
                  <a:extLst>
                    <a:ext uri="{9D8B030D-6E8A-4147-A177-3AD203B41FA5}">
                      <a16:colId xmlns:a16="http://schemas.microsoft.com/office/drawing/2014/main" val="2079108885"/>
                    </a:ext>
                  </a:extLst>
                </a:gridCol>
                <a:gridCol w="1138802">
                  <a:extLst>
                    <a:ext uri="{9D8B030D-6E8A-4147-A177-3AD203B41FA5}">
                      <a16:colId xmlns:a16="http://schemas.microsoft.com/office/drawing/2014/main" val="854028174"/>
                    </a:ext>
                  </a:extLst>
                </a:gridCol>
                <a:gridCol w="1127158">
                  <a:extLst>
                    <a:ext uri="{9D8B030D-6E8A-4147-A177-3AD203B41FA5}">
                      <a16:colId xmlns:a16="http://schemas.microsoft.com/office/drawing/2014/main" val="2779711686"/>
                    </a:ext>
                  </a:extLst>
                </a:gridCol>
              </a:tblGrid>
              <a:tr h="37931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7031025"/>
                  </a:ext>
                </a:extLst>
              </a:tr>
              <a:tr h="140460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Low light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Color image enhances night surveillance capabilities, providing low light mode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Container area, cockpit, rear of the vehicle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 lighting condition detection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Adjust </a:t>
                      </a:r>
                      <a:r>
                        <a:rPr lang="af-ZA" sz="1000"/>
                        <a:t>IR </a:t>
                      </a:r>
                      <a:r>
                        <a:rPr lang="zh-TW" altLang="en-US" sz="1000"/>
                        <a:t>mode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Activate surveillance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Nighttime docking area surveillance to prevent theft or damage to goods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nighttime operational safety, strengthen goods protection, and reduce potential losses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236935"/>
                  </a:ext>
                </a:extLst>
              </a:tr>
              <a:tr h="1504612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Personnel and vehicle detection, providing intelligent event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Both sides of the vehicle, inside and outside the container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Activate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Detection and Alarm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Set Condition Filters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Achieve Proactive Response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Detect illegal intrusion into containers, abnormal behavior on the sides of vehicles, or unauthorized entry and exit behind vehicles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human intervention costs, strengthen automated surveillance and event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0544105"/>
                  </a:ext>
                </a:extLst>
              </a:tr>
            </a:tbl>
          </a:graphicData>
        </a:graphic>
      </p:graphicFrame>
      <p:pic>
        <p:nvPicPr>
          <p:cNvPr id="8" name="圖片 7" descr="一張含有 圓形, 光線 的圖片  AI 產生的內容可能不正確。">
            <a:extLst>
              <a:ext uri="{FF2B5EF4-FFF2-40B4-BE49-F238E27FC236}">
                <a16:creationId xmlns:a16="http://schemas.microsoft.com/office/drawing/2014/main" id="{D7D09DB8-1C1A-77D8-022B-FF083BC3C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72" y="2422783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922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圓形, 光線 的圖片  AI 產生的內容可能不正確。">
            <a:extLst>
              <a:ext uri="{FF2B5EF4-FFF2-40B4-BE49-F238E27FC236}">
                <a16:creationId xmlns:a16="http://schemas.microsoft.com/office/drawing/2014/main" id="{6F0B05F9-6743-4E28-48E3-7310B26E2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025" y="1805764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2270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Z972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92453" y="1983776"/>
            <a:ext cx="6209858" cy="39703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Feature1: 5MP 5X Mini PTZ</a:t>
            </a:r>
            <a:endParaRPr lang="en-US" altLang="zh-TW" sz="21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5MP resolution with 5x optical zoom provides detailed PTZ control for indoor applications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Cost-effective solution for indoor locations, minimizing the number of cameras needed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1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Feature2: Low-Light and High-Contrast Performance</a:t>
            </a:r>
            <a:endParaRPr lang="en-US" altLang="zh-TW" sz="21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IR LED range up to 50m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WDR: 130dB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Supports color images under 0.003 lux (F1.2, AGC ON)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330258" y="342603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https://www.acti.com/product/Z972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相機和鏡頭, 光學儀器, 圓形, 鏡片 的圖片  AI 產生的內容可能不正確。">
            <a:extLst>
              <a:ext uri="{FF2B5EF4-FFF2-40B4-BE49-F238E27FC236}">
                <a16:creationId xmlns:a16="http://schemas.microsoft.com/office/drawing/2014/main" id="{009C278E-0218-7CCB-A9A4-0FAFAE5AF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505" y="1918899"/>
            <a:ext cx="1646729" cy="150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4709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8FDF2-1106-F228-A6AC-BCB4ACE8E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709AE17-EBA8-9CF5-5139-22092ED83CA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Z972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C86E47-5AB2-EACE-1354-4FA230896991}"/>
              </a:ext>
            </a:extLst>
          </p:cNvPr>
          <p:cNvSpPr txBox="1"/>
          <p:nvPr/>
        </p:nvSpPr>
        <p:spPr>
          <a:xfrm>
            <a:off x="2792453" y="1751130"/>
            <a:ext cx="6341353" cy="480131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Feature3: Advanced Built-in AI with Events and Metadata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Detects people and vehicles with object line crossing, area entry/exit, and intrusion detection (forbidden area), reducing false alarms caused by leaves, birds, and lights while accurately identifying humans and vehicles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sound detection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b="1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Feature4: Wi-Fi Support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Wi-Fi connectivity eliminates extra cabling, saving time and effort during installation</a:t>
            </a:r>
          </a:p>
          <a:p>
            <a:pPr marL="742950" lvl="1" indent="-285750">
              <a:buFont typeface="Courier New"/>
              <a:buChar char="o"/>
            </a:pPr>
            <a:endParaRPr lang="en-US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ea typeface="+mn-lt"/>
                <a:cs typeface="+mn-lt"/>
              </a:rPr>
              <a:t>Feature5: Flexible DIO, Audio In/Out, Built-in MIC, and Speaker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one DI port and one DO port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Includes one audio line in, one audio line out, one built-in MIC, and one built-in speaker for clear audio reception and two-way communication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78A45FF-8D70-83B3-EFCF-350B821A7180}"/>
              </a:ext>
            </a:extLst>
          </p:cNvPr>
          <p:cNvSpPr txBox="1"/>
          <p:nvPr/>
        </p:nvSpPr>
        <p:spPr>
          <a:xfrm>
            <a:off x="462779" y="350333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https://www.acti.com/product/Z972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相機和鏡頭, 光學儀器, 圓形, 鏡片 的圖片  AI 產生的內容可能不正確。">
            <a:extLst>
              <a:ext uri="{FF2B5EF4-FFF2-40B4-BE49-F238E27FC236}">
                <a16:creationId xmlns:a16="http://schemas.microsoft.com/office/drawing/2014/main" id="{394567D8-C50E-5A88-195A-787EFA51F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57" y="1996204"/>
            <a:ext cx="1646729" cy="150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854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22424" y="161630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Commercial Building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 Commercial Building</a:t>
            </a:r>
            <a:r>
              <a:rPr lang="en-US" altLang="zh-TW"/>
              <a:t> )</a:t>
            </a:r>
            <a:endParaRPr lang="zh-TW" altLang="en-US">
              <a:cs typeface="Calibri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CBBF863F-DFF4-4553-D55E-02AB753A37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760353"/>
              </p:ext>
            </p:extLst>
          </p:nvPr>
        </p:nvGraphicFramePr>
        <p:xfrm>
          <a:off x="1518338" y="2083699"/>
          <a:ext cx="7396899" cy="47207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1109">
                  <a:extLst>
                    <a:ext uri="{9D8B030D-6E8A-4147-A177-3AD203B41FA5}">
                      <a16:colId xmlns:a16="http://schemas.microsoft.com/office/drawing/2014/main" val="1204847405"/>
                    </a:ext>
                  </a:extLst>
                </a:gridCol>
                <a:gridCol w="708052">
                  <a:extLst>
                    <a:ext uri="{9D8B030D-6E8A-4147-A177-3AD203B41FA5}">
                      <a16:colId xmlns:a16="http://schemas.microsoft.com/office/drawing/2014/main" val="3738867732"/>
                    </a:ext>
                  </a:extLst>
                </a:gridCol>
                <a:gridCol w="1416104">
                  <a:extLst>
                    <a:ext uri="{9D8B030D-6E8A-4147-A177-3AD203B41FA5}">
                      <a16:colId xmlns:a16="http://schemas.microsoft.com/office/drawing/2014/main" val="3669292898"/>
                    </a:ext>
                  </a:extLst>
                </a:gridCol>
                <a:gridCol w="809203">
                  <a:extLst>
                    <a:ext uri="{9D8B030D-6E8A-4147-A177-3AD203B41FA5}">
                      <a16:colId xmlns:a16="http://schemas.microsoft.com/office/drawing/2014/main" val="1972620941"/>
                    </a:ext>
                  </a:extLst>
                </a:gridCol>
                <a:gridCol w="1542544">
                  <a:extLst>
                    <a:ext uri="{9D8B030D-6E8A-4147-A177-3AD203B41FA5}">
                      <a16:colId xmlns:a16="http://schemas.microsoft.com/office/drawing/2014/main" val="2650803160"/>
                    </a:ext>
                  </a:extLst>
                </a:gridCol>
                <a:gridCol w="1390815">
                  <a:extLst>
                    <a:ext uri="{9D8B030D-6E8A-4147-A177-3AD203B41FA5}">
                      <a16:colId xmlns:a16="http://schemas.microsoft.com/office/drawing/2014/main" val="505530100"/>
                    </a:ext>
                  </a:extLst>
                </a:gridCol>
                <a:gridCol w="1019072">
                  <a:extLst>
                    <a:ext uri="{9D8B030D-6E8A-4147-A177-3AD203B41FA5}">
                      <a16:colId xmlns:a16="http://schemas.microsoft.com/office/drawing/2014/main" val="17477939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0755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5MP 5X Mini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5MP</a:t>
                      </a:r>
                      <a:r>
                        <a:rPr lang="zh-TW" altLang="en-US" sz="800"/>
                        <a:t> resolution and</a:t>
                      </a:r>
                      <a:r>
                        <a:rPr lang="en-US" altLang="zh-TW" sz="800"/>
                        <a:t> 5</a:t>
                      </a:r>
                      <a:r>
                        <a:rPr lang="zh-TW" altLang="en-US" sz="800"/>
                        <a:t> times optical zoom, suitable for indoor scenes, providing high-definition detailed images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Lobby, corridor, inside the elevator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</a:t>
                      </a:r>
                      <a:r>
                        <a:rPr lang="zh-TW" altLang="en-US" sz="800"/>
                        <a:t> Navigate to the surveillance area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</a:t>
                      </a:r>
                      <a:r>
                        <a:rPr lang="zh-TW" altLang="en-US" sz="900"/>
                        <a:t> Set preset points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</a:t>
                      </a:r>
                      <a:r>
                        <a:rPr lang="zh-TW" altLang="en-US" sz="800"/>
                        <a:t> Trigger surveillance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4)</a:t>
                      </a:r>
                      <a:r>
                        <a:rPr lang="zh-TW" altLang="en-US" sz="1000"/>
                        <a:t> View images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Monitor visitor and personnel behavior in the lobby, observe details in the corridor, and conduct real-time surveillance in the elevator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risks and enhance site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003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Low light and strong light contrast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Supports</a:t>
                      </a:r>
                      <a:r>
                        <a:rPr lang="af-ZA" sz="900"/>
                        <a:t> IR LED 50</a:t>
                      </a:r>
                      <a:r>
                        <a:rPr lang="zh-TW" altLang="en-US" sz="900"/>
                        <a:t> meters,</a:t>
                      </a:r>
                      <a:r>
                        <a:rPr lang="en-US" altLang="zh-TW" sz="900"/>
                        <a:t> 130</a:t>
                      </a:r>
                      <a:r>
                        <a:rPr lang="af-ZA" sz="900"/>
                        <a:t> dB WDR,</a:t>
                      </a:r>
                      <a:r>
                        <a:rPr lang="zh-TW" altLang="en-US" sz="900"/>
                        <a:t> displays color images in low light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Underground parking lot, storage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</a:t>
                      </a:r>
                      <a:r>
                        <a:rPr lang="zh-TW" altLang="en-US" sz="900"/>
                        <a:t> Navigate to low light area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</a:t>
                      </a:r>
                      <a:r>
                        <a:rPr lang="zh-TW" altLang="en-US" sz="900"/>
                        <a:t> Set lighting conditions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</a:t>
                      </a:r>
                      <a:r>
                        <a:rPr lang="zh-TW" altLang="en-US" sz="900"/>
                        <a:t> Trigger capture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4)</a:t>
                      </a:r>
                      <a:r>
                        <a:rPr lang="zh-TW" altLang="en-US" sz="1000"/>
                        <a:t> View images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Monitor vehicle entry and exit in the parking lot, and check goods and personnel dynamics in real-time within the storage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image recognition in nighttime and high-contrast scenes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42874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/>
                        <a:t>AI</a:t>
                      </a:r>
                      <a:r>
                        <a:rPr lang="zh-TW" altLang="en-US" sz="1000"/>
                        <a:t> Events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Supports various</a:t>
                      </a:r>
                      <a:r>
                        <a:rPr lang="af-ZA" sz="800"/>
                        <a:t> AI</a:t>
                      </a:r>
                      <a:r>
                        <a:rPr lang="zh-TW" altLang="en-US" sz="800"/>
                        <a:t> detection (intrusion zones, line crossing, area entry and exit, etc.) to reduce false alarms and improve detection accuracy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Entrance, Conference Room Door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</a:t>
                      </a:r>
                      <a:r>
                        <a:rPr lang="zh-TW" altLang="en-US" sz="900"/>
                        <a:t> Set Detection Parameters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</a:t>
                      </a:r>
                      <a:r>
                        <a:rPr lang="zh-TW" altLang="en-US" sz="900"/>
                        <a:t> Trigger Detection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</a:t>
                      </a:r>
                      <a:r>
                        <a:rPr lang="zh-TW" altLang="en-US" sz="800"/>
                        <a:t> Alarm Notification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4)</a:t>
                      </a:r>
                      <a:r>
                        <a:rPr lang="zh-TW" altLang="en-US" sz="1200"/>
                        <a:t> View Metadata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Monitoring personnel behavior at entrances and exits, surveillance of unauthorized access at conference room doors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Enhance security efficiency and reduce manpower requirements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4052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err="1"/>
                        <a:t>Wifi</a:t>
                      </a:r>
                      <a:r>
                        <a:rPr lang="af-ZA" sz="1000"/>
                        <a:t> </a:t>
                      </a:r>
                      <a:r>
                        <a:rPr lang="zh-TW" altLang="en-US" sz="100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Supports</a:t>
                      </a:r>
                      <a:r>
                        <a:rPr lang="af-ZA" sz="800" err="1"/>
                        <a:t> Wifi</a:t>
                      </a:r>
                      <a:r>
                        <a:rPr lang="zh-TW" altLang="en-US" sz="800"/>
                        <a:t> installation, no additional wiring required, saving construction time and costs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Small offices, temporary event venues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</a:t>
                      </a:r>
                      <a:r>
                        <a:rPr lang="zh-TW" altLang="en-US" sz="1000"/>
                        <a:t> Connect Device</a:t>
                      </a:r>
                      <a:r>
                        <a:rPr lang="af-ZA" sz="1000" err="1"/>
                        <a:t> Wifi</a:t>
                      </a:r>
                      <a:r>
                        <a:rPr lang="af-ZA" sz="1000"/>
                        <a:t>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af-ZA" sz="800"/>
                        <a:t>2)</a:t>
                      </a:r>
                      <a:r>
                        <a:rPr lang="zh-TW" altLang="en-US" sz="800"/>
                        <a:t> Proceed with Setup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</a:t>
                      </a:r>
                      <a:r>
                        <a:rPr lang="zh-TW" altLang="en-US" sz="700"/>
                        <a:t> Surveillance Activation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4)</a:t>
                      </a:r>
                      <a:r>
                        <a:rPr lang="zh-TW" altLang="en-US" sz="1000"/>
                        <a:t> View images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Simplified installation process for small offices, rapid deployment of surveillance for temporary event venues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Shorten installation time and reduce installation costs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5734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Flexible</a:t>
                      </a:r>
                      <a:r>
                        <a:rPr lang="af-ZA" sz="900"/>
                        <a:t> I/O</a:t>
                      </a:r>
                      <a:r>
                        <a:rPr lang="zh-TW" altLang="en-US" sz="900"/>
                        <a:t> and audio functions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multiple</a:t>
                      </a:r>
                      <a:r>
                        <a:rPr lang="af-ZA" sz="800"/>
                        <a:t> I/O</a:t>
                      </a:r>
                      <a:r>
                        <a:rPr lang="zh-TW" altLang="en-US" sz="800"/>
                        <a:t> interfaces and built-in microphone and speaker, supporting two-way voice communication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Reception area and security duty room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</a:t>
                      </a:r>
                      <a:r>
                        <a:rPr lang="zh-TW" altLang="en-US" sz="900"/>
                        <a:t> Receive audio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</a:t>
                      </a:r>
                      <a:r>
                        <a:rPr lang="zh-TW" altLang="en-US" sz="800"/>
                        <a:t> Two-way communication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</a:t>
                      </a:r>
                      <a:r>
                        <a:rPr lang="zh-TW" altLang="en-US" sz="900"/>
                        <a:t> Execute voice reminders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</a:t>
                      </a:r>
                      <a:r>
                        <a:rPr lang="zh-TW" altLang="en-US" sz="900"/>
                        <a:t> Surveillance area audio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Reception and visitor voice interaction, remote voice intervention by security duty room for suspicious situations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Enhance communication efficiency and improve response capability for emergency events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158834"/>
                  </a:ext>
                </a:extLst>
              </a:tr>
            </a:tbl>
          </a:graphicData>
        </a:graphic>
      </p:graphicFrame>
      <p:pic>
        <p:nvPicPr>
          <p:cNvPr id="7" name="圖片 6" descr="一張含有 相機和鏡頭, 光學儀器, 圓形, 鏡片 的圖片  AI 產生的內容可能不正確。">
            <a:extLst>
              <a:ext uri="{FF2B5EF4-FFF2-40B4-BE49-F238E27FC236}">
                <a16:creationId xmlns:a16="http://schemas.microsoft.com/office/drawing/2014/main" id="{DF56CF1F-231F-DEA4-A520-CFDC9C223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1" y="2082404"/>
            <a:ext cx="1430623" cy="136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37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2966505" y="161630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Retail</a:t>
            </a:r>
            <a:r>
              <a:rPr lang="zh-TW" altLang="en-US"/>
              <a:t>  </a:t>
            </a:r>
            <a:r>
              <a:rPr lang="en-US" altLang="zh-TW"/>
              <a:t> (</a:t>
            </a:r>
            <a:r>
              <a:rPr lang="en-US">
                <a:ea typeface="+mn-lt"/>
                <a:cs typeface="+mn-lt"/>
              </a:rPr>
              <a:t> Retail</a:t>
            </a:r>
            <a:r>
              <a:rPr lang="en-US" altLang="zh-TW"/>
              <a:t> )</a:t>
            </a:r>
            <a:endParaRPr lang="zh-TW" altLang="en-US">
              <a:cs typeface="Calibri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9A954446-5E7E-DD62-289D-7E873B68D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635998"/>
              </p:ext>
            </p:extLst>
          </p:nvPr>
        </p:nvGraphicFramePr>
        <p:xfrm>
          <a:off x="1557716" y="2083699"/>
          <a:ext cx="7396855" cy="45683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5384">
                  <a:extLst>
                    <a:ext uri="{9D8B030D-6E8A-4147-A177-3AD203B41FA5}">
                      <a16:colId xmlns:a16="http://schemas.microsoft.com/office/drawing/2014/main" val="3864252810"/>
                    </a:ext>
                  </a:extLst>
                </a:gridCol>
                <a:gridCol w="760425">
                  <a:extLst>
                    <a:ext uri="{9D8B030D-6E8A-4147-A177-3AD203B41FA5}">
                      <a16:colId xmlns:a16="http://schemas.microsoft.com/office/drawing/2014/main" val="1239979564"/>
                    </a:ext>
                  </a:extLst>
                </a:gridCol>
                <a:gridCol w="1368766">
                  <a:extLst>
                    <a:ext uri="{9D8B030D-6E8A-4147-A177-3AD203B41FA5}">
                      <a16:colId xmlns:a16="http://schemas.microsoft.com/office/drawing/2014/main" val="1971298106"/>
                    </a:ext>
                  </a:extLst>
                </a:gridCol>
                <a:gridCol w="1009287">
                  <a:extLst>
                    <a:ext uri="{9D8B030D-6E8A-4147-A177-3AD203B41FA5}">
                      <a16:colId xmlns:a16="http://schemas.microsoft.com/office/drawing/2014/main" val="1430596988"/>
                    </a:ext>
                  </a:extLst>
                </a:gridCol>
                <a:gridCol w="1119896">
                  <a:extLst>
                    <a:ext uri="{9D8B030D-6E8A-4147-A177-3AD203B41FA5}">
                      <a16:colId xmlns:a16="http://schemas.microsoft.com/office/drawing/2014/main" val="165576871"/>
                    </a:ext>
                  </a:extLst>
                </a:gridCol>
                <a:gridCol w="1354940">
                  <a:extLst>
                    <a:ext uri="{9D8B030D-6E8A-4147-A177-3AD203B41FA5}">
                      <a16:colId xmlns:a16="http://schemas.microsoft.com/office/drawing/2014/main" val="2828956331"/>
                    </a:ext>
                  </a:extLst>
                </a:gridCol>
                <a:gridCol w="1258157">
                  <a:extLst>
                    <a:ext uri="{9D8B030D-6E8A-4147-A177-3AD203B41FA5}">
                      <a16:colId xmlns:a16="http://schemas.microsoft.com/office/drawing/2014/main" val="11399430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587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5MP 5X Mini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 high-definition images for retail stores, supporting detailed observation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Cash register, shelves, warehouse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Same</a:t>
                      </a:r>
                      <a:r>
                        <a:rPr lang="zh-TW" sz="900" b="0" i="0" u="none" strike="noStrike" noProof="0">
                          <a:latin typeface="Calibri"/>
                        </a:rPr>
                        <a:t>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Monitor cash register transactions, shelf product loss, and warehouse entry and exit situations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Reduce product loss risk and increase operational transparency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21591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Low light and strong light contrast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Ensure clear images of in-store and external advertising screens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In-store, warehouse, entrance and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 monitoring of products under low light conditions and enhance display effects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Enhance customer experience and improve store image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86143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 Events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Support for area intrusion, item loss, and other</a:t>
                      </a:r>
                      <a:r>
                        <a:rPr lang="af-ZA" sz="1000"/>
                        <a:t> AI</a:t>
                      </a:r>
                      <a:r>
                        <a:rPr lang="zh-TW" altLang="en-US" sz="1000"/>
                        <a:t>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Cash register, entrance, robbery prevention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theft incidents and respond quickly to suspicious situations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Lower economic losses and enhance feelings of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529499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 err="1"/>
                        <a:t>Wifi</a:t>
                      </a:r>
                      <a:r>
                        <a:rPr lang="af-ZA" sz="1200"/>
                        <a:t> </a:t>
                      </a:r>
                      <a:r>
                        <a:rPr lang="zh-TW" altLang="en-US" sz="120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 flexible deployment possibilities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In-store, temporary display booths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Temporary display area deployment, saving time and costs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High flexibility, improving operational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25988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Flexible</a:t>
                      </a:r>
                      <a:r>
                        <a:rPr lang="af-ZA" sz="1000"/>
                        <a:t> I/O</a:t>
                      </a:r>
                      <a:r>
                        <a:rPr lang="zh-TW" altLang="en-US" sz="1000"/>
                        <a:t> and audio functions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In-store communication and customer announcements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Cash register, office, display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in-store communication convenience and address customer inquiries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Improve customer satisfaction and operational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8386917"/>
                  </a:ext>
                </a:extLst>
              </a:tr>
            </a:tbl>
          </a:graphicData>
        </a:graphic>
      </p:graphicFrame>
      <p:pic>
        <p:nvPicPr>
          <p:cNvPr id="4" name="圖片 3" descr="一張含有 相機和鏡頭, 光學儀器, 圓形, 鏡片 的圖片  AI 產生的內容可能不正確。">
            <a:extLst>
              <a:ext uri="{FF2B5EF4-FFF2-40B4-BE49-F238E27FC236}">
                <a16:creationId xmlns:a16="http://schemas.microsoft.com/office/drawing/2014/main" id="{FAB40C5F-0F21-2F0B-B0C4-EFDE4268D0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1" y="2082404"/>
            <a:ext cx="1430623" cy="136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5196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57540" y="160618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Hotel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 Hotel</a:t>
            </a:r>
            <a:r>
              <a:rPr lang="en-US" altLang="zh-TW"/>
              <a:t> 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44A846BB-1EB7-8FF5-8728-FB7CE9BBB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680077"/>
              </p:ext>
            </p:extLst>
          </p:nvPr>
        </p:nvGraphicFramePr>
        <p:xfrm>
          <a:off x="1567831" y="2174734"/>
          <a:ext cx="7358660" cy="416176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5555">
                  <a:extLst>
                    <a:ext uri="{9D8B030D-6E8A-4147-A177-3AD203B41FA5}">
                      <a16:colId xmlns:a16="http://schemas.microsoft.com/office/drawing/2014/main" val="2114078038"/>
                    </a:ext>
                  </a:extLst>
                </a:gridCol>
                <a:gridCol w="786614">
                  <a:extLst>
                    <a:ext uri="{9D8B030D-6E8A-4147-A177-3AD203B41FA5}">
                      <a16:colId xmlns:a16="http://schemas.microsoft.com/office/drawing/2014/main" val="2918424210"/>
                    </a:ext>
                  </a:extLst>
                </a:gridCol>
                <a:gridCol w="1256046">
                  <a:extLst>
                    <a:ext uri="{9D8B030D-6E8A-4147-A177-3AD203B41FA5}">
                      <a16:colId xmlns:a16="http://schemas.microsoft.com/office/drawing/2014/main" val="2106190627"/>
                    </a:ext>
                  </a:extLst>
                </a:gridCol>
                <a:gridCol w="938863">
                  <a:extLst>
                    <a:ext uri="{9D8B030D-6E8A-4147-A177-3AD203B41FA5}">
                      <a16:colId xmlns:a16="http://schemas.microsoft.com/office/drawing/2014/main" val="4136986812"/>
                    </a:ext>
                  </a:extLst>
                </a:gridCol>
                <a:gridCol w="1125298">
                  <a:extLst>
                    <a:ext uri="{9D8B030D-6E8A-4147-A177-3AD203B41FA5}">
                      <a16:colId xmlns:a16="http://schemas.microsoft.com/office/drawing/2014/main" val="1356397910"/>
                    </a:ext>
                  </a:extLst>
                </a:gridCol>
                <a:gridCol w="1618407">
                  <a:extLst>
                    <a:ext uri="{9D8B030D-6E8A-4147-A177-3AD203B41FA5}">
                      <a16:colId xmlns:a16="http://schemas.microsoft.com/office/drawing/2014/main" val="3004922525"/>
                    </a:ext>
                  </a:extLst>
                </a:gridCol>
                <a:gridCol w="1087877">
                  <a:extLst>
                    <a:ext uri="{9D8B030D-6E8A-4147-A177-3AD203B41FA5}">
                      <a16:colId xmlns:a16="http://schemas.microsoft.com/office/drawing/2014/main" val="281754493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677773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5MP 5X Mini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Suitable for public areas, providing high-quality surveillance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Lobby, Elevator, Corridor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personnel in the lobby, internal monitoring in the elevator, and activity monitoring in the corridor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risks and enhance residents' sense of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45084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Low light and strong light contrast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Ensure clear imaging in corridors and outside guest rooms during nighttime or uneven lighting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Corridor, Outside Guest Rooms, Lobby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Evening Activity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Enhancing Residents' Trust and Sense of Security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5681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 Events and Metadata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Support for Area Monitoring and Automatic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Staff-Only Access, Public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Prevent Unauthorized Access to Ensure Residents'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Improve Operational Efficiency and Reduce the Need for Manual Patrols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03134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 err="1"/>
                        <a:t>Wifi</a:t>
                      </a:r>
                      <a:r>
                        <a:rPr lang="af-ZA" sz="1200"/>
                        <a:t> </a:t>
                      </a:r>
                      <a:r>
                        <a:rPr lang="zh-TW" altLang="en-US" sz="120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Provide Flexible Wireless Deployment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In-Room, Outdoor Activity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Quick Deployment in Special Event Areas, Supporting Flexible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Save Wiring Costs and 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63898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Flexible</a:t>
                      </a:r>
                      <a:r>
                        <a:rPr lang="af-ZA" sz="1000"/>
                        <a:t> I/O</a:t>
                      </a:r>
                      <a:r>
                        <a:rPr lang="zh-TW" altLang="en-US" sz="1000"/>
                        <a:t> and audio functions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 Voice Communication Functionality in Emergencies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In-Room, Emergency Exits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9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Same Commercial Building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Instant Communication with Guests and Staff in Emergencies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Emergency Management Capabilities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2258724"/>
                  </a:ext>
                </a:extLst>
              </a:tr>
            </a:tbl>
          </a:graphicData>
        </a:graphic>
      </p:graphicFrame>
      <p:pic>
        <p:nvPicPr>
          <p:cNvPr id="5" name="圖片 4" descr="一張含有 相機和鏡頭, 光學儀器, 圓形, 鏡片 的圖片  AI 產生的內容可能不正確。">
            <a:extLst>
              <a:ext uri="{FF2B5EF4-FFF2-40B4-BE49-F238E27FC236}">
                <a16:creationId xmlns:a16="http://schemas.microsoft.com/office/drawing/2014/main" id="{37B07A0B-D99F-49E3-46B6-018EA163B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15" y="2170752"/>
            <a:ext cx="1430623" cy="136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3705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Z972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相機和鏡頭, 光學儀器, 圓形, 鏡片 的圖片  AI 產生的內容可能不正確。">
            <a:extLst>
              <a:ext uri="{FF2B5EF4-FFF2-40B4-BE49-F238E27FC236}">
                <a16:creationId xmlns:a16="http://schemas.microsoft.com/office/drawing/2014/main" id="{3E06387E-2366-2513-2F4A-3D4CCFBE3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49" y="2097354"/>
            <a:ext cx="1272473" cy="116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2753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Z953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92453" y="1943316"/>
            <a:ext cx="6098593" cy="429348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Feature1: 8MP 40x PTZ Camera (Speed Dome)</a:t>
            </a:r>
            <a:endParaRPr lang="en-US" altLang="zh-TW" sz="21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4K resolution with 40x optical zoom delivers exceptional video clarity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Pan speed up to 300 degrees per second with 1024 preset points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1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Feature2: 250m IR Distance and Low-light Color Mode</a:t>
            </a:r>
            <a:endParaRPr lang="en-US" altLang="zh-TW" sz="21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1/1.8-inch sensor ensures excellent low-light performance with an IR distance of 250m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Supports color images under 0.003 lux (F1.2, AGC ON)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Extreme WDR support up to 140dB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462779" y="383713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圓形 的圖片  AI 產生的內容可能不正確。">
            <a:extLst>
              <a:ext uri="{FF2B5EF4-FFF2-40B4-BE49-F238E27FC236}">
                <a16:creationId xmlns:a16="http://schemas.microsoft.com/office/drawing/2014/main" id="{85F6F49B-1DFF-F45C-E4C6-E1474ACDF8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783" y="2265425"/>
            <a:ext cx="1541670" cy="156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0344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3021191" y="1879018"/>
            <a:ext cx="5993980" cy="45243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Feature3: Advanced Built-in AI for Events and Metadata</a:t>
            </a:r>
            <a:endParaRPr lang="en-US" b="1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Calibri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  <a:endParaRPr lang="en-US">
              <a:ea typeface="微軟正黑體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Calibri"/>
                <a:cs typeface="+mn-lt"/>
              </a:rPr>
              <a:t>Supports people counting and crowd density detection</a:t>
            </a:r>
            <a:endParaRPr lang="en-US">
              <a:ea typeface="微軟正黑體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Calibri"/>
                <a:cs typeface="+mn-lt"/>
              </a:rPr>
              <a:t>Includes sound detection</a:t>
            </a:r>
          </a:p>
          <a:p>
            <a:pPr marL="742950" lvl="1" indent="-285750">
              <a:buFont typeface="Courier New"/>
              <a:buChar char="o"/>
            </a:pPr>
            <a:endParaRPr lang="en-US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ea typeface="+mn-lt"/>
                <a:cs typeface="+mn-lt"/>
              </a:rPr>
              <a:t>Feature4: Flexible DIO, Audio In/Out with IP66 and IK10 Support</a:t>
            </a:r>
            <a:endParaRPr lang="en-US" b="1">
              <a:ea typeface="Calibri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Seven DI ports and two DO ports supported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Includes one audio line in and one audio line out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IP66 and IK10 ratings ensure durability in harsh environments</a:t>
            </a:r>
            <a:endParaRPr lang="en-US"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E90DB4F-5B2E-8A2D-4BEF-F932943EA8DE}"/>
              </a:ext>
            </a:extLst>
          </p:cNvPr>
          <p:cNvSpPr txBox="1"/>
          <p:nvPr/>
        </p:nvSpPr>
        <p:spPr>
          <a:xfrm>
            <a:off x="512329" y="4030981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9" name="圖片 8" descr="一張含有 圓形 的圖片  AI 產生的內容可能不正確。">
            <a:extLst>
              <a:ext uri="{FF2B5EF4-FFF2-40B4-BE49-F238E27FC236}">
                <a16:creationId xmlns:a16="http://schemas.microsoft.com/office/drawing/2014/main" id="{84207BF9-61BD-0124-40C4-F24C330C39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375" y="2469388"/>
            <a:ext cx="1541670" cy="156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0003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2956390" y="168710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City</a:t>
            </a:r>
            <a:r>
              <a:rPr lang="en-US">
                <a:ea typeface="+mn-lt"/>
                <a:cs typeface="+mn-lt"/>
              </a:rPr>
              <a:t> (City)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圓形 的圖片  AI 產生的內容可能不正確。">
            <a:extLst>
              <a:ext uri="{FF2B5EF4-FFF2-40B4-BE49-F238E27FC236}">
                <a16:creationId xmlns:a16="http://schemas.microsoft.com/office/drawing/2014/main" id="{45178AA4-2ED4-D41E-8D82-415FE7E30D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60" y="2206397"/>
            <a:ext cx="1329255" cy="1341226"/>
          </a:xfrm>
          <a:prstGeom prst="rect">
            <a:avLst/>
          </a:prstGeom>
        </p:spPr>
      </p:pic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9094DEF9-F6BB-9488-1BA4-B898754AD9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542349"/>
              </p:ext>
            </p:extLst>
          </p:nvPr>
        </p:nvGraphicFramePr>
        <p:xfrm>
          <a:off x="1648752" y="2205079"/>
          <a:ext cx="7183629" cy="440192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7097">
                  <a:extLst>
                    <a:ext uri="{9D8B030D-6E8A-4147-A177-3AD203B41FA5}">
                      <a16:colId xmlns:a16="http://schemas.microsoft.com/office/drawing/2014/main" val="1968025497"/>
                    </a:ext>
                  </a:extLst>
                </a:gridCol>
                <a:gridCol w="869711">
                  <a:extLst>
                    <a:ext uri="{9D8B030D-6E8A-4147-A177-3AD203B41FA5}">
                      <a16:colId xmlns:a16="http://schemas.microsoft.com/office/drawing/2014/main" val="2242590248"/>
                    </a:ext>
                  </a:extLst>
                </a:gridCol>
                <a:gridCol w="1225500">
                  <a:extLst>
                    <a:ext uri="{9D8B030D-6E8A-4147-A177-3AD203B41FA5}">
                      <a16:colId xmlns:a16="http://schemas.microsoft.com/office/drawing/2014/main" val="613385094"/>
                    </a:ext>
                  </a:extLst>
                </a:gridCol>
                <a:gridCol w="1001484">
                  <a:extLst>
                    <a:ext uri="{9D8B030D-6E8A-4147-A177-3AD203B41FA5}">
                      <a16:colId xmlns:a16="http://schemas.microsoft.com/office/drawing/2014/main" val="1501569227"/>
                    </a:ext>
                  </a:extLst>
                </a:gridCol>
                <a:gridCol w="1396810">
                  <a:extLst>
                    <a:ext uri="{9D8B030D-6E8A-4147-A177-3AD203B41FA5}">
                      <a16:colId xmlns:a16="http://schemas.microsoft.com/office/drawing/2014/main" val="4236065224"/>
                    </a:ext>
                  </a:extLst>
                </a:gridCol>
                <a:gridCol w="1136790">
                  <a:extLst>
                    <a:ext uri="{9D8B030D-6E8A-4147-A177-3AD203B41FA5}">
                      <a16:colId xmlns:a16="http://schemas.microsoft.com/office/drawing/2014/main" val="339080321"/>
                    </a:ext>
                  </a:extLst>
                </a:gridCol>
                <a:gridCol w="1026237">
                  <a:extLst>
                    <a:ext uri="{9D8B030D-6E8A-4147-A177-3AD203B41FA5}">
                      <a16:colId xmlns:a16="http://schemas.microsoft.com/office/drawing/2014/main" val="722198739"/>
                    </a:ext>
                  </a:extLst>
                </a:gridCol>
              </a:tblGrid>
              <a:tr h="32873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2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6543171"/>
                  </a:ext>
                </a:extLst>
              </a:tr>
              <a:tr h="1038007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8MP 40x PTZ </a:t>
                      </a:r>
                      <a:r>
                        <a:rPr lang="zh-TW" altLang="en-US" sz="1200"/>
                        <a:t>Camera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</a:t>
                      </a:r>
                      <a:r>
                        <a:rPr lang="en-US" altLang="zh-TW" sz="800"/>
                        <a:t> 4</a:t>
                      </a:r>
                      <a:r>
                        <a:rPr lang="af-ZA" sz="800"/>
                        <a:t> K</a:t>
                      </a:r>
                      <a:r>
                        <a:rPr lang="zh-TW" altLang="en-US" sz="800"/>
                        <a:t> resolution and</a:t>
                      </a:r>
                      <a:r>
                        <a:rPr lang="en-US" altLang="zh-TW" sz="800"/>
                        <a:t> 40</a:t>
                      </a:r>
                      <a:r>
                        <a:rPr lang="zh-TW" altLang="en-US" sz="800"/>
                        <a:t> times optical zoom, allowing for precise detail capture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City center square, subway station, commercial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Navigate to the camera control interface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Set focal length and shooting area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Trigger tracking function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View clear images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crowd gatherings and large events, accurately locate suspects or abnormal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crime risk, enhance public safety, and accurately track targets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2670468"/>
                  </a:ext>
                </a:extLst>
              </a:tr>
              <a:tr h="1011728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Supports</a:t>
                      </a:r>
                      <a:r>
                        <a:rPr lang="en-US" altLang="zh-TW" sz="800"/>
                        <a:t> 250</a:t>
                      </a:r>
                      <a:r>
                        <a:rPr lang="zh-TW" altLang="en-US" sz="800"/>
                        <a:t> meters of infrared distance and ultra-low light imaging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Provides clear color images in dark environments, with a dynamic range of 140 DB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Alleyways, remote areas, parking lots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Activate low light mode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Automatically switch to infrared mode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Ensure image details are clear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Night surveillance in remote or low-light locations to prevent illegal activities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nighttime visibility, reducing theft or destructive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0200496"/>
                  </a:ext>
                </a:extLst>
              </a:tr>
              <a:tr h="1011728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AI-driven event detection and metadata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Detect personnel and vehicles crossing specific areas, accurately identify crowd density, and reduce false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Traffic arteries, public facilities, schools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Set event trigger conditions </a:t>
                      </a:r>
                      <a:r>
                        <a:rPr lang="en-US" altLang="zh-TW" sz="800"/>
                        <a:t>&gt; </a:t>
                      </a:r>
                      <a:r>
                        <a:rPr lang="zh-TW" altLang="en-US" sz="800"/>
                        <a:t>Enable detection function </a:t>
                      </a:r>
                      <a:r>
                        <a:rPr lang="en-US" altLang="zh-TW" sz="800"/>
                        <a:t>&gt; </a:t>
                      </a:r>
                      <a:r>
                        <a:rPr lang="zh-TW" altLang="en-US" sz="800"/>
                        <a:t>Generate alarm notification </a:t>
                      </a:r>
                      <a:r>
                        <a:rPr lang="en-US" altLang="zh-TW" sz="800"/>
                        <a:t>&gt; </a:t>
                      </a:r>
                      <a:r>
                        <a:rPr lang="zh-TW" altLang="en-US" sz="800"/>
                        <a:t>Analyze relevant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Achieve crowd control, traffic monitoring, and timely response to security incidents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Improve efficiency and accurately identify real threats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4371772"/>
                  </a:ext>
                </a:extLst>
              </a:tr>
              <a:tr h="1011728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Flexible </a:t>
                      </a:r>
                      <a:r>
                        <a:rPr lang="af-ZA" sz="900"/>
                        <a:t>I/O </a:t>
                      </a:r>
                      <a:r>
                        <a:rPr lang="zh-TW" altLang="en-US" sz="900"/>
                        <a:t>with durable design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Supports multiple inputs and outputs, adapts to harsh environments, impact-resistant and waterproof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Construction site, important facility entrance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Install the camera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Connect to other devices (such as alarm systems)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Test overall operational stability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Provide round-the-clock high-reliability surveillance for important facilities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equipment damage repair costs and ensure long-term stable operation of safety equipment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4526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03952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Z953:</a:t>
            </a:r>
            <a:r>
              <a:rPr lang="en-US"/>
              <a:t>  </a:t>
            </a:r>
            <a:r>
              <a:rPr lang="en-US" altLang="zh-TW"/>
              <a:t> 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37310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Airport</a:t>
            </a:r>
            <a:r>
              <a:rPr lang="en-US" altLang="zh-TW">
                <a:ea typeface="+mn-lt"/>
                <a:cs typeface="+mn-lt"/>
              </a:rPr>
              <a:t> </a:t>
            </a:r>
            <a:r>
              <a:rPr lang="en-US">
                <a:ea typeface="+mn-lt"/>
                <a:cs typeface="+mn-lt"/>
              </a:rPr>
              <a:t>(Airport)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圓形 的圖片  AI 產生的內容可能不正確。">
            <a:extLst>
              <a:ext uri="{FF2B5EF4-FFF2-40B4-BE49-F238E27FC236}">
                <a16:creationId xmlns:a16="http://schemas.microsoft.com/office/drawing/2014/main" id="{A857FF6B-D0EA-AB53-7D54-14586575E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62" y="2246857"/>
            <a:ext cx="1400059" cy="1351341"/>
          </a:xfrm>
          <a:prstGeom prst="rect">
            <a:avLst/>
          </a:prstGeom>
        </p:spPr>
      </p:pic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0D14AC94-EFC6-130D-18AF-2FBDCCC7CC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047346"/>
              </p:ext>
            </p:extLst>
          </p:nvPr>
        </p:nvGraphicFramePr>
        <p:xfrm>
          <a:off x="1579217" y="2219739"/>
          <a:ext cx="7208865" cy="428240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3107">
                  <a:extLst>
                    <a:ext uri="{9D8B030D-6E8A-4147-A177-3AD203B41FA5}">
                      <a16:colId xmlns:a16="http://schemas.microsoft.com/office/drawing/2014/main" val="4179585378"/>
                    </a:ext>
                  </a:extLst>
                </a:gridCol>
                <a:gridCol w="1062077">
                  <a:extLst>
                    <a:ext uri="{9D8B030D-6E8A-4147-A177-3AD203B41FA5}">
                      <a16:colId xmlns:a16="http://schemas.microsoft.com/office/drawing/2014/main" val="3278986786"/>
                    </a:ext>
                  </a:extLst>
                </a:gridCol>
                <a:gridCol w="1239092">
                  <a:extLst>
                    <a:ext uri="{9D8B030D-6E8A-4147-A177-3AD203B41FA5}">
                      <a16:colId xmlns:a16="http://schemas.microsoft.com/office/drawing/2014/main" val="4175104809"/>
                    </a:ext>
                  </a:extLst>
                </a:gridCol>
                <a:gridCol w="1024148">
                  <a:extLst>
                    <a:ext uri="{9D8B030D-6E8A-4147-A177-3AD203B41FA5}">
                      <a16:colId xmlns:a16="http://schemas.microsoft.com/office/drawing/2014/main" val="94860170"/>
                    </a:ext>
                  </a:extLst>
                </a:gridCol>
                <a:gridCol w="1330765">
                  <a:extLst>
                    <a:ext uri="{9D8B030D-6E8A-4147-A177-3AD203B41FA5}">
                      <a16:colId xmlns:a16="http://schemas.microsoft.com/office/drawing/2014/main" val="320271635"/>
                    </a:ext>
                  </a:extLst>
                </a:gridCol>
                <a:gridCol w="1029838">
                  <a:extLst>
                    <a:ext uri="{9D8B030D-6E8A-4147-A177-3AD203B41FA5}">
                      <a16:colId xmlns:a16="http://schemas.microsoft.com/office/drawing/2014/main" val="602422856"/>
                    </a:ext>
                  </a:extLst>
                </a:gridCol>
                <a:gridCol w="1029838">
                  <a:extLst>
                    <a:ext uri="{9D8B030D-6E8A-4147-A177-3AD203B41FA5}">
                      <a16:colId xmlns:a16="http://schemas.microsoft.com/office/drawing/2014/main" val="3592288800"/>
                    </a:ext>
                  </a:extLst>
                </a:gridCol>
              </a:tblGrid>
              <a:tr h="3044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2098271"/>
                  </a:ext>
                </a:extLst>
              </a:tr>
              <a:tr h="1072184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8MP 40x PTZ </a:t>
                      </a:r>
                      <a:r>
                        <a:rPr lang="zh-TW" altLang="en-US" sz="1300"/>
                        <a:t>Camera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Provides</a:t>
                      </a:r>
                      <a:r>
                        <a:rPr lang="en-US" altLang="zh-TW" sz="900"/>
                        <a:t> 4</a:t>
                      </a:r>
                      <a:r>
                        <a:rPr lang="af-ZA" sz="900"/>
                        <a:t> K</a:t>
                      </a:r>
                      <a:r>
                        <a:rPr lang="zh-TW" altLang="en-US" sz="900"/>
                        <a:t> resolution and</a:t>
                      </a:r>
                      <a:r>
                        <a:rPr lang="en-US" altLang="zh-TW" sz="900"/>
                        <a:t> 40</a:t>
                      </a:r>
                      <a:r>
                        <a:rPr lang="zh-TW" altLang="en-US" sz="900"/>
                        <a:t> times optical zoom, allowing for precise detail capture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Waiting room, runway area, security checkpoint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Navigate to the camera interface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Lock onto target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Automatically track airplane or suspicious luggage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Monitoring personnel flow to quickly handle emergencies or baggage theft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Ensure safe airport operations and enhance passenger experience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8066815"/>
                  </a:ext>
                </a:extLst>
              </a:tr>
              <a:tr h="1072184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Supports</a:t>
                      </a:r>
                      <a:r>
                        <a:rPr lang="en-US" altLang="zh-TW" sz="900"/>
                        <a:t> 250</a:t>
                      </a:r>
                      <a:r>
                        <a:rPr lang="zh-TW" altLang="en-US" sz="900"/>
                        <a:t> meters of infrared distance and ultra-low light imaging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Maintain clear images in low 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Airport perimeter, tarmac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Activate infrared night vision mode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Automatically identify moving targets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Send notifications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Nighttime perimeter protection to timely detect suspicious activities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the risk of illegal intrusion and enhance perimeter protection levels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4414219"/>
                  </a:ext>
                </a:extLst>
              </a:tr>
              <a:tr h="939816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AI-driven event detection and metadata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Accurately identify personnel density and vehicle activity around airplanes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Waiting Area, Tarmac, Cargo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Set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Conditions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Enable Density Analysis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Generate Real-time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Manage crowd density in the waiting room and monitor operations on the tarmac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Optimize airport operational efficiency and reduce management costs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1029585"/>
                  </a:ext>
                </a:extLst>
              </a:tr>
              <a:tr h="873631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Flexible </a:t>
                      </a:r>
                      <a:r>
                        <a:rPr lang="af-ZA" sz="1000"/>
                        <a:t>I/O </a:t>
                      </a:r>
                      <a:r>
                        <a:rPr lang="zh-TW" altLang="en-US" sz="1000"/>
                        <a:t>with durable design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Adapt to various adverse conditions and support external alarm connections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Cargo Area, Underground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Connect Devices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Test Functions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Integrate into Existing Management System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the cargo area and vehicle entry and exit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system compatibility and simplify integration processes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5114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491571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280071" y="168710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Traffic Market</a:t>
            </a:r>
            <a:r>
              <a:rPr lang="en-US">
                <a:ea typeface="+mn-lt"/>
                <a:cs typeface="+mn-lt"/>
              </a:rPr>
              <a:t> (Traffic)</a:t>
            </a:r>
          </a:p>
        </p:txBody>
      </p:sp>
      <p:pic>
        <p:nvPicPr>
          <p:cNvPr id="5" name="圖片 4" descr="一張含有 圓形 的圖片  AI 產生的內容可能不正確。">
            <a:extLst>
              <a:ext uri="{FF2B5EF4-FFF2-40B4-BE49-F238E27FC236}">
                <a16:creationId xmlns:a16="http://schemas.microsoft.com/office/drawing/2014/main" id="{BC7953DD-62F7-3BB8-6400-6064ABE10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651" y="2155822"/>
            <a:ext cx="1450635" cy="1422146"/>
          </a:xfrm>
          <a:prstGeom prst="rect">
            <a:avLst/>
          </a:prstGeom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15DED3C-3C9A-4C39-4E9F-3085CC547E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566736"/>
              </p:ext>
            </p:extLst>
          </p:nvPr>
        </p:nvGraphicFramePr>
        <p:xfrm>
          <a:off x="1811130" y="2153478"/>
          <a:ext cx="7099784" cy="437887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84539">
                  <a:extLst>
                    <a:ext uri="{9D8B030D-6E8A-4147-A177-3AD203B41FA5}">
                      <a16:colId xmlns:a16="http://schemas.microsoft.com/office/drawing/2014/main" val="3241486483"/>
                    </a:ext>
                  </a:extLst>
                </a:gridCol>
                <a:gridCol w="916700">
                  <a:extLst>
                    <a:ext uri="{9D8B030D-6E8A-4147-A177-3AD203B41FA5}">
                      <a16:colId xmlns:a16="http://schemas.microsoft.com/office/drawing/2014/main" val="3994780816"/>
                    </a:ext>
                  </a:extLst>
                </a:gridCol>
                <a:gridCol w="1230999">
                  <a:extLst>
                    <a:ext uri="{9D8B030D-6E8A-4147-A177-3AD203B41FA5}">
                      <a16:colId xmlns:a16="http://schemas.microsoft.com/office/drawing/2014/main" val="2937085056"/>
                    </a:ext>
                  </a:extLst>
                </a:gridCol>
                <a:gridCol w="929799">
                  <a:extLst>
                    <a:ext uri="{9D8B030D-6E8A-4147-A177-3AD203B41FA5}">
                      <a16:colId xmlns:a16="http://schemas.microsoft.com/office/drawing/2014/main" val="2514519544"/>
                    </a:ext>
                  </a:extLst>
                </a:gridCol>
                <a:gridCol w="1401237">
                  <a:extLst>
                    <a:ext uri="{9D8B030D-6E8A-4147-A177-3AD203B41FA5}">
                      <a16:colId xmlns:a16="http://schemas.microsoft.com/office/drawing/2014/main" val="73708801"/>
                    </a:ext>
                  </a:extLst>
                </a:gridCol>
                <a:gridCol w="1122251">
                  <a:extLst>
                    <a:ext uri="{9D8B030D-6E8A-4147-A177-3AD203B41FA5}">
                      <a16:colId xmlns:a16="http://schemas.microsoft.com/office/drawing/2014/main" val="1494642672"/>
                    </a:ext>
                  </a:extLst>
                </a:gridCol>
                <a:gridCol w="1014259">
                  <a:extLst>
                    <a:ext uri="{9D8B030D-6E8A-4147-A177-3AD203B41FA5}">
                      <a16:colId xmlns:a16="http://schemas.microsoft.com/office/drawing/2014/main" val="1446437412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1107394"/>
                  </a:ext>
                </a:extLst>
              </a:tr>
              <a:tr h="1061757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8MP 40x PTZ </a:t>
                      </a:r>
                      <a:r>
                        <a:rPr lang="zh-TW" altLang="en-US" sz="1300"/>
                        <a:t>Camera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Provides</a:t>
                      </a:r>
                      <a:r>
                        <a:rPr lang="en-US" altLang="zh-TW" sz="900"/>
                        <a:t> 4</a:t>
                      </a:r>
                      <a:r>
                        <a:rPr lang="af-ZA" sz="900"/>
                        <a:t> K</a:t>
                      </a:r>
                      <a:r>
                        <a:rPr lang="zh-TW" altLang="en-US" sz="900"/>
                        <a:t> resolution and</a:t>
                      </a:r>
                      <a:r>
                        <a:rPr lang="en-US" altLang="zh-TW" sz="900"/>
                        <a:t> 40</a:t>
                      </a:r>
                      <a:r>
                        <a:rPr lang="zh-TW" altLang="en-US" sz="900"/>
                        <a:t> times optical zoom, allowing for precise detail capture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Intersections, highways, bridges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Lock section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Set automatic patrol </a:t>
                      </a:r>
                      <a:r>
                        <a:rPr lang="en-US" altLang="zh-TW" sz="1000"/>
                        <a:t>&gt; </a:t>
                      </a:r>
                      <a:r>
                        <a:rPr lang="zh-TW" altLang="en-US" sz="1000"/>
                        <a:t>View images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Detect traffic accidents and monitor congestion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Improve traffic flow management efficiency and respond to incidents in a timely manner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1462996"/>
                  </a:ext>
                </a:extLst>
              </a:tr>
              <a:tr h="1061757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Supports</a:t>
                      </a:r>
                      <a:r>
                        <a:rPr lang="en-US" altLang="zh-TW" sz="900"/>
                        <a:t> 250</a:t>
                      </a:r>
                      <a:r>
                        <a:rPr lang="zh-TW" altLang="en-US" sz="900"/>
                        <a:t> meters of infrared distance and ultra-low light imaging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Maintain clear surveillance under nighttime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Tunnels, remote highway sections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Activate night mode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Automatically track abnormal vehicles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Generate real-time imaging reports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Ensure nighttime traffic safety and reduce the risk of accidents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Enhance nighttime road safety and reduce accident rates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5212219"/>
                  </a:ext>
                </a:extLst>
              </a:tr>
              <a:tr h="1061757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AI-driven event detection and metadata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Accurately analyze traffic flow to reduce false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Highway entrances and exits, toll stations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Enable traffic flow analysis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Classify and statistics on vehicle behavior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Generate reports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Analyze peak traffic volume to optimize traffic light operation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traffic congestion and improve transportation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3019459"/>
                  </a:ext>
                </a:extLst>
              </a:tr>
              <a:tr h="869873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Flexible </a:t>
                      </a:r>
                      <a:r>
                        <a:rPr lang="af-ZA" sz="1000"/>
                        <a:t>I/O </a:t>
                      </a:r>
                      <a:r>
                        <a:rPr lang="zh-TW" altLang="en-US" sz="1000"/>
                        <a:t>with durable design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Support harsh environments and diverse connectivity options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Parking lots, truck fueling stations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Installation and adjustment settings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Test stability </a:t>
                      </a:r>
                      <a:r>
                        <a:rPr lang="en-US" altLang="zh-TW" sz="900"/>
                        <a:t>&gt; </a:t>
                      </a:r>
                      <a:r>
                        <a:rPr lang="zh-TW" altLang="en-US" sz="900"/>
                        <a:t>Integrate alarm functions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Automated management and safety protection of the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Ensure safe operations and enhance user confidence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7878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370741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圓形 的圖片  AI 產生的內容可能不正確。">
            <a:extLst>
              <a:ext uri="{FF2B5EF4-FFF2-40B4-BE49-F238E27FC236}">
                <a16:creationId xmlns:a16="http://schemas.microsoft.com/office/drawing/2014/main" id="{538DE971-9F49-F1A7-EC55-E1917B014B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837" y="1953521"/>
            <a:ext cx="1450635" cy="147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63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A427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811580" y="1609052"/>
            <a:ext cx="6334263" cy="526297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Feature1: 4MP 4.3x with Superior Low-light and WDR Performance</a:t>
            </a:r>
            <a:endParaRPr lang="en-US" altLang="zh-TW" sz="21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1/1.8-inch sensor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Color: 0.0005 lux @ (F1.2, AGC ON); B/W: 0.0001 lux @ (F1.2, AGC ON); 0 lux with IR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IR distance: 50m; WDR: 140dB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Supports 5 concurrent streams to meet diverse application and specification needs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1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Feature2: Physical Security AI Support</a:t>
            </a:r>
            <a:endParaRPr lang="en-US" altLang="zh-TW" sz="21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Detects people and vehicles for line crossing, intrusion, region entry, and region exit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People density detection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People attribute metadata (e.g., clothing color)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Face attribute metadata (e.g., gender, age)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Facial recognition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442549" y="3614602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https://www.acti.com/product/A427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設計 的圖片  AI 產生的內容可能不正確。">
            <a:extLst>
              <a:ext uri="{FF2B5EF4-FFF2-40B4-BE49-F238E27FC236}">
                <a16:creationId xmlns:a16="http://schemas.microsoft.com/office/drawing/2014/main" id="{D0E193C2-CB79-61AB-BC8A-BEA7567F0A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595" y="2124229"/>
            <a:ext cx="1530627" cy="148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68059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A427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3122341" y="2568300"/>
            <a:ext cx="5817228" cy="317009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Employee Application AI Support</a:t>
            </a:r>
            <a:endParaRPr lang="en-US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Hard hat (helmet) detection for construction employees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On/off duty detection for security guards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000" b="1">
                <a:ea typeface="+mn-lt"/>
                <a:cs typeface="+mn-lt"/>
              </a:rPr>
              <a:t>Feature4: Operation Management and Business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Intelligence AI Support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People counting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Queue management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Heatmap analysis</a:t>
            </a:r>
            <a:endParaRPr lang="en-US" sz="2000"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E90DB4F-5B2E-8A2D-4BEF-F932943EA8DE}"/>
              </a:ext>
            </a:extLst>
          </p:cNvPr>
          <p:cNvSpPr txBox="1"/>
          <p:nvPr/>
        </p:nvSpPr>
        <p:spPr>
          <a:xfrm>
            <a:off x="552789" y="412201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https://www.acti.com/product/A427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7" name="圖片 6" descr="一張含有 設計 的圖片  AI 產生的內容可能不正確。">
            <a:extLst>
              <a:ext uri="{FF2B5EF4-FFF2-40B4-BE49-F238E27FC236}">
                <a16:creationId xmlns:a16="http://schemas.microsoft.com/office/drawing/2014/main" id="{182B18AF-B2B9-8D1E-53EB-37C98C6B0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861" y="2640097"/>
            <a:ext cx="1530627" cy="148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56913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A427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77770" y="165676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Factory</a:t>
            </a:r>
            <a:r>
              <a:rPr lang="en-US">
                <a:ea typeface="+mn-lt"/>
                <a:cs typeface="+mn-lt"/>
              </a:rPr>
              <a:t>  (Factory)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60089223-A00E-0A40-BE03-69E1E18400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8234841"/>
              </p:ext>
            </p:extLst>
          </p:nvPr>
        </p:nvGraphicFramePr>
        <p:xfrm>
          <a:off x="1709442" y="2154504"/>
          <a:ext cx="7310086" cy="435159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29889">
                  <a:extLst>
                    <a:ext uri="{9D8B030D-6E8A-4147-A177-3AD203B41FA5}">
                      <a16:colId xmlns:a16="http://schemas.microsoft.com/office/drawing/2014/main" val="1252499400"/>
                    </a:ext>
                  </a:extLst>
                </a:gridCol>
                <a:gridCol w="821845">
                  <a:extLst>
                    <a:ext uri="{9D8B030D-6E8A-4147-A177-3AD203B41FA5}">
                      <a16:colId xmlns:a16="http://schemas.microsoft.com/office/drawing/2014/main" val="295528802"/>
                    </a:ext>
                  </a:extLst>
                </a:gridCol>
                <a:gridCol w="1112653">
                  <a:extLst>
                    <a:ext uri="{9D8B030D-6E8A-4147-A177-3AD203B41FA5}">
                      <a16:colId xmlns:a16="http://schemas.microsoft.com/office/drawing/2014/main" val="3220103448"/>
                    </a:ext>
                  </a:extLst>
                </a:gridCol>
                <a:gridCol w="885063">
                  <a:extLst>
                    <a:ext uri="{9D8B030D-6E8A-4147-A177-3AD203B41FA5}">
                      <a16:colId xmlns:a16="http://schemas.microsoft.com/office/drawing/2014/main" val="1997139907"/>
                    </a:ext>
                  </a:extLst>
                </a:gridCol>
                <a:gridCol w="1605760">
                  <a:extLst>
                    <a:ext uri="{9D8B030D-6E8A-4147-A177-3AD203B41FA5}">
                      <a16:colId xmlns:a16="http://schemas.microsoft.com/office/drawing/2014/main" val="3884285814"/>
                    </a:ext>
                  </a:extLst>
                </a:gridCol>
                <a:gridCol w="1239092">
                  <a:extLst>
                    <a:ext uri="{9D8B030D-6E8A-4147-A177-3AD203B41FA5}">
                      <a16:colId xmlns:a16="http://schemas.microsoft.com/office/drawing/2014/main" val="2196297644"/>
                    </a:ext>
                  </a:extLst>
                </a:gridCol>
                <a:gridCol w="1215784">
                  <a:extLst>
                    <a:ext uri="{9D8B030D-6E8A-4147-A177-3AD203B41FA5}">
                      <a16:colId xmlns:a16="http://schemas.microsoft.com/office/drawing/2014/main" val="3795266008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395706"/>
                  </a:ext>
                </a:extLst>
              </a:tr>
              <a:tr h="743345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4MP 4.3</a:t>
                      </a:r>
                      <a:r>
                        <a:rPr lang="zh-TW" altLang="en-US" sz="800"/>
                        <a:t> Variable zoom</a:t>
                      </a:r>
                      <a:r>
                        <a:rPr lang="en-US" altLang="zh-TW" sz="800"/>
                        <a:t>+</a:t>
                      </a:r>
                      <a:r>
                        <a:rPr lang="zh-TW" altLang="en-US" sz="800"/>
                        <a:t> Low light environment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WDR</a:t>
                      </a:r>
                      <a:r>
                        <a:rPr lang="zh-TW" altLang="en-US" sz="900"/>
                        <a:t> Settings,</a:t>
                      </a:r>
                      <a:r>
                        <a:rPr lang="af-ZA" sz="900"/>
                        <a:t> IR</a:t>
                      </a:r>
                      <a:r>
                        <a:rPr lang="zh-TW" altLang="en-US" sz="900"/>
                        <a:t> Operation, Low light imaging switch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Main entrances and exits, workshops, warehouses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Access Function Page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Set optimal lighting conditions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Real-time image viewing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personnel entering and exiting the factory, machinery operation status, providing clear images around the clock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blind spots, lower theft risks, and improve the efficiency of nighttime production line surveillance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3082795"/>
                  </a:ext>
                </a:extLst>
              </a:tr>
              <a:tr h="905952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AI</a:t>
                      </a:r>
                      <a:r>
                        <a:rPr lang="zh-TW" altLang="en-US" sz="900"/>
                        <a:t> Supported Object Detection and Tracking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Wiring configuration, Area Access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Around the perimeter wall, parking lot, entrance and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up the security line and area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Define trigger conditions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Review results after receiving the alarm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Automatically trigger an alarm and record an image when a vehicle or personnel enters a restricted area without authorization.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factory safety protection, reduce intrusion events, and improve response speed to emergency situations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6805105"/>
                  </a:ext>
                </a:extLst>
              </a:tr>
              <a:tr h="106856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AI support for employee applications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Safety helmet detection and attendance check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Factory production line, attendance clock-in 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up safety helmet detection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Set up personnel clock-in recognition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Surveillance and report generation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Ensure workers comply with safety regulations (wearing safety helmets) and automatically record attendance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safety compliance, reduce accidents caused by violations, and simplify the attendance process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408852"/>
                  </a:ext>
                </a:extLst>
              </a:tr>
              <a:tr h="894338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Operational Management and Business Intelligence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Traffic Statistics, Queue Management, Hotspot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Staff Canteen, Entrance Lobby, Conference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Statistical Conditions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Set Hot Zone Monitoring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Generate Analysis Reports Regularly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Analyze employee activity hotspots and queue situations within the factory to optimize facility layout and resource allocation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Improve factory operational efficiency, optimize internal resource allocation, and reduce human resource management costs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4066030"/>
                  </a:ext>
                </a:extLst>
              </a:tr>
            </a:tbl>
          </a:graphicData>
        </a:graphic>
      </p:graphicFrame>
      <p:pic>
        <p:nvPicPr>
          <p:cNvPr id="9" name="圖片 8" descr="一張含有 設計 的圖片  AI 產生的內容可能不正確。">
            <a:extLst>
              <a:ext uri="{FF2B5EF4-FFF2-40B4-BE49-F238E27FC236}">
                <a16:creationId xmlns:a16="http://schemas.microsoft.com/office/drawing/2014/main" id="{B7ED1DE4-D11D-44DB-D3D5-7BB996D077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48" y="2144460"/>
            <a:ext cx="1308096" cy="128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991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A427:</a:t>
            </a:r>
            <a:r>
              <a:rPr lang="en-US"/>
              <a:t>  </a:t>
            </a:r>
            <a:r>
              <a:rPr lang="en-US" altLang="zh-TW"/>
              <a:t> 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118230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Logistics</a:t>
            </a:r>
            <a:r>
              <a:rPr lang="en-US" altLang="zh-TW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(Logistics)</a:t>
            </a:r>
            <a:endParaRPr lang="zh-TW" altLang="en-US">
              <a:ea typeface="+mn-lt"/>
              <a:cs typeface="+mn-lt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E2BE6277-FC81-38AB-DE85-023CD52DF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315102"/>
              </p:ext>
            </p:extLst>
          </p:nvPr>
        </p:nvGraphicFramePr>
        <p:xfrm>
          <a:off x="1689212" y="2245539"/>
          <a:ext cx="7208905" cy="42635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0798">
                  <a:extLst>
                    <a:ext uri="{9D8B030D-6E8A-4147-A177-3AD203B41FA5}">
                      <a16:colId xmlns:a16="http://schemas.microsoft.com/office/drawing/2014/main" val="4192905741"/>
                    </a:ext>
                  </a:extLst>
                </a:gridCol>
                <a:gridCol w="723278">
                  <a:extLst>
                    <a:ext uri="{9D8B030D-6E8A-4147-A177-3AD203B41FA5}">
                      <a16:colId xmlns:a16="http://schemas.microsoft.com/office/drawing/2014/main" val="3877708498"/>
                    </a:ext>
                  </a:extLst>
                </a:gridCol>
                <a:gridCol w="1201161">
                  <a:extLst>
                    <a:ext uri="{9D8B030D-6E8A-4147-A177-3AD203B41FA5}">
                      <a16:colId xmlns:a16="http://schemas.microsoft.com/office/drawing/2014/main" val="1430516086"/>
                    </a:ext>
                  </a:extLst>
                </a:gridCol>
                <a:gridCol w="878269">
                  <a:extLst>
                    <a:ext uri="{9D8B030D-6E8A-4147-A177-3AD203B41FA5}">
                      <a16:colId xmlns:a16="http://schemas.microsoft.com/office/drawing/2014/main" val="1290531054"/>
                    </a:ext>
                  </a:extLst>
                </a:gridCol>
                <a:gridCol w="1524056">
                  <a:extLst>
                    <a:ext uri="{9D8B030D-6E8A-4147-A177-3AD203B41FA5}">
                      <a16:colId xmlns:a16="http://schemas.microsoft.com/office/drawing/2014/main" val="3120384076"/>
                    </a:ext>
                  </a:extLst>
                </a:gridCol>
                <a:gridCol w="1252826">
                  <a:extLst>
                    <a:ext uri="{9D8B030D-6E8A-4147-A177-3AD203B41FA5}">
                      <a16:colId xmlns:a16="http://schemas.microsoft.com/office/drawing/2014/main" val="3739599971"/>
                    </a:ext>
                  </a:extLst>
                </a:gridCol>
                <a:gridCol w="1138517">
                  <a:extLst>
                    <a:ext uri="{9D8B030D-6E8A-4147-A177-3AD203B41FA5}">
                      <a16:colId xmlns:a16="http://schemas.microsoft.com/office/drawing/2014/main" val="38177282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34548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4MP 4.3</a:t>
                      </a:r>
                      <a:r>
                        <a:rPr lang="zh-TW" altLang="en-US" sz="800"/>
                        <a:t> Variable zoom</a:t>
                      </a:r>
                      <a:r>
                        <a:rPr lang="en-US" altLang="zh-TW" sz="800"/>
                        <a:t>+</a:t>
                      </a:r>
                      <a:r>
                        <a:rPr lang="zh-TW" altLang="en-US" sz="800"/>
                        <a:t> Low light environment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WDR</a:t>
                      </a:r>
                      <a:r>
                        <a:rPr lang="zh-TW" altLang="en-US" sz="900"/>
                        <a:t> Settings,</a:t>
                      </a:r>
                      <a:r>
                        <a:rPr lang="af-ZA" sz="900"/>
                        <a:t> IR</a:t>
                      </a:r>
                      <a:r>
                        <a:rPr lang="zh-TW" altLang="en-US" sz="900"/>
                        <a:t> Operation, Low light imaging switch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Goods Loading and Unloading Area, Warehouse Entrance, Nighttime Transport Passage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Access Function Page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Set Lighting Conditions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View Images in Real 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Ensure there is no blind spot monitoring during the loading and transportation of goods, providing high-quality images as evidence of incidents.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risks during nighttime operations, minimize loss or theft of goods, and enhance overall operational transparency.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334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AI</a:t>
                      </a:r>
                      <a:r>
                        <a:rPr lang="zh-TW" altLang="en-US" sz="900"/>
                        <a:t> Supported Object Detection and Tracking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Wiring configuration, Area Access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Around the warehouse, parking lot, entrance and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Security Line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Define Trigger Conditions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Monitor Abnormal Situations and Generate Reports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Automatically alarm and record footage when unauthorized personnel or vehicles enter the restricted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the security of the logistics park to prevent unauthorized intrusions and improve security management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331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AI support for employee applications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Safety regulation detection and attendance tracking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Loading and unloading areas, warehouse operation 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Enable safety regulation detection function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Set up attendance monitoring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Generate compliance reports regularly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whether safety measures for employees in high-risk areas are in place and record attendance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Reduce the risk of safety incidents, simplify the attendance process, and provide a complete record that is safe and compliant.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3804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Operational Management and Business Intelligence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Traffic Statistics, Queue Management, Hotspot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Main passage of the warehouse, goods sorting area, waiting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data collection conditions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Run hotspot analysis function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View reports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Optimize the flow of goods and personnel within the logistics area, reduce congestion, and improve transportation efficiency.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Optimize logistics process configuration, enhance space utilization efficiency, and reduce operating costs.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244630"/>
                  </a:ext>
                </a:extLst>
              </a:tr>
            </a:tbl>
          </a:graphicData>
        </a:graphic>
      </p:graphicFrame>
      <p:pic>
        <p:nvPicPr>
          <p:cNvPr id="9" name="圖片 8" descr="一張含有 設計 的圖片  AI 產生的內容可能不正確。">
            <a:extLst>
              <a:ext uri="{FF2B5EF4-FFF2-40B4-BE49-F238E27FC236}">
                <a16:creationId xmlns:a16="http://schemas.microsoft.com/office/drawing/2014/main" id="{F9A28482-74B8-0E84-6B59-895BCC97B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33" y="2245611"/>
            <a:ext cx="1308096" cy="128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80004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2976620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Educational Institution</a:t>
            </a:r>
            <a:r>
              <a:rPr lang="en-US" altLang="zh-TW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(Education)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65744709-6090-9001-19EB-17697DB7BF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615345"/>
              </p:ext>
            </p:extLst>
          </p:nvPr>
        </p:nvGraphicFramePr>
        <p:xfrm>
          <a:off x="1547601" y="2235424"/>
          <a:ext cx="7436361" cy="445559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2714">
                  <a:extLst>
                    <a:ext uri="{9D8B030D-6E8A-4147-A177-3AD203B41FA5}">
                      <a16:colId xmlns:a16="http://schemas.microsoft.com/office/drawing/2014/main" val="4206618849"/>
                    </a:ext>
                  </a:extLst>
                </a:gridCol>
                <a:gridCol w="708052">
                  <a:extLst>
                    <a:ext uri="{9D8B030D-6E8A-4147-A177-3AD203B41FA5}">
                      <a16:colId xmlns:a16="http://schemas.microsoft.com/office/drawing/2014/main" val="576953296"/>
                    </a:ext>
                  </a:extLst>
                </a:gridCol>
                <a:gridCol w="1074722">
                  <a:extLst>
                    <a:ext uri="{9D8B030D-6E8A-4147-A177-3AD203B41FA5}">
                      <a16:colId xmlns:a16="http://schemas.microsoft.com/office/drawing/2014/main" val="4013920142"/>
                    </a:ext>
                  </a:extLst>
                </a:gridCol>
                <a:gridCol w="1036791">
                  <a:extLst>
                    <a:ext uri="{9D8B030D-6E8A-4147-A177-3AD203B41FA5}">
                      <a16:colId xmlns:a16="http://schemas.microsoft.com/office/drawing/2014/main" val="1055434769"/>
                    </a:ext>
                  </a:extLst>
                </a:gridCol>
                <a:gridCol w="1515525">
                  <a:extLst>
                    <a:ext uri="{9D8B030D-6E8A-4147-A177-3AD203B41FA5}">
                      <a16:colId xmlns:a16="http://schemas.microsoft.com/office/drawing/2014/main" val="2596673709"/>
                    </a:ext>
                  </a:extLst>
                </a:gridCol>
                <a:gridCol w="1314954">
                  <a:extLst>
                    <a:ext uri="{9D8B030D-6E8A-4147-A177-3AD203B41FA5}">
                      <a16:colId xmlns:a16="http://schemas.microsoft.com/office/drawing/2014/main" val="2938028415"/>
                    </a:ext>
                  </a:extLst>
                </a:gridCol>
                <a:gridCol w="1323603">
                  <a:extLst>
                    <a:ext uri="{9D8B030D-6E8A-4147-A177-3AD203B41FA5}">
                      <a16:colId xmlns:a16="http://schemas.microsoft.com/office/drawing/2014/main" val="3449919643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0425527"/>
                  </a:ext>
                </a:extLst>
              </a:tr>
              <a:tr h="1134623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4MP 4.3</a:t>
                      </a:r>
                      <a:r>
                        <a:rPr lang="zh-TW" altLang="en-US" sz="800"/>
                        <a:t> Variable zoom</a:t>
                      </a:r>
                      <a:r>
                        <a:rPr lang="en-US" altLang="zh-TW" sz="800"/>
                        <a:t>+</a:t>
                      </a:r>
                      <a:r>
                        <a:rPr lang="zh-TW" altLang="en-US" sz="800"/>
                        <a:t> Low light environment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WDR</a:t>
                      </a:r>
                      <a:r>
                        <a:rPr lang="zh-TW" altLang="en-US" sz="900"/>
                        <a:t> Settings,</a:t>
                      </a:r>
                      <a:r>
                        <a:rPr lang="af-ZA" sz="900"/>
                        <a:t> IR</a:t>
                      </a:r>
                      <a:r>
                        <a:rPr lang="zh-TW" altLang="en-US" sz="900"/>
                        <a:t> Operation, Low light imaging switch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Main entrance of the school, playground,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Access Function Page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Adjust Light Source and Imaging Conditions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Real-time Monitoring Image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clear monitoring at night and in low light conditions to ensure the safety of students and facilities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Enhances nighttime security, reduces incidents of destructive behavior or unauthorized access, and provides video evidence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9331991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AI</a:t>
                      </a:r>
                      <a:r>
                        <a:rPr lang="zh-TW" altLang="en-US" sz="900"/>
                        <a:t> Supported Object Detection and Tracking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Wiring configuration, Area Access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School walls, parking lots, entrances of important buildings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virtual alarm lines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Establish access conditions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Receive and review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Detect unauthorized personnel or vehicles entering important areas of the campus and promptly address abnormal situations.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Strengthen security around the campus to reduce the risk of external intrusions and improve security efficiency.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8632720"/>
                  </a:ext>
                </a:extLst>
              </a:tr>
              <a:tr h="796559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AI support for employee applications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Safety regulation detection and attendance management.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School office, dormitory entrances and exits.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up attendance monitoring function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Enable safety regulation detection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View reports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Manage the attendance of faculty and staff while monitoring whether dormitory access complies with regulations.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Improve internal management efficiency, reduce human recording errors, enhance compliance and campus discipline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098080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Operational Management and Business Intelligence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Traffic Statistics, Queue Management, Hotspot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Cafeteria, Library, Registration Office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Enable statistics and heat zone analysis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Define report output format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View data reports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Analyze the activity hotspots and queuing situations of students and staff on campus to optimize space planning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Increase resource allocation efficiency, reduce congestion, and enhance the overall utilization efficiency of campus facilities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949780"/>
                  </a:ext>
                </a:extLst>
              </a:tr>
            </a:tbl>
          </a:graphicData>
        </a:graphic>
      </p:graphicFrame>
      <p:pic>
        <p:nvPicPr>
          <p:cNvPr id="9" name="圖片 8" descr="一張含有 設計 的圖片  AI 產生的內容可能不正確。">
            <a:extLst>
              <a:ext uri="{FF2B5EF4-FFF2-40B4-BE49-F238E27FC236}">
                <a16:creationId xmlns:a16="http://schemas.microsoft.com/office/drawing/2014/main" id="{A24A7A8B-B196-2E48-1EE6-58F13305B3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58" y="2235495"/>
            <a:ext cx="1308096" cy="128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9670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A427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設計 的圖片  AI 產生的內容可能不正確。">
            <a:extLst>
              <a:ext uri="{FF2B5EF4-FFF2-40B4-BE49-F238E27FC236}">
                <a16:creationId xmlns:a16="http://schemas.microsoft.com/office/drawing/2014/main" id="{5EB81077-4898-1485-AEFA-D99B007FE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24" y="1921929"/>
            <a:ext cx="1308096" cy="128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308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VMGB-410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811580" y="1703320"/>
            <a:ext cx="6322479" cy="501579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>
                <a:ea typeface="+mn-lt"/>
                <a:cs typeface="+mn-lt"/>
              </a:rPr>
              <a:t>Feature1: 4MP 4.3x with Superior Low-light and WDR Performance</a:t>
            </a:r>
            <a:endParaRPr lang="en-US" altLang="zh-TW" sz="17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1/1.8-inch sensor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Color: 0.0005 lux @ (F1.2, AGC ON); B/W: 0.0001 lux @ (F1.2, AGC ON); 0 lux with IR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IR distance: 50m; WDR: 140dB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5 concurrent streams to meet diverse application and specification needs</a:t>
            </a:r>
          </a:p>
          <a:p>
            <a:pPr marL="742950" lvl="1" indent="-285750">
              <a:buFont typeface="Courier New"/>
              <a:buChar char="o"/>
            </a:pPr>
            <a:endParaRPr lang="en-US" sz="17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>
                <a:ea typeface="+mn-lt"/>
                <a:cs typeface="+mn-lt"/>
              </a:rPr>
              <a:t>Feature2: Physical Security AI Support</a:t>
            </a:r>
            <a:endParaRPr lang="en-US" altLang="zh-TW" sz="17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Detects people and vehicles for line crossing, intrusion, region entry, and region exit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vehicle counting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Detects vehicle attributes, including type, color, brand, and driving direction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license plate recognition (LPR)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Front installation for checkpoint scenarios: up to 120 km/h; side installation: up to 80 km/h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monitoring up to 2 lanes</a:t>
            </a:r>
            <a:endParaRPr lang="en-US" sz="17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495909" y="351438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https://www.acti.com/product/VMGB-410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設計 的圖片  AI 產生的內容可能不正確。">
            <a:extLst>
              <a:ext uri="{FF2B5EF4-FFF2-40B4-BE49-F238E27FC236}">
                <a16:creationId xmlns:a16="http://schemas.microsoft.com/office/drawing/2014/main" id="{B42528F0-E280-8862-A7A7-81C0B3402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922" y="1990779"/>
            <a:ext cx="1519583" cy="151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43534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67067" y="1773853"/>
            <a:ext cx="6481164" cy="477053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Feature3: Parking Lot-Related AI</a:t>
            </a:r>
          </a:p>
          <a:p>
            <a:pPr marL="800100" lvl="1" indent="-34290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License Plate and Vehicle Mode:</a:t>
            </a:r>
            <a:endParaRPr lang="en-US" sz="1600">
              <a:solidFill>
                <a:schemeClr val="accent6"/>
              </a:solidFill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Captures simultaneous images of vehicles and license plates for entry/exit license plate recognition</a:t>
            </a:r>
            <a:endParaRPr lang="en-US" sz="16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Distant View Mode:</a:t>
            </a:r>
            <a:endParaRPr lang="en-US" sz="1600">
              <a:solidFill>
                <a:schemeClr val="accent6"/>
              </a:solidFill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Monitors the status of up to 40 parking spaces, ideal for large parking lot surveillance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Detects parking duration, helping manage vehicle stay times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Provides vacant parking space alerts to indicate available spaces</a:t>
            </a:r>
            <a:endParaRPr lang="en-US" sz="16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Close View Mode:</a:t>
            </a:r>
            <a:endParaRPr lang="en-US" sz="1600">
              <a:solidFill>
                <a:schemeClr val="accent6"/>
              </a:solidFill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Monitors up to 4 parking spaces for close-range, detailed surveillance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Includes license plate recognition (LPR) to record parking details for each vehicle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Detects parking timeouts and triggers alarms for overdue stays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Provides vacant parking space alerts to improve space utilization</a:t>
            </a:r>
            <a:endParaRPr lang="en-US" sz="16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885E56B-E57A-585E-3195-9031B2B80DD8}"/>
              </a:ext>
            </a:extLst>
          </p:cNvPr>
          <p:cNvSpPr txBox="1"/>
          <p:nvPr/>
        </p:nvSpPr>
        <p:spPr>
          <a:xfrm>
            <a:off x="352344" y="355855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https://www.acti.com/product/VMGB-410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9" name="圖片 8" descr="一張含有 設計 的圖片  AI 產生的內容可能不正確。">
            <a:extLst>
              <a:ext uri="{FF2B5EF4-FFF2-40B4-BE49-F238E27FC236}">
                <a16:creationId xmlns:a16="http://schemas.microsoft.com/office/drawing/2014/main" id="{E11A32D4-D704-2945-F296-BC4531B596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356" y="2034953"/>
            <a:ext cx="1519583" cy="151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74141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37310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Traffic</a:t>
            </a:r>
            <a:r>
              <a:rPr lang="zh-TW" altLang="en-US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(Traffic)</a:t>
            </a:r>
          </a:p>
        </p:txBody>
      </p:sp>
      <p:pic>
        <p:nvPicPr>
          <p:cNvPr id="4" name="圖片 3" descr="一張含有 設計 的圖片  AI 產生的內容可能不正確。">
            <a:extLst>
              <a:ext uri="{FF2B5EF4-FFF2-40B4-BE49-F238E27FC236}">
                <a16:creationId xmlns:a16="http://schemas.microsoft.com/office/drawing/2014/main" id="{C00181F5-D6AC-EFBC-6F3F-C3098C008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15" y="2091930"/>
            <a:ext cx="1276822" cy="1226247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501302ED-AFEB-39D1-BF38-029A6080FE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235693"/>
              </p:ext>
            </p:extLst>
          </p:nvPr>
        </p:nvGraphicFramePr>
        <p:xfrm>
          <a:off x="1699327" y="2093814"/>
          <a:ext cx="7259475" cy="430535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3107">
                  <a:extLst>
                    <a:ext uri="{9D8B030D-6E8A-4147-A177-3AD203B41FA5}">
                      <a16:colId xmlns:a16="http://schemas.microsoft.com/office/drawing/2014/main" val="990828320"/>
                    </a:ext>
                  </a:extLst>
                </a:gridCol>
                <a:gridCol w="771271">
                  <a:extLst>
                    <a:ext uri="{9D8B030D-6E8A-4147-A177-3AD203B41FA5}">
                      <a16:colId xmlns:a16="http://schemas.microsoft.com/office/drawing/2014/main" val="246067559"/>
                    </a:ext>
                  </a:extLst>
                </a:gridCol>
                <a:gridCol w="1289668">
                  <a:extLst>
                    <a:ext uri="{9D8B030D-6E8A-4147-A177-3AD203B41FA5}">
                      <a16:colId xmlns:a16="http://schemas.microsoft.com/office/drawing/2014/main" val="3198689229"/>
                    </a:ext>
                  </a:extLst>
                </a:gridCol>
                <a:gridCol w="973573">
                  <a:extLst>
                    <a:ext uri="{9D8B030D-6E8A-4147-A177-3AD203B41FA5}">
                      <a16:colId xmlns:a16="http://schemas.microsoft.com/office/drawing/2014/main" val="258306520"/>
                    </a:ext>
                  </a:extLst>
                </a:gridCol>
                <a:gridCol w="1508730">
                  <a:extLst>
                    <a:ext uri="{9D8B030D-6E8A-4147-A177-3AD203B41FA5}">
                      <a16:colId xmlns:a16="http://schemas.microsoft.com/office/drawing/2014/main" val="722373295"/>
                    </a:ext>
                  </a:extLst>
                </a:gridCol>
                <a:gridCol w="1186054">
                  <a:extLst>
                    <a:ext uri="{9D8B030D-6E8A-4147-A177-3AD203B41FA5}">
                      <a16:colId xmlns:a16="http://schemas.microsoft.com/office/drawing/2014/main" val="4018950435"/>
                    </a:ext>
                  </a:extLst>
                </a:gridCol>
                <a:gridCol w="1037072">
                  <a:extLst>
                    <a:ext uri="{9D8B030D-6E8A-4147-A177-3AD203B41FA5}">
                      <a16:colId xmlns:a16="http://schemas.microsoft.com/office/drawing/2014/main" val="3325805657"/>
                    </a:ext>
                  </a:extLst>
                </a:gridCol>
              </a:tblGrid>
              <a:tr h="34138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8636712"/>
                  </a:ext>
                </a:extLst>
              </a:tr>
              <a:tr h="1388985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 b="0"/>
                        <a:t>4MP 4.3</a:t>
                      </a:r>
                      <a:r>
                        <a:rPr lang="zh-TW" altLang="en-US" sz="900" b="0"/>
                        <a:t> Variable zoom</a:t>
                      </a:r>
                      <a:r>
                        <a:rPr lang="en-US" altLang="zh-TW" sz="900" b="0"/>
                        <a:t>+</a:t>
                      </a:r>
                      <a:r>
                        <a:rPr lang="zh-TW" altLang="en-US" sz="900" b="0"/>
                        <a:t> Ultra low light source and</a:t>
                      </a:r>
                      <a:r>
                        <a:rPr lang="af-ZA" sz="900" b="0"/>
                        <a:t> 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</a:t>
                      </a:r>
                      <a:r>
                        <a:rPr lang="zh-TW" altLang="en-US" sz="900"/>
                        <a:t> Ensure clear images in low light environments; supports various zoom operations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Traffic arteries, expressway entrances and exits, intersections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</a:t>
                      </a:r>
                      <a:r>
                        <a:rPr lang="zh-TW" altLang="en-US" sz="1000"/>
                        <a:t> Enter interface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</a:t>
                      </a:r>
                      <a:r>
                        <a:rPr lang="zh-TW" altLang="en-US" sz="900"/>
                        <a:t> Configure low light condition image settings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3.)</a:t>
                      </a:r>
                      <a:r>
                        <a:rPr lang="zh-TW" altLang="en-US" sz="900"/>
                        <a:t> Trigger surveillance</a:t>
                      </a:r>
                      <a:r>
                        <a:rPr lang="en-US" altLang="zh-TW" sz="900"/>
                        <a:t>  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</a:t>
                      </a:r>
                      <a:r>
                        <a:rPr lang="zh-TW" altLang="en-US" sz="900"/>
                        <a:t> Display high contrast images</a:t>
                      </a:r>
                      <a:endParaRPr lang="zh-TW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traffic volume and vehicle import and export, especially during nighttime or in rapidly changing light traffic scenarios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</a:t>
                      </a:r>
                      <a:r>
                        <a:rPr lang="zh-TW" altLang="en-US" sz="900"/>
                        <a:t> Reduce surveillance blind spots caused by insufficient light or overexposure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</a:t>
                      </a:r>
                      <a:r>
                        <a:rPr lang="zh-TW" altLang="en-US" sz="900"/>
                        <a:t> Enhance the effectiveness of event retrieval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953085"/>
                  </a:ext>
                </a:extLst>
              </a:tr>
              <a:tr h="1205533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0"/>
                        <a:t>Object</a:t>
                      </a:r>
                      <a:r>
                        <a:rPr lang="af-ZA" sz="1000" b="0"/>
                        <a:t> AI</a:t>
                      </a:r>
                      <a:r>
                        <a:rPr lang="zh-TW" altLang="en-US" sz="1000" b="0"/>
                        <a:t> Recognition (Vehicle</a:t>
                      </a:r>
                      <a:r>
                        <a:rPr lang="en-US" altLang="zh-TW" sz="1000" b="0"/>
                        <a:t>/</a:t>
                      </a:r>
                      <a:r>
                        <a:rPr lang="zh-TW" altLang="en-US" sz="1000" b="0"/>
                        <a:t> Personnel)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Automatic detection of vehicle violations (e.g., wrong way, lane crossing); statistics on personnel and vehicle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Traffic monitoring posts, bridge detection points, highway diversion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Enter</a:t>
                      </a:r>
                      <a:r>
                        <a:rPr lang="af-ZA" sz="1100"/>
                        <a:t> AI</a:t>
                      </a:r>
                      <a:r>
                        <a:rPr lang="zh-TW" altLang="en-US" sz="1100"/>
                        <a:t> Detection page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Set vehicle</a:t>
                      </a:r>
                      <a:r>
                        <a:rPr lang="en-US" altLang="zh-TW" sz="900"/>
                        <a:t>/</a:t>
                      </a:r>
                      <a:r>
                        <a:rPr lang="zh-TW" altLang="en-US" sz="900"/>
                        <a:t> personnel recognition parameters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Start detection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4) </a:t>
                      </a:r>
                      <a:r>
                        <a:rPr lang="zh-TW" altLang="en-US" sz="1000"/>
                        <a:t>View statistical report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Detect vehicle wrong-way driving, traffic violations, and abnormal crowd gatherings, providing real-time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Enhance transportation efficiency 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violation risks and fines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1739823"/>
                  </a:ext>
                </a:extLst>
              </a:tr>
              <a:tr h="1205533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0"/>
                        <a:t>License Plate Recognition and Vehicle Attribute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Quickly identify license plates, supporting vehicle brand, model, color, driving direction, and other information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Toll Stations, Parking Lot Entrances, Checkpoints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Set</a:t>
                      </a:r>
                      <a:r>
                        <a:rPr lang="af-ZA" sz="1300"/>
                        <a:t> LPR</a:t>
                      </a:r>
                      <a:r>
                        <a:rPr lang="zh-TW" altLang="en-US" sz="1300"/>
                        <a:t> mode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Configure target vehicle attributes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Trigger detection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Automatic archiving and alerts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Automatically record vehicle entry and exit data, suitable for real-time management of unauthorized vehicles or violations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Quickly process traffic flow, reducing manual intervention 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 traffic flow rate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4929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377674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VMGB-410:</a:t>
            </a:r>
            <a:r>
              <a:rPr lang="en-US"/>
              <a:t>  </a:t>
            </a:r>
            <a:r>
              <a:rPr lang="en-US" altLang="zh-TW"/>
              <a:t> 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87885" y="169722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Parking Lot</a:t>
            </a:r>
            <a:r>
              <a:rPr lang="en-US" altLang="zh-TW">
                <a:ea typeface="+mn-lt"/>
                <a:cs typeface="+mn-lt"/>
              </a:rPr>
              <a:t> (Parking </a:t>
            </a:r>
            <a:r>
              <a:rPr lang="en-US">
                <a:ea typeface="+mn-lt"/>
                <a:cs typeface="+mn-lt"/>
              </a:rPr>
              <a:t>Lot)</a:t>
            </a:r>
            <a:endParaRPr lang="zh-TW"/>
          </a:p>
        </p:txBody>
      </p:sp>
      <p:pic>
        <p:nvPicPr>
          <p:cNvPr id="4" name="圖片 3" descr="一張含有 設計 的圖片  AI 產生的內容可能不正確。">
            <a:extLst>
              <a:ext uri="{FF2B5EF4-FFF2-40B4-BE49-F238E27FC236}">
                <a16:creationId xmlns:a16="http://schemas.microsoft.com/office/drawing/2014/main" id="{7E22DE04-BD3C-3DB6-B35D-E9B6C1E34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26" y="2203195"/>
            <a:ext cx="1276822" cy="1226247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A64C630B-CE1B-1B1E-B830-B2EAAEFF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651544"/>
              </p:ext>
            </p:extLst>
          </p:nvPr>
        </p:nvGraphicFramePr>
        <p:xfrm>
          <a:off x="1567831" y="2205079"/>
          <a:ext cx="7360548" cy="433329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6844">
                  <a:extLst>
                    <a:ext uri="{9D8B030D-6E8A-4147-A177-3AD203B41FA5}">
                      <a16:colId xmlns:a16="http://schemas.microsoft.com/office/drawing/2014/main" val="3134855296"/>
                    </a:ext>
                  </a:extLst>
                </a:gridCol>
                <a:gridCol w="851096">
                  <a:extLst>
                    <a:ext uri="{9D8B030D-6E8A-4147-A177-3AD203B41FA5}">
                      <a16:colId xmlns:a16="http://schemas.microsoft.com/office/drawing/2014/main" val="1162640083"/>
                    </a:ext>
                  </a:extLst>
                </a:gridCol>
                <a:gridCol w="1178439">
                  <a:extLst>
                    <a:ext uri="{9D8B030D-6E8A-4147-A177-3AD203B41FA5}">
                      <a16:colId xmlns:a16="http://schemas.microsoft.com/office/drawing/2014/main" val="1254943891"/>
                    </a:ext>
                  </a:extLst>
                </a:gridCol>
                <a:gridCol w="851096">
                  <a:extLst>
                    <a:ext uri="{9D8B030D-6E8A-4147-A177-3AD203B41FA5}">
                      <a16:colId xmlns:a16="http://schemas.microsoft.com/office/drawing/2014/main" val="1596007430"/>
                    </a:ext>
                  </a:extLst>
                </a:gridCol>
                <a:gridCol w="1649820">
                  <a:extLst>
                    <a:ext uri="{9D8B030D-6E8A-4147-A177-3AD203B41FA5}">
                      <a16:colId xmlns:a16="http://schemas.microsoft.com/office/drawing/2014/main" val="2628176590"/>
                    </a:ext>
                  </a:extLst>
                </a:gridCol>
                <a:gridCol w="1217711">
                  <a:extLst>
                    <a:ext uri="{9D8B030D-6E8A-4147-A177-3AD203B41FA5}">
                      <a16:colId xmlns:a16="http://schemas.microsoft.com/office/drawing/2014/main" val="580230184"/>
                    </a:ext>
                  </a:extLst>
                </a:gridCol>
                <a:gridCol w="1075542">
                  <a:extLst>
                    <a:ext uri="{9D8B030D-6E8A-4147-A177-3AD203B41FA5}">
                      <a16:colId xmlns:a16="http://schemas.microsoft.com/office/drawing/2014/main" val="1673971191"/>
                    </a:ext>
                  </a:extLst>
                </a:gridCol>
              </a:tblGrid>
              <a:tr h="32873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9413359"/>
                  </a:ext>
                </a:extLst>
              </a:tr>
              <a:tr h="1178928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 b="0"/>
                        <a:t>4MP 4.3</a:t>
                      </a:r>
                      <a:r>
                        <a:rPr lang="zh-TW" altLang="en-US" sz="900" b="0"/>
                        <a:t> Variable zoom</a:t>
                      </a:r>
                      <a:r>
                        <a:rPr lang="en-US" altLang="zh-TW" sz="900" b="0"/>
                        <a:t>+</a:t>
                      </a:r>
                      <a:r>
                        <a:rPr lang="zh-TW" altLang="en-US" sz="900" b="0"/>
                        <a:t> Ultra low light source and</a:t>
                      </a:r>
                      <a:r>
                        <a:rPr lang="af-ZA" sz="900" b="0"/>
                        <a:t> 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Provide clear parking images in low 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Indoor Parking Lot, Underground Parking Lot, Outdoor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night surveillance parameters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Activate low light mode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Provide real-time imaging and recording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Detect vehicle parking dynamics, especially in situations with insufficient light or frequent entries and exits at night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blind spots and security risks in parking lots 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Enhance vehicle security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6555036"/>
                  </a:ext>
                </a:extLst>
              </a:tr>
              <a:tr h="1347349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0"/>
                        <a:t>License Plate and Vehicle Mode Recognition (Entrance and Exit Monitoring Mode)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Simultaneously capture vehicle and license plate images for quick identification of entering and exiting vehicles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Parking lot entrances and toll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Activate</a:t>
                      </a:r>
                      <a:r>
                        <a:rPr lang="af-ZA" sz="1100"/>
                        <a:t> LPR</a:t>
                      </a:r>
                      <a:r>
                        <a:rPr lang="zh-TW" altLang="en-US" sz="1100"/>
                        <a:t> mode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Configure vehicle entry and exit records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Automatically compile entrance and exit data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Set timeout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Automatically monitor vehicle entry and exit, generating cost reminders based on parking duration, suitable for large parking lots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manual intervention and speed up vehicle management 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Provide real-time alerts to prevent overtime parking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8098747"/>
                  </a:ext>
                </a:extLst>
              </a:tr>
              <a:tr h="1140062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0"/>
                        <a:t>Parking Space Status Monitoring (Multi-Mode Support)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Supports monitoring of up to</a:t>
                      </a:r>
                      <a:r>
                        <a:rPr lang="en-US" altLang="zh-TW" sz="900"/>
                        <a:t> 40</a:t>
                      </a:r>
                      <a:r>
                        <a:rPr lang="zh-TW" altLang="en-US" sz="900"/>
                        <a:t> parking spaces, providing vacant space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Large parking lots, garage management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 parking space monitoring mode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Configure vacant space reminders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Automatically generate parking lot maps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Detect parking space overtime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dynamic monitoring of parking spaces, generating real-time parking space distribution maps to assist in space allocation and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Improves parking efficiency, reduces customer churn risk 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Ensures compliance of vehicle parking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4468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65647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27195" y="177814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Factory</a:t>
            </a:r>
            <a:r>
              <a:rPr lang="en-US">
                <a:ea typeface="+mn-lt"/>
                <a:cs typeface="+mn-lt"/>
              </a:rPr>
              <a:t> (Factory)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設計 的圖片  AI 產生的內容可能不正確。">
            <a:extLst>
              <a:ext uri="{FF2B5EF4-FFF2-40B4-BE49-F238E27FC236}">
                <a16:creationId xmlns:a16="http://schemas.microsoft.com/office/drawing/2014/main" id="{B53E24EC-FD85-A8C2-504E-BB9F9824C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60" y="2344806"/>
            <a:ext cx="1276822" cy="1226247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354DE674-A332-4E57-E81A-63E7B4FB26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269462"/>
              </p:ext>
            </p:extLst>
          </p:nvPr>
        </p:nvGraphicFramePr>
        <p:xfrm>
          <a:off x="1699327" y="2346690"/>
          <a:ext cx="7221413" cy="395997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2794">
                  <a:extLst>
                    <a:ext uri="{9D8B030D-6E8A-4147-A177-3AD203B41FA5}">
                      <a16:colId xmlns:a16="http://schemas.microsoft.com/office/drawing/2014/main" val="234608631"/>
                    </a:ext>
                  </a:extLst>
                </a:gridCol>
                <a:gridCol w="850884">
                  <a:extLst>
                    <a:ext uri="{9D8B030D-6E8A-4147-A177-3AD203B41FA5}">
                      <a16:colId xmlns:a16="http://schemas.microsoft.com/office/drawing/2014/main" val="2457823356"/>
                    </a:ext>
                  </a:extLst>
                </a:gridCol>
                <a:gridCol w="1198971">
                  <a:extLst>
                    <a:ext uri="{9D8B030D-6E8A-4147-A177-3AD203B41FA5}">
                      <a16:colId xmlns:a16="http://schemas.microsoft.com/office/drawing/2014/main" val="1873927545"/>
                    </a:ext>
                  </a:extLst>
                </a:gridCol>
                <a:gridCol w="863776">
                  <a:extLst>
                    <a:ext uri="{9D8B030D-6E8A-4147-A177-3AD203B41FA5}">
                      <a16:colId xmlns:a16="http://schemas.microsoft.com/office/drawing/2014/main" val="4147426107"/>
                    </a:ext>
                  </a:extLst>
                </a:gridCol>
                <a:gridCol w="1529900">
                  <a:extLst>
                    <a:ext uri="{9D8B030D-6E8A-4147-A177-3AD203B41FA5}">
                      <a16:colId xmlns:a16="http://schemas.microsoft.com/office/drawing/2014/main" val="3239316966"/>
                    </a:ext>
                  </a:extLst>
                </a:gridCol>
                <a:gridCol w="1243456">
                  <a:extLst>
                    <a:ext uri="{9D8B030D-6E8A-4147-A177-3AD203B41FA5}">
                      <a16:colId xmlns:a16="http://schemas.microsoft.com/office/drawing/2014/main" val="4150546234"/>
                    </a:ext>
                  </a:extLst>
                </a:gridCol>
                <a:gridCol w="1031632">
                  <a:extLst>
                    <a:ext uri="{9D8B030D-6E8A-4147-A177-3AD203B41FA5}">
                      <a16:colId xmlns:a16="http://schemas.microsoft.com/office/drawing/2014/main" val="1453171320"/>
                    </a:ext>
                  </a:extLst>
                </a:gridCol>
              </a:tblGrid>
              <a:tr h="37931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8794989"/>
                  </a:ext>
                </a:extLst>
              </a:tr>
              <a:tr h="1178334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 b="0"/>
                        <a:t>4MP 4.3</a:t>
                      </a:r>
                      <a:r>
                        <a:rPr lang="zh-TW" altLang="en-US" sz="900" b="0"/>
                        <a:t> Variable zoom</a:t>
                      </a:r>
                      <a:r>
                        <a:rPr lang="en-US" altLang="zh-TW" sz="900" b="0"/>
                        <a:t>+</a:t>
                      </a:r>
                      <a:r>
                        <a:rPr lang="zh-TW" altLang="en-US" sz="900" b="0"/>
                        <a:t> Ultra low light source and</a:t>
                      </a:r>
                      <a:r>
                        <a:rPr lang="af-ZA" sz="900" b="0"/>
                        <a:t> 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Provides clear images in low light and high contrast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Warehouse entrance and exit, goods inspection station, nighttime factory surroundings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 image enhancement mode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Adjust nighttime contrast parameters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Activate surveillance mode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monitoring of abnormal behavior around the factory, suitable for scenarios with high nighttime safety requirements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Reduces property loss 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Improves work efficiency and security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2043316"/>
                  </a:ext>
                </a:extLst>
              </a:tr>
              <a:tr h="1100011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 b="0"/>
                        <a:t>AI</a:t>
                      </a:r>
                      <a:r>
                        <a:rPr lang="zh-TW" altLang="en-US" sz="900" b="0"/>
                        <a:t> Behavior analysis and object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Support monitoring of vehicle and personnel access, identifying abnormal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Factory entrance, goods loading and unloading area, patrol routes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Activate</a:t>
                      </a:r>
                      <a:r>
                        <a:rPr lang="af-ZA" sz="1000"/>
                        <a:t> AI</a:t>
                      </a:r>
                      <a:r>
                        <a:rPr lang="zh-TW" altLang="en-US" sz="1000"/>
                        <a:t> Recognition Mode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Set Behavior Rules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Automatically Detect Abnormal Behavior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Send Alarm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Automatically monitor interactions between vehicles and employees, especially safety risks during the goods loading and unloading process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the occurrence of safety incidents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 factory operation processes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3283932"/>
                  </a:ext>
                </a:extLst>
              </a:tr>
              <a:tr h="1302311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0"/>
                        <a:t>Vehicle Attributes and Dynamic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Supports vehicle attribute recording, combining driving direction and operational status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Roads within the factory, loading docks, and heavy machinery operation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vehicle attribute monitoring mode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Configure dynamic monitoring range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Activate tracking and recording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 </a:t>
                      </a:r>
                      <a:r>
                        <a:rPr lang="zh-TW" altLang="en-US" sz="800"/>
                        <a:t>Automatically generate reports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internal vehicle scheduling within the factory, suitable for scenarios with frequent logistics or requiring detailed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 vehicle dispatch efficiency 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Ensure the safety of heavy machinery operations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19086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509082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設計 的圖片  AI 產生的內容可能不正確。">
            <a:extLst>
              <a:ext uri="{FF2B5EF4-FFF2-40B4-BE49-F238E27FC236}">
                <a16:creationId xmlns:a16="http://schemas.microsoft.com/office/drawing/2014/main" id="{8FD4A03B-F58A-9E99-C7D1-C957E3AFC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41" y="1970549"/>
            <a:ext cx="1276822" cy="122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1041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A431</a:t>
            </a:r>
            <a:r>
              <a:rPr lang="en-US">
                <a:ea typeface="Calibri"/>
              </a:rPr>
              <a:t> / A431-P1 / A431-P2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683526" y="1853169"/>
            <a:ext cx="6349383" cy="477053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Feature1: 4MP 4.3x with Superior Low-light and WDR Performance</a:t>
            </a:r>
            <a:endParaRPr lang="en-US" altLang="zh-TW" sz="16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1/1.8-inch sensor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Color: 0.0005 lux @ (F1.2, AGC ON); B/W: 0.0001 lux @ (F1.2, AGC ON); 0 lux with IR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IR distance: 50m; WDR: 150dB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Supports 3 concurrent streams to meet diverse application and specification requirements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6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Feature2: Traffic-Related AI Support</a:t>
            </a:r>
            <a:endParaRPr lang="en-US" altLang="zh-TW" sz="16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Traffic Flow Detection:</a:t>
            </a:r>
            <a:r>
              <a:rPr lang="en-US" sz="1600">
                <a:ea typeface="+mn-lt"/>
                <a:cs typeface="+mn-lt"/>
              </a:rPr>
              <a:t> Measures average speed, traffic flow, queue length, and traffic status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Incident Detection:</a:t>
            </a:r>
            <a:r>
              <a:rPr lang="en-US" sz="1600">
                <a:ea typeface="+mn-lt"/>
                <a:cs typeface="+mn-lt"/>
              </a:rPr>
              <a:t> Identifies congestion, stopped vehicles, lane changes, wrong-way driving, speeding, and low-speed driving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Detects vehicle attributes, including type, color, brand, and driving direction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Supports license plate recognition (LPR)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Front installation for checkpoint scenarios: up to 120 km/h; side installation: up to 120 km/h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Covers up to 3 lanes</a:t>
            </a:r>
            <a:endParaRPr lang="en-US" sz="16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80708" y="3392071"/>
            <a:ext cx="2324204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https://www.acti.com/product/A431</a:t>
            </a:r>
          </a:p>
          <a:p>
            <a:endParaRPr lang="en-US" altLang="zh-TW">
              <a:ea typeface="Calibri"/>
              <a:cs typeface="+mn-lt"/>
            </a:endParaRPr>
          </a:p>
          <a:p>
            <a:r>
              <a:rPr lang="en-US">
                <a:ea typeface="Calibri"/>
                <a:cs typeface="+mn-lt"/>
                <a:hlinkClick r:id="rId3"/>
              </a:rPr>
              <a:t>https://www.acti.com/product/A431-P1</a:t>
            </a:r>
          </a:p>
          <a:p>
            <a:endParaRPr lang="en-US">
              <a:ea typeface="Calibri"/>
              <a:cs typeface="Calibri"/>
            </a:endParaRPr>
          </a:p>
          <a:p>
            <a:r>
              <a:rPr lang="en-US">
                <a:ea typeface="Calibri"/>
                <a:cs typeface="Calibri"/>
                <a:hlinkClick r:id="rId4"/>
              </a:rPr>
              <a:t>https://www.acti.com/product/A431-P2</a:t>
            </a:r>
            <a:endParaRPr 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B601038-83BF-8180-9E0B-E34A6D0998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331" y="2183332"/>
            <a:ext cx="1252244" cy="12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86879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A431 / A431-P1 / A431-P2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2956390" y="175791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Factory</a:t>
            </a:r>
            <a:r>
              <a:rPr lang="en-US">
                <a:ea typeface="+mn-lt"/>
                <a:cs typeface="+mn-lt"/>
              </a:rPr>
              <a:t>  (Factory)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E901038-8AB5-51F7-3365-5961F7F82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21" y="2362069"/>
            <a:ext cx="1252244" cy="1201669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CE646E11-3969-849B-4A15-EA86407158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753669"/>
              </p:ext>
            </p:extLst>
          </p:nvPr>
        </p:nvGraphicFramePr>
        <p:xfrm>
          <a:off x="1628522" y="2366920"/>
          <a:ext cx="7234185" cy="3957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3108">
                  <a:extLst>
                    <a:ext uri="{9D8B030D-6E8A-4147-A177-3AD203B41FA5}">
                      <a16:colId xmlns:a16="http://schemas.microsoft.com/office/drawing/2014/main" val="2352636517"/>
                    </a:ext>
                  </a:extLst>
                </a:gridCol>
                <a:gridCol w="677206">
                  <a:extLst>
                    <a:ext uri="{9D8B030D-6E8A-4147-A177-3AD203B41FA5}">
                      <a16:colId xmlns:a16="http://schemas.microsoft.com/office/drawing/2014/main" val="1370195146"/>
                    </a:ext>
                  </a:extLst>
                </a:gridCol>
                <a:gridCol w="1170308">
                  <a:extLst>
                    <a:ext uri="{9D8B030D-6E8A-4147-A177-3AD203B41FA5}">
                      <a16:colId xmlns:a16="http://schemas.microsoft.com/office/drawing/2014/main" val="3923706909"/>
                    </a:ext>
                  </a:extLst>
                </a:gridCol>
                <a:gridCol w="910354">
                  <a:extLst>
                    <a:ext uri="{9D8B030D-6E8A-4147-A177-3AD203B41FA5}">
                      <a16:colId xmlns:a16="http://schemas.microsoft.com/office/drawing/2014/main" val="3563814588"/>
                    </a:ext>
                  </a:extLst>
                </a:gridCol>
                <a:gridCol w="1706416">
                  <a:extLst>
                    <a:ext uri="{9D8B030D-6E8A-4147-A177-3AD203B41FA5}">
                      <a16:colId xmlns:a16="http://schemas.microsoft.com/office/drawing/2014/main" val="1563844782"/>
                    </a:ext>
                  </a:extLst>
                </a:gridCol>
                <a:gridCol w="1157164">
                  <a:extLst>
                    <a:ext uri="{9D8B030D-6E8A-4147-A177-3AD203B41FA5}">
                      <a16:colId xmlns:a16="http://schemas.microsoft.com/office/drawing/2014/main" val="3956830793"/>
                    </a:ext>
                  </a:extLst>
                </a:gridCol>
                <a:gridCol w="1119629">
                  <a:extLst>
                    <a:ext uri="{9D8B030D-6E8A-4147-A177-3AD203B41FA5}">
                      <a16:colId xmlns:a16="http://schemas.microsoft.com/office/drawing/2014/main" val="289469150"/>
                    </a:ext>
                  </a:extLst>
                </a:gridCol>
              </a:tblGrid>
              <a:tr h="35402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2847952"/>
                  </a:ext>
                </a:extLst>
              </a:tr>
              <a:tr h="1728534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0"/>
                        <a:t>4MP 4.3x, Best performance in low light and 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Supports three real-time streams, providing different application scenarios and specification requirements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Factory main entrance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Warehouse entrance and exit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Internal manufacturing area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Equipment installed at key entrances and production areas of the factory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Real-time surveillance image transmission to the management center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af-ZA" sz="1000"/>
                        <a:t>WDR</a:t>
                      </a:r>
                      <a:r>
                        <a:rPr lang="zh-TW" altLang="en-US" sz="1000"/>
                        <a:t> technology improves image quality in low light scenes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Conduct multi-stream data recording and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Monitor the dynamics of incoming and outgoing vehicles and personnel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Record and analyze safety incidents in the production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 high-quality images, reduce visual blind spots, support multi-scene monitoring within the factory, and enhance production safety and management efficiency.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892334"/>
                  </a:ext>
                </a:extLst>
              </a:tr>
              <a:tr h="1728534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0"/>
                        <a:t>Traffic-related</a:t>
                      </a:r>
                      <a:r>
                        <a:rPr lang="af-ZA" sz="1000" b="0"/>
                        <a:t> AI</a:t>
                      </a:r>
                      <a:r>
                        <a:rPr lang="zh-TW" altLang="en-US" sz="1000" b="0"/>
                        <a:t>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 vehicle attribute detection (such as model, color, brand, etc.) and license plate recognition, further enhancing factory logistics management capabilities.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Goods Loading and Unloading Area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Parking Lot Management Area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Roads Surrounding the Factory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1) AI</a:t>
                      </a:r>
                      <a:r>
                        <a:rPr lang="zh-TW" altLang="en-US" sz="800"/>
                        <a:t> Identification of Vehicle Attributes and License Plates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Verification of the Legitimacy of Entering and Exiting Vehicles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Real-time Data Synchronization to the Logistics Management System to Enhance Operational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Control of Truck Loading and Unloading Processes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Verification of Employee and Visitor Vehicle Entry and Exit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Detection of Unauthorized Vehicles Entering the Factory Area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the risk of unauthorized vehicle entry, enhance logistics and security management efficiency in the factory, support decision-making data analysis, and lower operational risks.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63597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191025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A431 / A431-P1 / A431-P2:</a:t>
            </a:r>
            <a:r>
              <a:rPr lang="en-US"/>
              <a:t>  </a:t>
            </a:r>
            <a:r>
              <a:rPr lang="en-US" altLang="zh-TW"/>
              <a:t> 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06965" y="176802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Traffic</a:t>
            </a:r>
            <a:r>
              <a:rPr lang="zh-TW" altLang="en-US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(Traffic)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0229F07C-587F-660C-846E-C1A47F2A48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962485"/>
              </p:ext>
            </p:extLst>
          </p:nvPr>
        </p:nvGraphicFramePr>
        <p:xfrm>
          <a:off x="1770133" y="2336574"/>
          <a:ext cx="7044444" cy="402064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7818">
                  <a:extLst>
                    <a:ext uri="{9D8B030D-6E8A-4147-A177-3AD203B41FA5}">
                      <a16:colId xmlns:a16="http://schemas.microsoft.com/office/drawing/2014/main" val="1003474224"/>
                    </a:ext>
                  </a:extLst>
                </a:gridCol>
                <a:gridCol w="783914">
                  <a:extLst>
                    <a:ext uri="{9D8B030D-6E8A-4147-A177-3AD203B41FA5}">
                      <a16:colId xmlns:a16="http://schemas.microsoft.com/office/drawing/2014/main" val="2404017911"/>
                    </a:ext>
                  </a:extLst>
                </a:gridCol>
                <a:gridCol w="1175870">
                  <a:extLst>
                    <a:ext uri="{9D8B030D-6E8A-4147-A177-3AD203B41FA5}">
                      <a16:colId xmlns:a16="http://schemas.microsoft.com/office/drawing/2014/main" val="241286318"/>
                    </a:ext>
                  </a:extLst>
                </a:gridCol>
                <a:gridCol w="872422">
                  <a:extLst>
                    <a:ext uri="{9D8B030D-6E8A-4147-A177-3AD203B41FA5}">
                      <a16:colId xmlns:a16="http://schemas.microsoft.com/office/drawing/2014/main" val="4109242445"/>
                    </a:ext>
                  </a:extLst>
                </a:gridCol>
                <a:gridCol w="1416106">
                  <a:extLst>
                    <a:ext uri="{9D8B030D-6E8A-4147-A177-3AD203B41FA5}">
                      <a16:colId xmlns:a16="http://schemas.microsoft.com/office/drawing/2014/main" val="540544111"/>
                    </a:ext>
                  </a:extLst>
                </a:gridCol>
                <a:gridCol w="1087364">
                  <a:extLst>
                    <a:ext uri="{9D8B030D-6E8A-4147-A177-3AD203B41FA5}">
                      <a16:colId xmlns:a16="http://schemas.microsoft.com/office/drawing/2014/main" val="2057715787"/>
                    </a:ext>
                  </a:extLst>
                </a:gridCol>
                <a:gridCol w="1240950">
                  <a:extLst>
                    <a:ext uri="{9D8B030D-6E8A-4147-A177-3AD203B41FA5}">
                      <a16:colId xmlns:a16="http://schemas.microsoft.com/office/drawing/2014/main" val="4278336085"/>
                    </a:ext>
                  </a:extLst>
                </a:gridCol>
              </a:tblGrid>
              <a:tr h="29782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3756838"/>
                  </a:ext>
                </a:extLst>
              </a:tr>
              <a:tr h="1922326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0"/>
                        <a:t>4MP 4)3x, Best performance in low light and 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Supports three real-time streams, providing different application scenarios and specification requirements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Highway entrance</a:t>
                      </a:r>
                      <a:r>
                        <a:rPr lang="en-US" altLang="zh-TW" sz="1300"/>
                        <a:t>/</a:t>
                      </a:r>
                      <a:r>
                        <a:rPr lang="zh-TW" altLang="en-US" sz="1300"/>
                        <a:t> exit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Main roads in urban areas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Parking lot entrance and exit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Front-end equipment installed at target monitoring points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Real-time recording of images, transmitted to the back-end server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Using</a:t>
                      </a:r>
                      <a:r>
                        <a:rPr lang="af-ZA" sz="900"/>
                        <a:t> WDR</a:t>
                      </a:r>
                      <a:r>
                        <a:rPr lang="zh-TW" altLang="en-US" sz="900"/>
                        <a:t> to improve monitoring in high-contrast scenes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Real-time access to streams for analysis and storage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Traffic flow recording at highway entrances and exits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Effective monitoring of high-contrast lighting scenes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the quality of surveillance images, reduce the impact of lighting, support multi-application streaming, and meet multifunctional requirements.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5412304"/>
                  </a:ext>
                </a:extLst>
              </a:tr>
              <a:tr h="180049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0"/>
                        <a:t>Traffic-related</a:t>
                      </a:r>
                      <a:r>
                        <a:rPr lang="af-ZA" sz="1000" b="0"/>
                        <a:t> AI</a:t>
                      </a:r>
                      <a:r>
                        <a:rPr lang="zh-TW" altLang="en-US" sz="1000" b="0"/>
                        <a:t>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 vehicle traffic detection, event detection (such as violations, vehicle parking, etc.), and vehicle attribute identification and license plate recognition functions.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Highway service area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Traffic signal intersection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Toll station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Front-end</a:t>
                      </a:r>
                      <a:r>
                        <a:rPr lang="af-ZA" sz="800"/>
                        <a:t> AI</a:t>
                      </a:r>
                      <a:r>
                        <a:rPr lang="zh-TW" altLang="en-US" sz="800"/>
                        <a:t> recognition data is transmitted in real-time to the central management server.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af-ZA" sz="900"/>
                        <a:t>AI</a:t>
                      </a:r>
                      <a:r>
                        <a:rPr lang="zh-TW" altLang="en-US" sz="900"/>
                        <a:t> analysis results trigger event alarms.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Summary data for management analysis and reporting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Traffic flow analysis in parking areas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Real-time alerts for traffic violations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License plate matching and access control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manpower monitoring costs, improve event detection response efficiency, provide traffic data to support decision-making, reduce risks, and enhance operational efficiency.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2343981"/>
                  </a:ext>
                </a:extLst>
              </a:tr>
            </a:tbl>
          </a:graphicData>
        </a:graphic>
      </p:graphicFrame>
      <p:pic>
        <p:nvPicPr>
          <p:cNvPr id="11" name="圖片 10">
            <a:extLst>
              <a:ext uri="{FF2B5EF4-FFF2-40B4-BE49-F238E27FC236}">
                <a16:creationId xmlns:a16="http://schemas.microsoft.com/office/drawing/2014/main" id="{23B2ACF7-F622-9325-ADBD-725120938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42" y="2335056"/>
            <a:ext cx="1252244" cy="12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5736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A431 / A431-P1 / A431-P2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17079" y="180848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Downtown</a:t>
            </a:r>
            <a:r>
              <a:rPr lang="en-US" altLang="zh-TW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(Downtown)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EC35C76E-DEF9-6C85-DF8B-37BD6D279E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456466"/>
              </p:ext>
            </p:extLst>
          </p:nvPr>
        </p:nvGraphicFramePr>
        <p:xfrm>
          <a:off x="1638636" y="2366920"/>
          <a:ext cx="7335331" cy="395745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5752">
                  <a:extLst>
                    <a:ext uri="{9D8B030D-6E8A-4147-A177-3AD203B41FA5}">
                      <a16:colId xmlns:a16="http://schemas.microsoft.com/office/drawing/2014/main" val="2906834499"/>
                    </a:ext>
                  </a:extLst>
                </a:gridCol>
                <a:gridCol w="644834">
                  <a:extLst>
                    <a:ext uri="{9D8B030D-6E8A-4147-A177-3AD203B41FA5}">
                      <a16:colId xmlns:a16="http://schemas.microsoft.com/office/drawing/2014/main" val="1565064119"/>
                    </a:ext>
                  </a:extLst>
                </a:gridCol>
                <a:gridCol w="1150586">
                  <a:extLst>
                    <a:ext uri="{9D8B030D-6E8A-4147-A177-3AD203B41FA5}">
                      <a16:colId xmlns:a16="http://schemas.microsoft.com/office/drawing/2014/main" val="4209679865"/>
                    </a:ext>
                  </a:extLst>
                </a:gridCol>
                <a:gridCol w="885066">
                  <a:extLst>
                    <a:ext uri="{9D8B030D-6E8A-4147-A177-3AD203B41FA5}">
                      <a16:colId xmlns:a16="http://schemas.microsoft.com/office/drawing/2014/main" val="3491646044"/>
                    </a:ext>
                  </a:extLst>
                </a:gridCol>
                <a:gridCol w="1854463">
                  <a:extLst>
                    <a:ext uri="{9D8B030D-6E8A-4147-A177-3AD203B41FA5}">
                      <a16:colId xmlns:a16="http://schemas.microsoft.com/office/drawing/2014/main" val="2773568098"/>
                    </a:ext>
                  </a:extLst>
                </a:gridCol>
                <a:gridCol w="1042259">
                  <a:extLst>
                    <a:ext uri="{9D8B030D-6E8A-4147-A177-3AD203B41FA5}">
                      <a16:colId xmlns:a16="http://schemas.microsoft.com/office/drawing/2014/main" val="2443099134"/>
                    </a:ext>
                  </a:extLst>
                </a:gridCol>
                <a:gridCol w="1252371">
                  <a:extLst>
                    <a:ext uri="{9D8B030D-6E8A-4147-A177-3AD203B41FA5}">
                      <a16:colId xmlns:a16="http://schemas.microsoft.com/office/drawing/2014/main" val="3930186436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9290211"/>
                  </a:ext>
                </a:extLst>
              </a:tr>
              <a:tr h="184597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0"/>
                        <a:t>4MP 4.3x, Best performance in low light and 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Supports three real-time streams, providing different application scenarios and specification requirements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Downtown intersections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Public parking lot entrances and exits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Areas around train stations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Front-end devices installed in high-traffic areas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Real-time image streaming recording, transmitted to the backend management center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Using</a:t>
                      </a:r>
                      <a:r>
                        <a:rPr lang="af-ZA" sz="800"/>
                        <a:t> WDR</a:t>
                      </a:r>
                      <a:r>
                        <a:rPr lang="zh-TW" altLang="en-US" sz="800"/>
                        <a:t> to enhance monitoring effects in low light and high contrast scenarios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Real-time images for use by security management personnel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Monitoring interactions between pedestrians and vehicles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Clear monitoring images under high contrast lighting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Preservation and analysis of traffic accident footage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Enhancing the stability and clarity of urban surveillance images to meet multi-scenario streaming needs, contributing to improved public safety management efficiency.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6026917"/>
                  </a:ext>
                </a:extLst>
              </a:tr>
              <a:tr h="184597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0"/>
                        <a:t>Traffic-related</a:t>
                      </a:r>
                      <a:r>
                        <a:rPr lang="af-ZA" sz="1000" b="0"/>
                        <a:t> AI</a:t>
                      </a:r>
                      <a:r>
                        <a:rPr lang="zh-TW" altLang="en-US" sz="1000" b="0"/>
                        <a:t>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Providing traffic event detection (such as congestion, wrong-way driving, etc.) along with vehicle attribute identification and license plate recognition functions.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Intersection of Sidewalk and Road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Public Activity Areas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Municipal Building Entrances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1) AI</a:t>
                      </a:r>
                      <a:r>
                        <a:rPr lang="zh-TW" altLang="en-US" sz="900"/>
                        <a:t> Recognition Data is Transmitted to Backend Server in Real-Time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Alarm Notification Triggered to Notify Administrator upon Event Detection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Data Aggregation for Traffic Behavior Analysis and Decision Support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Warning for Wrong-Way Driving Behavior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Detection of Traffic Conditions in Urban Activities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Records and Tracking of Municipal Vehicle Entries and Exits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the incidence of safety accidents in urban areas, enhance traffic management efficiency, provide accurate data support for municipal management, and effectively lower operational risks.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363933"/>
                  </a:ext>
                </a:extLst>
              </a:tr>
            </a:tbl>
          </a:graphicData>
        </a:graphic>
      </p:graphicFrame>
      <p:pic>
        <p:nvPicPr>
          <p:cNvPr id="11" name="圖片 10">
            <a:extLst>
              <a:ext uri="{FF2B5EF4-FFF2-40B4-BE49-F238E27FC236}">
                <a16:creationId xmlns:a16="http://schemas.microsoft.com/office/drawing/2014/main" id="{53318FB3-FC24-07F8-D865-0D6F25777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41" y="2365402"/>
            <a:ext cx="1252244" cy="12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1644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A431 / A431-P1 / A431-P2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9E91312-69A1-6283-65C4-B9B0BB736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613" y="1920340"/>
            <a:ext cx="1252244" cy="12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0560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A432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659959" y="1853169"/>
            <a:ext cx="6243332" cy="47089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9MP 3.6x with Superior Low-light Performance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1-inch sensor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Color: 0.001 lux @ (F1.4, AGC ON); B/W: 0.0005 lux @ (F1.4, AGC ON)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30m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3 concurrent streams to meet diverse application and specification requirements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 Traffic-Related AI Support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ALPR (Automatic License Plate Recognition), vehicle detection, color detection, type detection, and incorrect direction detection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Front installation for checkpoint scenarios: up to 320 km/h; side installation: up to 320 km/h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81891" y="3586232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https://www.acti.com/product/A432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241B8BC8-D8CC-11D3-CC7C-2D5975240E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094" y="2163627"/>
            <a:ext cx="1464659" cy="142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3804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2976620" y="174779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Traffic</a:t>
            </a:r>
            <a:r>
              <a:rPr lang="zh-TW" altLang="en-US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(Traffic)</a:t>
            </a:r>
          </a:p>
        </p:txBody>
      </p:sp>
      <p:pic>
        <p:nvPicPr>
          <p:cNvPr id="5" name="圖片 4" descr="一張含有 小工具 的圖片  AI 產生的內容可能不正確。">
            <a:extLst>
              <a:ext uri="{FF2B5EF4-FFF2-40B4-BE49-F238E27FC236}">
                <a16:creationId xmlns:a16="http://schemas.microsoft.com/office/drawing/2014/main" id="{95447E25-A4E7-F87F-4F00-0E5F74B48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52" y="2201937"/>
            <a:ext cx="1464659" cy="1424199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FC7AD369-AEF0-B67E-7A42-0CDCFA78B9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024168"/>
              </p:ext>
            </p:extLst>
          </p:nvPr>
        </p:nvGraphicFramePr>
        <p:xfrm>
          <a:off x="1709442" y="2306229"/>
          <a:ext cx="7117659" cy="401455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5095">
                  <a:extLst>
                    <a:ext uri="{9D8B030D-6E8A-4147-A177-3AD203B41FA5}">
                      <a16:colId xmlns:a16="http://schemas.microsoft.com/office/drawing/2014/main" val="537260261"/>
                    </a:ext>
                  </a:extLst>
                </a:gridCol>
                <a:gridCol w="697642">
                  <a:extLst>
                    <a:ext uri="{9D8B030D-6E8A-4147-A177-3AD203B41FA5}">
                      <a16:colId xmlns:a16="http://schemas.microsoft.com/office/drawing/2014/main" val="1144494550"/>
                    </a:ext>
                  </a:extLst>
                </a:gridCol>
                <a:gridCol w="1279000">
                  <a:extLst>
                    <a:ext uri="{9D8B030D-6E8A-4147-A177-3AD203B41FA5}">
                      <a16:colId xmlns:a16="http://schemas.microsoft.com/office/drawing/2014/main" val="2299936412"/>
                    </a:ext>
                  </a:extLst>
                </a:gridCol>
                <a:gridCol w="930190">
                  <a:extLst>
                    <a:ext uri="{9D8B030D-6E8A-4147-A177-3AD203B41FA5}">
                      <a16:colId xmlns:a16="http://schemas.microsoft.com/office/drawing/2014/main" val="1211447188"/>
                    </a:ext>
                  </a:extLst>
                </a:gridCol>
                <a:gridCol w="1279007">
                  <a:extLst>
                    <a:ext uri="{9D8B030D-6E8A-4147-A177-3AD203B41FA5}">
                      <a16:colId xmlns:a16="http://schemas.microsoft.com/office/drawing/2014/main" val="798367507"/>
                    </a:ext>
                  </a:extLst>
                </a:gridCol>
                <a:gridCol w="1188576">
                  <a:extLst>
                    <a:ext uri="{9D8B030D-6E8A-4147-A177-3AD203B41FA5}">
                      <a16:colId xmlns:a16="http://schemas.microsoft.com/office/drawing/2014/main" val="1276068298"/>
                    </a:ext>
                  </a:extLst>
                </a:gridCol>
                <a:gridCol w="1278149">
                  <a:extLst>
                    <a:ext uri="{9D8B030D-6E8A-4147-A177-3AD203B41FA5}">
                      <a16:colId xmlns:a16="http://schemas.microsoft.com/office/drawing/2014/main" val="2215950795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4878188"/>
                  </a:ext>
                </a:extLst>
              </a:tr>
              <a:tr h="1674482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9MP 3.6x </a:t>
                      </a:r>
                      <a:r>
                        <a:rPr lang="zh-TW" altLang="en-US" sz="900"/>
                        <a:t>provides optimal low light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Enter the camera settings page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Adjust image resolution and light sensor settings</a:t>
                      </a:r>
                      <a:endParaRPr lang="zh-TW" sz="1300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Real-time preview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4) </a:t>
                      </a:r>
                      <a:r>
                        <a:rPr lang="zh-TW" altLang="en-US" sz="1000"/>
                        <a:t>Save settings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Highway toll station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Parking lot exit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Surveillance hub section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System startup 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Real-time image capture and data transmission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Image returned to backend management system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Provide safety and traffic monitoring reports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Highway surveillance of nighttime traffic flow and suspicious vehicles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Parking lot vehicle entry and exit records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Monitoring traffic conditions around key junctions 24/7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 nighttime surveillance efficiency and reduce missed detection events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Provide high-definition images for post-event analysis in busy areas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Enhance traffic management efficiency and accuracy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7166492"/>
                  </a:ext>
                </a:extLst>
              </a:tr>
              <a:tr h="2043656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Traffic-related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Enter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Settings page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Select </a:t>
                      </a:r>
                      <a:r>
                        <a:rPr lang="af-ZA" sz="900"/>
                        <a:t>ALPR (</a:t>
                      </a:r>
                      <a:r>
                        <a:rPr lang="zh-TW" altLang="en-US" sz="900"/>
                        <a:t> License Plate Recognition), vehicle type, vehicle color, or direction detection function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Enable Function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View Results</a:t>
                      </a:r>
                      <a:endParaRPr lang="zh-TW" sz="13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Main Road Checkpoint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Toll Booth Lane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Speed Monitoring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System Automatically Identifies Vehicle Features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Image is Transmitted in Real-Time to </a:t>
                      </a:r>
                      <a:r>
                        <a:rPr lang="af-ZA" sz="900"/>
                        <a:t>ALPR </a:t>
                      </a:r>
                      <a:r>
                        <a:rPr lang="zh-TW" altLang="en-US" sz="900"/>
                        <a:t>Backend System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Match Database to Check for Violations or Illegal Vehicles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Notify Administrator for Further Processing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Detection of Illegal Vehicle Entry and Exit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Quick Capture of License Plate and Vehicle Information for Law Enforcement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Ensure Area Safety and Reduce Vehicle Violations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 the speed of vehicle data collection and detection of violations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manual operations and optimize operational efficiency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Enhance traffic and safety management capabilities in the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4172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41110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37310" y="180848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Downtown</a:t>
            </a:r>
            <a:r>
              <a:rPr lang="en-US" altLang="zh-TW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(Downtown)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小工具 的圖片  AI 產生的內容可能不正確。">
            <a:extLst>
              <a:ext uri="{FF2B5EF4-FFF2-40B4-BE49-F238E27FC236}">
                <a16:creationId xmlns:a16="http://schemas.microsoft.com/office/drawing/2014/main" id="{5D787C48-15E1-61CA-2774-588E3BD38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19" y="2388162"/>
            <a:ext cx="1464659" cy="1424199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F378DF29-0233-4A60-8EDE-9B770ABF4C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223005"/>
              </p:ext>
            </p:extLst>
          </p:nvPr>
        </p:nvGraphicFramePr>
        <p:xfrm>
          <a:off x="1679096" y="2387150"/>
          <a:ext cx="7284716" cy="40044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8352">
                  <a:extLst>
                    <a:ext uri="{9D8B030D-6E8A-4147-A177-3AD203B41FA5}">
                      <a16:colId xmlns:a16="http://schemas.microsoft.com/office/drawing/2014/main" val="586836519"/>
                    </a:ext>
                  </a:extLst>
                </a:gridCol>
                <a:gridCol w="699774">
                  <a:extLst>
                    <a:ext uri="{9D8B030D-6E8A-4147-A177-3AD203B41FA5}">
                      <a16:colId xmlns:a16="http://schemas.microsoft.com/office/drawing/2014/main" val="1928540194"/>
                    </a:ext>
                  </a:extLst>
                </a:gridCol>
                <a:gridCol w="1205166">
                  <a:extLst>
                    <a:ext uri="{9D8B030D-6E8A-4147-A177-3AD203B41FA5}">
                      <a16:colId xmlns:a16="http://schemas.microsoft.com/office/drawing/2014/main" val="1139303414"/>
                    </a:ext>
                  </a:extLst>
                </a:gridCol>
                <a:gridCol w="971908">
                  <a:extLst>
                    <a:ext uri="{9D8B030D-6E8A-4147-A177-3AD203B41FA5}">
                      <a16:colId xmlns:a16="http://schemas.microsoft.com/office/drawing/2014/main" val="650674159"/>
                    </a:ext>
                  </a:extLst>
                </a:gridCol>
                <a:gridCol w="1269964">
                  <a:extLst>
                    <a:ext uri="{9D8B030D-6E8A-4147-A177-3AD203B41FA5}">
                      <a16:colId xmlns:a16="http://schemas.microsoft.com/office/drawing/2014/main" val="2741799569"/>
                    </a:ext>
                  </a:extLst>
                </a:gridCol>
                <a:gridCol w="1166292">
                  <a:extLst>
                    <a:ext uri="{9D8B030D-6E8A-4147-A177-3AD203B41FA5}">
                      <a16:colId xmlns:a16="http://schemas.microsoft.com/office/drawing/2014/main" val="1381021746"/>
                    </a:ext>
                  </a:extLst>
                </a:gridCol>
                <a:gridCol w="1453260">
                  <a:extLst>
                    <a:ext uri="{9D8B030D-6E8A-4147-A177-3AD203B41FA5}">
                      <a16:colId xmlns:a16="http://schemas.microsoft.com/office/drawing/2014/main" val="11897606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5990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9MP 3.6x </a:t>
                      </a:r>
                      <a:r>
                        <a:rPr lang="zh-TW" altLang="en-US" sz="900"/>
                        <a:t>provides optimal low light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Enter the camera settings page</a:t>
                      </a:r>
                      <a:endParaRPr lang="zh-TW" sz="1300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Adjust image resolution and light sensor settings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Real-time preview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4) </a:t>
                      </a:r>
                      <a:r>
                        <a:rPr lang="zh-TW" altLang="en-US" sz="1000"/>
                        <a:t>Save settings</a:t>
                      </a:r>
                      <a:endParaRPr lang="zh-TW" sz="13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City center intersections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Important public facilities (such as government agencies)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Crowded shopping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System startup 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Capture real-time images and environmental data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Transmit data to the management platform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Provide safety and surveillance reports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Monitor vehicle and pedestrian activities in the city center at night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Surveillance of public facility entrances and exits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Assist in safety management of large event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the risk of nighttime security incidents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Provide efficient and high-definition security images for downtown and public facilities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Enhance on-site security monitoring capabilities for large events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057139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Traffic-related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Enter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Settings page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Select </a:t>
                      </a:r>
                      <a:r>
                        <a:rPr lang="af-ZA" sz="900"/>
                        <a:t>ALPR (</a:t>
                      </a:r>
                      <a:r>
                        <a:rPr lang="zh-TW" altLang="en-US" sz="900"/>
                        <a:t> License Plate Recognition), vehicle type, vehicle color, or direction detection function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Enable Function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View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Public parking lot entrance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Monitoring areas of busy streets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Sections with traffic lights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Automatically identify vehicle characteristics and driving direction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Transmit images to the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backend system for analysis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System matches suspicious vehicle database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 </a:t>
                      </a:r>
                      <a:r>
                        <a:rPr lang="zh-TW" altLang="en-US" sz="800"/>
                        <a:t>The administrator receives a notification for processing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Detection of illegal parking in public parking lots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Tracking specific vehicles' routes in and out of the city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Analyzing traffic flow and congestion in the city center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Improving the management efficiency of vehicle flow and violation behavior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Reducing the pressure of manual monitoring and optimizing law enforcement accuracy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Enhancing overall traffic and safety conditions in the city center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50001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572683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A432:</a:t>
            </a:r>
            <a:r>
              <a:rPr lang="en-US"/>
              <a:t>  </a:t>
            </a:r>
            <a:r>
              <a:rPr lang="en-US" altLang="zh-TW"/>
              <a:t> 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67655" y="164664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Seaport</a:t>
            </a:r>
            <a:r>
              <a:rPr lang="en-US" altLang="zh-TW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(Seaport)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8" name="圖片 7" descr="一張含有 小工具 的圖片  AI 產生的內容可能不正確。">
            <a:extLst>
              <a:ext uri="{FF2B5EF4-FFF2-40B4-BE49-F238E27FC236}">
                <a16:creationId xmlns:a16="http://schemas.microsoft.com/office/drawing/2014/main" id="{04E1B581-0C53-D2A1-AA8C-BB30026AE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37" y="2107920"/>
            <a:ext cx="1464659" cy="1424199"/>
          </a:xfrm>
          <a:prstGeom prst="rect">
            <a:avLst/>
          </a:prstGeom>
        </p:spPr>
      </p:pic>
      <p:graphicFrame>
        <p:nvGraphicFramePr>
          <p:cNvPr id="19" name="表格 18">
            <a:extLst>
              <a:ext uri="{FF2B5EF4-FFF2-40B4-BE49-F238E27FC236}">
                <a16:creationId xmlns:a16="http://schemas.microsoft.com/office/drawing/2014/main" id="{F0550611-A8D6-418A-9CA0-A74D7F908F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839384"/>
              </p:ext>
            </p:extLst>
          </p:nvPr>
        </p:nvGraphicFramePr>
        <p:xfrm>
          <a:off x="1719557" y="2103930"/>
          <a:ext cx="7270165" cy="441079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8531">
                  <a:extLst>
                    <a:ext uri="{9D8B030D-6E8A-4147-A177-3AD203B41FA5}">
                      <a16:colId xmlns:a16="http://schemas.microsoft.com/office/drawing/2014/main" val="1083643081"/>
                    </a:ext>
                  </a:extLst>
                </a:gridCol>
                <a:gridCol w="556326">
                  <a:extLst>
                    <a:ext uri="{9D8B030D-6E8A-4147-A177-3AD203B41FA5}">
                      <a16:colId xmlns:a16="http://schemas.microsoft.com/office/drawing/2014/main" val="2260541379"/>
                    </a:ext>
                  </a:extLst>
                </a:gridCol>
                <a:gridCol w="1175873">
                  <a:extLst>
                    <a:ext uri="{9D8B030D-6E8A-4147-A177-3AD203B41FA5}">
                      <a16:colId xmlns:a16="http://schemas.microsoft.com/office/drawing/2014/main" val="2652969971"/>
                    </a:ext>
                  </a:extLst>
                </a:gridCol>
                <a:gridCol w="935638">
                  <a:extLst>
                    <a:ext uri="{9D8B030D-6E8A-4147-A177-3AD203B41FA5}">
                      <a16:colId xmlns:a16="http://schemas.microsoft.com/office/drawing/2014/main" val="2798582488"/>
                    </a:ext>
                  </a:extLst>
                </a:gridCol>
                <a:gridCol w="1454035">
                  <a:extLst>
                    <a:ext uri="{9D8B030D-6E8A-4147-A177-3AD203B41FA5}">
                      <a16:colId xmlns:a16="http://schemas.microsoft.com/office/drawing/2014/main" val="3137092757"/>
                    </a:ext>
                  </a:extLst>
                </a:gridCol>
                <a:gridCol w="1226448">
                  <a:extLst>
                    <a:ext uri="{9D8B030D-6E8A-4147-A177-3AD203B41FA5}">
                      <a16:colId xmlns:a16="http://schemas.microsoft.com/office/drawing/2014/main" val="945093141"/>
                    </a:ext>
                  </a:extLst>
                </a:gridCol>
                <a:gridCol w="1383314">
                  <a:extLst>
                    <a:ext uri="{9D8B030D-6E8A-4147-A177-3AD203B41FA5}">
                      <a16:colId xmlns:a16="http://schemas.microsoft.com/office/drawing/2014/main" val="1733492256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8519759"/>
                  </a:ext>
                </a:extLst>
              </a:tr>
              <a:tr h="1635703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9MP 3.6x </a:t>
                      </a:r>
                      <a:r>
                        <a:rPr lang="zh-TW" altLang="en-US" sz="900"/>
                        <a:t>provides optimal low light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Enter the camera settings page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Adjust image resolution and light sensor settings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Real-time preview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4) </a:t>
                      </a:r>
                      <a:r>
                        <a:rPr lang="zh-TW" altLang="en-US" sz="1000"/>
                        <a:t>Save settings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Main import and export of the port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Container freight area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Customs inspection point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System Startup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Capture HD images and transmit to management platform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System stores and analyzes data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Provide security reports to managers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Night surveillance of vehicle and personnel activities in the port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Security management of container areas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Import and export monitoring at customs checkpoints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Provide round-the-clock HD surveillance to reduce missed incidents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Enhance security and operational efficiency in container areas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Strengthen the enforcement capabilities and accuracy of port customs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798750"/>
                  </a:ext>
                </a:extLst>
              </a:tr>
              <a:tr h="2215283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Traffic-related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Enter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Settings page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Enable vehicle detection and </a:t>
                      </a:r>
                      <a:r>
                        <a:rPr lang="af-ZA" sz="900"/>
                        <a:t>ALPR </a:t>
                      </a:r>
                      <a:r>
                        <a:rPr lang="zh-TW" altLang="en-US" sz="900"/>
                        <a:t>functionality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View license plate and vehicle data in real-time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Match database and alert for violating vehicles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Vehicle registration area at the port entrance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Waiting area for cargo transport vehicles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Logistics center within the 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Automatically identify vehicle information (license plate, color, type)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Transmit data to the management system in real-time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Conduct backend analysis to identify suspicious vehicles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Provide reports or alerts to the administrator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Manage the legality of vehicle entry and exit at the port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Prevent unauthorized vehicles from entering the port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Improve the efficiency of cargo flow within the 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Reduce management loopholes for vehicle entry and exit, ensuring port security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Simplify the vehicle monitoring process within the port, enhancing operational efficiency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Assist in the rapid detection of suspicious vehicles and illegal activities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28019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387564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小工具 的圖片  AI 產生的內容可能不正確。">
            <a:extLst>
              <a:ext uri="{FF2B5EF4-FFF2-40B4-BE49-F238E27FC236}">
                <a16:creationId xmlns:a16="http://schemas.microsoft.com/office/drawing/2014/main" id="{DFD673BA-B00F-ACE9-6F84-5868F2721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484" y="1801489"/>
            <a:ext cx="1464659" cy="142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05992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A961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77794" y="1711766"/>
            <a:ext cx="6243332" cy="498140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2MP 60x with Superior Low-light and WDR Performance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1/1.2-inch sensor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Color: 0.002 lux @ F1.6 (AGC on); B/W: 0 lux (Laser on)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500m (Laser); WDR: 140dB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3 concurrent streams to meet diverse application and specification requirements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 Deep Learning AI Support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ALPR (Automatic License Plate Recognition)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Vehicle detection, face detection, face tracking, object area entry detection, object line crossing detection, and object area exit detection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Front installation for checkpoint scenarios: up to 120 km/h; side installation: up to 120 km/h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361629" y="352654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https://www.acti.com/product/A961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相機和鏡頭, 光學儀器, 相機, 相機鏡頭 的圖片  AI 產生的內容可能不正確。">
            <a:extLst>
              <a:ext uri="{FF2B5EF4-FFF2-40B4-BE49-F238E27FC236}">
                <a16:creationId xmlns:a16="http://schemas.microsoft.com/office/drawing/2014/main" id="{F7642D41-379C-D326-DDDF-A869DC2015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564" y="2079861"/>
            <a:ext cx="1420192" cy="145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53771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67655" y="173768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Traffic</a:t>
            </a:r>
            <a:r>
              <a:rPr lang="zh-TW" altLang="en-US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(Traffic)</a:t>
            </a:r>
          </a:p>
        </p:txBody>
      </p:sp>
      <p:pic>
        <p:nvPicPr>
          <p:cNvPr id="4" name="圖片 3" descr="一張含有 相機和鏡頭, 光學儀器, 相機, 相機鏡頭 的圖片  AI 產生的內容可能不正確。">
            <a:extLst>
              <a:ext uri="{FF2B5EF4-FFF2-40B4-BE49-F238E27FC236}">
                <a16:creationId xmlns:a16="http://schemas.microsoft.com/office/drawing/2014/main" id="{2E405F2C-B30E-4659-BBD4-A16FE6BDD6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36" y="2293498"/>
            <a:ext cx="1420192" cy="1453322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F95AAC2C-5848-D93B-8A95-3EB3AE557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967412"/>
              </p:ext>
            </p:extLst>
          </p:nvPr>
        </p:nvGraphicFramePr>
        <p:xfrm>
          <a:off x="1689652" y="2297043"/>
          <a:ext cx="7194045" cy="398062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34955">
                  <a:extLst>
                    <a:ext uri="{9D8B030D-6E8A-4147-A177-3AD203B41FA5}">
                      <a16:colId xmlns:a16="http://schemas.microsoft.com/office/drawing/2014/main" val="1824863063"/>
                    </a:ext>
                  </a:extLst>
                </a:gridCol>
                <a:gridCol w="882309">
                  <a:extLst>
                    <a:ext uri="{9D8B030D-6E8A-4147-A177-3AD203B41FA5}">
                      <a16:colId xmlns:a16="http://schemas.microsoft.com/office/drawing/2014/main" val="3010943510"/>
                    </a:ext>
                  </a:extLst>
                </a:gridCol>
                <a:gridCol w="1216517">
                  <a:extLst>
                    <a:ext uri="{9D8B030D-6E8A-4147-A177-3AD203B41FA5}">
                      <a16:colId xmlns:a16="http://schemas.microsoft.com/office/drawing/2014/main" val="2401798609"/>
                    </a:ext>
                  </a:extLst>
                </a:gridCol>
                <a:gridCol w="1082832">
                  <a:extLst>
                    <a:ext uri="{9D8B030D-6E8A-4147-A177-3AD203B41FA5}">
                      <a16:colId xmlns:a16="http://schemas.microsoft.com/office/drawing/2014/main" val="3626391862"/>
                    </a:ext>
                  </a:extLst>
                </a:gridCol>
                <a:gridCol w="1069465">
                  <a:extLst>
                    <a:ext uri="{9D8B030D-6E8A-4147-A177-3AD203B41FA5}">
                      <a16:colId xmlns:a16="http://schemas.microsoft.com/office/drawing/2014/main" val="2734451195"/>
                    </a:ext>
                  </a:extLst>
                </a:gridCol>
                <a:gridCol w="1189780">
                  <a:extLst>
                    <a:ext uri="{9D8B030D-6E8A-4147-A177-3AD203B41FA5}">
                      <a16:colId xmlns:a16="http://schemas.microsoft.com/office/drawing/2014/main" val="3971025888"/>
                    </a:ext>
                  </a:extLst>
                </a:gridCol>
                <a:gridCol w="1118187">
                  <a:extLst>
                    <a:ext uri="{9D8B030D-6E8A-4147-A177-3AD203B41FA5}">
                      <a16:colId xmlns:a16="http://schemas.microsoft.com/office/drawing/2014/main" val="2580734827"/>
                    </a:ext>
                  </a:extLst>
                </a:gridCol>
              </a:tblGrid>
              <a:tr h="278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9102437"/>
                  </a:ext>
                </a:extLst>
              </a:tr>
              <a:tr h="185123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 b="0"/>
                        <a:t>2MP 60x </a:t>
                      </a:r>
                      <a:r>
                        <a:rPr lang="zh-TW" altLang="en-US" sz="900" b="0"/>
                        <a:t>high magnification </a:t>
                      </a:r>
                      <a:r>
                        <a:rPr lang="en-US" altLang="zh-TW" sz="900" b="0"/>
                        <a:t>+ </a:t>
                      </a:r>
                      <a:r>
                        <a:rPr lang="zh-TW" altLang="en-US" sz="900" b="0"/>
                        <a:t>extxcellent low light </a:t>
                      </a:r>
                      <a:r>
                        <a:rPr lang="af-ZA" sz="900" b="0"/>
                        <a:t>WDR </a:t>
                      </a:r>
                      <a:r>
                        <a:rPr lang="zh-TW" altLang="en-US" sz="900" b="0"/>
                        <a:t>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Navigate to the image settings page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Adjust the zoom, enable </a:t>
                      </a:r>
                      <a:r>
                        <a:rPr lang="af-ZA" sz="900"/>
                        <a:t>WDR </a:t>
                      </a:r>
                      <a:r>
                        <a:rPr lang="zh-TW" altLang="en-US" sz="900"/>
                        <a:t>function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View the image in real-time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Highway toll station</a:t>
                      </a:r>
                      <a:br>
                        <a:rPr lang="zh-TW" altLang="en-US" sz="1300"/>
                      </a:br>
                      <a:r>
                        <a:rPr lang="en-US" altLang="zh-TW" sz="1100"/>
                        <a:t> 2) </a:t>
                      </a:r>
                      <a:r>
                        <a:rPr lang="zh-TW" altLang="en-US" sz="1100"/>
                        <a:t>Highway entrance ramp</a:t>
                      </a:r>
                      <a:br>
                        <a:rPr lang="zh-TW" altLang="en-US" sz="1300"/>
                      </a:br>
                      <a:r>
                        <a:rPr lang="en-US" altLang="zh-TW" sz="1100"/>
                        <a:t> 3) </a:t>
                      </a:r>
                      <a:r>
                        <a:rPr lang="zh-TW" altLang="en-US" sz="1100"/>
                        <a:t>Major traffic hub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The administrator confirms the monitoring needs of the traffic hub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Set the magnification and exposure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Real-time monitoring of road images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Monitor the status of vehicles on the highway to ensure smooth traffic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Clearly identify vehicles and surrounding environments in low light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risks caused by blurred vision, improve traffic monitoring efficiency, and minimize downtime losses due to accidents.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1500133"/>
                  </a:ext>
                </a:extLst>
              </a:tr>
              <a:tr h="185123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0"/>
                        <a:t>Deep Learning </a:t>
                      </a:r>
                      <a:r>
                        <a:rPr lang="af-ZA" sz="1000" b="0"/>
                        <a:t>AI </a:t>
                      </a:r>
                      <a:r>
                        <a:rPr lang="zh-TW" altLang="en-US" sz="1000" b="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Activate </a:t>
                      </a:r>
                      <a:r>
                        <a:rPr lang="af-ZA" sz="900"/>
                        <a:t>ALPR </a:t>
                      </a:r>
                      <a:r>
                        <a:rPr lang="zh-TW" altLang="en-US" sz="900"/>
                        <a:t>function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Set target area and vehicle speed parameters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View real-time license plate recognition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Highway buffer zone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Bridge entry and exit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High accident occurrence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Managers analyze vehicle flow trends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System automatically detects and recognizes license plates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Record and store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Automatically record license plate information when vehicles pass by for illegal vehicle interception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Achieve precise traffic flow management in multi-path surveillance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Improve vehicle passage efficiency, quickly query vehicle passage records, and reduce manual operation errors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4978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412687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27195" y="184894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Downtown</a:t>
            </a:r>
            <a:r>
              <a:rPr lang="en-US" altLang="zh-TW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(Downtown)</a:t>
            </a:r>
            <a:endParaRPr lang="zh-TW" altLang="en-US">
              <a:ea typeface="+mn-lt"/>
              <a:cs typeface="+mn-lt"/>
            </a:endParaRPr>
          </a:p>
        </p:txBody>
      </p:sp>
      <p:pic>
        <p:nvPicPr>
          <p:cNvPr id="5" name="圖片 4" descr="一張含有 相機和鏡頭, 光學儀器, 相機, 相機鏡頭 的圖片  AI 產生的內容可能不正確。">
            <a:extLst>
              <a:ext uri="{FF2B5EF4-FFF2-40B4-BE49-F238E27FC236}">
                <a16:creationId xmlns:a16="http://schemas.microsoft.com/office/drawing/2014/main" id="{2CBCADA3-B82C-01C3-C410-199763AB0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400" y="2470634"/>
            <a:ext cx="1420192" cy="1453322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D89053E4-9BAE-7F15-E527-33564AD864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293047"/>
              </p:ext>
            </p:extLst>
          </p:nvPr>
        </p:nvGraphicFramePr>
        <p:xfrm>
          <a:off x="1790363" y="2468070"/>
          <a:ext cx="7057192" cy="366144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81478">
                  <a:extLst>
                    <a:ext uri="{9D8B030D-6E8A-4147-A177-3AD203B41FA5}">
                      <a16:colId xmlns:a16="http://schemas.microsoft.com/office/drawing/2014/main" val="483444454"/>
                    </a:ext>
                  </a:extLst>
                </a:gridCol>
                <a:gridCol w="809203">
                  <a:extLst>
                    <a:ext uri="{9D8B030D-6E8A-4147-A177-3AD203B41FA5}">
                      <a16:colId xmlns:a16="http://schemas.microsoft.com/office/drawing/2014/main" val="3293579523"/>
                    </a:ext>
                  </a:extLst>
                </a:gridCol>
                <a:gridCol w="1327599">
                  <a:extLst>
                    <a:ext uri="{9D8B030D-6E8A-4147-A177-3AD203B41FA5}">
                      <a16:colId xmlns:a16="http://schemas.microsoft.com/office/drawing/2014/main" val="617882337"/>
                    </a:ext>
                  </a:extLst>
                </a:gridCol>
                <a:gridCol w="986216">
                  <a:extLst>
                    <a:ext uri="{9D8B030D-6E8A-4147-A177-3AD203B41FA5}">
                      <a16:colId xmlns:a16="http://schemas.microsoft.com/office/drawing/2014/main" val="1838971759"/>
                    </a:ext>
                  </a:extLst>
                </a:gridCol>
                <a:gridCol w="1112654">
                  <a:extLst>
                    <a:ext uri="{9D8B030D-6E8A-4147-A177-3AD203B41FA5}">
                      <a16:colId xmlns:a16="http://schemas.microsoft.com/office/drawing/2014/main" val="3658886544"/>
                    </a:ext>
                  </a:extLst>
                </a:gridCol>
                <a:gridCol w="1131872">
                  <a:extLst>
                    <a:ext uri="{9D8B030D-6E8A-4147-A177-3AD203B41FA5}">
                      <a16:colId xmlns:a16="http://schemas.microsoft.com/office/drawing/2014/main" val="1550693607"/>
                    </a:ext>
                  </a:extLst>
                </a:gridCol>
                <a:gridCol w="1008170">
                  <a:extLst>
                    <a:ext uri="{9D8B030D-6E8A-4147-A177-3AD203B41FA5}">
                      <a16:colId xmlns:a16="http://schemas.microsoft.com/office/drawing/2014/main" val="1121473584"/>
                    </a:ext>
                  </a:extLst>
                </a:gridCol>
              </a:tblGrid>
              <a:tr h="278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4288805"/>
                  </a:ext>
                </a:extLst>
              </a:tr>
              <a:tr h="1439244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0"/>
                        <a:t>2MP 60x </a:t>
                      </a:r>
                      <a:r>
                        <a:rPr lang="zh-TW" altLang="en-US" sz="1000" b="0"/>
                        <a:t>high magnification </a:t>
                      </a:r>
                      <a:r>
                        <a:rPr lang="en-US" altLang="zh-TW" sz="1000" b="0"/>
                        <a:t>+ </a:t>
                      </a:r>
                      <a:r>
                        <a:rPr lang="zh-TW" altLang="en-US" sz="1000" b="0"/>
                        <a:t>extxcellent low light </a:t>
                      </a:r>
                      <a:r>
                        <a:rPr lang="af-ZA" sz="1000" b="0"/>
                        <a:t>WDR </a:t>
                      </a:r>
                      <a:r>
                        <a:rPr lang="zh-TW" altLang="en-US" sz="1000" b="0"/>
                        <a:t>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Navigate to the image settings page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Adjust the zoom, enable </a:t>
                      </a:r>
                      <a:r>
                        <a:rPr lang="af-ZA" sz="1000"/>
                        <a:t>WDR </a:t>
                      </a:r>
                      <a:r>
                        <a:rPr lang="zh-TW" altLang="en-US" sz="1000"/>
                        <a:t>function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View the image in real-time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City center traffic intersections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Nighttime security hotspots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Surveillance points around high-rise buildings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Security management personnel analyze the surveillance area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Adjust shooting angles and zoom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Activate nighttime surveillance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Provide high-resolution images for crowd management in urban areas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Assist in security patrols under low light conditions at night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Enhance urban security, reduce crime rates, and strengthen citizens' sense of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086268"/>
                  </a:ext>
                </a:extLst>
              </a:tr>
              <a:tr h="1697215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0"/>
                        <a:t>Deep Learning </a:t>
                      </a:r>
                      <a:r>
                        <a:rPr lang="af-ZA" sz="1100" b="0"/>
                        <a:t>AI </a:t>
                      </a:r>
                      <a:r>
                        <a:rPr lang="zh-TW" altLang="en-US" sz="1100" b="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Enable facial detection function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Set area alarm trigger conditions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Track facial targets and generate reports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Urban parks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Large shopping mall entrances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Parking lot import and export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System identifies specific personnel entering the area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Generate alarms and record facial data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Provide real-time notifications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Monitor abnormal behavior of personnel in public spaces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Automatically identify faces entering specific areas and conduct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Quickly respond to potential threats, reduce personnel management pressure, and address emergencies in a timely manner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81567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035909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A961:</a:t>
            </a:r>
            <a:r>
              <a:rPr lang="en-US"/>
              <a:t>  </a:t>
            </a:r>
            <a:r>
              <a:rPr lang="en-US" altLang="zh-TW"/>
              <a:t> 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2986735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Factory</a:t>
            </a:r>
            <a:r>
              <a:rPr lang="en-US">
                <a:ea typeface="+mn-lt"/>
                <a:cs typeface="+mn-lt"/>
              </a:rPr>
              <a:t> (Factory)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相機和鏡頭, 光學儀器, 相機, 相機鏡頭 的圖片  AI 產生的內容可能不正確。">
            <a:extLst>
              <a:ext uri="{FF2B5EF4-FFF2-40B4-BE49-F238E27FC236}">
                <a16:creationId xmlns:a16="http://schemas.microsoft.com/office/drawing/2014/main" id="{1FDA5862-98F8-CAF5-97F3-544E10667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79" y="2371438"/>
            <a:ext cx="1420192" cy="1453322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C4616B8E-99B1-F2AC-C9EB-B9DFA01EDF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895689"/>
              </p:ext>
            </p:extLst>
          </p:nvPr>
        </p:nvGraphicFramePr>
        <p:xfrm>
          <a:off x="1719556" y="2367946"/>
          <a:ext cx="7107768" cy="380132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82003">
                  <a:extLst>
                    <a:ext uri="{9D8B030D-6E8A-4147-A177-3AD203B41FA5}">
                      <a16:colId xmlns:a16="http://schemas.microsoft.com/office/drawing/2014/main" val="3662445843"/>
                    </a:ext>
                  </a:extLst>
                </a:gridCol>
                <a:gridCol w="839166">
                  <a:extLst>
                    <a:ext uri="{9D8B030D-6E8A-4147-A177-3AD203B41FA5}">
                      <a16:colId xmlns:a16="http://schemas.microsoft.com/office/drawing/2014/main" val="205266076"/>
                    </a:ext>
                  </a:extLst>
                </a:gridCol>
                <a:gridCol w="1380567">
                  <a:extLst>
                    <a:ext uri="{9D8B030D-6E8A-4147-A177-3AD203B41FA5}">
                      <a16:colId xmlns:a16="http://schemas.microsoft.com/office/drawing/2014/main" val="832915550"/>
                    </a:ext>
                  </a:extLst>
                </a:gridCol>
                <a:gridCol w="1087367">
                  <a:extLst>
                    <a:ext uri="{9D8B030D-6E8A-4147-A177-3AD203B41FA5}">
                      <a16:colId xmlns:a16="http://schemas.microsoft.com/office/drawing/2014/main" val="1341638434"/>
                    </a:ext>
                  </a:extLst>
                </a:gridCol>
                <a:gridCol w="1118831">
                  <a:extLst>
                    <a:ext uri="{9D8B030D-6E8A-4147-A177-3AD203B41FA5}">
                      <a16:colId xmlns:a16="http://schemas.microsoft.com/office/drawing/2014/main" val="897054152"/>
                    </a:ext>
                  </a:extLst>
                </a:gridCol>
                <a:gridCol w="1084437">
                  <a:extLst>
                    <a:ext uri="{9D8B030D-6E8A-4147-A177-3AD203B41FA5}">
                      <a16:colId xmlns:a16="http://schemas.microsoft.com/office/drawing/2014/main" val="3165427048"/>
                    </a:ext>
                  </a:extLst>
                </a:gridCol>
                <a:gridCol w="1015397">
                  <a:extLst>
                    <a:ext uri="{9D8B030D-6E8A-4147-A177-3AD203B41FA5}">
                      <a16:colId xmlns:a16="http://schemas.microsoft.com/office/drawing/2014/main" val="2161131130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4654573"/>
                  </a:ext>
                </a:extLst>
              </a:tr>
              <a:tr h="1658513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0"/>
                        <a:t>2MP 60x </a:t>
                      </a:r>
                      <a:r>
                        <a:rPr lang="zh-TW" altLang="en-US" sz="1000" b="0"/>
                        <a:t>high magnification </a:t>
                      </a:r>
                      <a:r>
                        <a:rPr lang="en-US" altLang="zh-TW" sz="1000" b="0"/>
                        <a:t>+ </a:t>
                      </a:r>
                      <a:r>
                        <a:rPr lang="zh-TW" altLang="en-US" sz="1000" b="0"/>
                        <a:t>extxcellent low light </a:t>
                      </a:r>
                      <a:r>
                        <a:rPr lang="af-ZA" sz="1000" b="0"/>
                        <a:t>WDR </a:t>
                      </a:r>
                      <a:r>
                        <a:rPr lang="zh-TW" altLang="en-US" sz="1000" b="0"/>
                        <a:t>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Navigate to the image settings page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Adjust the zoom, enable </a:t>
                      </a:r>
                      <a:r>
                        <a:rPr lang="af-ZA" sz="1000"/>
                        <a:t>WDR </a:t>
                      </a:r>
                      <a:r>
                        <a:rPr lang="zh-TW" altLang="en-US" sz="1000"/>
                        <a:t>function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View the image in real-time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Raw material warehouse entrance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Key areas of manufacturing equipment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Surveillance points with insufficient ambient light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Confirm surveillance locations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Set up cameras to cover key areas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Monitor the production process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Clearly record the flow of materials in and out of the factory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Provide high-quality surveillance images in low 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Prevent material loss, monitor abnormal production processes, and enhance internal operational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3039458"/>
                  </a:ext>
                </a:extLst>
              </a:tr>
              <a:tr h="1852001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0"/>
                        <a:t>Deep Learning </a:t>
                      </a:r>
                      <a:r>
                        <a:rPr lang="af-ZA" sz="1100" b="0"/>
                        <a:t>AI </a:t>
                      </a:r>
                      <a:r>
                        <a:rPr lang="zh-TW" altLang="en-US" sz="1100" b="0"/>
                        <a:t>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Enable area intrusion detection function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Set target range and alarm method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Automatically record intrusion events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Around the warehouse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Entrance of the production workshop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Near high-value equipment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The system automatically identifies objects entering the designated area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Trigger alarm and notify management personnel</a:t>
                      </a:r>
                      <a:br>
                        <a:rPr lang="zh-TW" altLang="en-US" sz="14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Store event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Automatically detect illegal intrusion and generate timely reports to notify relevant personnel</a:t>
                      </a:r>
                      <a:br>
                        <a:rPr lang="zh-TW" altLang="en-US" sz="14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Support real-time risk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Reduce risks caused by personnel management oversights, ensure property safety, and improve alert efficiency.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7835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797409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A961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相機和鏡頭, 光學儀器, 相機, 相機鏡頭 的圖片  AI 產生的內容可能不正確。">
            <a:extLst>
              <a:ext uri="{FF2B5EF4-FFF2-40B4-BE49-F238E27FC236}">
                <a16:creationId xmlns:a16="http://schemas.microsoft.com/office/drawing/2014/main" id="{255207B4-1260-50A0-DB82-7613664B9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077" y="1837100"/>
            <a:ext cx="1420192" cy="145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6646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A962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91350" y="1809684"/>
            <a:ext cx="6172631" cy="480131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Feature1: 8MP 36x with Superior Low-light and WDR Performance</a:t>
            </a:r>
            <a:endParaRPr lang="en-US" altLang="zh-TW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1/1.8-inch sensor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Color: 0.0005 lux @ F1.2 (AGC on); B/W: 0 lux (IR LED on)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IR working distance: 300m; WDR: 140dB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3 concurrent streams to meet diverse application and specification requirements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120fps at 1080P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Feature2: Deep Learning AI Support</a:t>
            </a:r>
            <a:endParaRPr lang="en-US" altLang="zh-TW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ALPR (Automatic License Plate Recognition)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Vehicle detection, face detection, face tracking, object area entry detection, object line crossing detection, and object area exit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Front installation for checkpoint scenarios: up to 180 km/h; side installation: up to 180 km/h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09903" y="371873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https://www.acti.com/product/A962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相機和鏡頭, 光學儀器, 相機鏡頭, 相機 的圖片  AI 產生的內容可能不正確。">
            <a:extLst>
              <a:ext uri="{FF2B5EF4-FFF2-40B4-BE49-F238E27FC236}">
                <a16:creationId xmlns:a16="http://schemas.microsoft.com/office/drawing/2014/main" id="{99930A81-0A26-435E-7D87-5B08896AC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983" y="2130228"/>
            <a:ext cx="1596154" cy="159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8689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67655" y="173768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Traffic</a:t>
            </a:r>
            <a:r>
              <a:rPr lang="zh-TW" altLang="en-US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(Traffic)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ADCA1BDA-B5F9-F740-0CFC-710368F3BB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34130"/>
              </p:ext>
            </p:extLst>
          </p:nvPr>
        </p:nvGraphicFramePr>
        <p:xfrm>
          <a:off x="1395875" y="2245539"/>
          <a:ext cx="7535923" cy="427348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2009">
                  <a:extLst>
                    <a:ext uri="{9D8B030D-6E8A-4147-A177-3AD203B41FA5}">
                      <a16:colId xmlns:a16="http://schemas.microsoft.com/office/drawing/2014/main" val="195574598"/>
                    </a:ext>
                  </a:extLst>
                </a:gridCol>
                <a:gridCol w="518395">
                  <a:extLst>
                    <a:ext uri="{9D8B030D-6E8A-4147-A177-3AD203B41FA5}">
                      <a16:colId xmlns:a16="http://schemas.microsoft.com/office/drawing/2014/main" val="4047964331"/>
                    </a:ext>
                  </a:extLst>
                </a:gridCol>
                <a:gridCol w="1188516">
                  <a:extLst>
                    <a:ext uri="{9D8B030D-6E8A-4147-A177-3AD203B41FA5}">
                      <a16:colId xmlns:a16="http://schemas.microsoft.com/office/drawing/2014/main" val="1615855145"/>
                    </a:ext>
                  </a:extLst>
                </a:gridCol>
                <a:gridCol w="809203">
                  <a:extLst>
                    <a:ext uri="{9D8B030D-6E8A-4147-A177-3AD203B41FA5}">
                      <a16:colId xmlns:a16="http://schemas.microsoft.com/office/drawing/2014/main" val="2028888670"/>
                    </a:ext>
                  </a:extLst>
                </a:gridCol>
                <a:gridCol w="1850670">
                  <a:extLst>
                    <a:ext uri="{9D8B030D-6E8A-4147-A177-3AD203B41FA5}">
                      <a16:colId xmlns:a16="http://schemas.microsoft.com/office/drawing/2014/main" val="2090715206"/>
                    </a:ext>
                  </a:extLst>
                </a:gridCol>
                <a:gridCol w="1529900">
                  <a:extLst>
                    <a:ext uri="{9D8B030D-6E8A-4147-A177-3AD203B41FA5}">
                      <a16:colId xmlns:a16="http://schemas.microsoft.com/office/drawing/2014/main" val="2851194932"/>
                    </a:ext>
                  </a:extLst>
                </a:gridCol>
                <a:gridCol w="1127230">
                  <a:extLst>
                    <a:ext uri="{9D8B030D-6E8A-4147-A177-3AD203B41FA5}">
                      <a16:colId xmlns:a16="http://schemas.microsoft.com/office/drawing/2014/main" val="543596594"/>
                    </a:ext>
                  </a:extLst>
                </a:gridCol>
              </a:tblGrid>
              <a:tr h="325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881836"/>
                  </a:ext>
                </a:extLst>
              </a:tr>
              <a:tr h="1974229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0"/>
                        <a:t>8MP 36x</a:t>
                      </a:r>
                      <a:r>
                        <a:rPr lang="zh-TW" altLang="en-US" sz="1000" b="0"/>
                        <a:t> Best low light</a:t>
                      </a:r>
                      <a:r>
                        <a:rPr lang="af-ZA" sz="1000" b="0"/>
                        <a:t> WDR</a:t>
                      </a:r>
                      <a:r>
                        <a:rPr lang="zh-TW" altLang="en-US" sz="1000" b="0"/>
                        <a:t>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high-quality images that can operate normally in extremely low light environments; multiple streams meet various application needs.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Highway entrance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Toll station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Vehicle parking lot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br>
                        <a:rPr lang="zh-TW" altLang="en-US" sz="1300"/>
                      </a:br>
                      <a:r>
                        <a:rPr lang="zh-TW" altLang="en-US" sz="900"/>
                        <a:t>1) Managers can remotely view real-time images of highway sections through VMS. 2) Configure multiple streams to meet monitoring and recording needs. 3) Enable IR function in nighttime or low light conditions.</a:t>
                      </a:r>
                      <a:br>
                        <a:rPr lang="zh-TW" altLang="en-US" sz="1300"/>
                      </a:br>
                      <a:endParaRPr lang="zh-TW" altLang="en-US" sz="13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Administrator and Vehicle</a:t>
                      </a:r>
                      <a:r>
                        <a:rPr lang="zh-TW" altLang="en-US" sz="900"/>
                        <a:t>: Used for monitoring vehicle entry and exit, analyzing traffic flow, or tracking fleeing vehicles. </a:t>
                      </a:r>
                      <a:br>
                        <a:rPr lang="zh-TW" altLang="en-US" sz="1300"/>
                      </a:br>
                      <a:r>
                        <a:rPr lang="zh-TW" altLang="en-US" sz="900" b="1"/>
                        <a:t>Administrator and Infrastructure</a:t>
                      </a:r>
                      <a:r>
                        <a:rPr lang="zh-TW" altLang="en-US" sz="900"/>
                        <a:t>: Monitor the status of highway toll stations, providing clear quality event records.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the risk of accidents and traffic congestion, enhance nighttime surveillance efficiency and quality, and assist traffic managers in responding quickly to events.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0306069"/>
                  </a:ext>
                </a:extLst>
              </a:tr>
              <a:tr h="1974229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0"/>
                        <a:t>Deep Learning</a:t>
                      </a:r>
                      <a:r>
                        <a:rPr lang="af-ZA" sz="1000" b="0"/>
                        <a:t> AI</a:t>
                      </a:r>
                      <a:r>
                        <a:rPr lang="zh-TW" altLang="en-US" sz="1000" b="0"/>
                        <a:t>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/>
                        <a:t>ALPR (</a:t>
                      </a:r>
                      <a:r>
                        <a:rPr lang="zh-TW" altLang="en-US" sz="800"/>
                        <a:t> Automatic License Plate Recognition), vehicle detection, object entry and exit area, and line crossing detection functions, automatically analyze data and trigger alarms.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Toll Station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Highway Checkpoint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Parking Lot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Use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for vehicle detection and automatic license plate recognition.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Automatically capture license plates and vehicle features at speeds of up to</a:t>
                      </a:r>
                      <a:r>
                        <a:rPr lang="en-US" altLang="zh-TW" sz="900"/>
                        <a:t> 180</a:t>
                      </a:r>
                      <a:r>
                        <a:rPr lang="af-ZA" sz="900"/>
                        <a:t> km/h</a:t>
                      </a:r>
                      <a:r>
                        <a:rPr lang="zh-TW" altLang="en-US" sz="900"/>
                        <a:t> in high-speed scenarios.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Automatically trigger alarms for illegal activities, such as illegal parking or vehicles entering restricted areas.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Administrator and Vehicle</a:t>
                      </a:r>
                      <a:r>
                        <a:rPr lang="zh-TW" altLang="en-US" sz="900"/>
                        <a:t>: Identify illegal vehicles or unpaid vehicles, triggering automatic alarms. </a:t>
                      </a:r>
                      <a:br>
                        <a:rPr lang="zh-TW" altLang="en-US" sz="1300"/>
                      </a:br>
                      <a:r>
                        <a:rPr lang="zh-TW" altLang="en-US" sz="900" b="1"/>
                        <a:t>Managers and Visitors</a:t>
                      </a:r>
                      <a:r>
                        <a:rPr lang="zh-TW" altLang="en-US" sz="900"/>
                        <a:t>: Improve parking lot entry and exit efficiency without manual intervention, enhancing overall traffic flow.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manual intervention to enhance management efficiency, quickly capture violations to minimize losses, and can be applied to law enforcement and evidence collection, meeting traffic management needs.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8622166"/>
                  </a:ext>
                </a:extLst>
              </a:tr>
            </a:tbl>
          </a:graphicData>
        </a:graphic>
      </p:graphicFrame>
      <p:pic>
        <p:nvPicPr>
          <p:cNvPr id="11" name="圖片 10" descr="一張含有 相機和鏡頭, 光學儀器, 相機鏡頭, 相機 的圖片  AI 產生的內容可能不正確。">
            <a:extLst>
              <a:ext uri="{FF2B5EF4-FFF2-40B4-BE49-F238E27FC236}">
                <a16:creationId xmlns:a16="http://schemas.microsoft.com/office/drawing/2014/main" id="{6D9CA84E-C81A-CFA0-3592-5FF7622AE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41" y="2241495"/>
            <a:ext cx="1070172" cy="108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3920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2928732" y="1608875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Downtown</a:t>
            </a:r>
            <a:r>
              <a:rPr lang="en-US" altLang="zh-TW">
                <a:ea typeface="+mn-lt"/>
                <a:cs typeface="+mn-lt"/>
              </a:rPr>
              <a:t>  </a:t>
            </a:r>
            <a:r>
              <a:rPr lang="en-US">
                <a:ea typeface="+mn-lt"/>
                <a:cs typeface="+mn-lt"/>
              </a:rPr>
              <a:t> (Downtown)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相機和鏡頭, 光學儀器, 相機鏡頭, 相機 的圖片  AI 產生的內容可能不正確。">
            <a:extLst>
              <a:ext uri="{FF2B5EF4-FFF2-40B4-BE49-F238E27FC236}">
                <a16:creationId xmlns:a16="http://schemas.microsoft.com/office/drawing/2014/main" id="{504FDC80-83CE-9829-7563-33A469986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66" y="2059327"/>
            <a:ext cx="1323048" cy="1272473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DCD42632-DBDE-8EBA-3100-99F8752B88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177300"/>
              </p:ext>
            </p:extLst>
          </p:nvPr>
        </p:nvGraphicFramePr>
        <p:xfrm>
          <a:off x="1574233" y="2063371"/>
          <a:ext cx="7284631" cy="443172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79630">
                  <a:extLst>
                    <a:ext uri="{9D8B030D-6E8A-4147-A177-3AD203B41FA5}">
                      <a16:colId xmlns:a16="http://schemas.microsoft.com/office/drawing/2014/main" val="1768910"/>
                    </a:ext>
                  </a:extLst>
                </a:gridCol>
                <a:gridCol w="535164">
                  <a:extLst>
                    <a:ext uri="{9D8B030D-6E8A-4147-A177-3AD203B41FA5}">
                      <a16:colId xmlns:a16="http://schemas.microsoft.com/office/drawing/2014/main" val="615447469"/>
                    </a:ext>
                  </a:extLst>
                </a:gridCol>
                <a:gridCol w="1150586">
                  <a:extLst>
                    <a:ext uri="{9D8B030D-6E8A-4147-A177-3AD203B41FA5}">
                      <a16:colId xmlns:a16="http://schemas.microsoft.com/office/drawing/2014/main" val="3927046588"/>
                    </a:ext>
                  </a:extLst>
                </a:gridCol>
                <a:gridCol w="871712">
                  <a:extLst>
                    <a:ext uri="{9D8B030D-6E8A-4147-A177-3AD203B41FA5}">
                      <a16:colId xmlns:a16="http://schemas.microsoft.com/office/drawing/2014/main" val="2453300999"/>
                    </a:ext>
                  </a:extLst>
                </a:gridCol>
                <a:gridCol w="1748749">
                  <a:extLst>
                    <a:ext uri="{9D8B030D-6E8A-4147-A177-3AD203B41FA5}">
                      <a16:colId xmlns:a16="http://schemas.microsoft.com/office/drawing/2014/main" val="2784984299"/>
                    </a:ext>
                  </a:extLst>
                </a:gridCol>
                <a:gridCol w="1476756">
                  <a:extLst>
                    <a:ext uri="{9D8B030D-6E8A-4147-A177-3AD203B41FA5}">
                      <a16:colId xmlns:a16="http://schemas.microsoft.com/office/drawing/2014/main" val="1304575855"/>
                    </a:ext>
                  </a:extLst>
                </a:gridCol>
                <a:gridCol w="1022034">
                  <a:extLst>
                    <a:ext uri="{9D8B030D-6E8A-4147-A177-3AD203B41FA5}">
                      <a16:colId xmlns:a16="http://schemas.microsoft.com/office/drawing/2014/main" val="184441156"/>
                    </a:ext>
                  </a:extLst>
                </a:gridCol>
              </a:tblGrid>
              <a:tr h="28644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2288217"/>
                  </a:ext>
                </a:extLst>
              </a:tr>
              <a:tr h="2044199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0"/>
                        <a:t>8MP 36x</a:t>
                      </a:r>
                      <a:r>
                        <a:rPr lang="zh-TW" altLang="en-US" sz="1000" b="0"/>
                        <a:t> Best low light</a:t>
                      </a:r>
                      <a:r>
                        <a:rPr lang="af-ZA" sz="1000" b="0"/>
                        <a:t> WDR</a:t>
                      </a:r>
                      <a:r>
                        <a:rPr lang="zh-TW" altLang="en-US" sz="1000" b="0"/>
                        <a:t>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high-quality images that can operate normally in extremely low light environments; multiple streams meet various application needs.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Parks and Public Spaces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Traffic Intersections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Periphery of Government Buildings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Install cameras in public areas to provide real-time images for city managers to view remotely.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Utilize multi-streaming to simultaneously monitor multiple scenes and record the occurrence of events.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Automatically activate low light or</a:t>
                      </a:r>
                      <a:r>
                        <a:rPr lang="af-ZA" sz="900"/>
                        <a:t> IR</a:t>
                      </a:r>
                      <a:r>
                        <a:rPr lang="zh-TW" altLang="en-US" sz="900"/>
                        <a:t> mode at night to ensure availability at all times.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Managers and Visitors</a:t>
                      </a:r>
                      <a:r>
                        <a:rPr lang="zh-TW" altLang="en-US" sz="900"/>
                        <a:t>: Monitor visitor activities in public spaces to ensure citizen safety. </a:t>
                      </a:r>
                      <a:br>
                        <a:rPr lang="zh-TW" altLang="en-US" sz="1300"/>
                      </a:br>
                      <a:r>
                        <a:rPr lang="zh-TW" altLang="en-US" sz="900" b="1"/>
                        <a:t>Managers and Infrastructure</a:t>
                      </a:r>
                      <a:r>
                        <a:rPr lang="zh-TW" altLang="en-US" sz="900"/>
                        <a:t>: Monitor traffic conditions at intersections to assist in traffic control or detect infrastructure damage.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crime risk and enhance public safety; Optimize the monitoring capabilities of urban managers, ensuring clear images can still be captured in low light environments.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7996874"/>
                  </a:ext>
                </a:extLst>
              </a:tr>
              <a:tr h="2044199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0"/>
                        <a:t>Deep Learning</a:t>
                      </a:r>
                      <a:r>
                        <a:rPr lang="af-ZA" sz="1000" b="0"/>
                        <a:t> AI</a:t>
                      </a:r>
                      <a:r>
                        <a:rPr lang="zh-TW" altLang="en-US" sz="1000" b="0"/>
                        <a:t>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Vehicle detection, facial recognition and tracking, crowd density detection, automatic data analysis generation, and triggering alarms.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Crowded urban square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Government facility entrance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Around hospitals or schools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Utilize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features for real-time facial or vehicle detection to determine if there are any suspicious individuals present.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Detect crowd density and timely trigger alarms for overcrowding.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Automatically record suspicious activities and events, generating reports for subsequent analysis.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Managers and visitors</a:t>
                      </a:r>
                      <a:r>
                        <a:rPr lang="zh-TW" altLang="en-US" sz="900"/>
                        <a:t>: Detect abnormal situations in public activities, such as emergencies or violent incidents, to enhance law enforcement efficiency. </a:t>
                      </a:r>
                      <a:br>
                        <a:rPr lang="zh-TW" altLang="en-US" sz="1300"/>
                      </a:br>
                      <a:r>
                        <a:rPr lang="zh-TW" altLang="en-US" sz="900" b="1"/>
                        <a:t>Managers and Employees</a:t>
                      </a:r>
                      <a:r>
                        <a:rPr lang="zh-TW" altLang="en-US" sz="900"/>
                        <a:t>: Track suspicious activities within government facilities to ensure employee safety.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Achieve efficient urban management and prevent incidents from occurring; Enhance public safety and internal management efficiency within the city, ensuring vigilance in sensitive areas.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79645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15897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7296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A962:</a:t>
            </a:r>
            <a:r>
              <a:rPr lang="en-US"/>
              <a:t>  </a:t>
            </a:r>
            <a:r>
              <a:rPr lang="en-US" altLang="zh-TW"/>
              <a:t> 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2926044" y="160897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Seaport</a:t>
            </a:r>
            <a:r>
              <a:rPr lang="en-US" altLang="zh-TW">
                <a:ea typeface="+mn-lt"/>
                <a:cs typeface="+mn-lt"/>
              </a:rPr>
              <a:t> </a:t>
            </a:r>
            <a:r>
              <a:rPr lang="en-US">
                <a:ea typeface="+mn-lt"/>
                <a:cs typeface="+mn-lt"/>
              </a:rPr>
              <a:t>(Seaport) </a:t>
            </a:r>
            <a:endParaRPr lang="zh-TW"/>
          </a:p>
        </p:txBody>
      </p:sp>
      <p:pic>
        <p:nvPicPr>
          <p:cNvPr id="5" name="圖片 4" descr="一張含有 相機和鏡頭, 光學儀器, 相機鏡頭, 相機 的圖片  AI 產生的內容可能不正確。">
            <a:extLst>
              <a:ext uri="{FF2B5EF4-FFF2-40B4-BE49-F238E27FC236}">
                <a16:creationId xmlns:a16="http://schemas.microsoft.com/office/drawing/2014/main" id="{FFCF7930-BD95-0325-9857-27A3863FD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50" y="1942589"/>
            <a:ext cx="1232013" cy="1232013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19A8B9C5-80EB-CF62-A893-ECCE1250B4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954742"/>
              </p:ext>
            </p:extLst>
          </p:nvPr>
        </p:nvGraphicFramePr>
        <p:xfrm>
          <a:off x="1466680" y="2012894"/>
          <a:ext cx="7485026" cy="44006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3758">
                  <a:extLst>
                    <a:ext uri="{9D8B030D-6E8A-4147-A177-3AD203B41FA5}">
                      <a16:colId xmlns:a16="http://schemas.microsoft.com/office/drawing/2014/main" val="3132231928"/>
                    </a:ext>
                  </a:extLst>
                </a:gridCol>
                <a:gridCol w="543683">
                  <a:extLst>
                    <a:ext uri="{9D8B030D-6E8A-4147-A177-3AD203B41FA5}">
                      <a16:colId xmlns:a16="http://schemas.microsoft.com/office/drawing/2014/main" val="426642355"/>
                    </a:ext>
                  </a:extLst>
                </a:gridCol>
                <a:gridCol w="1150585">
                  <a:extLst>
                    <a:ext uri="{9D8B030D-6E8A-4147-A177-3AD203B41FA5}">
                      <a16:colId xmlns:a16="http://schemas.microsoft.com/office/drawing/2014/main" val="4176133065"/>
                    </a:ext>
                  </a:extLst>
                </a:gridCol>
                <a:gridCol w="910351">
                  <a:extLst>
                    <a:ext uri="{9D8B030D-6E8A-4147-A177-3AD203B41FA5}">
                      <a16:colId xmlns:a16="http://schemas.microsoft.com/office/drawing/2014/main" val="4025770384"/>
                    </a:ext>
                  </a:extLst>
                </a:gridCol>
                <a:gridCol w="1732200">
                  <a:extLst>
                    <a:ext uri="{9D8B030D-6E8A-4147-A177-3AD203B41FA5}">
                      <a16:colId xmlns:a16="http://schemas.microsoft.com/office/drawing/2014/main" val="3035301617"/>
                    </a:ext>
                  </a:extLst>
                </a:gridCol>
                <a:gridCol w="1542544">
                  <a:extLst>
                    <a:ext uri="{9D8B030D-6E8A-4147-A177-3AD203B41FA5}">
                      <a16:colId xmlns:a16="http://schemas.microsoft.com/office/drawing/2014/main" val="3506721074"/>
                    </a:ext>
                  </a:extLst>
                </a:gridCol>
                <a:gridCol w="1071905">
                  <a:extLst>
                    <a:ext uri="{9D8B030D-6E8A-4147-A177-3AD203B41FA5}">
                      <a16:colId xmlns:a16="http://schemas.microsoft.com/office/drawing/2014/main" val="38011372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262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0"/>
                        <a:t>8MP 36x</a:t>
                      </a:r>
                      <a:r>
                        <a:rPr lang="zh-TW" altLang="en-US" sz="1000" b="0"/>
                        <a:t> Best low light</a:t>
                      </a:r>
                      <a:r>
                        <a:rPr lang="af-ZA" sz="1000" b="0"/>
                        <a:t> WDR</a:t>
                      </a:r>
                      <a:r>
                        <a:rPr lang="zh-TW" altLang="en-US" sz="1000" b="0"/>
                        <a:t> Performance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 high-quality images that can operate normally in extremely low light environments; multiple streams meet various application needs.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Port Dock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Vessel Berthing Area</a:t>
                      </a:r>
                    </a:p>
                    <a:p>
                      <a:pPr lvl="0">
                        <a:buNone/>
                      </a:pPr>
                      <a:r>
                        <a:rPr lang="zh-TW" altLang="en-US" sz="1300"/>
                        <a:t> </a:t>
                      </a: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Goods Loading and Unloading Area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Deploy cameras at the dock for round-the-clock monitoring of goods loading and unloading as well as vessel berthing conditions.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Multi-stream mode records multi-angle images for incident review or investigation.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Automatically switch to low light mode at night or activate</a:t>
                      </a:r>
                      <a:r>
                        <a:rPr lang="af-ZA" sz="900"/>
                        <a:t> IR</a:t>
                      </a:r>
                      <a:r>
                        <a:rPr lang="zh-TW" altLang="en-US" sz="900"/>
                        <a:t> function to obtain clear images.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Managers and Infrastructure</a:t>
                      </a:r>
                      <a:r>
                        <a:rPr lang="zh-TW" altLang="en-US" sz="900"/>
                        <a:t>: Monitor the goods area to ensure the safety of goods; prevent theft or loss. </a:t>
                      </a:r>
                      <a:br>
                        <a:rPr lang="zh-TW" altLang="en-US" sz="1300"/>
                      </a:br>
                      <a:r>
                        <a:rPr lang="zh-TW" altLang="en-US" sz="900" b="1"/>
                        <a:t>Managers and Anonymous Personnel</a:t>
                      </a:r>
                      <a:r>
                        <a:rPr lang="zh-TW" altLang="en-US" sz="900"/>
                        <a:t>: Identify unauthorized access to sensitive areas and trigger alarms to prevent incidents.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Reduce goods loss, ensure the safety of sensitive areas, and enhance nighttime operational efficiency at the port; support multi-angle image capture to improve the accuracy and efficiency of event review.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6160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0"/>
                        <a:t>Deep Learning</a:t>
                      </a:r>
                      <a:r>
                        <a:rPr lang="af-ZA" sz="1000" b="0"/>
                        <a:t> AI</a:t>
                      </a:r>
                      <a:r>
                        <a:rPr lang="zh-TW" altLang="en-US" sz="1000" b="0"/>
                        <a:t> Support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Vehicle detection, object crossing detection, automatic identification of entry and exit areas, assisting in managing activities in large port areas.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Port Area Entrance Checkpoint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Customs Inspection Area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Parking Area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Use</a:t>
                      </a:r>
                      <a:r>
                        <a:rPr lang="af-ZA" sz="800"/>
                        <a:t> AI</a:t>
                      </a:r>
                      <a:r>
                        <a:rPr lang="zh-TW" altLang="en-US" sz="800"/>
                        <a:t> technology to detect vehicles entering and exiting the port area, and automatically record license plates and vehicle characteristics.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Configure intrusion detection functions to prevent vehicles or personnel from mistakenly entering critical areas.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Automatically generate event reports for further review by management.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Management and Vehicles</a:t>
                      </a:r>
                      <a:r>
                        <a:rPr lang="zh-TW" altLang="en-US" sz="800"/>
                        <a:t>: Efficiently track vehicles and goods transportation entering and exiting the port area, reducing management loopholes. </a:t>
                      </a:r>
                      <a:br>
                        <a:rPr lang="zh-TW" altLang="en-US" sz="1300"/>
                      </a:br>
                      <a:r>
                        <a:rPr lang="zh-TW" altLang="en-US" sz="800" b="1"/>
                        <a:t>Managers and anonymous personnel</a:t>
                      </a:r>
                      <a:r>
                        <a:rPr lang="zh-TW" altLang="en-US" sz="800"/>
                        <a:t>: Trigger alarms for unauthorized activities in sensitive port areas to ensure operational safety.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overall security and operational efficiency in the port area, reduce the probability of illegal entries and incidents, and support managers in data-driven decision-making and law enforcement operations.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9778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542247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相機和鏡頭, 光學儀器, 相機鏡頭, 相機 的圖片  AI 產生的內容可能不正確。">
            <a:extLst>
              <a:ext uri="{FF2B5EF4-FFF2-40B4-BE49-F238E27FC236}">
                <a16:creationId xmlns:a16="http://schemas.microsoft.com/office/drawing/2014/main" id="{E0B6B01B-615C-1F58-02FC-2D238AE12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86" y="1836893"/>
            <a:ext cx="1596154" cy="159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2764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85E5D-A8D7-4A1D-25AC-00FE49987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5168081-C713-2914-40AA-4A32723A8CB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A426 / A826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E4E282-DE17-0AC5-4B1C-726123DA31CD}"/>
              </a:ext>
            </a:extLst>
          </p:cNvPr>
          <p:cNvSpPr txBox="1"/>
          <p:nvPr/>
        </p:nvSpPr>
        <p:spPr>
          <a:xfrm>
            <a:off x="2838484" y="1868602"/>
            <a:ext cx="6184414" cy="47089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5MP 4.4x with Superior Low-light and WDR Performance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Color: 0.01 lux; B/W: 0 lux (IR LED on)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60m; WDR: 135dB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4 concurrent streams to meet diverse application and specification needs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Deep Learning AI for People and Face-Related Security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solidFill>
                  <a:schemeClr val="accent6"/>
                </a:solidFill>
                <a:ea typeface="+mn-lt"/>
                <a:cs typeface="+mn-lt"/>
              </a:rPr>
              <a:t>People-based detection for:</a:t>
            </a:r>
            <a:endParaRPr lang="en-US" sz="2000">
              <a:solidFill>
                <a:schemeClr val="accent6"/>
              </a:solidFill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Area entry/exit, intrusion (forbidden area), loitering, and line crossing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People area counting and line counting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Face detection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Facial recognition</a:t>
            </a:r>
            <a:endParaRPr lang="en-US" sz="20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4D998BF-E3EF-CFCB-85F4-51153E5B00EF}"/>
              </a:ext>
            </a:extLst>
          </p:cNvPr>
          <p:cNvSpPr txBox="1"/>
          <p:nvPr/>
        </p:nvSpPr>
        <p:spPr>
          <a:xfrm>
            <a:off x="230133" y="332742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https://www.acti.com/product/A426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望遠鏡 的圖片  AI 產生的內容可能不正確。">
            <a:extLst>
              <a:ext uri="{FF2B5EF4-FFF2-40B4-BE49-F238E27FC236}">
                <a16:creationId xmlns:a16="http://schemas.microsoft.com/office/drawing/2014/main" id="{5167B293-E53A-7904-2F3E-A61C191F9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020" y="2006055"/>
            <a:ext cx="1311216" cy="1325593"/>
          </a:xfrm>
          <a:prstGeom prst="rect">
            <a:avLst/>
          </a:prstGeom>
        </p:spPr>
      </p:pic>
      <p:pic>
        <p:nvPicPr>
          <p:cNvPr id="4" name="圖片 3" descr="一張含有 相機和鏡頭, 相機, 相機鏡頭, 光學儀器 的圖片  AI 產生的內容可能不正確。">
            <a:extLst>
              <a:ext uri="{FF2B5EF4-FFF2-40B4-BE49-F238E27FC236}">
                <a16:creationId xmlns:a16="http://schemas.microsoft.com/office/drawing/2014/main" id="{39B615F3-7BC6-EBA1-F871-B80BD4A44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498" y="4414931"/>
            <a:ext cx="1325593" cy="1239329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F4808A16-17E4-E7F3-CD58-FE3DAA858BCA}"/>
              </a:ext>
            </a:extLst>
          </p:cNvPr>
          <p:cNvSpPr txBox="1"/>
          <p:nvPr/>
        </p:nvSpPr>
        <p:spPr>
          <a:xfrm>
            <a:off x="230132" y="5656559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5"/>
              </a:rPr>
              <a:t>https://www.acti.com/product/A826</a:t>
            </a:r>
            <a:endParaRPr lang="zh-TW" altLang="en-US">
              <a:ea typeface="微軟正黑體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508095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D25EC-E7AF-7656-E448-0E93BFDEF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EAB3C9A-2410-883E-C6AE-43475CA5034D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A426 / A826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440AAD-E569-A283-3824-690CCBE5DFF5}"/>
              </a:ext>
            </a:extLst>
          </p:cNvPr>
          <p:cNvSpPr txBox="1"/>
          <p:nvPr/>
        </p:nvSpPr>
        <p:spPr>
          <a:xfrm>
            <a:off x="2787909" y="2526080"/>
            <a:ext cx="6078363" cy="224676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Deep Learning AI for Vehicle and ALPR Security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solidFill>
                  <a:schemeClr val="accent6"/>
                </a:solidFill>
                <a:ea typeface="+mn-lt"/>
                <a:cs typeface="+mn-lt"/>
              </a:rPr>
              <a:t>Vehicle-based detection for:</a:t>
            </a:r>
            <a:endParaRPr lang="en-US">
              <a:solidFill>
                <a:schemeClr val="accent6"/>
              </a:solidFill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Area entry/exit, intrusion (forbidden area),　loitering, and line crossing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Vehicle counting and stopped vehicle detection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Automatic License Plate Recognition (ALPR)</a:t>
            </a:r>
            <a:endParaRPr lang="en-US" sz="20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A68E683-EAFA-CAD8-FF3B-9EEFF68F3017}"/>
              </a:ext>
            </a:extLst>
          </p:cNvPr>
          <p:cNvSpPr txBox="1"/>
          <p:nvPr/>
        </p:nvSpPr>
        <p:spPr>
          <a:xfrm>
            <a:off x="230133" y="332742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https://www.acti.com/product/A426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望遠鏡 的圖片  AI 產生的內容可能不正確。">
            <a:extLst>
              <a:ext uri="{FF2B5EF4-FFF2-40B4-BE49-F238E27FC236}">
                <a16:creationId xmlns:a16="http://schemas.microsoft.com/office/drawing/2014/main" id="{9FCD5016-2245-5DB9-6E19-F43097C42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020" y="2006055"/>
            <a:ext cx="1311216" cy="1325593"/>
          </a:xfrm>
          <a:prstGeom prst="rect">
            <a:avLst/>
          </a:prstGeom>
        </p:spPr>
      </p:pic>
      <p:pic>
        <p:nvPicPr>
          <p:cNvPr id="4" name="圖片 3" descr="一張含有 相機和鏡頭, 相機, 相機鏡頭, 光學儀器 的圖片  AI 產生的內容可能不正確。">
            <a:extLst>
              <a:ext uri="{FF2B5EF4-FFF2-40B4-BE49-F238E27FC236}">
                <a16:creationId xmlns:a16="http://schemas.microsoft.com/office/drawing/2014/main" id="{4CF071CA-A493-42E8-264E-EAFD9907A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498" y="4414931"/>
            <a:ext cx="1325593" cy="1239329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BA3C709B-0638-B565-CA80-5561A108A0AF}"/>
              </a:ext>
            </a:extLst>
          </p:cNvPr>
          <p:cNvSpPr txBox="1"/>
          <p:nvPr/>
        </p:nvSpPr>
        <p:spPr>
          <a:xfrm>
            <a:off x="230132" y="5656559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5"/>
              </a:rPr>
              <a:t>https://www.acti.com/product/A826</a:t>
            </a:r>
            <a:endParaRPr lang="zh-TW" altLang="en-US">
              <a:ea typeface="微軟正黑體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0469179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7E01ED-E90F-0006-7335-88FDBE439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9F3D233-3335-726C-E225-69DBA4EA1FF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A426 / A826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0B34A78-4A00-C2FF-5CE1-F0A49E1C185C}"/>
              </a:ext>
            </a:extLst>
          </p:cNvPr>
          <p:cNvSpPr txBox="1"/>
          <p:nvPr/>
        </p:nvSpPr>
        <p:spPr>
          <a:xfrm>
            <a:off x="2865354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Factory (</a:t>
            </a:r>
            <a:r>
              <a:rPr lang="en-US">
                <a:ea typeface="+mn-lt"/>
                <a:cs typeface="+mn-lt"/>
              </a:rPr>
              <a:t> Factory)</a:t>
            </a:r>
            <a:endParaRPr lang="zh-TW" altLang="en-US">
              <a:cs typeface="Calibri"/>
            </a:endParaRPr>
          </a:p>
        </p:txBody>
      </p:sp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id="{EF66E9F9-5371-20D5-AA51-049E416DC5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741358"/>
              </p:ext>
            </p:extLst>
          </p:nvPr>
        </p:nvGraphicFramePr>
        <p:xfrm>
          <a:off x="1385761" y="2053353"/>
          <a:ext cx="7537771" cy="455645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2915">
                  <a:extLst>
                    <a:ext uri="{9D8B030D-6E8A-4147-A177-3AD203B41FA5}">
                      <a16:colId xmlns:a16="http://schemas.microsoft.com/office/drawing/2014/main" val="3850697302"/>
                    </a:ext>
                  </a:extLst>
                </a:gridCol>
                <a:gridCol w="1432303">
                  <a:extLst>
                    <a:ext uri="{9D8B030D-6E8A-4147-A177-3AD203B41FA5}">
                      <a16:colId xmlns:a16="http://schemas.microsoft.com/office/drawing/2014/main" val="476912450"/>
                    </a:ext>
                  </a:extLst>
                </a:gridCol>
                <a:gridCol w="1483916">
                  <a:extLst>
                    <a:ext uri="{9D8B030D-6E8A-4147-A177-3AD203B41FA5}">
                      <a16:colId xmlns:a16="http://schemas.microsoft.com/office/drawing/2014/main" val="910500191"/>
                    </a:ext>
                  </a:extLst>
                </a:gridCol>
                <a:gridCol w="796558">
                  <a:extLst>
                    <a:ext uri="{9D8B030D-6E8A-4147-A177-3AD203B41FA5}">
                      <a16:colId xmlns:a16="http://schemas.microsoft.com/office/drawing/2014/main" val="2873471618"/>
                    </a:ext>
                  </a:extLst>
                </a:gridCol>
                <a:gridCol w="1387332">
                  <a:extLst>
                    <a:ext uri="{9D8B030D-6E8A-4147-A177-3AD203B41FA5}">
                      <a16:colId xmlns:a16="http://schemas.microsoft.com/office/drawing/2014/main" val="1852090849"/>
                    </a:ext>
                  </a:extLst>
                </a:gridCol>
                <a:gridCol w="953107">
                  <a:extLst>
                    <a:ext uri="{9D8B030D-6E8A-4147-A177-3AD203B41FA5}">
                      <a16:colId xmlns:a16="http://schemas.microsoft.com/office/drawing/2014/main" val="449718171"/>
                    </a:ext>
                  </a:extLst>
                </a:gridCol>
                <a:gridCol w="1071640">
                  <a:extLst>
                    <a:ext uri="{9D8B030D-6E8A-4147-A177-3AD203B41FA5}">
                      <a16:colId xmlns:a16="http://schemas.microsoft.com/office/drawing/2014/main" val="3541717869"/>
                    </a:ext>
                  </a:extLst>
                </a:gridCol>
              </a:tblGrid>
              <a:tr h="240232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135958"/>
                  </a:ext>
                </a:extLst>
              </a:tr>
              <a:tr h="1454037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af-ZA" sz="800" b="1"/>
                        <a:t>5MP </a:t>
                      </a:r>
                      <a:r>
                        <a:rPr lang="zh-TW" altLang="en-US" sz="800" b="1"/>
                        <a:t>high definition </a:t>
                      </a:r>
                      <a:r>
                        <a:rPr lang="en-US" altLang="zh-TW" sz="800" b="1"/>
                        <a:t>4.4 </a:t>
                      </a:r>
                      <a:r>
                        <a:rPr lang="zh-TW" altLang="en-US" sz="800" b="1"/>
                        <a:t>variable zoom, with optimal low light and wide dynamic range performance</a:t>
                      </a:r>
                      <a:r>
                        <a:rPr lang="zh-TW" altLang="en-US" sz="8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Color:</a:t>
                      </a:r>
                      <a:r>
                        <a:rPr lang="en-US" altLang="zh-TW" sz="800"/>
                        <a:t> 0.01 </a:t>
                      </a:r>
                      <a:r>
                        <a:rPr lang="af-ZA" sz="800" err="1"/>
                        <a:t>lux, B</a:t>
                      </a:r>
                      <a:r>
                        <a:rPr lang="af-ZA" sz="800"/>
                        <a:t>/W: 0 lux (IR LED </a:t>
                      </a:r>
                      <a:r>
                        <a:rPr lang="zh-TW" altLang="en-US" sz="800"/>
                        <a:t>on</a:t>
                      </a:r>
                      <a:r>
                        <a:rPr lang="en-US" altLang="zh-TW" sz="800"/>
                        <a:t> ) </a:t>
                      </a:r>
                      <a:br>
                        <a:rPr lang="en-US" altLang="zh-TW" sz="10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Infrared distance:</a:t>
                      </a:r>
                      <a:r>
                        <a:rPr lang="en-US" altLang="zh-TW" sz="800"/>
                        <a:t> 60</a:t>
                      </a:r>
                      <a:r>
                        <a:rPr lang="af-ZA" sz="800"/>
                        <a:t> m, WDR: 135db </a:t>
                      </a:r>
                      <a:br>
                        <a:rPr lang="af-ZA" sz="1000"/>
                      </a:br>
                      <a:r>
                        <a:rPr lang="af-ZA" sz="800"/>
                        <a:t>- </a:t>
                      </a:r>
                      <a:r>
                        <a:rPr lang="zh-TW" altLang="en-US" sz="800"/>
                        <a:t>Simultaneously supports </a:t>
                      </a:r>
                      <a:r>
                        <a:rPr lang="en-US" altLang="zh-TW" sz="800"/>
                        <a:t>4 </a:t>
                      </a:r>
                      <a:r>
                        <a:rPr lang="zh-TW" altLang="en-US" sz="800"/>
                        <a:t>streams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the camera management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Adjust zoom magnification and infrared intensity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Click to enable the function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Real-time image presents high detail and nighttime clarity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600"/>
                        <a:t>1) </a:t>
                      </a:r>
                      <a:r>
                        <a:rPr lang="zh-TW" altLang="en-US" sz="600"/>
                        <a:t>Main entrance and exit of the warehouse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2) </a:t>
                      </a:r>
                      <a:r>
                        <a:rPr lang="zh-TW" altLang="en-US" sz="600"/>
                        <a:t>Manufacturing area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3) </a:t>
                      </a:r>
                      <a:r>
                        <a:rPr lang="zh-TW" altLang="en-US" sz="600"/>
                        <a:t>Perimeter wall surveillance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Setup:</a:t>
                      </a:r>
                      <a:r>
                        <a:rPr lang="zh-TW" altLang="en-US" sz="700"/>
                        <a:t> Install in the designated area, configure zoom and</a:t>
                      </a:r>
                      <a:r>
                        <a:rPr lang="af-ZA" sz="700"/>
                        <a:t> WDR</a:t>
                      </a:r>
                      <a:r>
                        <a:rPr lang="zh-TW" altLang="en-US" sz="700"/>
                        <a:t> functions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Surveillance:</a:t>
                      </a:r>
                      <a:r>
                        <a:rPr lang="zh-TW" altLang="en-US" sz="700"/>
                        <a:t> Capture high-resolution images in real-time, adapting to light changes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Analysis:</a:t>
                      </a:r>
                      <a:r>
                        <a:rPr lang="zh-TW" altLang="en-US" sz="700"/>
                        <a:t> Provide complete detailed images for review or evidence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600" b="1"/>
                        <a:t>Scenario:</a:t>
                      </a:r>
                      <a:r>
                        <a:rPr lang="zh-TW" altLang="en-US" sz="600"/>
                        <a:t> Warehouse import and export monitoring of vehicles, details of goods loading and unloading operations, and support for clear visibility in low light conditions at night.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Reduce accident risks and ensure the safety of important assets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Improve nighttime monitoring efficiency and reduce omissions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Provide high-resolution images as evidence.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351487"/>
                  </a:ext>
                </a:extLst>
              </a:tr>
              <a:tr h="1542544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600" b="1"/>
                        <a:t>Based on deep learning for humans </a:t>
                      </a:r>
                      <a:r>
                        <a:rPr lang="af-ZA" sz="600" b="1"/>
                        <a:t>AI </a:t>
                      </a:r>
                      <a:r>
                        <a:rPr lang="zh-TW" altLang="en-US" sz="600" b="1"/>
                        <a:t>support functions</a:t>
                      </a:r>
                      <a:r>
                        <a:rPr lang="zh-TW" altLang="en-US" sz="6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- </a:t>
                      </a:r>
                      <a:r>
                        <a:rPr lang="zh-TW" altLang="en-US" sz="600"/>
                        <a:t>Including personnel detection, area intrusion, loitering behavior, and line crossing detection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- </a:t>
                      </a:r>
                      <a:r>
                        <a:rPr lang="zh-TW" altLang="en-US" sz="600"/>
                        <a:t>Support for personnel counting and facial recognition functions.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Function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Set Detection Rules (e.g., Intrusion Areas, Dwell Time, etc.)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Activate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Generate Event Alerts or Records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Factory Entrance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Sensitive Areas (e.g., Production Equipment, Raw Material Storage)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Warehouse Perimeter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 Up:</a:t>
                      </a:r>
                      <a:r>
                        <a:rPr lang="zh-TW" altLang="en-US" sz="700"/>
                        <a:t> Define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Rules and Key Areas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Surveillance:</a:t>
                      </a:r>
                      <a:r>
                        <a:rPr lang="zh-TW" altLang="en-US" sz="700"/>
                        <a:t> Real-time Analysis of Personnel Behavior and Send Alerts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Storage:</a:t>
                      </a:r>
                      <a:r>
                        <a:rPr lang="zh-TW" altLang="en-US" sz="700"/>
                        <a:t> Store Event Images for Future Reference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600" b="1"/>
                        <a:t>Scenario:</a:t>
                      </a:r>
                      <a:r>
                        <a:rPr lang="zh-TW" altLang="en-US" sz="600"/>
                        <a:t> Automatically detect unauthorized access to sensitive areas and notify security management personnel; identify personnel identity and exclude unauthorized individuals from entering.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Reduce the risk of unauthorized behavior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Improve security management efficiency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Reduce manual monitoring burden through automated alerts.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849852"/>
                  </a:ext>
                </a:extLst>
              </a:tr>
              <a:tr h="1302311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700" b="1"/>
                        <a:t>Vehicle-based deep learning </a:t>
                      </a:r>
                      <a:r>
                        <a:rPr lang="af-ZA" sz="700" b="1"/>
                        <a:t>AI </a:t>
                      </a:r>
                      <a:r>
                        <a:rPr lang="zh-TW" altLang="en-US" sz="700" b="1"/>
                        <a:t>support features</a:t>
                      </a:r>
                      <a:r>
                        <a:rPr lang="zh-TW" altLang="en-US" sz="7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inclusive of vehicle detection, license plate recognition </a:t>
                      </a:r>
                      <a:r>
                        <a:rPr lang="en-US" altLang="zh-TW" sz="700"/>
                        <a:t>(</a:t>
                      </a:r>
                      <a:r>
                        <a:rPr lang="af-ZA" sz="700"/>
                        <a:t> ALPR),</a:t>
                      </a:r>
                      <a:r>
                        <a:rPr lang="zh-TW" altLang="en-US" sz="700"/>
                        <a:t> area intrusion and vehicle stay detection.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</a:t>
                      </a:r>
                      <a:r>
                        <a:rPr lang="af-ZA" sz="700"/>
                        <a:t>ALPR </a:t>
                      </a:r>
                      <a:r>
                        <a:rPr lang="zh-TW" altLang="en-US" sz="700"/>
                        <a:t>function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Set vehicle detection parameters and license plate comparison list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Enable detection function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Generate real-time license plate recognition results or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Vehicle Entrance and Exit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Parking Lot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Roads around the Manufacturing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Setup:</a:t>
                      </a:r>
                      <a:r>
                        <a:rPr lang="zh-TW" altLang="en-US" sz="700"/>
                        <a:t> Define vehicle detection areas and parameters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Surveillance:</a:t>
                      </a:r>
                      <a:r>
                        <a:rPr lang="zh-TW" altLang="en-US" sz="700"/>
                        <a:t> Automatically identify vehicles and compare with the license plate list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Storage:</a:t>
                      </a:r>
                      <a:r>
                        <a:rPr lang="zh-TW" altLang="en-US" sz="700"/>
                        <a:t> Store license plate data and images for future inquiries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600" b="1"/>
                        <a:t>Scenario:</a:t>
                      </a:r>
                      <a:r>
                        <a:rPr lang="zh-TW" altLang="en-US" sz="600"/>
                        <a:t> Automatically record vehicles and license plates entering and exiting the factory area, detect the duration of vehicles in the parking area, and send abnormal alerts.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Reduce the risk of unauthorized vehicles entering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Improve parking management efficiency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Support quick retrieval of specific vehicle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8786200"/>
                  </a:ext>
                </a:extLst>
              </a:tr>
            </a:tbl>
          </a:graphicData>
        </a:graphic>
      </p:graphicFrame>
      <p:pic>
        <p:nvPicPr>
          <p:cNvPr id="15" name="圖片 14" descr="一張含有 望遠鏡 的圖片  AI 產生的內容可能不正確。">
            <a:extLst>
              <a:ext uri="{FF2B5EF4-FFF2-40B4-BE49-F238E27FC236}">
                <a16:creationId xmlns:a16="http://schemas.microsoft.com/office/drawing/2014/main" id="{A45B3C7F-27FF-E29C-D75A-6C055096B7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53" y="1925135"/>
            <a:ext cx="1098801" cy="1113178"/>
          </a:xfrm>
          <a:prstGeom prst="rect">
            <a:avLst/>
          </a:prstGeom>
        </p:spPr>
      </p:pic>
      <p:pic>
        <p:nvPicPr>
          <p:cNvPr id="17" name="圖片 16" descr="一張含有 相機和鏡頭, 相機, 相機鏡頭, 光學儀器 的圖片  AI 產生的內容可能不正確。">
            <a:extLst>
              <a:ext uri="{FF2B5EF4-FFF2-40B4-BE49-F238E27FC236}">
                <a16:creationId xmlns:a16="http://schemas.microsoft.com/office/drawing/2014/main" id="{7753C98E-A618-07E8-DBA5-68B658597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630" y="3433771"/>
            <a:ext cx="1113178" cy="103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4374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DBC13-607B-A9AF-092B-33C929DDD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B62BEB5-3222-B9CE-A7F2-45C92DCDD94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A426 / A826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48C4ED2-6A38-A0F2-18F1-F84DC6AD7BA4}"/>
              </a:ext>
            </a:extLst>
          </p:cNvPr>
          <p:cNvSpPr txBox="1"/>
          <p:nvPr/>
        </p:nvSpPr>
        <p:spPr>
          <a:xfrm>
            <a:off x="2875469" y="160051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Educational Institution</a:t>
            </a:r>
            <a:r>
              <a:rPr lang="zh-TW" altLang="en-US">
                <a:ea typeface="+mn-lt"/>
                <a:cs typeface="+mn-lt"/>
              </a:rPr>
              <a:t>  (</a:t>
            </a:r>
            <a:r>
              <a:rPr lang="en-US">
                <a:ea typeface="+mn-lt"/>
                <a:cs typeface="+mn-lt"/>
              </a:rPr>
              <a:t> Education</a:t>
            </a:r>
            <a:r>
              <a:rPr lang="en-US" altLang="zh-TW">
                <a:ea typeface="+mn-lt"/>
                <a:cs typeface="+mn-lt"/>
              </a:rPr>
              <a:t> )</a:t>
            </a:r>
            <a:endParaRPr lang="zh-TW" altLang="en-US">
              <a:cs typeface="Calibri"/>
            </a:endParaRPr>
          </a:p>
        </p:txBody>
      </p:sp>
      <p:pic>
        <p:nvPicPr>
          <p:cNvPr id="4" name="圖片 3" descr="一張含有 望遠鏡 的圖片  AI 產生的內容可能不正確。">
            <a:extLst>
              <a:ext uri="{FF2B5EF4-FFF2-40B4-BE49-F238E27FC236}">
                <a16:creationId xmlns:a16="http://schemas.microsoft.com/office/drawing/2014/main" id="{648253DB-1F15-93AE-09DE-36CEEFE4B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22" y="2147666"/>
            <a:ext cx="1098801" cy="1113178"/>
          </a:xfrm>
          <a:prstGeom prst="rect">
            <a:avLst/>
          </a:prstGeom>
        </p:spPr>
      </p:pic>
      <p:pic>
        <p:nvPicPr>
          <p:cNvPr id="7" name="圖片 6" descr="一張含有 相機和鏡頭, 相機, 相機鏡頭, 光學儀器 的圖片  AI 產生的內容可能不正確。">
            <a:extLst>
              <a:ext uri="{FF2B5EF4-FFF2-40B4-BE49-F238E27FC236}">
                <a16:creationId xmlns:a16="http://schemas.microsoft.com/office/drawing/2014/main" id="{C82FD893-AF01-48FD-7C96-0610B6A77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01" y="3433771"/>
            <a:ext cx="1113178" cy="1037029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0A2567EE-8171-5E40-C25C-0B817B3799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608957"/>
              </p:ext>
            </p:extLst>
          </p:nvPr>
        </p:nvGraphicFramePr>
        <p:xfrm>
          <a:off x="1402521" y="2031999"/>
          <a:ext cx="7512283" cy="45385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55177">
                  <a:extLst>
                    <a:ext uri="{9D8B030D-6E8A-4147-A177-3AD203B41FA5}">
                      <a16:colId xmlns:a16="http://schemas.microsoft.com/office/drawing/2014/main" val="2079497548"/>
                    </a:ext>
                  </a:extLst>
                </a:gridCol>
                <a:gridCol w="1289668">
                  <a:extLst>
                    <a:ext uri="{9D8B030D-6E8A-4147-A177-3AD203B41FA5}">
                      <a16:colId xmlns:a16="http://schemas.microsoft.com/office/drawing/2014/main" val="8009519"/>
                    </a:ext>
                  </a:extLst>
                </a:gridCol>
                <a:gridCol w="1567829">
                  <a:extLst>
                    <a:ext uri="{9D8B030D-6E8A-4147-A177-3AD203B41FA5}">
                      <a16:colId xmlns:a16="http://schemas.microsoft.com/office/drawing/2014/main" val="4215501724"/>
                    </a:ext>
                  </a:extLst>
                </a:gridCol>
                <a:gridCol w="821847">
                  <a:extLst>
                    <a:ext uri="{9D8B030D-6E8A-4147-A177-3AD203B41FA5}">
                      <a16:colId xmlns:a16="http://schemas.microsoft.com/office/drawing/2014/main" val="3308690737"/>
                    </a:ext>
                  </a:extLst>
                </a:gridCol>
                <a:gridCol w="1213803">
                  <a:extLst>
                    <a:ext uri="{9D8B030D-6E8A-4147-A177-3AD203B41FA5}">
                      <a16:colId xmlns:a16="http://schemas.microsoft.com/office/drawing/2014/main" val="1333658942"/>
                    </a:ext>
                  </a:extLst>
                </a:gridCol>
                <a:gridCol w="1036791">
                  <a:extLst>
                    <a:ext uri="{9D8B030D-6E8A-4147-A177-3AD203B41FA5}">
                      <a16:colId xmlns:a16="http://schemas.microsoft.com/office/drawing/2014/main" val="1794822880"/>
                    </a:ext>
                  </a:extLst>
                </a:gridCol>
                <a:gridCol w="1127168">
                  <a:extLst>
                    <a:ext uri="{9D8B030D-6E8A-4147-A177-3AD203B41FA5}">
                      <a16:colId xmlns:a16="http://schemas.microsoft.com/office/drawing/2014/main" val="3377884448"/>
                    </a:ext>
                  </a:extLst>
                </a:gridCol>
              </a:tblGrid>
              <a:tr h="22758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0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5014205"/>
                  </a:ext>
                </a:extLst>
              </a:tr>
              <a:tr h="1500136">
                <a:tc>
                  <a:txBody>
                    <a:bodyPr/>
                    <a:lstStyle/>
                    <a:p>
                      <a:r>
                        <a:rPr lang="en-US" altLang="zh-TW" sz="10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 b="1"/>
                        <a:t>5MP </a:t>
                      </a:r>
                      <a:r>
                        <a:rPr lang="zh-TW" altLang="en-US" sz="800" b="1"/>
                        <a:t>high definition </a:t>
                      </a:r>
                      <a:r>
                        <a:rPr lang="en-US" altLang="zh-TW" sz="800" b="1"/>
                        <a:t>4.4 </a:t>
                      </a:r>
                      <a:r>
                        <a:rPr lang="zh-TW" altLang="en-US" sz="800" b="1"/>
                        <a:t>variable zoom, with optimal low light and wide dynamic range performance</a:t>
                      </a:r>
                      <a:r>
                        <a:rPr lang="zh-TW" altLang="en-US" sz="8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Color:</a:t>
                      </a:r>
                      <a:r>
                        <a:rPr lang="en-US" altLang="zh-TW" sz="800"/>
                        <a:t> 0.01 </a:t>
                      </a:r>
                      <a:r>
                        <a:rPr lang="af-ZA" sz="800" err="1"/>
                        <a:t>lux, B</a:t>
                      </a:r>
                      <a:r>
                        <a:rPr lang="af-ZA" sz="800"/>
                        <a:t>/W: 0 lux (IR LED </a:t>
                      </a:r>
                      <a:r>
                        <a:rPr lang="zh-TW" altLang="en-US" sz="800"/>
                        <a:t>on</a:t>
                      </a:r>
                      <a:r>
                        <a:rPr lang="en-US" altLang="zh-TW" sz="800"/>
                        <a:t> ) </a:t>
                      </a:r>
                      <a:br>
                        <a:rPr lang="en-US" altLang="zh-TW" sz="10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Infrared distance:</a:t>
                      </a:r>
                      <a:r>
                        <a:rPr lang="en-US" altLang="zh-TW" sz="800"/>
                        <a:t> 60</a:t>
                      </a:r>
                      <a:r>
                        <a:rPr lang="af-ZA" sz="800"/>
                        <a:t> m, WDR: 135db </a:t>
                      </a:r>
                      <a:br>
                        <a:rPr lang="af-ZA" sz="1000"/>
                      </a:br>
                      <a:r>
                        <a:rPr lang="af-ZA" sz="800"/>
                        <a:t>- </a:t>
                      </a:r>
                      <a:r>
                        <a:rPr lang="zh-TW" altLang="en-US" sz="800"/>
                        <a:t>Simultaneously supports </a:t>
                      </a:r>
                      <a:r>
                        <a:rPr lang="en-US" altLang="zh-TW" sz="800"/>
                        <a:t>4 </a:t>
                      </a:r>
                      <a:r>
                        <a:rPr lang="zh-TW" altLang="en-US" sz="800"/>
                        <a:t>streams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the camera management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Adjust zoom magnification and infrared intensity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Click to enable the function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Real-time image presents high detail and nighttime clarity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600"/>
                        <a:t>1) </a:t>
                      </a:r>
                      <a:r>
                        <a:rPr lang="zh-TW" altLang="en-US" sz="600"/>
                        <a:t>Main entrances and exits of the campus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 2) </a:t>
                      </a:r>
                      <a:r>
                        <a:rPr lang="zh-TW" altLang="en-US" sz="600"/>
                        <a:t>Dormitory corridors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3) </a:t>
                      </a:r>
                      <a:r>
                        <a:rPr lang="zh-TW" altLang="en-US" sz="600"/>
                        <a:t>Student gathering places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Setup:</a:t>
                      </a:r>
                      <a:r>
                        <a:rPr lang="zh-TW" altLang="en-US" sz="700"/>
                        <a:t> Install in the designated area, configure zoom and</a:t>
                      </a:r>
                      <a:r>
                        <a:rPr lang="af-ZA" sz="700"/>
                        <a:t> WDR</a:t>
                      </a:r>
                      <a:r>
                        <a:rPr lang="zh-TW" altLang="en-US" sz="700"/>
                        <a:t> functions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Surveillance:</a:t>
                      </a:r>
                      <a:r>
                        <a:rPr lang="zh-TW" altLang="en-US" sz="700"/>
                        <a:t> Capture high-resolution images in real-time, adapting to light changes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Analysis:</a:t>
                      </a:r>
                      <a:r>
                        <a:rPr lang="zh-TW" altLang="en-US" sz="700"/>
                        <a:t> Provide complete detailed images for review or evidence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 b="1"/>
                        <a:t>Scenario:</a:t>
                      </a:r>
                      <a:r>
                        <a:rPr lang="zh-TW" altLang="en-US" sz="600"/>
                        <a:t> Monitor students and visitors entering and exiting the school gate, improve visibility in dormitory corridors at night, and provide panoramic and detailed surveillance of event venues.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Enhance campus security and reduce unauthorized personnel access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Improve nighttime surveillance effectiveness to ensure student safety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Reduce security incidents caused by insufficient visibility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0137814"/>
                  </a:ext>
                </a:extLst>
              </a:tr>
              <a:tr h="1500136">
                <a:tc>
                  <a:txBody>
                    <a:bodyPr/>
                    <a:lstStyle/>
                    <a:p>
                      <a:r>
                        <a:rPr lang="en-US" altLang="zh-TW" sz="10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 b="1"/>
                        <a:t>Based on deep learning for humans </a:t>
                      </a:r>
                      <a:r>
                        <a:rPr lang="af-ZA" sz="600" b="1"/>
                        <a:t>AI </a:t>
                      </a:r>
                      <a:r>
                        <a:rPr lang="zh-TW" altLang="en-US" sz="600" b="1"/>
                        <a:t>support functions</a:t>
                      </a:r>
                      <a:r>
                        <a:rPr lang="zh-TW" altLang="en-US" sz="6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- </a:t>
                      </a:r>
                      <a:r>
                        <a:rPr lang="zh-TW" altLang="en-US" sz="600"/>
                        <a:t>Including personnel detection, area intrusion, loitering behavior, and line crossing detection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- </a:t>
                      </a:r>
                      <a:r>
                        <a:rPr lang="zh-TW" altLang="en-US" sz="600"/>
                        <a:t>Support for personnel counting and facial recognition functions.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Function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Set Detection Rules (e.g., Intrusion Areas, Dwell Time, etc.)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Activate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Generate Event Alerts or Records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600"/>
                        <a:t>1) </a:t>
                      </a:r>
                      <a:r>
                        <a:rPr lang="zh-TW" altLang="en-US" sz="600"/>
                        <a:t>Campus boundary wall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2) </a:t>
                      </a:r>
                      <a:r>
                        <a:rPr lang="zh-TW" altLang="en-US" sz="600"/>
                        <a:t>Dormitory entrance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3) </a:t>
                      </a:r>
                      <a:r>
                        <a:rPr lang="zh-TW" altLang="en-US" sz="600"/>
                        <a:t>Inside and outside the classroom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 Up:</a:t>
                      </a:r>
                      <a:r>
                        <a:rPr lang="zh-TW" altLang="en-US" sz="700"/>
                        <a:t> Define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Rules and Key Areas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Surveillance:</a:t>
                      </a:r>
                      <a:r>
                        <a:rPr lang="zh-TW" altLang="en-US" sz="700"/>
                        <a:t> Real-time Analysis of Personnel Behavior and Send Alerts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Storage:</a:t>
                      </a:r>
                      <a:r>
                        <a:rPr lang="zh-TW" altLang="en-US" sz="700"/>
                        <a:t> Store Event Images for Future Reference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 b="1"/>
                        <a:t>Scenario:</a:t>
                      </a:r>
                      <a:r>
                        <a:rPr lang="zh-TW" altLang="en-US" sz="600"/>
                        <a:t> Automatically detect unauthorized personnel climbing over the wall; identify the identity of individuals entering and exiting the dormitory to prevent unauthorized access; monitor abnormal behavior of individuals lingering outside the classroom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Reduce potential risks around the campus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Enhance dormitory safety and visitor management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Provide alerts for abnormal behavior to improve campus management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8019887"/>
                  </a:ext>
                </a:extLst>
              </a:tr>
              <a:tr h="1187062">
                <a:tc>
                  <a:txBody>
                    <a:bodyPr/>
                    <a:lstStyle/>
                    <a:p>
                      <a:r>
                        <a:rPr lang="en-US" altLang="zh-TW" sz="10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Vehicle-based deep learning </a:t>
                      </a:r>
                      <a:r>
                        <a:rPr lang="af-ZA" sz="700" b="1"/>
                        <a:t>AI </a:t>
                      </a:r>
                      <a:r>
                        <a:rPr lang="zh-TW" altLang="en-US" sz="700" b="1"/>
                        <a:t>support features</a:t>
                      </a:r>
                      <a:r>
                        <a:rPr lang="zh-TW" altLang="en-US" sz="7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inclusive of vehicle detection, license plate recognition </a:t>
                      </a:r>
                      <a:r>
                        <a:rPr lang="en-US" altLang="zh-TW" sz="700"/>
                        <a:t>(</a:t>
                      </a:r>
                      <a:r>
                        <a:rPr lang="af-ZA" sz="700"/>
                        <a:t> ALPR),</a:t>
                      </a:r>
                      <a:r>
                        <a:rPr lang="zh-TW" altLang="en-US" sz="700"/>
                        <a:t> area intrusion and vehicle stay detection.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</a:t>
                      </a:r>
                      <a:r>
                        <a:rPr lang="af-ZA" sz="700"/>
                        <a:t>ALPR </a:t>
                      </a:r>
                      <a:r>
                        <a:rPr lang="zh-TW" altLang="en-US" sz="700"/>
                        <a:t>function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Set vehicle detection parameters and license plate comparison list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Enable detection function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Generate real-time license plate recognition results or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Campus parking lot </a:t>
                      </a:r>
                      <a:br>
                        <a:rPr lang="zh-TW" altLang="en-US" sz="1000"/>
                      </a:b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Main entrance and exit </a:t>
                      </a:r>
                      <a:br>
                        <a:rPr lang="zh-TW" altLang="en-US" sz="1000"/>
                      </a:b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Staff-only parking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Setup:</a:t>
                      </a:r>
                      <a:r>
                        <a:rPr lang="zh-TW" altLang="en-US" sz="700"/>
                        <a:t> Define vehicle detection areas and parameters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Monitoring:</a:t>
                      </a:r>
                      <a:r>
                        <a:rPr lang="zh-TW" altLang="en-US" sz="700"/>
                        <a:t> Automatically identify vehicles and compare with the license plate list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 3) </a:t>
                      </a:r>
                      <a:r>
                        <a:rPr lang="zh-TW" altLang="en-US" sz="700" b="1"/>
                        <a:t>Storage:</a:t>
                      </a:r>
                      <a:r>
                        <a:rPr lang="zh-TW" altLang="en-US" sz="700"/>
                        <a:t> Store license plate data and images for future inquiries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Scenario:</a:t>
                      </a:r>
                      <a:r>
                        <a:rPr lang="zh-TW" altLang="en-US" sz="700"/>
                        <a:t> Automatically record vehicles entering and exiting the campus, detect whether staff parking spaces are occupied, and generate abnormal alerts.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Improve campus vehicle management efficiency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Reduce the risk of unauthorized vehicles entering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Support quick queries for specific vehicle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25521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141024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A2559-BBB2-188D-F514-4819A5D64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906FDCF-F293-B7D0-65B9-C97D84A3A38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A426 / A826:</a:t>
            </a:r>
            <a:r>
              <a:rPr lang="en-US"/>
              <a:t>  </a:t>
            </a:r>
            <a:r>
              <a:rPr lang="en-US" altLang="zh-TW"/>
              <a:t> 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33D5532-5291-9A54-3332-7402ECAA5537}"/>
              </a:ext>
            </a:extLst>
          </p:cNvPr>
          <p:cNvSpPr txBox="1"/>
          <p:nvPr/>
        </p:nvSpPr>
        <p:spPr>
          <a:xfrm>
            <a:off x="2926044" y="161630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Commercial Building (</a:t>
            </a:r>
            <a:r>
              <a:rPr lang="en-US">
                <a:ea typeface="+mn-lt"/>
                <a:cs typeface="+mn-lt"/>
              </a:rPr>
              <a:t> Commercial Building</a:t>
            </a:r>
            <a:r>
              <a:rPr lang="en-US" altLang="zh-TW">
                <a:ea typeface="+mn-lt"/>
                <a:cs typeface="+mn-lt"/>
              </a:rPr>
              <a:t> )</a:t>
            </a:r>
            <a:endParaRPr lang="zh-TW" altLang="en-US">
              <a:cs typeface="Calibri"/>
            </a:endParaRPr>
          </a:p>
        </p:txBody>
      </p:sp>
      <p:pic>
        <p:nvPicPr>
          <p:cNvPr id="4" name="圖片 3" descr="一張含有 望遠鏡 的圖片  AI 產生的內容可能不正確。">
            <a:extLst>
              <a:ext uri="{FF2B5EF4-FFF2-40B4-BE49-F238E27FC236}">
                <a16:creationId xmlns:a16="http://schemas.microsoft.com/office/drawing/2014/main" id="{EBEA409A-E544-9B61-7B93-7E8980F69A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12" y="2319622"/>
            <a:ext cx="1098801" cy="1113178"/>
          </a:xfrm>
          <a:prstGeom prst="rect">
            <a:avLst/>
          </a:prstGeom>
        </p:spPr>
      </p:pic>
      <p:pic>
        <p:nvPicPr>
          <p:cNvPr id="7" name="圖片 6" descr="一張含有 相機和鏡頭, 相機, 相機鏡頭, 光學儀器 的圖片  AI 產生的內容可能不正確。">
            <a:extLst>
              <a:ext uri="{FF2B5EF4-FFF2-40B4-BE49-F238E27FC236}">
                <a16:creationId xmlns:a16="http://schemas.microsoft.com/office/drawing/2014/main" id="{B0275B61-35FF-4890-448A-08DD9E676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090" y="3656301"/>
            <a:ext cx="1113178" cy="1037029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B88992AB-9DB7-A16C-3816-8D91126131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699641"/>
              </p:ext>
            </p:extLst>
          </p:nvPr>
        </p:nvGraphicFramePr>
        <p:xfrm>
          <a:off x="1577946" y="2083698"/>
          <a:ext cx="7269851" cy="460262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5752">
                  <a:extLst>
                    <a:ext uri="{9D8B030D-6E8A-4147-A177-3AD203B41FA5}">
                      <a16:colId xmlns:a16="http://schemas.microsoft.com/office/drawing/2014/main" val="1444880992"/>
                    </a:ext>
                  </a:extLst>
                </a:gridCol>
                <a:gridCol w="1207730">
                  <a:extLst>
                    <a:ext uri="{9D8B030D-6E8A-4147-A177-3AD203B41FA5}">
                      <a16:colId xmlns:a16="http://schemas.microsoft.com/office/drawing/2014/main" val="4245532999"/>
                    </a:ext>
                  </a:extLst>
                </a:gridCol>
                <a:gridCol w="1529898">
                  <a:extLst>
                    <a:ext uri="{9D8B030D-6E8A-4147-A177-3AD203B41FA5}">
                      <a16:colId xmlns:a16="http://schemas.microsoft.com/office/drawing/2014/main" val="3055504988"/>
                    </a:ext>
                  </a:extLst>
                </a:gridCol>
                <a:gridCol w="697632">
                  <a:extLst>
                    <a:ext uri="{9D8B030D-6E8A-4147-A177-3AD203B41FA5}">
                      <a16:colId xmlns:a16="http://schemas.microsoft.com/office/drawing/2014/main" val="2612595655"/>
                    </a:ext>
                  </a:extLst>
                </a:gridCol>
                <a:gridCol w="1362776">
                  <a:extLst>
                    <a:ext uri="{9D8B030D-6E8A-4147-A177-3AD203B41FA5}">
                      <a16:colId xmlns:a16="http://schemas.microsoft.com/office/drawing/2014/main" val="2051906360"/>
                    </a:ext>
                  </a:extLst>
                </a:gridCol>
                <a:gridCol w="1051617">
                  <a:extLst>
                    <a:ext uri="{9D8B030D-6E8A-4147-A177-3AD203B41FA5}">
                      <a16:colId xmlns:a16="http://schemas.microsoft.com/office/drawing/2014/main" val="455280490"/>
                    </a:ext>
                  </a:extLst>
                </a:gridCol>
                <a:gridCol w="914446">
                  <a:extLst>
                    <a:ext uri="{9D8B030D-6E8A-4147-A177-3AD203B41FA5}">
                      <a16:colId xmlns:a16="http://schemas.microsoft.com/office/drawing/2014/main" val="3353262324"/>
                    </a:ext>
                  </a:extLst>
                </a:gridCol>
              </a:tblGrid>
              <a:tr h="245939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0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4357971"/>
                  </a:ext>
                </a:extLst>
              </a:tr>
              <a:tr h="1540356">
                <a:tc>
                  <a:txBody>
                    <a:bodyPr/>
                    <a:lstStyle/>
                    <a:p>
                      <a:r>
                        <a:rPr lang="en-US" altLang="zh-TW" sz="10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800" b="1"/>
                        <a:t>5MP </a:t>
                      </a:r>
                      <a:r>
                        <a:rPr lang="zh-TW" altLang="en-US" sz="800" b="1"/>
                        <a:t>high definition </a:t>
                      </a:r>
                      <a:r>
                        <a:rPr lang="en-US" altLang="zh-TW" sz="800" b="1"/>
                        <a:t>4.4 </a:t>
                      </a:r>
                      <a:r>
                        <a:rPr lang="zh-TW" altLang="en-US" sz="800" b="1"/>
                        <a:t>variable zoom, with optimal low light and wide dynamic range performance</a:t>
                      </a:r>
                      <a:r>
                        <a:rPr lang="zh-TW" altLang="en-US" sz="8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Color:</a:t>
                      </a:r>
                      <a:r>
                        <a:rPr lang="en-US" altLang="zh-TW" sz="800"/>
                        <a:t> 0.01 </a:t>
                      </a:r>
                      <a:r>
                        <a:rPr lang="af-ZA" sz="800" err="1"/>
                        <a:t>lux, B</a:t>
                      </a:r>
                      <a:r>
                        <a:rPr lang="af-ZA" sz="800"/>
                        <a:t>/W: 0 lux (IR LED </a:t>
                      </a:r>
                      <a:r>
                        <a:rPr lang="zh-TW" altLang="en-US" sz="800"/>
                        <a:t>on</a:t>
                      </a:r>
                      <a:r>
                        <a:rPr lang="en-US" altLang="zh-TW" sz="800"/>
                        <a:t> ) </a:t>
                      </a:r>
                      <a:br>
                        <a:rPr lang="en-US" altLang="zh-TW" sz="10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Infrared distance:</a:t>
                      </a:r>
                      <a:r>
                        <a:rPr lang="en-US" altLang="zh-TW" sz="800"/>
                        <a:t> 60</a:t>
                      </a:r>
                      <a:r>
                        <a:rPr lang="af-ZA" sz="800"/>
                        <a:t> m, WDR: 135db </a:t>
                      </a:r>
                      <a:br>
                        <a:rPr lang="af-ZA" sz="1000"/>
                      </a:br>
                      <a:r>
                        <a:rPr lang="af-ZA" sz="800"/>
                        <a:t>- </a:t>
                      </a:r>
                      <a:r>
                        <a:rPr lang="zh-TW" altLang="en-US" sz="800"/>
                        <a:t>Simultaneously supports </a:t>
                      </a:r>
                      <a:r>
                        <a:rPr lang="en-US" altLang="zh-TW" sz="800"/>
                        <a:t>4 </a:t>
                      </a:r>
                      <a:r>
                        <a:rPr lang="zh-TW" altLang="en-US" sz="800"/>
                        <a:t>streams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the camera management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Adjust zoom magnification and infrared intensity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Click to enable the function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Real-time image presents high detail and nighttime clarity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Main entrance of the building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Driveway entrance and exit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Lobby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Setup:</a:t>
                      </a:r>
                      <a:r>
                        <a:rPr lang="zh-TW" altLang="en-US" sz="700"/>
                        <a:t> Install in the designated area, configure zoom and</a:t>
                      </a:r>
                      <a:r>
                        <a:rPr lang="af-ZA" sz="700"/>
                        <a:t> WDR</a:t>
                      </a:r>
                      <a:r>
                        <a:rPr lang="zh-TW" altLang="en-US" sz="700"/>
                        <a:t> functions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Surveillance:</a:t>
                      </a:r>
                      <a:r>
                        <a:rPr lang="zh-TW" altLang="en-US" sz="700"/>
                        <a:t> Capture high-resolution images in real-time, adapting to light changes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Analysis:</a:t>
                      </a:r>
                      <a:r>
                        <a:rPr lang="zh-TW" altLang="en-US" sz="700"/>
                        <a:t> Provide complete detailed images for review or evidence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 b="1"/>
                        <a:t>Scenario:</a:t>
                      </a:r>
                      <a:r>
                        <a:rPr lang="zh-TW" altLang="en-US" sz="600"/>
                        <a:t> Monitor visitors at the main entrance of the building, monitor vehicles entering and exiting at the driveway entrance and exit, and improve management efficiency in the lobby.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Improve building management efficiency and safety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Reduce the risk of security incidents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Support better visitor and vehicle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951728"/>
                  </a:ext>
                </a:extLst>
              </a:tr>
              <a:tr h="1372093">
                <a:tc>
                  <a:txBody>
                    <a:bodyPr/>
                    <a:lstStyle/>
                    <a:p>
                      <a:r>
                        <a:rPr lang="en-US" altLang="zh-TW" sz="10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 b="1"/>
                        <a:t>Based on deep learning for humans </a:t>
                      </a:r>
                      <a:r>
                        <a:rPr lang="af-ZA" sz="600" b="1"/>
                        <a:t>AI </a:t>
                      </a:r>
                      <a:r>
                        <a:rPr lang="zh-TW" altLang="en-US" sz="600" b="1"/>
                        <a:t>support functions</a:t>
                      </a:r>
                      <a:r>
                        <a:rPr lang="zh-TW" altLang="en-US" sz="6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- </a:t>
                      </a:r>
                      <a:r>
                        <a:rPr lang="zh-TW" altLang="en-US" sz="600"/>
                        <a:t>Including personnel detection, area intrusion, loitering behavior, and line crossing detection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- </a:t>
                      </a:r>
                      <a:r>
                        <a:rPr lang="zh-TW" altLang="en-US" sz="600"/>
                        <a:t>Support for personnel counting and facial recognition functions.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Function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Set Detection Rules (e.g., Intrusion Areas, Dwell Time, etc.)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Activate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Generate Event Alerts or Records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600"/>
                        <a:t>1) </a:t>
                      </a:r>
                      <a:r>
                        <a:rPr lang="zh-TW" altLang="en-US" sz="600"/>
                        <a:t>Building back door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2) </a:t>
                      </a:r>
                      <a:r>
                        <a:rPr lang="zh-TW" altLang="en-US" sz="600"/>
                        <a:t>Parking lot elevator entrance and exit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3) </a:t>
                      </a:r>
                      <a:r>
                        <a:rPr lang="zh-TW" altLang="en-US" sz="600"/>
                        <a:t>Surveillance room vicinity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 Up:</a:t>
                      </a:r>
                      <a:r>
                        <a:rPr lang="zh-TW" altLang="en-US" sz="700"/>
                        <a:t> Define </a:t>
                      </a:r>
                      <a:r>
                        <a:rPr lang="af-ZA" sz="700"/>
                        <a:t>AI </a:t>
                      </a:r>
                      <a:r>
                        <a:rPr lang="zh-TW" altLang="en-US" sz="700"/>
                        <a:t>Analysis Rules and Key Areas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Surveillance:</a:t>
                      </a:r>
                      <a:r>
                        <a:rPr lang="zh-TW" altLang="en-US" sz="700"/>
                        <a:t> Real-time Analysis of Personnel Behavior and Send Alerts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Storage:</a:t>
                      </a:r>
                      <a:r>
                        <a:rPr lang="zh-TW" altLang="en-US" sz="700"/>
                        <a:t> Store Event Images for Future Reference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 b="1"/>
                        <a:t>Scenario:</a:t>
                      </a:r>
                      <a:r>
                        <a:rPr lang="zh-TW" altLang="en-US" sz="600"/>
                        <a:t> Automatically detect unauthorized personnel entering the back door; monitor whether there are lingering behaviors at the parking lot elevator entrance and exit; enhance surveillance capabilities around the security room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600"/>
                        <a:t>1) </a:t>
                      </a:r>
                      <a:r>
                        <a:rPr lang="zh-TW" altLang="en-US" sz="600"/>
                        <a:t>Reduce the risk of unauthorized access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2) </a:t>
                      </a:r>
                      <a:r>
                        <a:rPr lang="zh-TW" altLang="en-US" sz="600"/>
                        <a:t>Strengthen parking lot management and entrance and exit monitoring </a:t>
                      </a:r>
                      <a:br>
                        <a:rPr lang="zh-TW" altLang="en-US" sz="1000"/>
                      </a:br>
                      <a:r>
                        <a:rPr lang="en-US" altLang="zh-TW" sz="600"/>
                        <a:t>3) </a:t>
                      </a:r>
                      <a:r>
                        <a:rPr lang="zh-TW" altLang="en-US" sz="600"/>
                        <a:t>Reduce the pressure on security personnel and improve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9441417"/>
                  </a:ext>
                </a:extLst>
              </a:tr>
              <a:tr h="1216756">
                <a:tc>
                  <a:txBody>
                    <a:bodyPr/>
                    <a:lstStyle/>
                    <a:p>
                      <a:r>
                        <a:rPr lang="en-US" altLang="zh-TW" sz="10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Vehicle-based deep learning </a:t>
                      </a:r>
                      <a:r>
                        <a:rPr lang="af-ZA" sz="700" b="1"/>
                        <a:t>AI </a:t>
                      </a:r>
                      <a:r>
                        <a:rPr lang="zh-TW" altLang="en-US" sz="700" b="1"/>
                        <a:t>support features</a:t>
                      </a:r>
                      <a:r>
                        <a:rPr lang="zh-TW" altLang="en-US" sz="7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inclusive of vehicle detection, license plate recognition </a:t>
                      </a:r>
                      <a:r>
                        <a:rPr lang="en-US" altLang="zh-TW" sz="700"/>
                        <a:t>(</a:t>
                      </a:r>
                      <a:r>
                        <a:rPr lang="af-ZA" sz="700"/>
                        <a:t> ALPR),</a:t>
                      </a:r>
                      <a:r>
                        <a:rPr lang="zh-TW" altLang="en-US" sz="700"/>
                        <a:t> area intrusion and vehicle stay detection.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Navigation:</a:t>
                      </a:r>
                      <a:r>
                        <a:rPr lang="zh-TW" altLang="en-US" sz="700"/>
                        <a:t> Enter </a:t>
                      </a:r>
                      <a:r>
                        <a:rPr lang="af-ZA" sz="700"/>
                        <a:t>ALPR </a:t>
                      </a:r>
                      <a:r>
                        <a:rPr lang="zh-TW" altLang="en-US" sz="700"/>
                        <a:t>function interface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Configuration:</a:t>
                      </a:r>
                      <a:r>
                        <a:rPr lang="zh-TW" altLang="en-US" sz="700"/>
                        <a:t> Set vehicle detection parameters and license plate comparison list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Execution:</a:t>
                      </a:r>
                      <a:r>
                        <a:rPr lang="zh-TW" altLang="en-US" sz="700"/>
                        <a:t> Enable detection function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4) </a:t>
                      </a:r>
                      <a:r>
                        <a:rPr lang="zh-TW" altLang="en-US" sz="700" b="1"/>
                        <a:t>View Results:</a:t>
                      </a:r>
                      <a:r>
                        <a:rPr lang="zh-TW" altLang="en-US" sz="700"/>
                        <a:t> Generate real-time license plate recognition results or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Parking Fee Station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Lane Entrance and Exit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Management Room Surveillance Interface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 b="1"/>
                        <a:t>1) </a:t>
                      </a:r>
                      <a:r>
                        <a:rPr lang="zh-TW" altLang="en-US" sz="700" b="1"/>
                        <a:t>Setup:</a:t>
                      </a:r>
                      <a:r>
                        <a:rPr lang="zh-TW" altLang="en-US" sz="700"/>
                        <a:t> Define vehicle detection areas and parameters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2) </a:t>
                      </a:r>
                      <a:r>
                        <a:rPr lang="zh-TW" altLang="en-US" sz="700" b="1"/>
                        <a:t>Surveillance:</a:t>
                      </a:r>
                      <a:r>
                        <a:rPr lang="zh-TW" altLang="en-US" sz="700"/>
                        <a:t> Automatically identify vehicles and compare with the license plate list </a:t>
                      </a:r>
                      <a:br>
                        <a:rPr lang="zh-TW" altLang="en-US" sz="1000"/>
                      </a:br>
                      <a:r>
                        <a:rPr lang="en-US" altLang="zh-TW" sz="700" b="1"/>
                        <a:t>3) </a:t>
                      </a:r>
                      <a:r>
                        <a:rPr lang="zh-TW" altLang="en-US" sz="700" b="1"/>
                        <a:t>Storage:</a:t>
                      </a:r>
                      <a:r>
                        <a:rPr lang="zh-TW" altLang="en-US" sz="700"/>
                        <a:t> Store license plate data and images for future inquiries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 b="1"/>
                        <a:t>Scenario:</a:t>
                      </a:r>
                      <a:r>
                        <a:rPr lang="zh-TW" altLang="en-US" sz="600"/>
                        <a:t> Automatically record vehicles entering and exiting the parking lot; reduce errors at the fee station, support automatic license plate matching; assist in lane surveillance.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Improve parking management efficiency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Reduce disputes over fee issues </a:t>
                      </a:r>
                      <a:br>
                        <a:rPr lang="zh-TW" altLang="en-US" sz="10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Provide accurate vehicle records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7951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2350942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466E3-0977-AECF-4469-65E560BC3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34FB880-907C-D035-4B0B-79B6AE1FC01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A426 / A826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望遠鏡 的圖片  AI 產生的內容可能不正確。">
            <a:extLst>
              <a:ext uri="{FF2B5EF4-FFF2-40B4-BE49-F238E27FC236}">
                <a16:creationId xmlns:a16="http://schemas.microsoft.com/office/drawing/2014/main" id="{C1E00315-7F9B-1891-F31B-C731B8799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418" y="1955480"/>
            <a:ext cx="1098801" cy="1113178"/>
          </a:xfrm>
          <a:prstGeom prst="rect">
            <a:avLst/>
          </a:prstGeom>
        </p:spPr>
      </p:pic>
      <p:pic>
        <p:nvPicPr>
          <p:cNvPr id="5" name="圖片 4" descr="一張含有 相機和鏡頭, 相機, 相機鏡頭, 光學儀器 的圖片  AI 產生的內容可能不正確。">
            <a:extLst>
              <a:ext uri="{FF2B5EF4-FFF2-40B4-BE49-F238E27FC236}">
                <a16:creationId xmlns:a16="http://schemas.microsoft.com/office/drawing/2014/main" id="{B33A7927-5364-E607-812E-C7612CD84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011" y="3433771"/>
            <a:ext cx="1113178" cy="103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41307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C3055-C197-5558-7FE7-75B9774ED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5B24C72-5EDD-C876-2973-D224B8E04FE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VMGB-359 / VMGB359-P1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0B8865-D08A-A31F-49D1-F0E4491CFD4C}"/>
              </a:ext>
            </a:extLst>
          </p:cNvPr>
          <p:cNvSpPr txBox="1"/>
          <p:nvPr/>
        </p:nvSpPr>
        <p:spPr>
          <a:xfrm>
            <a:off x="2562721" y="1524731"/>
            <a:ext cx="6595947" cy="524860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Feature1: Thermal Image Features</a:t>
            </a:r>
            <a:endParaRPr lang="en-US" altLang="zh-TW" sz="16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Effective pixels: 160(H) × 120(V)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NETD (Noise Equivalent Temperature Difference) &lt; 40mK, detecting temperature differences as small as 0.04°C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Lens options:</a:t>
            </a:r>
            <a:endParaRPr lang="en-US" sz="16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VMGB-359: f6.2</a:t>
            </a:r>
            <a:endParaRPr lang="en-US" sz="16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VMGB-359-P1: f3.1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Temperature range: -20°C to 150°C (-4°F to 302°F)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Temperature accuracy: ±8°C (14.4°F)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Object detection distance: &lt; 200m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6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Feature2:</a:t>
            </a:r>
            <a:r>
              <a:rPr lang="en-US" sz="1600">
                <a:ea typeface="+mn-lt"/>
                <a:cs typeface="+mn-lt"/>
              </a:rPr>
              <a:t> </a:t>
            </a:r>
            <a:r>
              <a:rPr lang="en-US" sz="1600" b="1">
                <a:ea typeface="+mn-lt"/>
                <a:cs typeface="+mn-lt"/>
              </a:rPr>
              <a:t>Deep Learning AI for Thermal and Optical Imaging</a:t>
            </a:r>
            <a:endParaRPr lang="en-US" altLang="zh-TW" sz="1600" b="1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Temperature exception detection (up to 10 points, 10 areas, and 1 line), intelligent event detection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Fire detection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Smoke detection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People-based detection: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Line crossing, area entry, area exit, and intrusion detection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Vehicle-based detection:</a:t>
            </a:r>
            <a:endParaRPr lang="en-US" sz="1600">
              <a:solidFill>
                <a:schemeClr val="accent6"/>
              </a:solidFill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Line crossing, area entry, area exit, and intrusion detection (forbidden area)</a:t>
            </a:r>
            <a:endParaRPr lang="en-US" sz="16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9441FA9-99BD-B066-7906-1199EF46FEB5}"/>
              </a:ext>
            </a:extLst>
          </p:cNvPr>
          <p:cNvSpPr txBox="1"/>
          <p:nvPr/>
        </p:nvSpPr>
        <p:spPr>
          <a:xfrm>
            <a:off x="230133" y="332742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https://www.acti.com/product/VMGB-359</a:t>
            </a:r>
            <a:endParaRPr lang="zh-TW" altLang="en-US">
              <a:ea typeface="微軟正黑體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57EF838-C0D1-E5F4-3E75-EFA3AA692528}"/>
              </a:ext>
            </a:extLst>
          </p:cNvPr>
          <p:cNvSpPr txBox="1"/>
          <p:nvPr/>
        </p:nvSpPr>
        <p:spPr>
          <a:xfrm>
            <a:off x="215755" y="421882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3"/>
              </a:rPr>
              <a:t>https://www.acti.com/product/VMGB-359-P1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851BE78-1C5A-E3EA-AF90-DC8901FA2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76" y="1885336"/>
            <a:ext cx="1440612" cy="14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02388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B9BA2-46DC-1CDB-EE53-5F78484B7E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EBE48FB-3F6E-CE07-C854-AF3D82191FA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VMGB-359 / VMGB359-P1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FB5896-A8E5-0132-1D2E-4AA0F084568A}"/>
              </a:ext>
            </a:extLst>
          </p:cNvPr>
          <p:cNvSpPr txBox="1"/>
          <p:nvPr/>
        </p:nvSpPr>
        <p:spPr>
          <a:xfrm>
            <a:off x="2824928" y="1712079"/>
            <a:ext cx="6125497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Full-Color and Active Deterrence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white light LED with a 40m range, enabling full-color imaging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White light LED can be activated in event mode as an active deterrence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000" b="1">
                <a:ea typeface="+mn-lt"/>
                <a:cs typeface="+mn-lt"/>
              </a:rPr>
              <a:t>Feature4: Optical Image Features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Lens options:</a:t>
            </a:r>
            <a:endParaRPr lang="en-US" sz="2000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VMGB-359: 8mm</a:t>
            </a:r>
            <a:endParaRPr lang="en-US" sz="2000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VMGB-359-P1: 4mm (based on installation needs)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 sz="2000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0.017 lux @ F2.25 (AGC on)</a:t>
            </a:r>
            <a:endParaRPr lang="en-US" sz="2000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0.003 lux @ F2.25 (AGC on)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40m for both models</a:t>
            </a:r>
            <a:endParaRPr lang="en-US" sz="2000">
              <a:cs typeface="Calibri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1ACAEF8B-3D3B-E524-BEBF-B2C27B794F6B}"/>
              </a:ext>
            </a:extLst>
          </p:cNvPr>
          <p:cNvSpPr txBox="1"/>
          <p:nvPr/>
        </p:nvSpPr>
        <p:spPr>
          <a:xfrm>
            <a:off x="230133" y="332742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https://www.acti.com/product/VMGB-359</a:t>
            </a:r>
            <a:endParaRPr lang="zh-TW" altLang="en-US">
              <a:ea typeface="微軟正黑體"/>
              <a:cs typeface="+mn-lt"/>
            </a:endParaRP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86A98F26-FD12-C67F-1A13-FA0BF8BDCF41}"/>
              </a:ext>
            </a:extLst>
          </p:cNvPr>
          <p:cNvSpPr txBox="1"/>
          <p:nvPr/>
        </p:nvSpPr>
        <p:spPr>
          <a:xfrm>
            <a:off x="215755" y="421882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3"/>
              </a:rPr>
              <a:t>https://www.acti.com/product/VMGB-359-P1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94821BFC-A718-BD8B-C88F-7C41BD0FED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76" y="1885336"/>
            <a:ext cx="1440612" cy="14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1120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4D087-DF9E-F151-36F4-6D6C183D9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E95295A-EC5E-6409-8C4C-A84458AC55B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VMGB-359 / VMGB359-P1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C1111435-6E70-916C-D6B3-4D03B3827CCA}"/>
              </a:ext>
            </a:extLst>
          </p:cNvPr>
          <p:cNvSpPr txBox="1"/>
          <p:nvPr/>
        </p:nvSpPr>
        <p:spPr>
          <a:xfrm>
            <a:off x="3148575" y="164664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Parking Lot (</a:t>
            </a:r>
            <a:r>
              <a:rPr lang="en-US">
                <a:ea typeface="+mn-lt"/>
                <a:cs typeface="+mn-lt"/>
              </a:rPr>
              <a:t> Parking</a:t>
            </a:r>
            <a:r>
              <a:rPr lang="en-US" altLang="zh-TW">
                <a:ea typeface="+mn-lt"/>
                <a:cs typeface="+mn-lt"/>
              </a:rPr>
              <a:t> Lot)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EBED42DF-B239-F373-7678-99E5D1313B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552515"/>
              </p:ext>
            </p:extLst>
          </p:nvPr>
        </p:nvGraphicFramePr>
        <p:xfrm>
          <a:off x="1679097" y="2154505"/>
          <a:ext cx="7234196" cy="46292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81280">
                  <a:extLst>
                    <a:ext uri="{9D8B030D-6E8A-4147-A177-3AD203B41FA5}">
                      <a16:colId xmlns:a16="http://schemas.microsoft.com/office/drawing/2014/main" val="3678215338"/>
                    </a:ext>
                  </a:extLst>
                </a:gridCol>
                <a:gridCol w="624368">
                  <a:extLst>
                    <a:ext uri="{9D8B030D-6E8A-4147-A177-3AD203B41FA5}">
                      <a16:colId xmlns:a16="http://schemas.microsoft.com/office/drawing/2014/main" val="4290844498"/>
                    </a:ext>
                  </a:extLst>
                </a:gridCol>
                <a:gridCol w="1605762">
                  <a:extLst>
                    <a:ext uri="{9D8B030D-6E8A-4147-A177-3AD203B41FA5}">
                      <a16:colId xmlns:a16="http://schemas.microsoft.com/office/drawing/2014/main" val="336642071"/>
                    </a:ext>
                  </a:extLst>
                </a:gridCol>
                <a:gridCol w="922997">
                  <a:extLst>
                    <a:ext uri="{9D8B030D-6E8A-4147-A177-3AD203B41FA5}">
                      <a16:colId xmlns:a16="http://schemas.microsoft.com/office/drawing/2014/main" val="1544048331"/>
                    </a:ext>
                  </a:extLst>
                </a:gridCol>
                <a:gridCol w="1532871">
                  <a:extLst>
                    <a:ext uri="{9D8B030D-6E8A-4147-A177-3AD203B41FA5}">
                      <a16:colId xmlns:a16="http://schemas.microsoft.com/office/drawing/2014/main" val="923060180"/>
                    </a:ext>
                  </a:extLst>
                </a:gridCol>
                <a:gridCol w="1033459">
                  <a:extLst>
                    <a:ext uri="{9D8B030D-6E8A-4147-A177-3AD203B41FA5}">
                      <a16:colId xmlns:a16="http://schemas.microsoft.com/office/drawing/2014/main" val="198269009"/>
                    </a:ext>
                  </a:extLst>
                </a:gridCol>
                <a:gridCol w="1033459">
                  <a:extLst>
                    <a:ext uri="{9D8B030D-6E8A-4147-A177-3AD203B41FA5}">
                      <a16:colId xmlns:a16="http://schemas.microsoft.com/office/drawing/2014/main" val="12650251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3914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Thermal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160x120 thermal imaging resolution, capable of detecting a temperature difference of 0.04° C, supports a temperature range of -20° C ~ 150°C, temperature accuracy ±8° 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Parking lot exit, electric vehicle charging station, parking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Select function page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2) </a:t>
                      </a:r>
                      <a:r>
                        <a:rPr lang="zh-TW" altLang="en-US" sz="900"/>
                        <a:t>Set monitoring area and parameters</a:t>
                      </a:r>
                    </a:p>
                    <a:p>
                      <a:pPr lvl="0">
                        <a:buNone/>
                      </a:pPr>
                      <a:r>
                        <a:rPr lang="zh-TW" altLang="en-US" sz="1200"/>
                        <a:t> </a:t>
                      </a: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Activate monitoring mode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4) </a:t>
                      </a:r>
                      <a:r>
                        <a:rPr lang="zh-TW" altLang="en-US" sz="900"/>
                        <a:t>View real-time or stored images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Monitor electric vehicle overheating and potential fire risks in the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fire risks, protect property safety, and improve parking lot management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72802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Deep Learning </a:t>
                      </a:r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Fire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Fire abnormal temperature detection (supports up to</a:t>
                      </a:r>
                      <a:r>
                        <a:rPr lang="en-US" altLang="zh-TW" sz="900"/>
                        <a:t> 10</a:t>
                      </a:r>
                      <a:r>
                        <a:rPr lang="zh-TW" altLang="en-US" sz="900"/>
                        <a:t> points</a:t>
                      </a:r>
                      <a:r>
                        <a:rPr lang="en-US" altLang="zh-TW" sz="900"/>
                        <a:t>/10</a:t>
                      </a:r>
                      <a:r>
                        <a:rPr lang="zh-TW" altLang="en-US" sz="900"/>
                        <a:t> areas</a:t>
                      </a:r>
                      <a:r>
                        <a:rPr lang="en-US" altLang="zh-TW" sz="900"/>
                        <a:t>/1</a:t>
                      </a:r>
                      <a:r>
                        <a:rPr lang="zh-TW" altLang="en-US" sz="900"/>
                        <a:t> line), smoke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Parking Lot Comprehensive Monitoring 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Enter the Fire Detection Page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Configure Area and Parameters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900"/>
                        <a:t>3) </a:t>
                      </a:r>
                      <a:r>
                        <a:rPr lang="zh-TW" altLang="en-US" sz="900"/>
                        <a:t>Activate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 </a:t>
                      </a:r>
                      <a:r>
                        <a:rPr lang="zh-TW" altLang="en-US" sz="800"/>
                        <a:t>Real-time Detection and Alarm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Fire detection in unattended areas of the parking lot to identify fire sources early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Reduce losses in the parking lot caused by fires and respond promptly to ensure personnel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68826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Full Color and Active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40 meters White Light LED, can activate the light source for deterrence or provide color images when an event is triggered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Main entrance and corners of the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 </a:t>
                      </a:r>
                      <a:r>
                        <a:rPr lang="af-ZA" sz="1000"/>
                        <a:t>LED </a:t>
                      </a:r>
                      <a:r>
                        <a:rPr lang="zh-TW" altLang="en-US" sz="1000"/>
                        <a:t>Trigger Conditions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2) </a:t>
                      </a:r>
                      <a:r>
                        <a:rPr lang="zh-TW" altLang="en-US" sz="700"/>
                        <a:t>The system automatically detects and triggers the light source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Real-time recording of color images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Increase light sources in the parking lot at night to deter illegal activities, such as trespassing or destructive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Enhance nighttime safety in the parking lot and reduce the likelihood of theft or destructive incidents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51597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Optical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4MP </a:t>
                      </a:r>
                      <a:r>
                        <a:rPr lang="zh-TW" altLang="en-US" sz="1200"/>
                        <a:t>Resolution,</a:t>
                      </a:r>
                      <a:r>
                        <a:rPr lang="en-US" altLang="zh-TW" sz="1200"/>
                        <a:t> 30</a:t>
                      </a:r>
                      <a:r>
                        <a:rPr lang="af-ZA" sz="1200" err="1"/>
                        <a:t> fps</a:t>
                      </a:r>
                      <a:r>
                        <a:rPr lang="af-ZA" sz="1200"/>
                        <a:t>,</a:t>
                      </a:r>
                      <a:r>
                        <a:rPr lang="zh-TW" altLang="en-US" sz="1200"/>
                        <a:t> supports</a:t>
                      </a:r>
                      <a:r>
                        <a:rPr lang="en-US" altLang="zh-TW" sz="1200"/>
                        <a:t> 8</a:t>
                      </a:r>
                      <a:r>
                        <a:rPr lang="af-ZA" sz="1200"/>
                        <a:t> mm (VMGB-359)</a:t>
                      </a:r>
                      <a:r>
                        <a:rPr lang="zh-TW" altLang="en-US" sz="1200"/>
                        <a:t> and</a:t>
                      </a:r>
                      <a:r>
                        <a:rPr lang="en-US" altLang="zh-TW" sz="1200"/>
                        <a:t> 4</a:t>
                      </a:r>
                      <a:r>
                        <a:rPr lang="af-ZA" sz="1200"/>
                        <a:t> mm (VMGB-359-P1)</a:t>
                      </a:r>
                      <a:r>
                        <a:rPr lang="zh-TW" altLang="en-US" sz="1200"/>
                        <a:t> lenses,</a:t>
                      </a:r>
                      <a:r>
                        <a:rPr lang="en-US" altLang="zh-TW" sz="1200"/>
                        <a:t> 40</a:t>
                      </a:r>
                      <a:r>
                        <a:rPr lang="zh-TW" altLang="en-US" sz="1200"/>
                        <a:t> meters infrared distance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Parking Lot Entrance, License Plate Recognition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Configure Camera Angle and Field of View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Set Infrared Mode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Image Recording and Archiving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License Plate Recognition and Parking Space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Improve parking lot operational efficiency, supporting accurate license plate recording and statistics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9807988"/>
                  </a:ext>
                </a:extLst>
              </a:tr>
            </a:tbl>
          </a:graphicData>
        </a:graphic>
      </p:graphicFrame>
      <p:pic>
        <p:nvPicPr>
          <p:cNvPr id="7" name="圖片 6">
            <a:extLst>
              <a:ext uri="{FF2B5EF4-FFF2-40B4-BE49-F238E27FC236}">
                <a16:creationId xmlns:a16="http://schemas.microsoft.com/office/drawing/2014/main" id="{D8378D82-EDF2-EC76-D061-B9EB19952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93" y="2158443"/>
            <a:ext cx="1440612" cy="14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9675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DD0BB-0478-8051-B8B8-F90C6A6A0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1DF186A-F02A-FFC6-D5AD-727BA5B3EC6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VMGB-359 / VMGB359-P1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3011A33-AE2C-8E28-FED2-22577B11E844}"/>
              </a:ext>
            </a:extLst>
          </p:cNvPr>
          <p:cNvSpPr txBox="1"/>
          <p:nvPr/>
        </p:nvSpPr>
        <p:spPr>
          <a:xfrm>
            <a:off x="3077771" y="179837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Factory (</a:t>
            </a:r>
            <a:r>
              <a:rPr lang="en-US">
                <a:ea typeface="+mn-lt"/>
                <a:cs typeface="+mn-lt"/>
              </a:rPr>
              <a:t> Factory</a:t>
            </a:r>
            <a:r>
              <a:rPr lang="en-US" altLang="zh-TW">
                <a:ea typeface="+mn-lt"/>
                <a:cs typeface="+mn-lt"/>
              </a:rPr>
              <a:t> )</a:t>
            </a:r>
            <a:endParaRPr lang="zh-TW" altLang="en-US">
              <a:cs typeface="Calibri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FB1F944-7FAB-7765-2FFE-B2945E7C90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94" y="2441665"/>
            <a:ext cx="1440612" cy="1440612"/>
          </a:xfrm>
          <a:prstGeom prst="rect">
            <a:avLst/>
          </a:prstGeom>
        </p:spPr>
      </p:pic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A982CE46-740E-6430-0F25-2E858A4FED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618765"/>
              </p:ext>
            </p:extLst>
          </p:nvPr>
        </p:nvGraphicFramePr>
        <p:xfrm>
          <a:off x="1881398" y="2437725"/>
          <a:ext cx="6983307" cy="206897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66260">
                  <a:extLst>
                    <a:ext uri="{9D8B030D-6E8A-4147-A177-3AD203B41FA5}">
                      <a16:colId xmlns:a16="http://schemas.microsoft.com/office/drawing/2014/main" val="361112067"/>
                    </a:ext>
                  </a:extLst>
                </a:gridCol>
                <a:gridCol w="594258">
                  <a:extLst>
                    <a:ext uri="{9D8B030D-6E8A-4147-A177-3AD203B41FA5}">
                      <a16:colId xmlns:a16="http://schemas.microsoft.com/office/drawing/2014/main" val="2539818373"/>
                    </a:ext>
                  </a:extLst>
                </a:gridCol>
                <a:gridCol w="1390622">
                  <a:extLst>
                    <a:ext uri="{9D8B030D-6E8A-4147-A177-3AD203B41FA5}">
                      <a16:colId xmlns:a16="http://schemas.microsoft.com/office/drawing/2014/main" val="2904328853"/>
                    </a:ext>
                  </a:extLst>
                </a:gridCol>
                <a:gridCol w="1020014">
                  <a:extLst>
                    <a:ext uri="{9D8B030D-6E8A-4147-A177-3AD203B41FA5}">
                      <a16:colId xmlns:a16="http://schemas.microsoft.com/office/drawing/2014/main" val="109465935"/>
                    </a:ext>
                  </a:extLst>
                </a:gridCol>
                <a:gridCol w="1302601">
                  <a:extLst>
                    <a:ext uri="{9D8B030D-6E8A-4147-A177-3AD203B41FA5}">
                      <a16:colId xmlns:a16="http://schemas.microsoft.com/office/drawing/2014/main" val="621373175"/>
                    </a:ext>
                  </a:extLst>
                </a:gridCol>
                <a:gridCol w="1090184">
                  <a:extLst>
                    <a:ext uri="{9D8B030D-6E8A-4147-A177-3AD203B41FA5}">
                      <a16:colId xmlns:a16="http://schemas.microsoft.com/office/drawing/2014/main" val="2952632981"/>
                    </a:ext>
                  </a:extLst>
                </a:gridCol>
                <a:gridCol w="1019368">
                  <a:extLst>
                    <a:ext uri="{9D8B030D-6E8A-4147-A177-3AD203B41FA5}">
                      <a16:colId xmlns:a16="http://schemas.microsoft.com/office/drawing/2014/main" val="29130307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Serial Number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6856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Thermal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160x120 thermal imaging resolution, capable of detecting a temperature difference of 0.04° C, supports a temperature range of -20° C ~ 150°C, temperature accuracy ±8° 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Next to important equipment, raw material warehouse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Select function page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zh-TW" altLang="en-US" sz="1400"/>
                        <a:t> </a:t>
                      </a: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Set monitoring area and parameters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Activate monitoring mode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View real-time or stored images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Monitor abnormal temperatures of factory equipment, such as motor overheating or warehouse fires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Reduce equipment downtime risk, minimize losses, and ensure stable production line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8921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481489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AF47E-8BBB-8A59-09A6-68DE337D4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EB1C4D-E150-7C3D-EE61-D3953713C80C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VMGB-359 / VMGB359-P1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35D3B7F7-D78F-CB9A-54D0-078EE8B6A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14" y="1956142"/>
            <a:ext cx="1440612" cy="14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866996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ADC0D-0FD9-9903-579E-08C9BC7BC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E0367D2-0EE2-373E-CD90-AE1531C509EC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A570 / A570-Px / A371 / A371-Px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1339F8-5638-524A-C76C-DD0920D61FC5}"/>
              </a:ext>
            </a:extLst>
          </p:cNvPr>
          <p:cNvSpPr txBox="1"/>
          <p:nvPr/>
        </p:nvSpPr>
        <p:spPr>
          <a:xfrm>
            <a:off x="2448859" y="1453821"/>
            <a:ext cx="6698025" cy="547842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Feature1: Thermal Image Features</a:t>
            </a:r>
            <a:endParaRPr lang="en-US" altLang="zh-TW" sz="14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Effective pixels: 256(H) × 192(V)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NETD (Noise Equivalent Temperature Difference) &lt; 40mK, detecting temperature differences as small as 0.04°C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Lens options for flexible installation distances: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A570: f2.1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A570-P1: f3.6</a:t>
            </a:r>
            <a:endParaRPr lang="en-US" sz="1400">
              <a:ea typeface="微軟正黑體"/>
              <a:cs typeface="+mn-lt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A570-P2: f6.9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A371: f3.6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A371-P1: f6.9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A371-P2: f9.7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Temperature range: -20°C to 150°C (-4°F to 302°F)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Temperature accuracy: ±8°C (14.4°F)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Object detection distance: &lt; 200m</a:t>
            </a:r>
          </a:p>
          <a:p>
            <a:pPr marL="742950" lvl="1" indent="-285750">
              <a:buFont typeface="Courier New"/>
              <a:buChar char="o"/>
            </a:pPr>
            <a:endParaRPr lang="en-US" sz="14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Feature2:</a:t>
            </a:r>
            <a:r>
              <a:rPr lang="en-US" sz="1400">
                <a:ea typeface="+mn-lt"/>
                <a:cs typeface="+mn-lt"/>
              </a:rPr>
              <a:t> </a:t>
            </a:r>
            <a:r>
              <a:rPr lang="en-US" sz="1400" b="1">
                <a:ea typeface="+mn-lt"/>
                <a:cs typeface="+mn-lt"/>
              </a:rPr>
              <a:t>Deep Learning AI for Thermal and Optical Imaging</a:t>
            </a:r>
            <a:endParaRPr lang="en-US" altLang="zh-TW" sz="1400" b="1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Temperature exception detection (up to 10 points, 10 areas, and 1 line), intelligent event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Fire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Smoke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solidFill>
                  <a:schemeClr val="accent6"/>
                </a:solidFill>
                <a:ea typeface="+mn-lt"/>
                <a:cs typeface="+mn-lt"/>
              </a:rPr>
              <a:t>People-based detection</a:t>
            </a:r>
            <a:r>
              <a:rPr lang="en-US" sz="1400">
                <a:ea typeface="+mn-lt"/>
                <a:cs typeface="+mn-lt"/>
              </a:rPr>
              <a:t>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Line crossing, area entry, area exit, and intrusion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solidFill>
                  <a:schemeClr val="accent6"/>
                </a:solidFill>
                <a:ea typeface="+mn-lt"/>
                <a:cs typeface="+mn-lt"/>
              </a:rPr>
              <a:t>Vehicle-based detection</a:t>
            </a:r>
            <a:r>
              <a:rPr lang="en-US" sz="1400">
                <a:ea typeface="+mn-lt"/>
                <a:cs typeface="+mn-lt"/>
              </a:rPr>
              <a:t>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Line crossing, area entry, area exit, and intrusion detection (forbidden area)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74CDE72-5C05-1C61-DC2C-B84094C5FEBF}"/>
              </a:ext>
            </a:extLst>
          </p:cNvPr>
          <p:cNvSpPr txBox="1"/>
          <p:nvPr/>
        </p:nvSpPr>
        <p:spPr>
          <a:xfrm>
            <a:off x="134836" y="2689480"/>
            <a:ext cx="232420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400">
                <a:ea typeface="+mn-lt"/>
                <a:cs typeface="+mn-lt"/>
                <a:hlinkClick r:id="rId2"/>
              </a:rPr>
              <a:t>https://www.acti.com/product/A570</a:t>
            </a:r>
            <a:endParaRPr lang="en-US" sz="1400">
              <a:ea typeface="+mn-lt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3"/>
              </a:rPr>
              <a:t>https://www.acti.com/product/A570-P1</a:t>
            </a:r>
            <a:endParaRPr 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4"/>
              </a:rPr>
              <a:t>https://www.acti.com/product/A570-P2</a:t>
            </a:r>
            <a:endParaRPr lang="en-US" sz="1400">
              <a:ea typeface="微軟正黑體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7781F81-D53C-4EF2-A6E3-FAB310EA2CF6}"/>
              </a:ext>
            </a:extLst>
          </p:cNvPr>
          <p:cNvSpPr txBox="1"/>
          <p:nvPr/>
        </p:nvSpPr>
        <p:spPr>
          <a:xfrm>
            <a:off x="124720" y="5196483"/>
            <a:ext cx="232420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400">
                <a:ea typeface="+mn-lt"/>
                <a:cs typeface="+mn-lt"/>
                <a:hlinkClick r:id="rId5"/>
              </a:rPr>
              <a:t>https://www.acti.com/product/A371</a:t>
            </a:r>
            <a:endParaRPr lang="zh-TW" alt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6"/>
              </a:rPr>
              <a:t>https://www.acti.com/product/A371-P1</a:t>
            </a:r>
            <a:endParaRPr 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7"/>
              </a:rPr>
              <a:t>https://www.acti.com/product/A371-P2</a:t>
            </a:r>
            <a:endParaRPr lang="en-US" sz="1400">
              <a:ea typeface="微軟正黑體"/>
              <a:cs typeface="+mn-lt"/>
            </a:endParaRPr>
          </a:p>
        </p:txBody>
      </p:sp>
      <p:pic>
        <p:nvPicPr>
          <p:cNvPr id="15" name="圖片 14" descr="一張含有 廁所 的圖片  AI 產生的內容可能不正確。">
            <a:extLst>
              <a:ext uri="{FF2B5EF4-FFF2-40B4-BE49-F238E27FC236}">
                <a16:creationId xmlns:a16="http://schemas.microsoft.com/office/drawing/2014/main" id="{F32A3AFF-C379-EA7F-D245-B8157332AD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4800" y="1689026"/>
            <a:ext cx="1009291" cy="1009291"/>
          </a:xfrm>
          <a:prstGeom prst="rect">
            <a:avLst/>
          </a:prstGeom>
        </p:spPr>
      </p:pic>
      <p:pic>
        <p:nvPicPr>
          <p:cNvPr id="17" name="圖片 16" descr="一張含有 光學儀器, 相機和鏡頭, 相機 的圖片  AI 產生的內容可能不正確。">
            <a:extLst>
              <a:ext uri="{FF2B5EF4-FFF2-40B4-BE49-F238E27FC236}">
                <a16:creationId xmlns:a16="http://schemas.microsoft.com/office/drawing/2014/main" id="{59F2C2EC-C239-79AD-AABD-75BFF32919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2005" y="4191343"/>
            <a:ext cx="994405" cy="100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2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ED744-869E-B12E-FE7E-7A196A60C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9551CEC-CE95-7745-53A3-14DE2CFD48C3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A570 / A570-Px / A371 / A371-Px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91044A-DB0E-6E07-FA0F-76016E33844E}"/>
              </a:ext>
            </a:extLst>
          </p:cNvPr>
          <p:cNvSpPr txBox="1"/>
          <p:nvPr/>
        </p:nvSpPr>
        <p:spPr>
          <a:xfrm>
            <a:off x="2757564" y="1726991"/>
            <a:ext cx="6230088" cy="497629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Full-Color and Active Deterrence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white light LED with a 30m range for full-color imaging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White light LED can be activated in event mode as an active deterrence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000" b="1">
                <a:ea typeface="+mn-lt"/>
                <a:cs typeface="+mn-lt"/>
              </a:rPr>
              <a:t>Feature4: Optical Image Features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Lens options: 2.2mm, 4.3mm, 6.4mm, and 8mm for flexible installation distances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0.0089 lux @ F1.6 (AGC on)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 lux (IR LED on)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A570 and A570-Px: 15m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A371 and A371-Px: 30m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0D6D5B6-F941-CE74-7989-AC5DC60AE3CD}"/>
              </a:ext>
            </a:extLst>
          </p:cNvPr>
          <p:cNvSpPr txBox="1"/>
          <p:nvPr/>
        </p:nvSpPr>
        <p:spPr>
          <a:xfrm>
            <a:off x="215756" y="2729940"/>
            <a:ext cx="232420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400">
                <a:ea typeface="+mn-lt"/>
                <a:cs typeface="+mn-lt"/>
                <a:hlinkClick r:id="rId2"/>
              </a:rPr>
              <a:t>https://www.acti.com/product/A570</a:t>
            </a:r>
            <a:endParaRPr lang="en-US" sz="1400">
              <a:ea typeface="+mn-lt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3"/>
              </a:rPr>
              <a:t>https://www.acti.com/product/A570-P1</a:t>
            </a:r>
            <a:endParaRPr 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4"/>
              </a:rPr>
              <a:t>https://www.acti.com/product/A570-P2</a:t>
            </a:r>
            <a:endParaRPr lang="en-US" sz="1400">
              <a:ea typeface="微軟正黑體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E3AE45D-DE7A-76D1-0B23-40ECEA590CED}"/>
              </a:ext>
            </a:extLst>
          </p:cNvPr>
          <p:cNvSpPr txBox="1"/>
          <p:nvPr/>
        </p:nvSpPr>
        <p:spPr>
          <a:xfrm>
            <a:off x="215755" y="5196483"/>
            <a:ext cx="232420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400">
                <a:ea typeface="+mn-lt"/>
                <a:cs typeface="+mn-lt"/>
                <a:hlinkClick r:id="rId5"/>
              </a:rPr>
              <a:t>https://www.acti.com/product/A371</a:t>
            </a:r>
            <a:endParaRPr lang="zh-TW" alt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6"/>
              </a:rPr>
              <a:t>https://www.acti.com/product/A371-P1</a:t>
            </a:r>
            <a:endParaRPr 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7"/>
              </a:rPr>
              <a:t>https://www.acti.com/product/A371-P2</a:t>
            </a:r>
            <a:endParaRPr lang="en-US" sz="1400">
              <a:ea typeface="微軟正黑體"/>
              <a:cs typeface="+mn-lt"/>
            </a:endParaRPr>
          </a:p>
        </p:txBody>
      </p:sp>
      <p:pic>
        <p:nvPicPr>
          <p:cNvPr id="10" name="圖片 9" descr="一張含有 廁所 的圖片  AI 產生的內容可能不正確。">
            <a:extLst>
              <a:ext uri="{FF2B5EF4-FFF2-40B4-BE49-F238E27FC236}">
                <a16:creationId xmlns:a16="http://schemas.microsoft.com/office/drawing/2014/main" id="{766C1C59-E32C-9F6C-2724-EC95D7E9D3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764" y="1718444"/>
            <a:ext cx="1009291" cy="1009291"/>
          </a:xfrm>
          <a:prstGeom prst="rect">
            <a:avLst/>
          </a:prstGeom>
        </p:spPr>
      </p:pic>
      <p:pic>
        <p:nvPicPr>
          <p:cNvPr id="17" name="圖片 16" descr="一張含有 光學儀器, 相機和鏡頭, 相機 的圖片  AI 產生的內容可能不正確。">
            <a:extLst>
              <a:ext uri="{FF2B5EF4-FFF2-40B4-BE49-F238E27FC236}">
                <a16:creationId xmlns:a16="http://schemas.microsoft.com/office/drawing/2014/main" id="{3347BD7E-4DF5-E618-6E16-396A342932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3040" y="4191343"/>
            <a:ext cx="994405" cy="100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2841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73279-3BC9-E17D-01DC-D1573B770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22816DA-CD11-C405-625F-8A3A460F36A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825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A570 / A570-Px / A371 / A371-Px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620125F-84E1-D984-9E37-E2429DD14949}"/>
              </a:ext>
            </a:extLst>
          </p:cNvPr>
          <p:cNvSpPr txBox="1"/>
          <p:nvPr/>
        </p:nvSpPr>
        <p:spPr>
          <a:xfrm>
            <a:off x="3047424" y="167884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Parking Lot</a:t>
            </a:r>
            <a:r>
              <a:rPr lang="en-US">
                <a:ea typeface="+mn-lt"/>
                <a:cs typeface="+mn-lt"/>
              </a:rPr>
              <a:t> (Parking</a:t>
            </a:r>
            <a:r>
              <a:rPr lang="en-US" altLang="zh-TW">
                <a:ea typeface="+mn-lt"/>
                <a:cs typeface="+mn-lt"/>
              </a:rPr>
              <a:t> Lot)</a:t>
            </a:r>
            <a:endParaRPr lang="zh-TW" altLang="en-US">
              <a:cs typeface="Calibri"/>
            </a:endParaRPr>
          </a:p>
        </p:txBody>
      </p:sp>
      <p:pic>
        <p:nvPicPr>
          <p:cNvPr id="5" name="圖片 4" descr="一張含有 廁所 的圖片  AI 產生的內容可能不正確。">
            <a:extLst>
              <a:ext uri="{FF2B5EF4-FFF2-40B4-BE49-F238E27FC236}">
                <a16:creationId xmlns:a16="http://schemas.microsoft.com/office/drawing/2014/main" id="{62D82CE2-719D-A10E-BE41-6B593DA94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127" y="2153390"/>
            <a:ext cx="1009291" cy="1009291"/>
          </a:xfrm>
          <a:prstGeom prst="rect">
            <a:avLst/>
          </a:prstGeom>
        </p:spPr>
      </p:pic>
      <p:pic>
        <p:nvPicPr>
          <p:cNvPr id="10" name="圖片 9" descr="一張含有 光學儀器, 相機和鏡頭, 相機 的圖片  AI 產生的內容可能不正確。">
            <a:extLst>
              <a:ext uri="{FF2B5EF4-FFF2-40B4-BE49-F238E27FC236}">
                <a16:creationId xmlns:a16="http://schemas.microsoft.com/office/drawing/2014/main" id="{0201CBD1-8BCC-5ACB-B44D-1965023628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288" y="3270873"/>
            <a:ext cx="994405" cy="1001849"/>
          </a:xfrm>
          <a:prstGeom prst="rect">
            <a:avLst/>
          </a:prstGeom>
        </p:spPr>
      </p:pic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420E5723-0E99-B6AE-8293-90D4EE531D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26222"/>
              </p:ext>
            </p:extLst>
          </p:nvPr>
        </p:nvGraphicFramePr>
        <p:xfrm>
          <a:off x="1587035" y="2154504"/>
          <a:ext cx="7234157" cy="432928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5358">
                  <a:extLst>
                    <a:ext uri="{9D8B030D-6E8A-4147-A177-3AD203B41FA5}">
                      <a16:colId xmlns:a16="http://schemas.microsoft.com/office/drawing/2014/main" val="2082532140"/>
                    </a:ext>
                  </a:extLst>
                </a:gridCol>
                <a:gridCol w="657477">
                  <a:extLst>
                    <a:ext uri="{9D8B030D-6E8A-4147-A177-3AD203B41FA5}">
                      <a16:colId xmlns:a16="http://schemas.microsoft.com/office/drawing/2014/main" val="3975185265"/>
                    </a:ext>
                  </a:extLst>
                </a:gridCol>
                <a:gridCol w="1302311">
                  <a:extLst>
                    <a:ext uri="{9D8B030D-6E8A-4147-A177-3AD203B41FA5}">
                      <a16:colId xmlns:a16="http://schemas.microsoft.com/office/drawing/2014/main" val="3423999830"/>
                    </a:ext>
                  </a:extLst>
                </a:gridCol>
                <a:gridCol w="1175873">
                  <a:extLst>
                    <a:ext uri="{9D8B030D-6E8A-4147-A177-3AD203B41FA5}">
                      <a16:colId xmlns:a16="http://schemas.microsoft.com/office/drawing/2014/main" val="757649050"/>
                    </a:ext>
                  </a:extLst>
                </a:gridCol>
                <a:gridCol w="1289668">
                  <a:extLst>
                    <a:ext uri="{9D8B030D-6E8A-4147-A177-3AD203B41FA5}">
                      <a16:colId xmlns:a16="http://schemas.microsoft.com/office/drawing/2014/main" val="1087831618"/>
                    </a:ext>
                  </a:extLst>
                </a:gridCol>
                <a:gridCol w="1188514">
                  <a:extLst>
                    <a:ext uri="{9D8B030D-6E8A-4147-A177-3AD203B41FA5}">
                      <a16:colId xmlns:a16="http://schemas.microsoft.com/office/drawing/2014/main" val="3425771249"/>
                    </a:ext>
                  </a:extLst>
                </a:gridCol>
                <a:gridCol w="1124956">
                  <a:extLst>
                    <a:ext uri="{9D8B030D-6E8A-4147-A177-3AD203B41FA5}">
                      <a16:colId xmlns:a16="http://schemas.microsoft.com/office/drawing/2014/main" val="486617877"/>
                    </a:ext>
                  </a:extLst>
                </a:gridCol>
              </a:tblGrid>
              <a:tr h="24408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05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0652432"/>
                  </a:ext>
                </a:extLst>
              </a:tr>
              <a:tr h="1104803">
                <a:tc>
                  <a:txBody>
                    <a:bodyPr/>
                    <a:lstStyle/>
                    <a:p>
                      <a:r>
                        <a:rPr lang="en-US" altLang="zh-TW" sz="105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/>
                        <a:t>Thermal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</a:t>
                      </a:r>
                      <a:r>
                        <a:rPr lang="en-US" altLang="zh-TW" sz="800"/>
                        <a:t> 256(</a:t>
                      </a:r>
                      <a:r>
                        <a:rPr lang="af-ZA" sz="800"/>
                        <a:t> H) x 192(V)</a:t>
                      </a:r>
                      <a:r>
                        <a:rPr lang="zh-TW" altLang="en-US" sz="800"/>
                        <a:t> high-efficiency pixels,</a:t>
                      </a:r>
                      <a:r>
                        <a:rPr lang="af-ZA" sz="800"/>
                        <a:t> NETD &lt; 40mk,</a:t>
                      </a:r>
                      <a:r>
                        <a:rPr lang="zh-TW" altLang="en-US" sz="800"/>
                        <a:t> high-temperature detection range</a:t>
                      </a:r>
                      <a:r>
                        <a:rPr lang="en-US" altLang="zh-TW" sz="800"/>
                        <a:t>-20°</a:t>
                      </a:r>
                      <a:r>
                        <a:rPr lang="af-ZA" sz="800"/>
                        <a:t> C ~ 150°C,</a:t>
                      </a:r>
                      <a:r>
                        <a:rPr lang="zh-TW" altLang="en-US" sz="800"/>
                        <a:t> supports precise camera installation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Electric Vehicle Parking Area (Battery Monitoring)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Main Vehicle Passage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Parking Lot Entrance and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Monitor abnormal temperatures in the electric vehicle area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Automatically trigger alarms and recording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Data presented in</a:t>
                      </a:r>
                      <a:r>
                        <a:rPr lang="af-ZA" sz="700"/>
                        <a:t> VMS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Detect overheating of electric vehicles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Prevent property loss caused by battery fires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Multi-point precise monitoring of abnormal temperatures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Reduce fire risk</a:t>
                      </a:r>
                      <a:br>
                        <a:rPr lang="zh-TW" altLang="en-US" sz="105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Decrease manpower patrol requirements</a:t>
                      </a:r>
                      <a:br>
                        <a:rPr lang="zh-TW" altLang="en-US" sz="105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Enhance parking lot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3821209"/>
                  </a:ext>
                </a:extLst>
              </a:tr>
              <a:tr h="937797">
                <a:tc>
                  <a:txBody>
                    <a:bodyPr/>
                    <a:lstStyle/>
                    <a:p>
                      <a:r>
                        <a:rPr lang="en-US" altLang="zh-TW" sz="105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Deep Learning</a:t>
                      </a:r>
                      <a:r>
                        <a:rPr lang="af-ZA" sz="700"/>
                        <a:t> AI</a:t>
                      </a:r>
                      <a:r>
                        <a:rPr lang="zh-TW" altLang="en-US" sz="700"/>
                        <a:t> Functionality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Supports temperature anomaly detection, fire detection, smoke detection, and vehicle/person entry and exit detection (such as trespassing and area intrusion)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Vehicle parking area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Personnel entry and exit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Electric vehicle charging station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Define detection rules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af-ZA" sz="700"/>
                        <a:t>AI</a:t>
                      </a:r>
                      <a:r>
                        <a:rPr lang="zh-TW" altLang="en-US" sz="700"/>
                        <a:t> automatically triggers alarms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Present event recordings and results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Detect fire sources and smoke in the parking lot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Track abnormal behavior of vehicles and people (e.g., unauthorized entry)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Quick response to emergencies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Reduce management difficulty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Optimize security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231702"/>
                  </a:ext>
                </a:extLst>
              </a:tr>
              <a:tr h="937797">
                <a:tc>
                  <a:txBody>
                    <a:bodyPr/>
                    <a:lstStyle/>
                    <a:p>
                      <a:r>
                        <a:rPr lang="en-US" altLang="zh-TW" sz="105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Full Color and Active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Supports 30 meters of white light LED, providing full-color images; activates white light as a proactive deterrent during event triggers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Dim areas within the parking lot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Vehicle exhaust outlets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Parking lot boundary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Enable event detection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Automatic light trigger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Parking lot manager receives real-time imaging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Provide clear color images in low light environments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Deter unauthorized access to the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Reduce the risk of intruders entering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Enhance the quality of parking lot image evidence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4673971"/>
                  </a:ext>
                </a:extLst>
              </a:tr>
              <a:tr h="1104803">
                <a:tc>
                  <a:txBody>
                    <a:bodyPr/>
                    <a:lstStyle/>
                    <a:p>
                      <a:r>
                        <a:rPr lang="en-US" altLang="zh-TW" sz="105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Optical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Provides</a:t>
                      </a:r>
                      <a:r>
                        <a:rPr lang="en-US" altLang="zh-TW" sz="700"/>
                        <a:t> 4</a:t>
                      </a:r>
                      <a:r>
                        <a:rPr lang="af-ZA" sz="700"/>
                        <a:t> MP</a:t>
                      </a:r>
                      <a:r>
                        <a:rPr lang="zh-TW" altLang="en-US" sz="700"/>
                        <a:t> resolution, supports various focal length lenses (</a:t>
                      </a:r>
                      <a:r>
                        <a:rPr lang="en-US" altLang="zh-TW" sz="700"/>
                        <a:t> 2.2</a:t>
                      </a:r>
                      <a:r>
                        <a:rPr lang="af-ZA" sz="700"/>
                        <a:t> mm, 4.3mm</a:t>
                      </a:r>
                      <a:r>
                        <a:rPr lang="zh-TW" altLang="en-US" sz="700"/>
                        <a:t>, etc.), and still delivers high-quality images in low light conditions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600"/>
                        <a:t>1) </a:t>
                      </a:r>
                      <a:r>
                        <a:rPr lang="zh-TW" altLang="en-US" sz="600"/>
                        <a:t>Electric Vehicle Charging Station Monitoring Area</a:t>
                      </a:r>
                      <a:br>
                        <a:rPr lang="zh-TW" altLang="en-US" sz="1050"/>
                      </a:br>
                      <a:r>
                        <a:rPr lang="en-US" altLang="zh-TW" sz="600"/>
                        <a:t> 2) </a:t>
                      </a:r>
                      <a:r>
                        <a:rPr lang="zh-TW" altLang="en-US" sz="600"/>
                        <a:t>High-Value Vehicle Zone</a:t>
                      </a:r>
                      <a:br>
                        <a:rPr lang="zh-TW" altLang="en-US" sz="1050"/>
                      </a:br>
                      <a:r>
                        <a:rPr lang="en-US" altLang="zh-TW" sz="600"/>
                        <a:t> 3) </a:t>
                      </a:r>
                      <a:r>
                        <a:rPr lang="zh-TW" altLang="en-US" sz="600"/>
                        <a:t>Entrance and Exit Monitoring 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Installed in key monitoring areas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Integrated with</a:t>
                      </a:r>
                      <a:r>
                        <a:rPr lang="af-ZA" sz="700"/>
                        <a:t> VMS</a:t>
                      </a:r>
                      <a:r>
                        <a:rPr lang="zh-TW" altLang="en-US" sz="700"/>
                        <a:t> system for image access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Achieve round-the-clock image surveillance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600"/>
                        <a:t>1) </a:t>
                      </a:r>
                      <a:r>
                        <a:rPr lang="zh-TW" altLang="en-US" sz="600"/>
                        <a:t>Monitor the parking situation of electric vehicles or high-value vehicles</a:t>
                      </a:r>
                      <a:br>
                        <a:rPr lang="zh-TW" altLang="en-US" sz="1050"/>
                      </a:br>
                      <a:r>
                        <a:rPr lang="en-US" altLang="zh-TW" sz="600"/>
                        <a:t> 2) </a:t>
                      </a:r>
                      <a:r>
                        <a:rPr lang="zh-TW" altLang="en-US" sz="600"/>
                        <a:t>Track clear images of vehicles at the entrance and exit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Increase property security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Provide high-quality image archiving</a:t>
                      </a:r>
                      <a:br>
                        <a:rPr lang="zh-TW" altLang="en-US" sz="105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Reduce disputes caused by image blurriness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9093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5826020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0EE5B-678C-69F0-B299-253FF930A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8973D21-B693-8747-6882-23F0370A951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825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A570 / A570-Px / A371 / A371-Px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91C7EAD4-3AE5-849B-6E34-4A58CC58F1FC}"/>
              </a:ext>
            </a:extLst>
          </p:cNvPr>
          <p:cNvSpPr txBox="1"/>
          <p:nvPr/>
        </p:nvSpPr>
        <p:spPr>
          <a:xfrm>
            <a:off x="2824894" y="173768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Factory (</a:t>
            </a:r>
            <a:r>
              <a:rPr lang="en-US">
                <a:ea typeface="+mn-lt"/>
                <a:cs typeface="+mn-lt"/>
              </a:rPr>
              <a:t> Factory</a:t>
            </a:r>
            <a:r>
              <a:rPr lang="en-US" altLang="zh-TW">
                <a:ea typeface="+mn-lt"/>
                <a:cs typeface="+mn-lt"/>
              </a:rPr>
              <a:t> )</a:t>
            </a:r>
            <a:endParaRPr lang="zh-TW" altLang="en-US">
              <a:cs typeface="Calibri"/>
            </a:endParaRPr>
          </a:p>
        </p:txBody>
      </p:sp>
      <p:pic>
        <p:nvPicPr>
          <p:cNvPr id="11" name="圖片 10" descr="一張含有 廁所 的圖片  AI 產生的內容可能不正確。">
            <a:extLst>
              <a:ext uri="{FF2B5EF4-FFF2-40B4-BE49-F238E27FC236}">
                <a16:creationId xmlns:a16="http://schemas.microsoft.com/office/drawing/2014/main" id="{5B1D5EFC-717E-7C8E-4A7C-9CBC5F251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86" y="2264657"/>
            <a:ext cx="1009291" cy="1009291"/>
          </a:xfrm>
          <a:prstGeom prst="rect">
            <a:avLst/>
          </a:prstGeom>
        </p:spPr>
      </p:pic>
      <p:pic>
        <p:nvPicPr>
          <p:cNvPr id="14" name="圖片 13" descr="一張含有 光學儀器, 相機和鏡頭, 相機 的圖片  AI 產生的內容可能不正確。">
            <a:extLst>
              <a:ext uri="{FF2B5EF4-FFF2-40B4-BE49-F238E27FC236}">
                <a16:creationId xmlns:a16="http://schemas.microsoft.com/office/drawing/2014/main" id="{4383FAA2-D1BB-02CF-0DBB-62A1C40ED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47" y="3513636"/>
            <a:ext cx="994405" cy="1001849"/>
          </a:xfrm>
          <a:prstGeom prst="rect">
            <a:avLst/>
          </a:prstGeom>
        </p:spPr>
      </p:pic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id="{51691F63-158C-CCA3-391D-EF57CC1267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71200"/>
              </p:ext>
            </p:extLst>
          </p:nvPr>
        </p:nvGraphicFramePr>
        <p:xfrm>
          <a:off x="1416106" y="2265769"/>
          <a:ext cx="7383951" cy="429407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42532">
                  <a:extLst>
                    <a:ext uri="{9D8B030D-6E8A-4147-A177-3AD203B41FA5}">
                      <a16:colId xmlns:a16="http://schemas.microsoft.com/office/drawing/2014/main" val="758086271"/>
                    </a:ext>
                  </a:extLst>
                </a:gridCol>
                <a:gridCol w="695409">
                  <a:extLst>
                    <a:ext uri="{9D8B030D-6E8A-4147-A177-3AD203B41FA5}">
                      <a16:colId xmlns:a16="http://schemas.microsoft.com/office/drawing/2014/main" val="2411707044"/>
                    </a:ext>
                  </a:extLst>
                </a:gridCol>
                <a:gridCol w="1454034">
                  <a:extLst>
                    <a:ext uri="{9D8B030D-6E8A-4147-A177-3AD203B41FA5}">
                      <a16:colId xmlns:a16="http://schemas.microsoft.com/office/drawing/2014/main" val="2541379178"/>
                    </a:ext>
                  </a:extLst>
                </a:gridCol>
                <a:gridCol w="1213796">
                  <a:extLst>
                    <a:ext uri="{9D8B030D-6E8A-4147-A177-3AD203B41FA5}">
                      <a16:colId xmlns:a16="http://schemas.microsoft.com/office/drawing/2014/main" val="2601221799"/>
                    </a:ext>
                  </a:extLst>
                </a:gridCol>
                <a:gridCol w="1365515">
                  <a:extLst>
                    <a:ext uri="{9D8B030D-6E8A-4147-A177-3AD203B41FA5}">
                      <a16:colId xmlns:a16="http://schemas.microsoft.com/office/drawing/2014/main" val="336895765"/>
                    </a:ext>
                  </a:extLst>
                </a:gridCol>
                <a:gridCol w="1049435">
                  <a:extLst>
                    <a:ext uri="{9D8B030D-6E8A-4147-A177-3AD203B41FA5}">
                      <a16:colId xmlns:a16="http://schemas.microsoft.com/office/drawing/2014/main" val="3508072512"/>
                    </a:ext>
                  </a:extLst>
                </a:gridCol>
                <a:gridCol w="1163230">
                  <a:extLst>
                    <a:ext uri="{9D8B030D-6E8A-4147-A177-3AD203B41FA5}">
                      <a16:colId xmlns:a16="http://schemas.microsoft.com/office/drawing/2014/main" val="1400584234"/>
                    </a:ext>
                  </a:extLst>
                </a:gridCol>
              </a:tblGrid>
              <a:tr h="240232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6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1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150428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Thermal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</a:t>
                      </a:r>
                      <a:r>
                        <a:rPr lang="en-US" altLang="zh-TW" sz="800"/>
                        <a:t> 256(</a:t>
                      </a:r>
                      <a:r>
                        <a:rPr lang="af-ZA" sz="800"/>
                        <a:t> H) x 192(V)</a:t>
                      </a:r>
                      <a:r>
                        <a:rPr lang="zh-TW" altLang="en-US" sz="800"/>
                        <a:t> high-efficiency pixels,</a:t>
                      </a:r>
                      <a:r>
                        <a:rPr lang="af-ZA" sz="800"/>
                        <a:t> NETD &lt; 40mk,</a:t>
                      </a:r>
                      <a:r>
                        <a:rPr lang="zh-TW" altLang="en-US" sz="800"/>
                        <a:t> supports high-temperature detection range</a:t>
                      </a:r>
                      <a:r>
                        <a:rPr lang="en-US" altLang="zh-TW" sz="800"/>
                        <a:t>-20°</a:t>
                      </a:r>
                      <a:r>
                        <a:rPr lang="af-ZA" sz="800"/>
                        <a:t> C ~ 150°C,</a:t>
                      </a:r>
                      <a:r>
                        <a:rPr lang="zh-TW" altLang="en-US" sz="800"/>
                        <a:t> supports multiple lens options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High-temperature equipment in the manufacturing area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Industrial electrical area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Hazardous materials storage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Set high-temperature alert value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Automatically trigger temperature anomaly alarm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Display data in the management system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Detect equipment overheating (e.g., mechanical friction, overload)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Monitor temperature anomalies in the storage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Reduce fire risk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Prevent equipment damage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Lower manpower inspection requirements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041053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Deep Learning</a:t>
                      </a:r>
                      <a:r>
                        <a:rPr lang="af-ZA" sz="700"/>
                        <a:t> AI</a:t>
                      </a:r>
                      <a:r>
                        <a:rPr lang="zh-TW" altLang="en-US" sz="700"/>
                        <a:t> Functionality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Support for fire detection, smoke detection, personnel entry and exit, and intrusion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Production line entrance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Hazardous operation areas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Warehouse storage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br>
                        <a:rPr lang="zh-TW" altLang="en-US" sz="1100"/>
                      </a:br>
                      <a:br>
                        <a:rPr lang="zh-TW" altLang="en-US" sz="1100"/>
                      </a:br>
                      <a:r>
                        <a:rPr lang="zh-TW" altLang="en-US" sz="800"/>
                        <a:t>1) Set AI detection rules 2) Automatically record events 3) Provide real-time alerts to administrators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Monitor smoke and fire sources in factory areas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Detect unauthorized access to sensitive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Enhance the safety of production areas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Shorten event response time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Prevent personal and equipment losses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1572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Full Color and Active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Supports</a:t>
                      </a:r>
                      <a:r>
                        <a:rPr lang="en-US" altLang="zh-TW" sz="700"/>
                        <a:t> 30</a:t>
                      </a:r>
                      <a:r>
                        <a:rPr lang="zh-TW" altLang="en-US" sz="700"/>
                        <a:t> meters of white light</a:t>
                      </a:r>
                      <a:r>
                        <a:rPr lang="af-ZA" sz="700"/>
                        <a:t> LED, </a:t>
                      </a:r>
                      <a:r>
                        <a:rPr lang="zh-TW" altLang="en-US" sz="700"/>
                        <a:t>offer high-brightness full-color images, activates white light for proactive deterrence when an event is triggered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Entrance and exit around the factory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Warehouse entrance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Nighttime production operation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Enable abnormal event detection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Automatic light source activation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Real-time notification to the administrator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Provide high-quality full-color images at night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Effectively prevent illegal intrusion activities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Enhance factory area safety protection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Provide full-color evidence images at night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9302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Optical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</a:t>
                      </a:r>
                      <a:r>
                        <a:rPr lang="en-US" altLang="zh-TW" sz="800"/>
                        <a:t> 4</a:t>
                      </a:r>
                      <a:r>
                        <a:rPr lang="af-ZA" sz="800"/>
                        <a:t> MP</a:t>
                      </a:r>
                      <a:r>
                        <a:rPr lang="zh-TW" altLang="en-US" sz="800"/>
                        <a:t> resolution, supports multiple focal length lens options (</a:t>
                      </a:r>
                      <a:r>
                        <a:rPr lang="en-US" altLang="zh-TW" sz="800"/>
                        <a:t> 2.2</a:t>
                      </a:r>
                      <a:r>
                        <a:rPr lang="af-ZA" sz="800"/>
                        <a:t> mm, 4.3mm</a:t>
                      </a:r>
                      <a:r>
                        <a:rPr lang="zh-TW" altLang="en-US" sz="800"/>
                        <a:t>, etc.), delivering clear images in low 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Key monitoring points for important production equipment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Warehouse passage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Main gate and entrance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Identify key monitoring points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Coordinate with image management platform for data access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Achieve 24/7 image recording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Monitor key production processes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Record images of incoming and outgoing vehicles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Enhance production and warehouse management capabilities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Improve image traceability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7180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879797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0D5034-C94E-8D11-AC54-4D800DBF9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678DC94-37BE-DFC6-D91E-FB591497402C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825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A570 / A570-Px / A371 / A371-Px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8F8575F8-623C-03B8-F527-088FA64D560F}"/>
              </a:ext>
            </a:extLst>
          </p:cNvPr>
          <p:cNvSpPr txBox="1"/>
          <p:nvPr/>
        </p:nvSpPr>
        <p:spPr>
          <a:xfrm>
            <a:off x="2287086" y="175336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Data Center Market (</a:t>
            </a:r>
            <a:r>
              <a:rPr lang="en-US" altLang="zh-TW">
                <a:ea typeface="+mn-lt"/>
                <a:cs typeface="+mn-lt"/>
              </a:rPr>
              <a:t> Data</a:t>
            </a:r>
            <a:r>
              <a:rPr lang="zh-TW" altLang="en-US">
                <a:ea typeface="+mn-lt"/>
                <a:cs typeface="+mn-lt"/>
              </a:rPr>
              <a:t> </a:t>
            </a:r>
            <a:r>
              <a:rPr lang="en-US" altLang="zh-TW">
                <a:ea typeface="+mn-lt"/>
                <a:cs typeface="+mn-lt"/>
              </a:rPr>
              <a:t>Center)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11" name="圖片 10" descr="一張含有 廁所 的圖片  AI 產生的內容可能不正確。">
            <a:extLst>
              <a:ext uri="{FF2B5EF4-FFF2-40B4-BE49-F238E27FC236}">
                <a16:creationId xmlns:a16="http://schemas.microsoft.com/office/drawing/2014/main" id="{438AA714-AEE9-B733-0F2C-E742EC80EB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90" y="2308928"/>
            <a:ext cx="1009291" cy="1009291"/>
          </a:xfrm>
          <a:prstGeom prst="rect">
            <a:avLst/>
          </a:prstGeom>
        </p:spPr>
      </p:pic>
      <p:pic>
        <p:nvPicPr>
          <p:cNvPr id="14" name="圖片 13" descr="一張含有 光學儀器, 相機和鏡頭, 相機 的圖片  AI 產生的內容可能不正確。">
            <a:extLst>
              <a:ext uri="{FF2B5EF4-FFF2-40B4-BE49-F238E27FC236}">
                <a16:creationId xmlns:a16="http://schemas.microsoft.com/office/drawing/2014/main" id="{F7CC7DB5-32E3-27EE-3183-89441A354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51" y="3396799"/>
            <a:ext cx="994405" cy="1001849"/>
          </a:xfrm>
          <a:prstGeom prst="rect">
            <a:avLst/>
          </a:prstGeom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FCA5C7D-735E-CAAF-8C10-38B17126EE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271972"/>
              </p:ext>
            </p:extLst>
          </p:nvPr>
        </p:nvGraphicFramePr>
        <p:xfrm>
          <a:off x="1426123" y="2310041"/>
          <a:ext cx="7455071" cy="42635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7818">
                  <a:extLst>
                    <a:ext uri="{9D8B030D-6E8A-4147-A177-3AD203B41FA5}">
                      <a16:colId xmlns:a16="http://schemas.microsoft.com/office/drawing/2014/main" val="3682036391"/>
                    </a:ext>
                  </a:extLst>
                </a:gridCol>
                <a:gridCol w="556326">
                  <a:extLst>
                    <a:ext uri="{9D8B030D-6E8A-4147-A177-3AD203B41FA5}">
                      <a16:colId xmlns:a16="http://schemas.microsoft.com/office/drawing/2014/main" val="3998887132"/>
                    </a:ext>
                  </a:extLst>
                </a:gridCol>
                <a:gridCol w="1327599">
                  <a:extLst>
                    <a:ext uri="{9D8B030D-6E8A-4147-A177-3AD203B41FA5}">
                      <a16:colId xmlns:a16="http://schemas.microsoft.com/office/drawing/2014/main" val="3721166151"/>
                    </a:ext>
                  </a:extLst>
                </a:gridCol>
                <a:gridCol w="1175873">
                  <a:extLst>
                    <a:ext uri="{9D8B030D-6E8A-4147-A177-3AD203B41FA5}">
                      <a16:colId xmlns:a16="http://schemas.microsoft.com/office/drawing/2014/main" val="770938731"/>
                    </a:ext>
                  </a:extLst>
                </a:gridCol>
                <a:gridCol w="1420568">
                  <a:extLst>
                    <a:ext uri="{9D8B030D-6E8A-4147-A177-3AD203B41FA5}">
                      <a16:colId xmlns:a16="http://schemas.microsoft.com/office/drawing/2014/main" val="2839780885"/>
                    </a:ext>
                  </a:extLst>
                </a:gridCol>
                <a:gridCol w="1247333">
                  <a:extLst>
                    <a:ext uri="{9D8B030D-6E8A-4147-A177-3AD203B41FA5}">
                      <a16:colId xmlns:a16="http://schemas.microsoft.com/office/drawing/2014/main" val="539387402"/>
                    </a:ext>
                  </a:extLst>
                </a:gridCol>
                <a:gridCol w="1259554">
                  <a:extLst>
                    <a:ext uri="{9D8B030D-6E8A-4147-A177-3AD203B41FA5}">
                      <a16:colId xmlns:a16="http://schemas.microsoft.com/office/drawing/2014/main" val="39869569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86566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Thermal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Provides</a:t>
                      </a:r>
                      <a:r>
                        <a:rPr lang="en-US" altLang="zh-TW" sz="900"/>
                        <a:t> 256(</a:t>
                      </a:r>
                      <a:r>
                        <a:rPr lang="af-ZA" sz="900"/>
                        <a:t> H) x 192(V)</a:t>
                      </a:r>
                      <a:r>
                        <a:rPr lang="zh-TW" altLang="en-US" sz="900"/>
                        <a:t> high-efficiency pixels,</a:t>
                      </a:r>
                      <a:r>
                        <a:rPr lang="af-ZA" sz="900"/>
                        <a:t> NETD &lt; 40mk,</a:t>
                      </a:r>
                      <a:r>
                        <a:rPr lang="zh-TW" altLang="en-US" sz="900"/>
                        <a:t> supports high-temperature detection range</a:t>
                      </a:r>
                      <a:r>
                        <a:rPr lang="en-US" altLang="zh-TW" sz="900"/>
                        <a:t>-20°</a:t>
                      </a:r>
                      <a:r>
                        <a:rPr lang="af-ZA" sz="900"/>
                        <a:t> C ~ 150°C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Cooling equipment in the machine room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Power distribution area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af-ZA" sz="800"/>
                        <a:t>UPS</a:t>
                      </a:r>
                      <a:r>
                        <a:rPr lang="zh-TW" altLang="en-US" sz="800"/>
                        <a:t> and backup battery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Detect equipment operating temperature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Automatically record and trigger alarms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Present data in the management system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Monitor cooling system performance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Detect overheating conditions (such as battery or wiring)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Prevent equipment failure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Ensure operational stability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Reduce downtime risk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93519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Deep Learning</a:t>
                      </a:r>
                      <a:r>
                        <a:rPr lang="af-ZA" sz="800"/>
                        <a:t> AI</a:t>
                      </a:r>
                      <a:r>
                        <a:rPr lang="zh-TW" altLang="en-US" sz="800"/>
                        <a:t> Functionality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Supports fire detection, smoke detection, and personnel behavior detection (such as illegal intrusion)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Main entrance of the machine room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Server area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Power distribution and management room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up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event rules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Automatic recording and notification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Display abnormal data and images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Prevent fire hazards in the server room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Detect unauthorized actions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Enhance data center security level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Reduce data loss risk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8606024"/>
                  </a:ext>
                </a:extLst>
              </a:tr>
              <a:tr h="986216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Full Color and Active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Supports 30 meters of white light LED, providing clear full-color images, automatically activating proactive deterrence during events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Perimeter of the server room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Key areas inside the server room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Emergency exits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Enable anomaly detection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Automatic light source activation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Provide real-time images to the administrator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Enhanced image presentation in low light conditions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Effectively prevent illegal activities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Improve peripheral protection effectiveness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Optimize image evidence quality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1757977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Optical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Provides</a:t>
                      </a:r>
                      <a:r>
                        <a:rPr lang="en-US" altLang="zh-TW" sz="800"/>
                        <a:t> 4</a:t>
                      </a:r>
                      <a:r>
                        <a:rPr lang="af-ZA" sz="800"/>
                        <a:t> MP</a:t>
                      </a:r>
                      <a:r>
                        <a:rPr lang="zh-TW" altLang="en-US" sz="800"/>
                        <a:t> resolution, supports multiple focal length lens options, and delivers clear images even in low 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Server cabinet surveillance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Data center passageway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Entrance corridor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Identify core surveillance points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Coordinate with image management platform for data access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Achieve round-the-clock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Monitoring server security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Providing complete records of personnel access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Enhancing operational security of data centers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Reducing risks to equipment and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96114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9804363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E5FB5-16D5-4BA1-6DCA-D8AA839DB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65D602-A8D3-2548-6C79-D40BEF81620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A570 / A570-Px / A371 / A371-Px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廁所 的圖片  AI 產生的內容可能不正確。">
            <a:extLst>
              <a:ext uri="{FF2B5EF4-FFF2-40B4-BE49-F238E27FC236}">
                <a16:creationId xmlns:a16="http://schemas.microsoft.com/office/drawing/2014/main" id="{B3D8064B-8108-61E9-9CB2-5125DC323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702" y="1951090"/>
            <a:ext cx="1009291" cy="1009291"/>
          </a:xfrm>
          <a:prstGeom prst="rect">
            <a:avLst/>
          </a:prstGeom>
        </p:spPr>
      </p:pic>
      <p:pic>
        <p:nvPicPr>
          <p:cNvPr id="7" name="圖片 6" descr="一張含有 光學儀器, 相機和鏡頭, 相機 的圖片  AI 產生的內容可能不正確。">
            <a:extLst>
              <a:ext uri="{FF2B5EF4-FFF2-40B4-BE49-F238E27FC236}">
                <a16:creationId xmlns:a16="http://schemas.microsoft.com/office/drawing/2014/main" id="{DD02B710-C15E-7E64-912E-2567ACF74C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863" y="3068573"/>
            <a:ext cx="994405" cy="100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256850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4B778-BBDE-D0D4-DC15-E72EBF858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DFC307-2230-ADC5-5338-67DB8EEAE24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A370 / A370-P1</a:t>
            </a:r>
            <a:r>
              <a:rPr lang="en-US">
                <a:ea typeface="Calibri"/>
              </a:rPr>
              <a:t> / A370-P2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C315D1-01B1-1317-5C36-ABD9C8BD5105}"/>
              </a:ext>
            </a:extLst>
          </p:cNvPr>
          <p:cNvSpPr txBox="1"/>
          <p:nvPr/>
        </p:nvSpPr>
        <p:spPr>
          <a:xfrm>
            <a:off x="2550937" y="1595432"/>
            <a:ext cx="6595947" cy="52091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50" b="1">
                <a:ea typeface="+mn-lt"/>
                <a:cs typeface="+mn-lt"/>
              </a:rPr>
              <a:t>Feature1: Thermal Image Features</a:t>
            </a:r>
            <a:endParaRPr lang="en-US" altLang="zh-TW" sz="175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Effective pixels: 640(H) × 512(V)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NETD (Noise Equivalent Temperature Difference) &lt; 35mK, detecting temperature differences as small as 0.035°C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Lens options: f50, f75, f100mm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Temperature range: -20°C to 150°C (-4°F to 302°F)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Temperature accuracy: ±8°C or ±8%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Object detection distance: 200m to 2100m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75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50" b="1">
                <a:ea typeface="+mn-lt"/>
                <a:cs typeface="+mn-lt"/>
              </a:rPr>
              <a:t>Feature2:</a:t>
            </a:r>
            <a:r>
              <a:rPr lang="en-US" sz="1750">
                <a:ea typeface="+mn-lt"/>
                <a:cs typeface="+mn-lt"/>
              </a:rPr>
              <a:t> </a:t>
            </a:r>
            <a:r>
              <a:rPr lang="en-US" sz="1750" b="1">
                <a:ea typeface="+mn-lt"/>
                <a:cs typeface="+mn-lt"/>
              </a:rPr>
              <a:t>Deep Learning AI for Thermal and Optical Imaging</a:t>
            </a:r>
            <a:endParaRPr lang="en-US" altLang="zh-TW" sz="1750" b="1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solidFill>
                  <a:schemeClr val="accent6"/>
                </a:solidFill>
                <a:ea typeface="+mn-lt"/>
                <a:cs typeface="+mn-lt"/>
              </a:rPr>
              <a:t>Temperature Exception Detection:</a:t>
            </a:r>
            <a:r>
              <a:rPr lang="en-US" sz="1750">
                <a:ea typeface="+mn-lt"/>
                <a:cs typeface="+mn-lt"/>
              </a:rPr>
              <a:t> Supports 3 temperature measurement rule types with up to 21 rules (10 points, 10 areas, and 1 line)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solidFill>
                  <a:schemeClr val="accent6"/>
                </a:solidFill>
                <a:ea typeface="+mn-lt"/>
                <a:cs typeface="+mn-lt"/>
              </a:rPr>
              <a:t>Fire Detection: </a:t>
            </a:r>
            <a:r>
              <a:rPr lang="en-US" sz="1750">
                <a:ea typeface="+mn-lt"/>
                <a:cs typeface="+mn-lt"/>
              </a:rPr>
              <a:t>Dynamic fire detection, identifying up to 10 fire points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solidFill>
                  <a:schemeClr val="accent6"/>
                </a:solidFill>
                <a:ea typeface="+mn-lt"/>
                <a:cs typeface="+mn-lt"/>
              </a:rPr>
              <a:t>Object-Based Detection: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750">
                <a:ea typeface="+mn-lt"/>
                <a:cs typeface="+mn-lt"/>
              </a:rPr>
              <a:t>Line crossing, area entry, area exit, and intrusion detection (forbidden area)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750">
                <a:ea typeface="+mn-lt"/>
                <a:cs typeface="+mn-lt"/>
              </a:rPr>
              <a:t>Tampering detection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0BBED19-D6AD-B0C6-3A70-11A1C39CFBB5}"/>
              </a:ext>
            </a:extLst>
          </p:cNvPr>
          <p:cNvSpPr txBox="1"/>
          <p:nvPr/>
        </p:nvSpPr>
        <p:spPr>
          <a:xfrm>
            <a:off x="215756" y="3428069"/>
            <a:ext cx="2324204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https://www.acti.com/product/A370</a:t>
            </a:r>
            <a:endParaRPr lang="zh-TW" altLang="en-US">
              <a:cs typeface="Calibri"/>
            </a:endParaRPr>
          </a:p>
          <a:p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3"/>
              </a:rPr>
              <a:t>https://www.acti.com/product/A370-P1</a:t>
            </a:r>
            <a:endParaRPr lang="en-US">
              <a:cs typeface="Calibri"/>
            </a:endParaRPr>
          </a:p>
          <a:p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4"/>
              </a:rPr>
              <a:t>https://www.acti.com/product/A370-P2</a:t>
            </a:r>
            <a:endParaRPr lang="en-US">
              <a:ea typeface="微軟正黑體"/>
              <a:cs typeface="+mn-lt"/>
            </a:endParaRPr>
          </a:p>
        </p:txBody>
      </p:sp>
      <p:pic>
        <p:nvPicPr>
          <p:cNvPr id="2" name="圖片 1" descr="一張含有 設計 的圖片  AI 產生的內容可能不正確。">
            <a:extLst>
              <a:ext uri="{FF2B5EF4-FFF2-40B4-BE49-F238E27FC236}">
                <a16:creationId xmlns:a16="http://schemas.microsoft.com/office/drawing/2014/main" id="{1D8C8DCC-12D2-5251-379E-FC0B884274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932" y="1953246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33204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647D5-5417-B716-5014-5A8EE8FBD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752783A-1329-B76A-438D-4B7EA82D058C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A370 / A370-P1 / A370-P2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BC564C7-0F45-7952-7C27-751A0963C40F}"/>
              </a:ext>
            </a:extLst>
          </p:cNvPr>
          <p:cNvSpPr txBox="1"/>
          <p:nvPr/>
        </p:nvSpPr>
        <p:spPr>
          <a:xfrm>
            <a:off x="3077769" y="163467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altLang="zh-TW">
                <a:ea typeface="+mn-lt"/>
                <a:cs typeface="+mn-lt"/>
              </a:rPr>
              <a:t>Public Utility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7E118FF-16D7-C2BF-8F02-D621F4666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246750"/>
              </p:ext>
            </p:extLst>
          </p:nvPr>
        </p:nvGraphicFramePr>
        <p:xfrm>
          <a:off x="1770132" y="2114044"/>
          <a:ext cx="7183416" cy="428530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55177">
                  <a:extLst>
                    <a:ext uri="{9D8B030D-6E8A-4147-A177-3AD203B41FA5}">
                      <a16:colId xmlns:a16="http://schemas.microsoft.com/office/drawing/2014/main" val="4099225049"/>
                    </a:ext>
                  </a:extLst>
                </a:gridCol>
                <a:gridCol w="1882908">
                  <a:extLst>
                    <a:ext uri="{9D8B030D-6E8A-4147-A177-3AD203B41FA5}">
                      <a16:colId xmlns:a16="http://schemas.microsoft.com/office/drawing/2014/main" val="650155256"/>
                    </a:ext>
                  </a:extLst>
                </a:gridCol>
                <a:gridCol w="1150585">
                  <a:extLst>
                    <a:ext uri="{9D8B030D-6E8A-4147-A177-3AD203B41FA5}">
                      <a16:colId xmlns:a16="http://schemas.microsoft.com/office/drawing/2014/main" val="340917568"/>
                    </a:ext>
                  </a:extLst>
                </a:gridCol>
                <a:gridCol w="885059">
                  <a:extLst>
                    <a:ext uri="{9D8B030D-6E8A-4147-A177-3AD203B41FA5}">
                      <a16:colId xmlns:a16="http://schemas.microsoft.com/office/drawing/2014/main" val="4015968231"/>
                    </a:ext>
                  </a:extLst>
                </a:gridCol>
                <a:gridCol w="1060322">
                  <a:extLst>
                    <a:ext uri="{9D8B030D-6E8A-4147-A177-3AD203B41FA5}">
                      <a16:colId xmlns:a16="http://schemas.microsoft.com/office/drawing/2014/main" val="2420082203"/>
                    </a:ext>
                  </a:extLst>
                </a:gridCol>
                <a:gridCol w="881920">
                  <a:extLst>
                    <a:ext uri="{9D8B030D-6E8A-4147-A177-3AD203B41FA5}">
                      <a16:colId xmlns:a16="http://schemas.microsoft.com/office/drawing/2014/main" val="280949519"/>
                    </a:ext>
                  </a:extLst>
                </a:gridCol>
                <a:gridCol w="867445">
                  <a:extLst>
                    <a:ext uri="{9D8B030D-6E8A-4147-A177-3AD203B41FA5}">
                      <a16:colId xmlns:a16="http://schemas.microsoft.com/office/drawing/2014/main" val="2767036198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1200715"/>
                  </a:ext>
                </a:extLst>
              </a:tr>
              <a:tr h="206094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br>
                        <a:rPr lang="zh-TW" altLang="en-US" sz="1300"/>
                      </a:br>
                      <a:br>
                        <a:rPr lang="af-ZA" sz="1300"/>
                      </a:br>
                      <a:br>
                        <a:rPr lang="af-ZA" sz="1300"/>
                      </a:br>
                      <a:r>
                        <a:rPr lang="af-ZA" sz="1100"/>
                        <a:t>Thermal imaging characteristics Pixels: 640(H) x 512(V) NETD:&lt;35mk Lens options: f50, f75, f100m Temperature range:-20° C ~ 150°C Temperature accuracy: ±8° C, ±8% Object distance: 200~2100 m</a:t>
                      </a:r>
                      <a:br>
                        <a:rPr lang="af-ZA" sz="1300"/>
                      </a:br>
                      <a:br>
                        <a:rPr lang="af-ZA" sz="1300"/>
                      </a:br>
                      <a:br>
                        <a:rPr lang="af-ZA" sz="1300"/>
                      </a:br>
                      <a:endParaRPr lang="af-ZA" sz="13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Real-time monitoring of temperature anomalies and fire source locations through thermal sensing technology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Power Substation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Natural Gas Facility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Water Treatment Plant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Log in to the management interface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Set thermal imaging monitoring area and sensitivity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Activate temperature monitoring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4) </a:t>
                      </a:r>
                      <a:r>
                        <a:rPr lang="zh-TW" altLang="en-US" sz="900"/>
                        <a:t>Monitor screen and record abnormal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Detect overheating, leakage, or fire hazards in electrical equipment within the facility, and issue real-time alerts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fire risk and protect assets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 incident response efficiency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personnel inspection costs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1169022"/>
                  </a:ext>
                </a:extLst>
              </a:tr>
              <a:tr h="1921858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Deep learning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support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1) </a:t>
                      </a:r>
                      <a:r>
                        <a:rPr lang="zh-TW" altLang="en-US" sz="900"/>
                        <a:t>Temperature anomaly detection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Dynamic fire source detection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Object crossing, intrusion, and area entry/exit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Provides real-time fire detection and intrusion alarms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Power distribution control room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Chemical storage area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Around the oil pipeline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up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model rules (e.g., number of fire points, intrusion range)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Activate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detection function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Automatically record and notify the administrator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Through </a:t>
                      </a:r>
                      <a:r>
                        <a:rPr lang="af-ZA" sz="800"/>
                        <a:t>AI </a:t>
                      </a:r>
                      <a:r>
                        <a:rPr lang="zh-TW" altLang="en-US" sz="800"/>
                        <a:t>technology, achieve real-time monitoring to prevent unauthorized personnel from approaching high-risk areas and early fire source detection.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 facility security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personnel injuries and property loss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Automate monitoring processes to enhance efficiency.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670959"/>
                  </a:ext>
                </a:extLst>
              </a:tr>
            </a:tbl>
          </a:graphicData>
        </a:graphic>
      </p:graphicFrame>
      <p:pic>
        <p:nvPicPr>
          <p:cNvPr id="5" name="圖片 4" descr="一張含有 設計 的圖片  AI 產生的內容可能不正確。">
            <a:extLst>
              <a:ext uri="{FF2B5EF4-FFF2-40B4-BE49-F238E27FC236}">
                <a16:creationId xmlns:a16="http://schemas.microsoft.com/office/drawing/2014/main" id="{5724DB81-5C8C-ACA3-40C6-6735AF772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51" y="2115088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5649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5ABA0E-64C9-3B12-FD70-02B72387D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D224D7B-3BA6-8DD1-05FA-D1868FB796DF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A370 / A370-P1 / A370-P2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EDD373E-2185-75CB-5457-6CCFA2E98622}"/>
              </a:ext>
            </a:extLst>
          </p:cNvPr>
          <p:cNvSpPr txBox="1"/>
          <p:nvPr/>
        </p:nvSpPr>
        <p:spPr>
          <a:xfrm>
            <a:off x="3059777" y="174004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Factory</a:t>
            </a:r>
            <a:r>
              <a:rPr lang="zh-TW" altLang="en-US">
                <a:ea typeface="+mn-lt"/>
                <a:cs typeface="+mn-lt"/>
              </a:rPr>
              <a:t> (</a:t>
            </a:r>
            <a:r>
              <a:rPr lang="en-US">
                <a:ea typeface="+mn-lt"/>
                <a:cs typeface="+mn-lt"/>
              </a:rPr>
              <a:t> Factory)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0ED90FE6-310B-E00D-1BFC-E11D543D1C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37679"/>
              </p:ext>
            </p:extLst>
          </p:nvPr>
        </p:nvGraphicFramePr>
        <p:xfrm>
          <a:off x="1807857" y="2255590"/>
          <a:ext cx="7078006" cy="424450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8757">
                  <a:extLst>
                    <a:ext uri="{9D8B030D-6E8A-4147-A177-3AD203B41FA5}">
                      <a16:colId xmlns:a16="http://schemas.microsoft.com/office/drawing/2014/main" val="73501297"/>
                    </a:ext>
                  </a:extLst>
                </a:gridCol>
                <a:gridCol w="1782555">
                  <a:extLst>
                    <a:ext uri="{9D8B030D-6E8A-4147-A177-3AD203B41FA5}">
                      <a16:colId xmlns:a16="http://schemas.microsoft.com/office/drawing/2014/main" val="1248141239"/>
                    </a:ext>
                  </a:extLst>
                </a:gridCol>
                <a:gridCol w="1149618">
                  <a:extLst>
                    <a:ext uri="{9D8B030D-6E8A-4147-A177-3AD203B41FA5}">
                      <a16:colId xmlns:a16="http://schemas.microsoft.com/office/drawing/2014/main" val="765655377"/>
                    </a:ext>
                  </a:extLst>
                </a:gridCol>
                <a:gridCol w="878353">
                  <a:extLst>
                    <a:ext uri="{9D8B030D-6E8A-4147-A177-3AD203B41FA5}">
                      <a16:colId xmlns:a16="http://schemas.microsoft.com/office/drawing/2014/main" val="3898093067"/>
                    </a:ext>
                  </a:extLst>
                </a:gridCol>
                <a:gridCol w="1059198">
                  <a:extLst>
                    <a:ext uri="{9D8B030D-6E8A-4147-A177-3AD203B41FA5}">
                      <a16:colId xmlns:a16="http://schemas.microsoft.com/office/drawing/2014/main" val="979259557"/>
                    </a:ext>
                  </a:extLst>
                </a:gridCol>
                <a:gridCol w="878359">
                  <a:extLst>
                    <a:ext uri="{9D8B030D-6E8A-4147-A177-3AD203B41FA5}">
                      <a16:colId xmlns:a16="http://schemas.microsoft.com/office/drawing/2014/main" val="3731920948"/>
                    </a:ext>
                  </a:extLst>
                </a:gridCol>
                <a:gridCol w="861166">
                  <a:extLst>
                    <a:ext uri="{9D8B030D-6E8A-4147-A177-3AD203B41FA5}">
                      <a16:colId xmlns:a16="http://schemas.microsoft.com/office/drawing/2014/main" val="2833157350"/>
                    </a:ext>
                  </a:extLst>
                </a:gridCol>
              </a:tblGrid>
              <a:tr h="273419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563115"/>
                  </a:ext>
                </a:extLst>
              </a:tr>
              <a:tr h="2408695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br>
                        <a:rPr lang="zh-TW" altLang="en-US" sz="1300"/>
                      </a:br>
                      <a:br>
                        <a:rPr lang="af-ZA" sz="1300"/>
                      </a:br>
                      <a:br>
                        <a:rPr lang="af-ZA" sz="1300"/>
                      </a:br>
                      <a:r>
                        <a:rPr lang="af-ZA" sz="1100"/>
                        <a:t>Thermal imaging characteristics Pixels: 640(H) x 512(V) NETD:&lt;35mk Lens options: f50, f75, f100m Temperature range:-20° C ~ 150°C Temperature accuracy: ±8° C, ±8% Object distance: 200~2100 m</a:t>
                      </a:r>
                      <a:br>
                        <a:rPr lang="af-ZA" sz="1300"/>
                      </a:br>
                      <a:br>
                        <a:rPr lang="af-ZA" sz="1300"/>
                      </a:br>
                      <a:br>
                        <a:rPr lang="af-ZA" sz="1300"/>
                      </a:br>
                      <a:endParaRPr lang="af-ZA" sz="13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Temperature monitoring to ensure equipment operates normally.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Production workshop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Warehouse storage area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Hazardous chemical storage area.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the temperature limit for production equipment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Activate monitoring and set alarm conditions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Real-time monitoring and report generation.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Detects overheating conditions of high-temperature equipment (such as machine bearings, heaters) to reduce downtime and fire risks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equipment damage and production interruptions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Enhance safety operation standards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Improve risk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070155"/>
                  </a:ext>
                </a:extLst>
              </a:tr>
              <a:tr h="1562395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Deep learning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support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1) </a:t>
                      </a:r>
                      <a:r>
                        <a:rPr lang="zh-TW" altLang="en-US" sz="900"/>
                        <a:t>Temperature anomaly detection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Dynamic fire source detection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Object crossing, intrusion, and area entry/exit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900"/>
                        <a:t>AI </a:t>
                      </a:r>
                      <a:r>
                        <a:rPr lang="zh-TW" altLang="en-US" sz="900"/>
                        <a:t>supports detection of unauthorized intrusion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Equipment maintenance area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Raw material storage area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Personnel restricted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Set</a:t>
                      </a:r>
                      <a:r>
                        <a:rPr lang="af-ZA" sz="1000"/>
                        <a:t> AI</a:t>
                      </a:r>
                      <a:r>
                        <a:rPr lang="zh-TW" altLang="en-US" sz="1000"/>
                        <a:t> detection range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Enable alarm and recording functions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Push alarms to on-duty personnel devices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Prevent unauthorized personnel from entering sensitive areas, enhancing internal management and asset security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Prevent security incidents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Improve management efficiency</a:t>
                      </a:r>
                      <a:br>
                        <a:rPr lang="zh-TW" altLang="en-US" sz="13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Comply with regulatory requirements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1942904"/>
                  </a:ext>
                </a:extLst>
              </a:tr>
            </a:tbl>
          </a:graphicData>
        </a:graphic>
      </p:graphicFrame>
      <p:pic>
        <p:nvPicPr>
          <p:cNvPr id="5" name="圖片 4" descr="一張含有 設計 的圖片  AI 產生的內容可能不正確。">
            <a:extLst>
              <a:ext uri="{FF2B5EF4-FFF2-40B4-BE49-F238E27FC236}">
                <a16:creationId xmlns:a16="http://schemas.microsoft.com/office/drawing/2014/main" id="{AF896C9F-5F45-2BEA-3032-826CE89C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27" y="2252436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56072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FFB82-837E-D3A6-07D5-A3C4E7CA7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868B8A0-5BDC-BD91-867B-789038EDE76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A370 / A370-P1 / A370-P2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4C3A161-C738-5984-31DB-1699F06B357F}"/>
              </a:ext>
            </a:extLst>
          </p:cNvPr>
          <p:cNvSpPr txBox="1"/>
          <p:nvPr/>
        </p:nvSpPr>
        <p:spPr>
          <a:xfrm>
            <a:off x="2977548" y="175058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Airport</a:t>
            </a:r>
            <a:r>
              <a:rPr lang="zh-TW" altLang="en-US">
                <a:ea typeface="+mn-lt"/>
                <a:cs typeface="+mn-lt"/>
              </a:rPr>
              <a:t> </a:t>
            </a:r>
            <a:r>
              <a:rPr lang="en-US" altLang="zh-TW">
                <a:ea typeface="+mn-lt"/>
                <a:cs typeface="+mn-lt"/>
              </a:rPr>
              <a:t>(Airport)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09BD98F1-558B-B980-E144-A5D589AC5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238794"/>
              </p:ext>
            </p:extLst>
          </p:nvPr>
        </p:nvGraphicFramePr>
        <p:xfrm>
          <a:off x="1719557" y="2255655"/>
          <a:ext cx="7076861" cy="38063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78948">
                  <a:extLst>
                    <a:ext uri="{9D8B030D-6E8A-4147-A177-3AD203B41FA5}">
                      <a16:colId xmlns:a16="http://schemas.microsoft.com/office/drawing/2014/main" val="2486187498"/>
                    </a:ext>
                  </a:extLst>
                </a:gridCol>
                <a:gridCol w="1947146">
                  <a:extLst>
                    <a:ext uri="{9D8B030D-6E8A-4147-A177-3AD203B41FA5}">
                      <a16:colId xmlns:a16="http://schemas.microsoft.com/office/drawing/2014/main" val="2478236847"/>
                    </a:ext>
                  </a:extLst>
                </a:gridCol>
                <a:gridCol w="1163230">
                  <a:extLst>
                    <a:ext uri="{9D8B030D-6E8A-4147-A177-3AD203B41FA5}">
                      <a16:colId xmlns:a16="http://schemas.microsoft.com/office/drawing/2014/main" val="391613951"/>
                    </a:ext>
                  </a:extLst>
                </a:gridCol>
                <a:gridCol w="821847">
                  <a:extLst>
                    <a:ext uri="{9D8B030D-6E8A-4147-A177-3AD203B41FA5}">
                      <a16:colId xmlns:a16="http://schemas.microsoft.com/office/drawing/2014/main" val="2913135201"/>
                    </a:ext>
                  </a:extLst>
                </a:gridCol>
                <a:gridCol w="1074900">
                  <a:extLst>
                    <a:ext uri="{9D8B030D-6E8A-4147-A177-3AD203B41FA5}">
                      <a16:colId xmlns:a16="http://schemas.microsoft.com/office/drawing/2014/main" val="4121262861"/>
                    </a:ext>
                  </a:extLst>
                </a:gridCol>
                <a:gridCol w="788701">
                  <a:extLst>
                    <a:ext uri="{9D8B030D-6E8A-4147-A177-3AD203B41FA5}">
                      <a16:colId xmlns:a16="http://schemas.microsoft.com/office/drawing/2014/main" val="1746517948"/>
                    </a:ext>
                  </a:extLst>
                </a:gridCol>
                <a:gridCol w="802089">
                  <a:extLst>
                    <a:ext uri="{9D8B030D-6E8A-4147-A177-3AD203B41FA5}">
                      <a16:colId xmlns:a16="http://schemas.microsoft.com/office/drawing/2014/main" val="5006973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700" b="1">
                          <a:latin typeface="+mj-lt"/>
                          <a:ea typeface="微軟正黑體"/>
                        </a:rPr>
                        <a:t>Serial Number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Function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Functional Operation Process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Optimal Location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Operating Procedures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800" b="1">
                          <a:latin typeface="+mj-lt"/>
                          <a:ea typeface="微軟正黑體"/>
                        </a:rPr>
                        <a:t>Application Scenarios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900" b="1">
                          <a:latin typeface="+mj-lt"/>
                          <a:ea typeface="微軟正黑體"/>
                        </a:rPr>
                        <a:t>Benefits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8690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br>
                        <a:rPr lang="zh-TW" altLang="en-US" sz="1300"/>
                      </a:br>
                      <a:br>
                        <a:rPr lang="af-ZA" sz="1300"/>
                      </a:br>
                      <a:br>
                        <a:rPr lang="af-ZA" sz="1300"/>
                      </a:br>
                      <a:r>
                        <a:rPr lang="af-ZA" sz="1100"/>
                        <a:t>Thermal imaging characteristics Pixels: 640(H) x 512(V) NETD:&lt;35mk Lens options: f50, f75, f100m Temperature range:-20° C ~ 150°C Temperature accuracy: ±8° C, ±8% Object distance: 200~2100 m</a:t>
                      </a:r>
                      <a:br>
                        <a:rPr lang="af-ZA" sz="1300"/>
                      </a:br>
                      <a:br>
                        <a:rPr lang="af-ZA" sz="1300"/>
                      </a:br>
                      <a:br>
                        <a:rPr lang="af-ZA" sz="1300"/>
                      </a:br>
                      <a:endParaRPr lang="af-ZA" sz="13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Detect abnormal temperatures in airport infrastructure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Runway perimeter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Fuel station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Terminal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temperature monitoring range for runway and infrastructure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Activate alarm mode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Automatically record and upload to the security management system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Detect high temperatures in the runway and fuel area to prevent fires or equipment failures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Ensure flight safety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Reduce emergency response time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Enhance passenger confidence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16740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Deep learning</a:t>
                      </a:r>
                      <a:r>
                        <a:rPr lang="af-ZA" sz="900"/>
                        <a:t> AI</a:t>
                      </a:r>
                      <a:r>
                        <a:rPr lang="zh-TW" altLang="en-US" sz="900"/>
                        <a:t> support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1) </a:t>
                      </a:r>
                      <a:r>
                        <a:rPr lang="zh-TW" altLang="en-US" sz="900"/>
                        <a:t>Temperature anomaly detection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Dynamic fire source detection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Object crossing, intrusion, and area entry/exit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Intelligent surveillance of high-sensitivity areas to prevent unauthorized access and dangerous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Tarmac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 2) </a:t>
                      </a:r>
                      <a:r>
                        <a:rPr lang="zh-TW" altLang="en-US" sz="1000"/>
                        <a:t>Hangar interior</a:t>
                      </a:r>
                      <a:br>
                        <a:rPr lang="zh-TW" altLang="en-US" sz="1300"/>
                      </a:br>
                      <a:r>
                        <a:rPr lang="en-US" altLang="zh-TW" sz="1000"/>
                        <a:t> 3) </a:t>
                      </a:r>
                      <a:r>
                        <a:rPr lang="zh-TW" altLang="en-US" sz="1000"/>
                        <a:t>Baggage handling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sensitive areas and intrusion rules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2) </a:t>
                      </a:r>
                      <a:r>
                        <a:rPr lang="zh-TW" altLang="en-US" sz="900"/>
                        <a:t>Activate real-time alert function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 3) </a:t>
                      </a:r>
                      <a:r>
                        <a:rPr lang="zh-TW" altLang="en-US" sz="900"/>
                        <a:t>Provide reports for subsequent analysis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Prevent unauthorized access to sensitive areas, optimize airport operations and security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Enhance airport security standards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operational risks</a:t>
                      </a:r>
                      <a:br>
                        <a:rPr lang="zh-TW" altLang="en-US" sz="13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Strengthen asset and personnel protection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2063831"/>
                  </a:ext>
                </a:extLst>
              </a:tr>
            </a:tbl>
          </a:graphicData>
        </a:graphic>
      </p:graphicFrame>
      <p:pic>
        <p:nvPicPr>
          <p:cNvPr id="4" name="圖片 3" descr="一張含有 設計 的圖片  AI 產生的內容可能不正確。">
            <a:extLst>
              <a:ext uri="{FF2B5EF4-FFF2-40B4-BE49-F238E27FC236}">
                <a16:creationId xmlns:a16="http://schemas.microsoft.com/office/drawing/2014/main" id="{59971001-22CB-8AA7-25CF-FE98A2161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64" y="2256698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259901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645DA-76CC-BB6C-D8E7-B1095138F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E2CE81C-EE49-ABD8-6039-CD101C5D318D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A370 / A370-P1 / A370-P2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設計 的圖片  AI 產生的內容可能不正確。">
            <a:extLst>
              <a:ext uri="{FF2B5EF4-FFF2-40B4-BE49-F238E27FC236}">
                <a16:creationId xmlns:a16="http://schemas.microsoft.com/office/drawing/2014/main" id="{9308AB50-2BFB-F59E-54B3-15E3A3B30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41" y="2054397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74485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C8629-4C2D-09A1-A3D2-E0D9C037A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93DA736-3AD5-609A-DD4A-C5485DEE1C1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A372 / A372-P1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5D2B82-0F87-4DC1-98F3-08E93D6F1A4F}"/>
              </a:ext>
            </a:extLst>
          </p:cNvPr>
          <p:cNvSpPr txBox="1"/>
          <p:nvPr/>
        </p:nvSpPr>
        <p:spPr>
          <a:xfrm>
            <a:off x="2637202" y="2113017"/>
            <a:ext cx="6365910" cy="40934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Thermal Image Features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Effective pixels: 96(H) × 72(V)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NETD (Noise Equivalent Temperature Difference) &lt; 55mK, detecting temperature differences as small as 0.055°C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Lens options: f2.1, f2.6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range: -40°C to 65°C (-40°F to 149°F)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Deep Learning AI for Thermal and Optical Imaging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object-based detection:</a:t>
            </a: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Line crossing, area entry, area exit, and intrusion detection (forbidden area)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067ADB8-D2C8-2991-CF30-C3A1C5E6636B}"/>
              </a:ext>
            </a:extLst>
          </p:cNvPr>
          <p:cNvSpPr txBox="1"/>
          <p:nvPr/>
        </p:nvSpPr>
        <p:spPr>
          <a:xfrm>
            <a:off x="149495" y="3626852"/>
            <a:ext cx="2324204" cy="14773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https://www.acti.com/product/A372</a:t>
            </a:r>
            <a:endParaRPr lang="zh-TW"/>
          </a:p>
          <a:p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3"/>
              </a:rPr>
              <a:t>https://www.acti.com/product/A372-P1</a:t>
            </a:r>
            <a:endParaRPr lang="en-US">
              <a:ea typeface="微軟正黑體"/>
              <a:cs typeface="+mn-lt"/>
            </a:endParaRPr>
          </a:p>
        </p:txBody>
      </p:sp>
      <p:pic>
        <p:nvPicPr>
          <p:cNvPr id="4" name="圖片 3" descr="一張含有 電子裝置, 小工具 的圖片  AI 產生的內容可能不正確。">
            <a:extLst>
              <a:ext uri="{FF2B5EF4-FFF2-40B4-BE49-F238E27FC236}">
                <a16:creationId xmlns:a16="http://schemas.microsoft.com/office/drawing/2014/main" id="{15DED6FA-D895-B14A-CFFA-2666565FF6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755" y="2152552"/>
            <a:ext cx="1555631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026602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9A4B-A991-F9FA-AB24-2CFDDF63B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3E32F4B-921D-3433-6750-9C428EF2DCA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A372 / A372-P1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CFA52A-D1A5-B0F5-72EC-317E4A6FB474}"/>
              </a:ext>
            </a:extLst>
          </p:cNvPr>
          <p:cNvSpPr txBox="1"/>
          <p:nvPr/>
        </p:nvSpPr>
        <p:spPr>
          <a:xfrm>
            <a:off x="2897223" y="2142410"/>
            <a:ext cx="6001769" cy="34778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Full-Color and Active Deterrence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white light LED with a 30m range for full-color imaging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pre-recorded audio alarms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Feature4: Optical Image Features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4mm and 6mm lenses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0.0005 lux @ F1.0 (AGC on)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 lux (light on)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A013D8C-8D0B-AF55-D098-1DA62290E0D9}"/>
              </a:ext>
            </a:extLst>
          </p:cNvPr>
          <p:cNvSpPr txBox="1"/>
          <p:nvPr/>
        </p:nvSpPr>
        <p:spPr>
          <a:xfrm>
            <a:off x="237843" y="3737286"/>
            <a:ext cx="2324204" cy="14773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https://www.acti.com/product/A372</a:t>
            </a:r>
            <a:endParaRPr lang="zh-TW"/>
          </a:p>
          <a:p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3"/>
              </a:rPr>
              <a:t>https://www.acti.com/product/A372-P1</a:t>
            </a:r>
            <a:endParaRPr lang="en-US">
              <a:ea typeface="微軟正黑體"/>
              <a:cs typeface="+mn-lt"/>
            </a:endParaRPr>
          </a:p>
        </p:txBody>
      </p:sp>
      <p:pic>
        <p:nvPicPr>
          <p:cNvPr id="4" name="圖片 3" descr="一張含有 電子裝置, 小工具 的圖片  AI 產生的內容可能不正確。">
            <a:extLst>
              <a:ext uri="{FF2B5EF4-FFF2-40B4-BE49-F238E27FC236}">
                <a16:creationId xmlns:a16="http://schemas.microsoft.com/office/drawing/2014/main" id="{DB4ABE84-7C13-05DD-3409-910446C7D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103" y="2252871"/>
            <a:ext cx="1555631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32579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DFF7E5-1375-4AC2-BB4B-8E8DD7510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C9810D7-1E04-E81A-0F06-505656ADE3F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A372 / A372-P1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A055DF7-8DB9-2EB4-070F-42A64B52E70B}"/>
              </a:ext>
            </a:extLst>
          </p:cNvPr>
          <p:cNvSpPr txBox="1"/>
          <p:nvPr/>
        </p:nvSpPr>
        <p:spPr>
          <a:xfrm>
            <a:off x="3066628" y="171837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Parking</a:t>
            </a:r>
            <a:r>
              <a:rPr lang="zh-TW">
                <a:ea typeface="+mn-lt"/>
                <a:cs typeface="+mn-lt"/>
              </a:rPr>
              <a:t> Lot (</a:t>
            </a:r>
            <a:r>
              <a:rPr lang="en-US" altLang="zh-TW">
                <a:ea typeface="+mn-lt"/>
                <a:cs typeface="+mn-lt"/>
              </a:rPr>
              <a:t> Parking Lot)</a:t>
            </a:r>
            <a:endParaRPr lang="zh-TW">
              <a:cs typeface="Calibri"/>
            </a:endParaRPr>
          </a:p>
        </p:txBody>
      </p:sp>
      <p:pic>
        <p:nvPicPr>
          <p:cNvPr id="7" name="圖片 6" descr="一張含有 電子裝置, 小工具 的圖片  AI 產生的內容可能不正確。">
            <a:extLst>
              <a:ext uri="{FF2B5EF4-FFF2-40B4-BE49-F238E27FC236}">
                <a16:creationId xmlns:a16="http://schemas.microsoft.com/office/drawing/2014/main" id="{B169AFEF-44EE-0F04-F986-53051D417D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79" y="2196530"/>
            <a:ext cx="1555631" cy="1483745"/>
          </a:xfrm>
          <a:prstGeom prst="rect">
            <a:avLst/>
          </a:prstGeom>
        </p:spPr>
      </p:pic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8C3FEAD7-6163-01A1-80AA-7B33B6EE48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259335"/>
              </p:ext>
            </p:extLst>
          </p:nvPr>
        </p:nvGraphicFramePr>
        <p:xfrm>
          <a:off x="1770132" y="2194964"/>
          <a:ext cx="7155992" cy="4480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2368">
                  <a:extLst>
                    <a:ext uri="{9D8B030D-6E8A-4147-A177-3AD203B41FA5}">
                      <a16:colId xmlns:a16="http://schemas.microsoft.com/office/drawing/2014/main" val="1530950629"/>
                    </a:ext>
                  </a:extLst>
                </a:gridCol>
                <a:gridCol w="606901">
                  <a:extLst>
                    <a:ext uri="{9D8B030D-6E8A-4147-A177-3AD203B41FA5}">
                      <a16:colId xmlns:a16="http://schemas.microsoft.com/office/drawing/2014/main" val="3844102205"/>
                    </a:ext>
                  </a:extLst>
                </a:gridCol>
                <a:gridCol w="1428750">
                  <a:extLst>
                    <a:ext uri="{9D8B030D-6E8A-4147-A177-3AD203B41FA5}">
                      <a16:colId xmlns:a16="http://schemas.microsoft.com/office/drawing/2014/main" val="1068946166"/>
                    </a:ext>
                  </a:extLst>
                </a:gridCol>
                <a:gridCol w="821847">
                  <a:extLst>
                    <a:ext uri="{9D8B030D-6E8A-4147-A177-3AD203B41FA5}">
                      <a16:colId xmlns:a16="http://schemas.microsoft.com/office/drawing/2014/main" val="1599121640"/>
                    </a:ext>
                  </a:extLst>
                </a:gridCol>
                <a:gridCol w="1542540">
                  <a:extLst>
                    <a:ext uri="{9D8B030D-6E8A-4147-A177-3AD203B41FA5}">
                      <a16:colId xmlns:a16="http://schemas.microsoft.com/office/drawing/2014/main" val="675358535"/>
                    </a:ext>
                  </a:extLst>
                </a:gridCol>
                <a:gridCol w="1003239">
                  <a:extLst>
                    <a:ext uri="{9D8B030D-6E8A-4147-A177-3AD203B41FA5}">
                      <a16:colId xmlns:a16="http://schemas.microsoft.com/office/drawing/2014/main" val="2739370274"/>
                    </a:ext>
                  </a:extLst>
                </a:gridCol>
                <a:gridCol w="1250347">
                  <a:extLst>
                    <a:ext uri="{9D8B030D-6E8A-4147-A177-3AD203B41FA5}">
                      <a16:colId xmlns:a16="http://schemas.microsoft.com/office/drawing/2014/main" val="2978503813"/>
                    </a:ext>
                  </a:extLst>
                </a:gridCol>
              </a:tblGrid>
              <a:tr h="246334">
                <a:tc>
                  <a:txBody>
                    <a:bodyPr/>
                    <a:lstStyle/>
                    <a:p>
                      <a:r>
                        <a:rPr lang="zh-TW" altLang="en-US" sz="600" b="1"/>
                        <a:t>Serial Number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Function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Function Description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Applicable Location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Operating Procedures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Application Scenarios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Benefits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8655"/>
                  </a:ext>
                </a:extLst>
              </a:tr>
              <a:tr h="1074723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Thermal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160x120 thermal imaging resolution, capable of detecting a temperature difference of 0.04° C, supports a temperature range of -20° C ~ 150°C, temperature accuracy ±8° 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Parking lot exit, electric vehicle charging station, parking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Select function page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Set monitoring area and parameters </a:t>
                      </a:r>
                      <a:endParaRPr lang="en-US" altLang="zh-TW" sz="11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Activate monitoring mode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 </a:t>
                      </a:r>
                      <a:r>
                        <a:rPr lang="zh-TW" altLang="en-US" sz="800"/>
                        <a:t>View real-time or stored images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Monitor electric vehicle overheating and potential fire risks in the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Reduce fire risks, protect property safety, and improve parking lot management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0390512"/>
                  </a:ext>
                </a:extLst>
              </a:tr>
              <a:tr h="910353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Deep Learning </a:t>
                      </a:r>
                      <a:r>
                        <a:rPr lang="af-ZA" sz="800"/>
                        <a:t>AI </a:t>
                      </a:r>
                      <a:r>
                        <a:rPr lang="zh-TW" altLang="en-US" sz="800"/>
                        <a:t>Fire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Fire abnormal temperature detection (supports up to</a:t>
                      </a:r>
                      <a:r>
                        <a:rPr lang="en-US" altLang="zh-TW" sz="800"/>
                        <a:t> 10</a:t>
                      </a:r>
                      <a:r>
                        <a:rPr lang="zh-TW" altLang="en-US" sz="800"/>
                        <a:t> points</a:t>
                      </a:r>
                      <a:r>
                        <a:rPr lang="en-US" altLang="zh-TW" sz="800"/>
                        <a:t>/10</a:t>
                      </a:r>
                      <a:r>
                        <a:rPr lang="zh-TW" altLang="en-US" sz="800"/>
                        <a:t> areas</a:t>
                      </a:r>
                      <a:r>
                        <a:rPr lang="en-US" altLang="zh-TW" sz="800"/>
                        <a:t>/1</a:t>
                      </a:r>
                      <a:r>
                        <a:rPr lang="zh-TW" altLang="en-US" sz="800"/>
                        <a:t> line), smoke detection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/>
                        <a:t>Parking Lot Comprehensive Monitoring Points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Enter the Fire Detection Page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2) </a:t>
                      </a:r>
                      <a:r>
                        <a:rPr lang="zh-TW" altLang="en-US" sz="800"/>
                        <a:t>Configure Area and Parameters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Activate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4) </a:t>
                      </a:r>
                      <a:r>
                        <a:rPr lang="zh-TW" altLang="en-US" sz="800"/>
                        <a:t>Real-time Detection and Alarm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Fire detection in unattended areas of the parking lot to identify fire sources early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Reduce losses in the parking lot caused by fires and respond promptly to ensure personnel safety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3171237"/>
                  </a:ext>
                </a:extLst>
              </a:tr>
              <a:tr h="1074723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Full Color and Active Deterrence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40 meters White Light LED, can activate the light source for deterrence or provide color images when an event is triggered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Main entrance and corners of the parking lot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1) </a:t>
                      </a:r>
                      <a:r>
                        <a:rPr lang="zh-TW" altLang="en-US" sz="900"/>
                        <a:t>Set </a:t>
                      </a:r>
                      <a:r>
                        <a:rPr lang="af-ZA" sz="900"/>
                        <a:t>LED </a:t>
                      </a:r>
                      <a:r>
                        <a:rPr lang="zh-TW" altLang="en-US" sz="900"/>
                        <a:t>trigger conditions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600"/>
                        <a:t>2) </a:t>
                      </a:r>
                      <a:r>
                        <a:rPr lang="zh-TW" altLang="en-US" sz="600"/>
                        <a:t>The system automatically detects and triggers the light source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Real-time recording of color images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Increase light sources in the parking lot at night to deter illegal activities, such as trespassing or destructive behavior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Enhance nighttime safety in the parking lot and reduce the likelihood of theft or destructive incidents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7958830"/>
                  </a:ext>
                </a:extLst>
              </a:tr>
              <a:tr h="1074723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Optical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4MP </a:t>
                      </a:r>
                      <a:r>
                        <a:rPr lang="zh-TW" altLang="en-US" sz="1100"/>
                        <a:t>Resolution,</a:t>
                      </a:r>
                      <a:r>
                        <a:rPr lang="en-US" altLang="zh-TW" sz="1100"/>
                        <a:t> 30</a:t>
                      </a:r>
                      <a:r>
                        <a:rPr lang="af-ZA" sz="1100" err="1"/>
                        <a:t> fps</a:t>
                      </a:r>
                      <a:r>
                        <a:rPr lang="af-ZA" sz="1100"/>
                        <a:t>,</a:t>
                      </a:r>
                      <a:r>
                        <a:rPr lang="zh-TW" altLang="en-US" sz="1100"/>
                        <a:t> supports</a:t>
                      </a:r>
                      <a:r>
                        <a:rPr lang="en-US" altLang="zh-TW" sz="1100"/>
                        <a:t> 8</a:t>
                      </a:r>
                      <a:r>
                        <a:rPr lang="af-ZA" sz="1100"/>
                        <a:t> mm (VMGB-359)</a:t>
                      </a:r>
                      <a:r>
                        <a:rPr lang="zh-TW" altLang="en-US" sz="1100"/>
                        <a:t> and</a:t>
                      </a:r>
                      <a:r>
                        <a:rPr lang="en-US" altLang="zh-TW" sz="1100"/>
                        <a:t> 4</a:t>
                      </a:r>
                      <a:r>
                        <a:rPr lang="af-ZA" sz="1100"/>
                        <a:t> mm (VMGB-359-P1)</a:t>
                      </a:r>
                      <a:r>
                        <a:rPr lang="zh-TW" altLang="en-US" sz="1100"/>
                        <a:t> lenses,</a:t>
                      </a:r>
                      <a:r>
                        <a:rPr lang="en-US" altLang="zh-TW" sz="1100"/>
                        <a:t> 40</a:t>
                      </a:r>
                      <a:r>
                        <a:rPr lang="zh-TW" altLang="en-US" sz="1100"/>
                        <a:t> meters infrared distance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Parking Lot Entrance, License Plate Recognition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Configure Camera Angle and Field of View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Set Infrared Mode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Image Recording and Archiving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600"/>
                        <a:t>License Plate Recognition and Parking Space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/>
                        <a:t>Improve parking lot operational efficiency, supporting accurate license plate recording and statistics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579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3978101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FA44BC-781A-F805-E72B-2B0E1317B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310CA74-B77F-0000-1B59-DC2EFEE1E4F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A372 / A372-P1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EE13991-815D-BA99-24D4-F0D766AA73DC}"/>
              </a:ext>
            </a:extLst>
          </p:cNvPr>
          <p:cNvSpPr txBox="1"/>
          <p:nvPr/>
        </p:nvSpPr>
        <p:spPr>
          <a:xfrm>
            <a:off x="3108300" y="179980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Factory (</a:t>
            </a:r>
            <a:r>
              <a:rPr lang="en-US">
                <a:ea typeface="+mn-lt"/>
                <a:cs typeface="+mn-lt"/>
              </a:rPr>
              <a:t> Factory</a:t>
            </a:r>
            <a:r>
              <a:rPr lang="en-US" altLang="zh-TW">
                <a:ea typeface="+mn-lt"/>
                <a:cs typeface="+mn-lt"/>
              </a:rPr>
              <a:t> )</a:t>
            </a:r>
            <a:endParaRPr lang="zh-TW" altLang="en-US">
              <a:cs typeface="Calibri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605D6224-FC53-2CB3-2847-FF1081624A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148964"/>
              </p:ext>
            </p:extLst>
          </p:nvPr>
        </p:nvGraphicFramePr>
        <p:xfrm>
          <a:off x="1984405" y="2387150"/>
          <a:ext cx="6829467" cy="21031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57477">
                  <a:extLst>
                    <a:ext uri="{9D8B030D-6E8A-4147-A177-3AD203B41FA5}">
                      <a16:colId xmlns:a16="http://schemas.microsoft.com/office/drawing/2014/main" val="636821656"/>
                    </a:ext>
                  </a:extLst>
                </a:gridCol>
                <a:gridCol w="543683">
                  <a:extLst>
                    <a:ext uri="{9D8B030D-6E8A-4147-A177-3AD203B41FA5}">
                      <a16:colId xmlns:a16="http://schemas.microsoft.com/office/drawing/2014/main" val="2042705639"/>
                    </a:ext>
                  </a:extLst>
                </a:gridCol>
                <a:gridCol w="1301877">
                  <a:extLst>
                    <a:ext uri="{9D8B030D-6E8A-4147-A177-3AD203B41FA5}">
                      <a16:colId xmlns:a16="http://schemas.microsoft.com/office/drawing/2014/main" val="319925055"/>
                    </a:ext>
                  </a:extLst>
                </a:gridCol>
                <a:gridCol w="904238">
                  <a:extLst>
                    <a:ext uri="{9D8B030D-6E8A-4147-A177-3AD203B41FA5}">
                      <a16:colId xmlns:a16="http://schemas.microsoft.com/office/drawing/2014/main" val="2070990609"/>
                    </a:ext>
                  </a:extLst>
                </a:gridCol>
                <a:gridCol w="1415332">
                  <a:extLst>
                    <a:ext uri="{9D8B030D-6E8A-4147-A177-3AD203B41FA5}">
                      <a16:colId xmlns:a16="http://schemas.microsoft.com/office/drawing/2014/main" val="1088540826"/>
                    </a:ext>
                  </a:extLst>
                </a:gridCol>
                <a:gridCol w="1100230">
                  <a:extLst>
                    <a:ext uri="{9D8B030D-6E8A-4147-A177-3AD203B41FA5}">
                      <a16:colId xmlns:a16="http://schemas.microsoft.com/office/drawing/2014/main" val="3870756485"/>
                    </a:ext>
                  </a:extLst>
                </a:gridCol>
                <a:gridCol w="906630">
                  <a:extLst>
                    <a:ext uri="{9D8B030D-6E8A-4147-A177-3AD203B41FA5}">
                      <a16:colId xmlns:a16="http://schemas.microsoft.com/office/drawing/2014/main" val="8298237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Serial Number</a:t>
                      </a:r>
                      <a:endParaRPr lang="zh-TW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Function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Function Description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Applicable Location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Operating Procedures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Application Scenarios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Benefits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448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Thermal Imaging 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160x120 thermal imaging resolution, capable of detecting a temperature difference of 0.04° C, supports a temperature range of -20° C ~ 150°C, temperature accuracy ±8° 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/>
                        <a:t>Next to important equipment, raw material warehouse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Select function page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Set monitoring area and parameters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Activate monitoring mode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View real-time or stored images</a:t>
                      </a:r>
                      <a:endParaRPr lang="zh-TW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Monitor abnormal temperatures of factory equipment, such as motor overheating or warehouse fires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/>
                        <a:t>Reduce equipment downtime risk, minimize losses, and ensure stable production line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9677841"/>
                  </a:ext>
                </a:extLst>
              </a:tr>
            </a:tbl>
          </a:graphicData>
        </a:graphic>
      </p:graphicFrame>
      <p:pic>
        <p:nvPicPr>
          <p:cNvPr id="9" name="圖片 8" descr="一張含有 電子裝置, 小工具 的圖片  AI 產生的內容可能不正確。">
            <a:extLst>
              <a:ext uri="{FF2B5EF4-FFF2-40B4-BE49-F238E27FC236}">
                <a16:creationId xmlns:a16="http://schemas.microsoft.com/office/drawing/2014/main" id="{B61D7FB9-BA65-249C-A5FC-DEC383BFFC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14" y="2388716"/>
            <a:ext cx="1555631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776866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E98DFC-A2F7-5033-F6C0-7D29F8BD4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A1CDAEA-9007-CBBD-00CB-705235F5EE2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A372 / A372-P1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電子裝置, 小工具 的圖片  AI 產生的內容可能不正確。">
            <a:extLst>
              <a:ext uri="{FF2B5EF4-FFF2-40B4-BE49-F238E27FC236}">
                <a16:creationId xmlns:a16="http://schemas.microsoft.com/office/drawing/2014/main" id="{4113958E-28E5-38E7-3176-38DEE82A2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600" y="1943654"/>
            <a:ext cx="1555631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20093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F1BD0-C741-6545-F416-100BF93BC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F47FC95-4773-3AEC-7465-30E82CD33543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Q170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A77FAE-8027-BD4D-BD53-FE3AC271F3E3}"/>
              </a:ext>
            </a:extLst>
          </p:cNvPr>
          <p:cNvSpPr txBox="1"/>
          <p:nvPr/>
        </p:nvSpPr>
        <p:spPr>
          <a:xfrm>
            <a:off x="2618449" y="1888397"/>
            <a:ext cx="6476344" cy="47089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Thermal Image Features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Effective pixels: 256(H) × 192(V)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NETD (Noise Equivalent Temperature Difference) &lt; 40mK, detecting temperature differences as small as 0.04°C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Lens: f2.1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range: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-20°C to 150°C (-4°F to 302°F)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0°C to 550°C (32°F to 1022°F)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accuracy: Max (±2°C, ±2%)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Temperature Rules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Displays max. and min. temperatures in live view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3 temperature measurement rule types with up to 21 rules (10 points, 10 regions, and 1 line)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A5EC627-90E1-9CF3-126B-A59A54A094A1}"/>
              </a:ext>
            </a:extLst>
          </p:cNvPr>
          <p:cNvSpPr txBox="1"/>
          <p:nvPr/>
        </p:nvSpPr>
        <p:spPr>
          <a:xfrm>
            <a:off x="215756" y="3672485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https://www.acti.com/product/Q170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電子產品, 電子裝置, 小工具 的圖片  AI 產生的內容可能不正確。">
            <a:extLst>
              <a:ext uri="{FF2B5EF4-FFF2-40B4-BE49-F238E27FC236}">
                <a16:creationId xmlns:a16="http://schemas.microsoft.com/office/drawing/2014/main" id="{893BE653-6913-C14B-B950-E5BCBC828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416" y="2107231"/>
            <a:ext cx="1454990" cy="1570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42802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B5C88-9341-929E-7E12-0E4624E2A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5D698E5-9F54-93F4-D715-ADD3BF730CC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Q170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1113B4-4A8F-0082-30BE-DE6D255D2880}"/>
              </a:ext>
            </a:extLst>
          </p:cNvPr>
          <p:cNvSpPr txBox="1"/>
          <p:nvPr/>
        </p:nvSpPr>
        <p:spPr>
          <a:xfrm>
            <a:off x="2783074" y="2248202"/>
            <a:ext cx="6153494" cy="19592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Optical Image Features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f2.2 lens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0.06 lux @ F2.2 (AGC on)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 lux (light on)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B41D3E5-4028-93A1-7887-42B4CE4BBFCA}"/>
              </a:ext>
            </a:extLst>
          </p:cNvPr>
          <p:cNvSpPr txBox="1"/>
          <p:nvPr/>
        </p:nvSpPr>
        <p:spPr>
          <a:xfrm>
            <a:off x="225871" y="368260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https://www.acti.com/product/Q170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9" name="圖片 8" descr="一張含有 電子產品, 電子裝置, 小工具 的圖片  AI 產生的內容可能不正確。">
            <a:extLst>
              <a:ext uri="{FF2B5EF4-FFF2-40B4-BE49-F238E27FC236}">
                <a16:creationId xmlns:a16="http://schemas.microsoft.com/office/drawing/2014/main" id="{3BA04B72-401F-7096-5370-0AA73727A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60" y="2118275"/>
            <a:ext cx="1454990" cy="1570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769086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74359-D5A8-4FB5-EF57-4CFABCF48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F6D8076-2C44-9B21-8911-FB6289A302E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Q170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FE67610-C44D-3B40-DDE7-B029CF873242}"/>
              </a:ext>
            </a:extLst>
          </p:cNvPr>
          <p:cNvSpPr txBox="1"/>
          <p:nvPr/>
        </p:nvSpPr>
        <p:spPr>
          <a:xfrm>
            <a:off x="2770594" y="1559736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Factory (</a:t>
            </a:r>
            <a:r>
              <a:rPr lang="en-US">
                <a:ea typeface="+mn-lt"/>
                <a:cs typeface="+mn-lt"/>
              </a:rPr>
              <a:t> Factory</a:t>
            </a:r>
            <a:r>
              <a:rPr lang="en-US" altLang="zh-TW">
                <a:ea typeface="+mn-lt"/>
                <a:cs typeface="+mn-lt"/>
              </a:rPr>
              <a:t> )</a:t>
            </a:r>
            <a:endParaRPr lang="zh-TW" altLang="en-US">
              <a:cs typeface="Calibri"/>
            </a:endParaRPr>
          </a:p>
        </p:txBody>
      </p:sp>
      <p:pic>
        <p:nvPicPr>
          <p:cNvPr id="4" name="圖片 3" descr="一張含有 電子產品, 電子裝置, 小工具 的圖片  AI 產生的內容可能不正確。">
            <a:extLst>
              <a:ext uri="{FF2B5EF4-FFF2-40B4-BE49-F238E27FC236}">
                <a16:creationId xmlns:a16="http://schemas.microsoft.com/office/drawing/2014/main" id="{0A389456-6F6A-CDC5-C01B-1E2DF640D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17" y="1930624"/>
            <a:ext cx="1121194" cy="1266556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882DB688-FD8E-4D17-9E32-6650E00A35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977774"/>
              </p:ext>
            </p:extLst>
          </p:nvPr>
        </p:nvGraphicFramePr>
        <p:xfrm>
          <a:off x="1284610" y="1931973"/>
          <a:ext cx="7598496" cy="4937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8395">
                  <a:extLst>
                    <a:ext uri="{9D8B030D-6E8A-4147-A177-3AD203B41FA5}">
                      <a16:colId xmlns:a16="http://schemas.microsoft.com/office/drawing/2014/main" val="751577055"/>
                    </a:ext>
                  </a:extLst>
                </a:gridCol>
                <a:gridCol w="493101">
                  <a:extLst>
                    <a:ext uri="{9D8B030D-6E8A-4147-A177-3AD203B41FA5}">
                      <a16:colId xmlns:a16="http://schemas.microsoft.com/office/drawing/2014/main" val="1741161694"/>
                    </a:ext>
                  </a:extLst>
                </a:gridCol>
                <a:gridCol w="1365525">
                  <a:extLst>
                    <a:ext uri="{9D8B030D-6E8A-4147-A177-3AD203B41FA5}">
                      <a16:colId xmlns:a16="http://schemas.microsoft.com/office/drawing/2014/main" val="2832284583"/>
                    </a:ext>
                  </a:extLst>
                </a:gridCol>
                <a:gridCol w="885065">
                  <a:extLst>
                    <a:ext uri="{9D8B030D-6E8A-4147-A177-3AD203B41FA5}">
                      <a16:colId xmlns:a16="http://schemas.microsoft.com/office/drawing/2014/main" val="822089854"/>
                    </a:ext>
                  </a:extLst>
                </a:gridCol>
                <a:gridCol w="1593097">
                  <a:extLst>
                    <a:ext uri="{9D8B030D-6E8A-4147-A177-3AD203B41FA5}">
                      <a16:colId xmlns:a16="http://schemas.microsoft.com/office/drawing/2014/main" val="3104437862"/>
                    </a:ext>
                  </a:extLst>
                </a:gridCol>
                <a:gridCol w="1302303">
                  <a:extLst>
                    <a:ext uri="{9D8B030D-6E8A-4147-A177-3AD203B41FA5}">
                      <a16:colId xmlns:a16="http://schemas.microsoft.com/office/drawing/2014/main" val="1445037180"/>
                    </a:ext>
                  </a:extLst>
                </a:gridCol>
                <a:gridCol w="1441010">
                  <a:extLst>
                    <a:ext uri="{9D8B030D-6E8A-4147-A177-3AD203B41FA5}">
                      <a16:colId xmlns:a16="http://schemas.microsoft.com/office/drawing/2014/main" val="35700372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Function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Function Description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Applicable Location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Operating Procedures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Application Scenarios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Benefits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3102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Thermal Imaging Function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Temperature difference detection capability </a:t>
                      </a:r>
                      <a:r>
                        <a:rPr lang="en-US" altLang="zh-TW" sz="900"/>
                        <a:t>(</a:t>
                      </a:r>
                      <a:r>
                        <a:rPr lang="af-ZA" sz="900"/>
                        <a:t> NETD) </a:t>
                      </a:r>
                      <a:r>
                        <a:rPr lang="zh-TW" altLang="en-US" sz="900"/>
                        <a:t>less than </a:t>
                      </a:r>
                      <a:r>
                        <a:rPr lang="en-US" altLang="zh-TW" sz="900"/>
                        <a:t>40</a:t>
                      </a:r>
                      <a:r>
                        <a:rPr lang="af-ZA" sz="900" err="1"/>
                        <a:t> mk</a:t>
                      </a:r>
                      <a:br>
                        <a:rPr lang="af-ZA" sz="1200"/>
                      </a:br>
                      <a:r>
                        <a:rPr lang="af-ZA" sz="900"/>
                        <a:t>- </a:t>
                      </a:r>
                      <a:r>
                        <a:rPr lang="zh-TW" altLang="en-US" sz="900"/>
                        <a:t>Effective pixels:</a:t>
                      </a:r>
                      <a:r>
                        <a:rPr lang="en-US" altLang="zh-TW" sz="900"/>
                        <a:t> 256(</a:t>
                      </a:r>
                      <a:r>
                        <a:rPr lang="af-ZA" sz="900"/>
                        <a:t> H) X 192(V)</a:t>
                      </a:r>
                      <a:br>
                        <a:rPr lang="af-ZA" sz="1200"/>
                      </a:br>
                      <a:r>
                        <a:rPr lang="af-ZA" sz="900"/>
                        <a:t>- </a:t>
                      </a:r>
                      <a:r>
                        <a:rPr lang="zh-TW" altLang="en-US" sz="900"/>
                        <a:t>Detectable temperature range:</a:t>
                      </a:r>
                      <a:r>
                        <a:rPr lang="en-US" altLang="zh-TW" sz="900"/>
                        <a:t>-20°</a:t>
                      </a:r>
                      <a:r>
                        <a:rPr lang="af-ZA" sz="900"/>
                        <a:t> C </a:t>
                      </a:r>
                      <a:r>
                        <a:rPr lang="zh-TW" altLang="en-US" sz="900"/>
                        <a:t>to </a:t>
                      </a:r>
                      <a:r>
                        <a:rPr lang="en-US" altLang="zh-TW" sz="900"/>
                        <a:t>550°</a:t>
                      </a:r>
                      <a:r>
                        <a:rPr lang="af-ZA" sz="900"/>
                        <a:t> C</a:t>
                      </a:r>
                      <a:br>
                        <a:rPr lang="af-ZA" sz="1200"/>
                      </a:br>
                      <a:r>
                        <a:rPr lang="af-ZA" sz="900"/>
                        <a:t>- </a:t>
                      </a:r>
                      <a:r>
                        <a:rPr lang="zh-TW" altLang="en-US" sz="900"/>
                        <a:t>Temperature accuracy: maximum value </a:t>
                      </a:r>
                      <a:r>
                        <a:rPr lang="en-US" altLang="zh-TW" sz="900"/>
                        <a:t>(±2 °</a:t>
                      </a:r>
                      <a:r>
                        <a:rPr lang="af-ZA" sz="900"/>
                        <a:t> C, ±2%)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Inside the electrical box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Distribution cabinet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Near high-temperature machinery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Log into the system and navigate to the thermal imaging screen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Set the temperature range and accuracy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Enable temperature difference monitoring function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4) </a:t>
                      </a:r>
                      <a:r>
                        <a:rPr lang="zh-TW" altLang="en-US" sz="800"/>
                        <a:t>View temperature alarms in real-time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High-temperature anomaly detection inside the electrical box to prevent short circuits</a:t>
                      </a:r>
                      <a:br>
                        <a:rPr lang="zh-TW" altLang="en-US" sz="12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Overheating detection inside the distribution cabinet to enhance safety</a:t>
                      </a:r>
                      <a:br>
                        <a:rPr lang="zh-TW" altLang="en-US" sz="12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Monitoring of high-temperature equipment operation to ensure stability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Reduce fire risk, enhance safety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Minimize downtime, improve operational efficiency</a:t>
                      </a:r>
                      <a:br>
                        <a:rPr lang="zh-TW" altLang="en-US" sz="1200"/>
                      </a:br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Lower manual inspection costs, enhance automation management capabilities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9733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Temperature Rules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/>
                        <a:t>- Instantly display maximum/ minimum temperature- Support 21 measurement rules (10 points, 10 areas, 1 line)</a:t>
                      </a:r>
                      <a:br>
                        <a:rPr lang="zh-TW" altLang="en-US" sz="1200"/>
                      </a:b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Inside the electrical box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Indoor substation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Around cooling equipment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measurement rules (such as point or area measurement)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Define temperature alert values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View real-time data after starting measurement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4) </a:t>
                      </a:r>
                      <a:r>
                        <a:rPr lang="zh-TW" altLang="en-US" sz="800"/>
                        <a:t>Receive alarm notifications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Abnormal temperature detection in substations to prevent equipment damage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Cooling equipment temperature monitoring to ensure operational efficiency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Precise temperature monitoring in various areas of the electrical box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Extend device lifespan and reduce maintenance costs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Enhance real-time response capabilities to prevent major incidents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Precise monitoring to reduce energy consumption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003208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Optical imaging function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900"/>
                        <a:t>- </a:t>
                      </a:r>
                      <a:r>
                        <a:rPr lang="zh-TW" altLang="en-US" sz="900"/>
                        <a:t>Provides </a:t>
                      </a:r>
                      <a:r>
                        <a:rPr lang="en-US" altLang="zh-TW" sz="900"/>
                        <a:t>4</a:t>
                      </a:r>
                      <a:r>
                        <a:rPr lang="af-ZA" sz="900"/>
                        <a:t> MP </a:t>
                      </a:r>
                      <a:r>
                        <a:rPr lang="zh-TW" altLang="en-US" sz="900"/>
                        <a:t>high-definition images,</a:t>
                      </a:r>
                      <a:r>
                        <a:rPr lang="en-US" altLang="zh-TW" sz="900"/>
                        <a:t> 30</a:t>
                      </a:r>
                      <a:r>
                        <a:rPr lang="af-ZA" sz="900" err="1"/>
                        <a:t> fps</a:t>
                      </a:r>
                      <a:br>
                        <a:rPr lang="af-ZA" sz="1200"/>
                      </a:br>
                      <a:r>
                        <a:rPr lang="af-ZA" sz="900"/>
                        <a:t>- </a:t>
                      </a:r>
                      <a:r>
                        <a:rPr lang="zh-TW" altLang="en-US" sz="900"/>
                        <a:t>Supports low light conditions: color </a:t>
                      </a:r>
                      <a:r>
                        <a:rPr lang="en-US" altLang="zh-TW" sz="900"/>
                        <a:t>0.06 </a:t>
                      </a:r>
                      <a:r>
                        <a:rPr lang="af-ZA" sz="900"/>
                        <a:t>lux,</a:t>
                      </a:r>
                      <a:r>
                        <a:rPr lang="zh-TW" altLang="en-US" sz="900"/>
                        <a:t> black and white </a:t>
                      </a:r>
                      <a:r>
                        <a:rPr lang="en-US" altLang="zh-TW" sz="900"/>
                        <a:t>0 </a:t>
                      </a:r>
                      <a:r>
                        <a:rPr lang="af-ZA" sz="900"/>
                        <a:t>lux</a:t>
                      </a:r>
                      <a:br>
                        <a:rPr lang="af-ZA" sz="1200"/>
                      </a:br>
                      <a:r>
                        <a:rPr lang="af-ZA" sz="900"/>
                        <a:t>- </a:t>
                      </a:r>
                      <a:r>
                        <a:rPr lang="zh-TW" altLang="en-US" sz="900"/>
                        <a:t>lens </a:t>
                      </a:r>
                      <a:r>
                        <a:rPr lang="af-ZA" sz="900"/>
                        <a:t>f2.2,</a:t>
                      </a:r>
                      <a:r>
                        <a:rPr lang="zh-TW" altLang="en-US" sz="900"/>
                        <a:t> details are clearer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Surveillance around the electrical box</a:t>
                      </a:r>
                      <a:br>
                        <a:rPr lang="zh-TW" altLang="en-US" sz="12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Internal corridor of the factory</a:t>
                      </a:r>
                      <a:br>
                        <a:rPr lang="zh-TW" altLang="en-US" sz="12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External perimeter wall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Activate optical imaging function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Set imaging surveillance area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Enable low light compensation mode (if necessary)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 4) </a:t>
                      </a:r>
                      <a:r>
                        <a:rPr lang="zh-TW" altLang="en-US" sz="800"/>
                        <a:t>View recordings and real-time imaging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Monitoring personnel activities inside and outside the factory corridor</a:t>
                      </a:r>
                      <a:br>
                        <a:rPr lang="zh-TW" altLang="en-US" sz="12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Surveillance of key areas under no light conditions at night</a:t>
                      </a:r>
                      <a:br>
                        <a:rPr lang="zh-TW" altLang="en-US" sz="1200"/>
                      </a:br>
                      <a:r>
                        <a:rPr lang="en-US" altLang="zh-TW" sz="700"/>
                        <a:t>- </a:t>
                      </a:r>
                      <a:r>
                        <a:rPr lang="zh-TW" altLang="en-US" sz="700"/>
                        <a:t>Intrusion alert for unidentified personnel around the electrical box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Enhance all-weather surveillance capability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Reduce the risk of illegal intrusion</a:t>
                      </a:r>
                      <a:br>
                        <a:rPr lang="zh-TW" altLang="en-US" sz="1200"/>
                      </a:br>
                      <a:r>
                        <a:rPr lang="en-US" altLang="zh-TW" sz="800"/>
                        <a:t>- </a:t>
                      </a:r>
                      <a:r>
                        <a:rPr lang="zh-TW" altLang="en-US" sz="800"/>
                        <a:t>Achieve high-definition image evidence preservation, improving incident handling efficiency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7397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624182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63025D-FAC1-C513-6247-F5555B29B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E7B8A9D-B381-DB1F-FD6D-DCA35781BF6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Q170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電子產品, 電子裝置, 小工具 的圖片  AI 產生的內容可能不正確。">
            <a:extLst>
              <a:ext uri="{FF2B5EF4-FFF2-40B4-BE49-F238E27FC236}">
                <a16:creationId xmlns:a16="http://schemas.microsoft.com/office/drawing/2014/main" id="{299E90AB-5B22-A346-0A03-D29E1975C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203" y="1894815"/>
            <a:ext cx="1121194" cy="126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365557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AB716-A4F3-0CDA-387F-0282D94FE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27C234B-607C-D7AC-FF1D-3B4B6860D2E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A972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D05F47-4C0D-F0D0-23C9-6141289D7BC2}"/>
              </a:ext>
            </a:extLst>
          </p:cNvPr>
          <p:cNvSpPr txBox="1"/>
          <p:nvPr/>
        </p:nvSpPr>
        <p:spPr>
          <a:xfrm>
            <a:off x="2651579" y="2055507"/>
            <a:ext cx="6365910" cy="440120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Thermal Image Features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Effective pixels: 256(H) × 192(V)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NETD (Noise Equivalent Temperature Difference) &lt; 35mK, detecting temperature differences as small as 0.035°C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Thermal view angle: 18.1°(H) × 13.6°(V)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range: -20°C to 150°C (-4°F to 302°F)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accuracy: ±8°C (14.4°F)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Thermal-Based Events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Fire detection event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Detection range: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Object 2×2m: 833m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Object 1×1m: 417m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A730945-ACA8-AE7B-9C3F-48DD7C74A8B3}"/>
              </a:ext>
            </a:extLst>
          </p:cNvPr>
          <p:cNvSpPr txBox="1"/>
          <p:nvPr/>
        </p:nvSpPr>
        <p:spPr>
          <a:xfrm>
            <a:off x="330775" y="3888145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圓形 的圖片  AI 產生的內容可能不正確。">
            <a:extLst>
              <a:ext uri="{FF2B5EF4-FFF2-40B4-BE49-F238E27FC236}">
                <a16:creationId xmlns:a16="http://schemas.microsoft.com/office/drawing/2014/main" id="{82DA5FE4-DB60-E399-4179-F8520AEACD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829" y="2386350"/>
            <a:ext cx="1469367" cy="149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14973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24759-2062-EC97-9908-896FE22C6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27DBD34-D47C-D881-3274-78A87E2C2EBD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A972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902E62-8F0F-9F78-39F1-E2F4CE870AA5}"/>
              </a:ext>
            </a:extLst>
          </p:cNvPr>
          <p:cNvSpPr txBox="1"/>
          <p:nvPr/>
        </p:nvSpPr>
        <p:spPr>
          <a:xfrm>
            <a:off x="2783074" y="2248202"/>
            <a:ext cx="6153494" cy="28623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Optical Image Features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32x optical zoom, f4.8–153mm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0.05 lux @ F1.2 (AGC on)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 lux (IR LED on)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WDR: 120dB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Operating temperature: -40°C to 70°C (-40°F to 158°F)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EF4BE5AA-C3C1-6930-F70B-9644602ABF3D}"/>
              </a:ext>
            </a:extLst>
          </p:cNvPr>
          <p:cNvSpPr txBox="1"/>
          <p:nvPr/>
        </p:nvSpPr>
        <p:spPr>
          <a:xfrm>
            <a:off x="458713" y="4089059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7" name="圖片 6" descr="一張含有 圓形 的圖片  AI 產生的內容可能不正確。">
            <a:extLst>
              <a:ext uri="{FF2B5EF4-FFF2-40B4-BE49-F238E27FC236}">
                <a16:creationId xmlns:a16="http://schemas.microsoft.com/office/drawing/2014/main" id="{3A44DD1F-30AB-BE5E-4236-7C3E42AD1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768" y="2587264"/>
            <a:ext cx="1469367" cy="149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517217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92FE44-4AA8-C73E-D665-8B3355DD8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24DBF92-167E-E2CF-874B-4EEADDE644E7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083BB26-2EB3-103D-9F90-8C9DA763C67C}"/>
              </a:ext>
            </a:extLst>
          </p:cNvPr>
          <p:cNvSpPr txBox="1"/>
          <p:nvPr/>
        </p:nvSpPr>
        <p:spPr>
          <a:xfrm>
            <a:off x="2918744" y="162495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Utility (</a:t>
            </a:r>
            <a:r>
              <a:rPr lang="en-US" altLang="zh-TW">
                <a:ea typeface="+mn-lt"/>
                <a:cs typeface="+mn-lt"/>
              </a:rPr>
              <a:t> Utility)</a:t>
            </a:r>
            <a:endParaRPr lang="zh-TW" altLang="en-US">
              <a:cs typeface="Calibri"/>
            </a:endParaRPr>
          </a:p>
        </p:txBody>
      </p:sp>
      <p:pic>
        <p:nvPicPr>
          <p:cNvPr id="5" name="圖片 4" descr="一張含有 圓形 的圖片  AI 產生的內容可能不正確。">
            <a:extLst>
              <a:ext uri="{FF2B5EF4-FFF2-40B4-BE49-F238E27FC236}">
                <a16:creationId xmlns:a16="http://schemas.microsoft.com/office/drawing/2014/main" id="{E634B820-0564-6C1D-7E72-340E834A2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56" y="2115938"/>
            <a:ext cx="1245372" cy="1263083"/>
          </a:xfrm>
          <a:prstGeom prst="rect">
            <a:avLst/>
          </a:prstGeom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2BA2388E-4F9C-033F-E188-0735318FF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815038"/>
              </p:ext>
            </p:extLst>
          </p:nvPr>
        </p:nvGraphicFramePr>
        <p:xfrm>
          <a:off x="1552754" y="2113471"/>
          <a:ext cx="7301253" cy="4404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1038">
                  <a:extLst>
                    <a:ext uri="{9D8B030D-6E8A-4147-A177-3AD203B41FA5}">
                      <a16:colId xmlns:a16="http://schemas.microsoft.com/office/drawing/2014/main" val="3672626486"/>
                    </a:ext>
                  </a:extLst>
                </a:gridCol>
                <a:gridCol w="1750348">
                  <a:extLst>
                    <a:ext uri="{9D8B030D-6E8A-4147-A177-3AD203B41FA5}">
                      <a16:colId xmlns:a16="http://schemas.microsoft.com/office/drawing/2014/main" val="363117484"/>
                    </a:ext>
                  </a:extLst>
                </a:gridCol>
                <a:gridCol w="1042010">
                  <a:extLst>
                    <a:ext uri="{9D8B030D-6E8A-4147-A177-3AD203B41FA5}">
                      <a16:colId xmlns:a16="http://schemas.microsoft.com/office/drawing/2014/main" val="1811335581"/>
                    </a:ext>
                  </a:extLst>
                </a:gridCol>
                <a:gridCol w="834491">
                  <a:extLst>
                    <a:ext uri="{9D8B030D-6E8A-4147-A177-3AD203B41FA5}">
                      <a16:colId xmlns:a16="http://schemas.microsoft.com/office/drawing/2014/main" val="3039263134"/>
                    </a:ext>
                  </a:extLst>
                </a:gridCol>
                <a:gridCol w="1058404">
                  <a:extLst>
                    <a:ext uri="{9D8B030D-6E8A-4147-A177-3AD203B41FA5}">
                      <a16:colId xmlns:a16="http://schemas.microsoft.com/office/drawing/2014/main" val="2648850399"/>
                    </a:ext>
                  </a:extLst>
                </a:gridCol>
                <a:gridCol w="807150">
                  <a:extLst>
                    <a:ext uri="{9D8B030D-6E8A-4147-A177-3AD203B41FA5}">
                      <a16:colId xmlns:a16="http://schemas.microsoft.com/office/drawing/2014/main" val="2647583230"/>
                    </a:ext>
                  </a:extLst>
                </a:gridCol>
                <a:gridCol w="1277812">
                  <a:extLst>
                    <a:ext uri="{9D8B030D-6E8A-4147-A177-3AD203B41FA5}">
                      <a16:colId xmlns:a16="http://schemas.microsoft.com/office/drawing/2014/main" val="35064187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Function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Function Description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Applicable Location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Operating Procedures</a:t>
                      </a:r>
                      <a:endParaRPr lang="af-ZA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Application Scenarios</a:t>
                      </a:r>
                      <a:endParaRPr lang="af-ZA" altLang="en-US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Benefits</a:t>
                      </a:r>
                      <a:endParaRPr lang="af-ZA" altLang="en-US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85616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Thermal Imaging Features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Effective Pixels</a:t>
                      </a:r>
                      <a:r>
                        <a:rPr lang="en-US" altLang="zh-TW" sz="800"/>
                        <a:t>: 256(</a:t>
                      </a:r>
                      <a:r>
                        <a:rPr lang="af-ZA" sz="800"/>
                        <a:t> H) × 192(V) </a:t>
                      </a:r>
                      <a:br>
                        <a:rPr lang="af-ZA" sz="1100"/>
                      </a:br>
                      <a:r>
                        <a:rPr lang="af-ZA" sz="800"/>
                        <a:t>• NETD &lt; 35mk (</a:t>
                      </a:r>
                      <a:r>
                        <a:rPr lang="zh-TW" altLang="en-US" sz="800"/>
                        <a:t> Detectable Temperature Difference</a:t>
                      </a:r>
                      <a:r>
                        <a:rPr lang="en-US" altLang="zh-TW" sz="800"/>
                        <a:t> 0.035°</a:t>
                      </a:r>
                      <a:r>
                        <a:rPr lang="af-ZA" sz="800"/>
                        <a:t> C)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Thermal Field of View</a:t>
                      </a:r>
                      <a:r>
                        <a:rPr lang="en-US" altLang="zh-TW" sz="800"/>
                        <a:t>: 18.1°(</a:t>
                      </a:r>
                      <a:r>
                        <a:rPr lang="af-ZA" sz="800"/>
                        <a:t> H) × 13.6°(V)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Temperature Range</a:t>
                      </a:r>
                      <a:r>
                        <a:rPr lang="en-US" altLang="zh-TW" sz="800"/>
                        <a:t>: -20°</a:t>
                      </a:r>
                      <a:r>
                        <a:rPr lang="af-ZA" sz="800"/>
                        <a:t> C ~ 150°C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Temperature Error</a:t>
                      </a:r>
                      <a:r>
                        <a:rPr lang="en-US" altLang="zh-TW" sz="800"/>
                        <a:t>: ±8°</a:t>
                      </a:r>
                      <a:r>
                        <a:rPr lang="af-ZA" sz="800"/>
                        <a:t> 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Temperature Monitoring and Anomaly Alarm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Monitor critical equipment for thermal anomalies 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Automatic alarm notifications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Substation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Natural Gas Pipeline Area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Power Plant Generator Room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br>
                        <a:rPr lang="zh-TW" altLang="en-US" sz="1100"/>
                      </a:br>
                      <a:r>
                        <a:rPr lang="zh-TW" altLang="en-US" sz="800"/>
                        <a:t>1) Set monitoring area through A972 2) Set temperature anomaly trigger alarm threshold 3) Automatically detect and send alarm</a:t>
                      </a:r>
                      <a:br>
                        <a:rPr lang="zh-TW" altLang="en-US" sz="1100"/>
                      </a:b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Overheating monitoring of substation equipment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Detection of natural gas pipeline leaks or abnormal hotspots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Reduce accident risk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Early detection of overheating or abnormal heat sources to minimize fire and equipment damage risk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Enhance operational efficiency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Automated monitoring reduces manual inspection costs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6777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Support for thermal imaging events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Fire detection events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Object detection distance</a:t>
                      </a:r>
                      <a:r>
                        <a:rPr lang="en-US" altLang="zh-TW" sz="800"/>
                        <a:t>: (2×2</a:t>
                      </a:r>
                      <a:r>
                        <a:rPr lang="af-ZA" sz="800"/>
                        <a:t> m</a:t>
                      </a:r>
                      <a:r>
                        <a:rPr lang="zh-TW" altLang="en-US" sz="800"/>
                        <a:t> object</a:t>
                      </a:r>
                      <a:r>
                        <a:rPr lang="en-US" altLang="zh-TW" sz="800"/>
                        <a:t> ) 833</a:t>
                      </a:r>
                      <a:r>
                        <a:rPr lang="af-ZA" sz="800"/>
                        <a:t> m, (1×1m</a:t>
                      </a:r>
                      <a:r>
                        <a:rPr lang="zh-TW" altLang="en-US" sz="800"/>
                        <a:t> object</a:t>
                      </a:r>
                      <a:r>
                        <a:rPr lang="en-US" altLang="zh-TW" sz="800"/>
                        <a:t> ) 417</a:t>
                      </a:r>
                      <a:r>
                        <a:rPr lang="af-ZA" sz="800"/>
                        <a:t> 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br>
                        <a:rPr lang="zh-TW" altLang="en-US" sz="1100"/>
                      </a:br>
                      <a:r>
                        <a:rPr lang="zh-TW" altLang="en-US" sz="700"/>
                        <a:t>Fire and abnormal hotspot detection • AI automatically identifies flames or abnormal high temperatures • Notifies the administrator via VMS</a:t>
                      </a:r>
                      <a:br>
                        <a:rPr lang="zh-TW" altLang="en-US" sz="1100"/>
                      </a:b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Oil depot and storage facilities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High voltage power line tower areas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Industrial boiler rooms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Set up flame and high temperature detection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Detect abnormalities and trigger alarms in real-time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Automatically send alarms to the management center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Abnormal heat monitoring in oil depots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Fire source detection in high voltage wire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Reduce disaster occurrence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Automatic alarms can quickly respond to initial fires, preventing further damage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Reduce manpower burden</a:t>
                      </a:r>
                      <a:r>
                        <a:rPr lang="en-US" altLang="zh-TW" sz="700"/>
                        <a:t>: </a:t>
                      </a:r>
                      <a:r>
                        <a:rPr lang="af-ZA" sz="700"/>
                        <a:t>AI</a:t>
                      </a:r>
                      <a:r>
                        <a:rPr lang="zh-TW" altLang="en-US" sz="700"/>
                        <a:t> automatic monitoring reduces the workload of surveillance personnel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3108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Optical image characteristics</a:t>
                      </a:r>
                      <a:br>
                        <a:rPr lang="zh-TW" altLang="en-US" sz="1100"/>
                      </a:br>
                      <a:r>
                        <a:rPr lang="en-US" altLang="zh-TW" sz="900"/>
                        <a:t> • </a:t>
                      </a:r>
                      <a:r>
                        <a:rPr lang="zh-TW" altLang="en-US" sz="900"/>
                        <a:t>Resolution</a:t>
                      </a:r>
                      <a:r>
                        <a:rPr lang="en-US" altLang="zh-TW" sz="900"/>
                        <a:t>: 4</a:t>
                      </a:r>
                      <a:r>
                        <a:rPr lang="af-ZA" sz="900"/>
                        <a:t> MP @ 30fps</a:t>
                      </a:r>
                      <a:br>
                        <a:rPr lang="af-ZA" sz="1100"/>
                      </a:br>
                      <a:r>
                        <a:rPr lang="af-ZA" sz="900"/>
                        <a:t> • 32x </a:t>
                      </a:r>
                      <a:r>
                        <a:rPr lang="zh-TW" altLang="en-US" sz="900"/>
                        <a:t>optical zoom </a:t>
                      </a:r>
                      <a:r>
                        <a:rPr lang="en-US" altLang="zh-TW" sz="900"/>
                        <a:t>(</a:t>
                      </a:r>
                      <a:r>
                        <a:rPr lang="af-ZA" sz="900"/>
                        <a:t> f4.8-153mm)</a:t>
                      </a:r>
                      <a:br>
                        <a:rPr lang="af-ZA" sz="1100"/>
                      </a:br>
                      <a:r>
                        <a:rPr lang="af-ZA" sz="900"/>
                        <a:t> • </a:t>
                      </a:r>
                      <a:r>
                        <a:rPr lang="zh-TW" altLang="en-US" sz="900"/>
                        <a:t>Minimum illumination</a:t>
                      </a:r>
                      <a:r>
                        <a:rPr lang="en-US" altLang="zh-TW" sz="900"/>
                        <a:t>: </a:t>
                      </a:r>
                      <a:r>
                        <a:rPr lang="zh-TW" altLang="en-US" sz="900"/>
                        <a:t>Color </a:t>
                      </a:r>
                      <a:r>
                        <a:rPr lang="en-US" altLang="zh-TW" sz="900"/>
                        <a:t>0.05 </a:t>
                      </a:r>
                      <a:r>
                        <a:rPr lang="af-ZA" sz="900"/>
                        <a:t>lux, </a:t>
                      </a:r>
                      <a:r>
                        <a:rPr lang="zh-TW" altLang="en-US" sz="900"/>
                        <a:t>Black and white </a:t>
                      </a:r>
                      <a:r>
                        <a:rPr lang="en-US" altLang="zh-TW" sz="900"/>
                        <a:t>0 </a:t>
                      </a:r>
                      <a:r>
                        <a:rPr lang="af-ZA" sz="900"/>
                        <a:t>lux (</a:t>
                      </a:r>
                      <a:r>
                        <a:rPr lang="zh-TW" altLang="en-US" sz="900"/>
                        <a:t> Infrared on</a:t>
                      </a:r>
                      <a:r>
                        <a:rPr lang="en-US" altLang="zh-TW" sz="900"/>
                        <a:t> )</a:t>
                      </a:r>
                      <a:br>
                        <a:rPr lang="en-US" altLang="zh-TW" sz="1100"/>
                      </a:br>
                      <a:r>
                        <a:rPr lang="en-US" altLang="zh-TW" sz="900"/>
                        <a:t> • </a:t>
                      </a:r>
                      <a:r>
                        <a:rPr lang="af-ZA" sz="900"/>
                        <a:t>WDR 120 dB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Remote monitoring and detail inspection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32</a:t>
                      </a:r>
                      <a:r>
                        <a:rPr lang="af-ZA" sz="700"/>
                        <a:t> x</a:t>
                      </a:r>
                      <a:r>
                        <a:rPr lang="zh-TW" altLang="en-US" sz="700"/>
                        <a:t> Optical zoom supports remote observation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</a:t>
                      </a:r>
                      <a:r>
                        <a:rPr lang="zh-TW" altLang="en-US" sz="700"/>
                        <a:t> High-performance monitoring in low-light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Gas processing station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Aerial pipeline inspection area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Large power substation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patrol points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View details through optical zoom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3. </a:t>
                      </a:r>
                      <a:r>
                        <a:rPr lang="zh-TW" altLang="en-US" sz="800"/>
                        <a:t>Record abnormal footage and report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Long-distance pipeline safety monitoring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Nighttime inspection image enhancement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Clear Monitoring Details</a:t>
                      </a:r>
                      <a:r>
                        <a:rPr lang="en-US" altLang="zh-TW" sz="700"/>
                        <a:t>: 32</a:t>
                      </a:r>
                      <a:r>
                        <a:rPr lang="af-ZA" sz="700"/>
                        <a:t> x</a:t>
                      </a:r>
                      <a:r>
                        <a:rPr lang="zh-TW" altLang="en-US" sz="700"/>
                        <a:t> Zoom provides detailed images for identifying anomalies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All-Weather Surveillance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Low-light performance ensures effective night monitoring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24584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38012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3DB43-D581-D987-4BAC-96829203B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33D7C33-8749-415A-7879-E3B14673357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A4A3B8C-5D26-C18F-7AE5-E2142FC8D11B}"/>
              </a:ext>
            </a:extLst>
          </p:cNvPr>
          <p:cNvSpPr txBox="1"/>
          <p:nvPr/>
        </p:nvSpPr>
        <p:spPr>
          <a:xfrm>
            <a:off x="2936247" y="1620425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Factory</a:t>
            </a:r>
            <a:r>
              <a:rPr lang="en-US" altLang="zh-TW">
                <a:ea typeface="+mn-lt"/>
                <a:cs typeface="+mn-lt"/>
              </a:rPr>
              <a:t> (</a:t>
            </a:r>
            <a:r>
              <a:rPr lang="en-US">
                <a:ea typeface="+mn-lt"/>
                <a:cs typeface="+mn-lt"/>
              </a:rPr>
              <a:t> Factory)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5" name="圖片 4" descr="一張含有 圓形 的圖片  AI 產生的內容可能不正確。">
            <a:extLst>
              <a:ext uri="{FF2B5EF4-FFF2-40B4-BE49-F238E27FC236}">
                <a16:creationId xmlns:a16="http://schemas.microsoft.com/office/drawing/2014/main" id="{FEE04CA8-0CA8-B6FE-79FC-00BBC40BE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444" y="2081023"/>
            <a:ext cx="1207011" cy="1244952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0017E750-A5E1-6824-BD34-F03B47D12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494845"/>
              </p:ext>
            </p:extLst>
          </p:nvPr>
        </p:nvGraphicFramePr>
        <p:xfrm>
          <a:off x="1507141" y="2083699"/>
          <a:ext cx="7438149" cy="4572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68969">
                  <a:extLst>
                    <a:ext uri="{9D8B030D-6E8A-4147-A177-3AD203B41FA5}">
                      <a16:colId xmlns:a16="http://schemas.microsoft.com/office/drawing/2014/main" val="1173832832"/>
                    </a:ext>
                  </a:extLst>
                </a:gridCol>
                <a:gridCol w="1720968">
                  <a:extLst>
                    <a:ext uri="{9D8B030D-6E8A-4147-A177-3AD203B41FA5}">
                      <a16:colId xmlns:a16="http://schemas.microsoft.com/office/drawing/2014/main" val="1754087375"/>
                    </a:ext>
                  </a:extLst>
                </a:gridCol>
                <a:gridCol w="1030494">
                  <a:extLst>
                    <a:ext uri="{9D8B030D-6E8A-4147-A177-3AD203B41FA5}">
                      <a16:colId xmlns:a16="http://schemas.microsoft.com/office/drawing/2014/main" val="3248891120"/>
                    </a:ext>
                  </a:extLst>
                </a:gridCol>
                <a:gridCol w="887886">
                  <a:extLst>
                    <a:ext uri="{9D8B030D-6E8A-4147-A177-3AD203B41FA5}">
                      <a16:colId xmlns:a16="http://schemas.microsoft.com/office/drawing/2014/main" val="779940678"/>
                    </a:ext>
                  </a:extLst>
                </a:gridCol>
                <a:gridCol w="974637">
                  <a:extLst>
                    <a:ext uri="{9D8B030D-6E8A-4147-A177-3AD203B41FA5}">
                      <a16:colId xmlns:a16="http://schemas.microsoft.com/office/drawing/2014/main" val="2375017811"/>
                    </a:ext>
                  </a:extLst>
                </a:gridCol>
                <a:gridCol w="839089">
                  <a:extLst>
                    <a:ext uri="{9D8B030D-6E8A-4147-A177-3AD203B41FA5}">
                      <a16:colId xmlns:a16="http://schemas.microsoft.com/office/drawing/2014/main" val="1257969335"/>
                    </a:ext>
                  </a:extLst>
                </a:gridCol>
                <a:gridCol w="1416106">
                  <a:extLst>
                    <a:ext uri="{9D8B030D-6E8A-4147-A177-3AD203B41FA5}">
                      <a16:colId xmlns:a16="http://schemas.microsoft.com/office/drawing/2014/main" val="4363617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Function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Function Description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Applicable Location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Operating Procedures</a:t>
                      </a:r>
                      <a:endParaRPr lang="af-ZA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Application Scenarios</a:t>
                      </a:r>
                      <a:endParaRPr lang="af-ZA" altLang="en-US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Benefits</a:t>
                      </a:r>
                      <a:endParaRPr lang="af-ZA" altLang="en-US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6859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Thermal Imaging Features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Effective Pixels</a:t>
                      </a:r>
                      <a:r>
                        <a:rPr lang="en-US" altLang="zh-TW" sz="800"/>
                        <a:t>: 256(</a:t>
                      </a:r>
                      <a:r>
                        <a:rPr lang="af-ZA" sz="800"/>
                        <a:t> H) × 192(V) </a:t>
                      </a:r>
                      <a:br>
                        <a:rPr lang="af-ZA" sz="1100"/>
                      </a:br>
                      <a:r>
                        <a:rPr lang="af-ZA" sz="800"/>
                        <a:t>• NETD &lt; 35mk (</a:t>
                      </a:r>
                      <a:r>
                        <a:rPr lang="zh-TW" altLang="en-US" sz="800"/>
                        <a:t> Detectable Temperature Difference</a:t>
                      </a:r>
                      <a:r>
                        <a:rPr lang="en-US" altLang="zh-TW" sz="800"/>
                        <a:t> 0.035°</a:t>
                      </a:r>
                      <a:r>
                        <a:rPr lang="af-ZA" sz="800"/>
                        <a:t> C)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Thermal Field of View</a:t>
                      </a:r>
                      <a:r>
                        <a:rPr lang="en-US" altLang="zh-TW" sz="800"/>
                        <a:t>: 18.1°(</a:t>
                      </a:r>
                      <a:r>
                        <a:rPr lang="af-ZA" sz="800"/>
                        <a:t> H) × 13.6°(V)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Temperature Range</a:t>
                      </a:r>
                      <a:r>
                        <a:rPr lang="en-US" altLang="zh-TW" sz="800"/>
                        <a:t>: -20°</a:t>
                      </a:r>
                      <a:r>
                        <a:rPr lang="af-ZA" sz="800"/>
                        <a:t> C ~ 150°C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Temperature Error</a:t>
                      </a:r>
                      <a:r>
                        <a:rPr lang="en-US" altLang="zh-TW" sz="800"/>
                        <a:t>: ±8°</a:t>
                      </a:r>
                      <a:r>
                        <a:rPr lang="af-ZA" sz="800"/>
                        <a:t> 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Equipment Temperature Monitoring and Alarm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Monitor abnormal temperatures of industrial equipment 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Trigger alarm when temperature threshold is reached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Factory production line machinery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Electrical control room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High-temperature smelting furnace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monitoring equipment temperature range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Automatically detect abnormal temperatures 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3) </a:t>
                      </a:r>
                      <a:r>
                        <a:rPr lang="zh-TW" altLang="en-US" sz="800"/>
                        <a:t>Trigger alarm and log data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Monitor the operating temperature of production machinery 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Prevent equipment overheating to avoid downtime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Reduce the risk of equipment damage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Early detection of overheating issues to minimize mechanical failures and downtime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Improve production efficiency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Automated monitoring reduces the burden of manual inspections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4328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Support for thermal imaging events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Fire detection events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Object detection distance</a:t>
                      </a:r>
                      <a:r>
                        <a:rPr lang="en-US" altLang="zh-TW" sz="800"/>
                        <a:t>: (2×2</a:t>
                      </a:r>
                      <a:r>
                        <a:rPr lang="af-ZA" sz="800"/>
                        <a:t> m</a:t>
                      </a:r>
                      <a:r>
                        <a:rPr lang="zh-TW" altLang="en-US" sz="800"/>
                        <a:t> object</a:t>
                      </a:r>
                      <a:r>
                        <a:rPr lang="en-US" altLang="zh-TW" sz="800"/>
                        <a:t> ) 833</a:t>
                      </a:r>
                      <a:r>
                        <a:rPr lang="af-ZA" sz="800"/>
                        <a:t> m, (1×1m</a:t>
                      </a:r>
                      <a:r>
                        <a:rPr lang="zh-TW" altLang="en-US" sz="800"/>
                        <a:t> object</a:t>
                      </a:r>
                      <a:r>
                        <a:rPr lang="en-US" altLang="zh-TW" sz="800"/>
                        <a:t> ) 417</a:t>
                      </a:r>
                      <a:r>
                        <a:rPr lang="af-ZA" sz="800"/>
                        <a:t> 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br>
                        <a:rPr lang="zh-TW" altLang="en-US" sz="1100"/>
                      </a:br>
                      <a:r>
                        <a:rPr lang="zh-TW" altLang="en-US" sz="700"/>
                        <a:t>Fire detection and alarm • AI automatically identifies fire sources and sends alerts • Interconnects with the fire protection system via VMS</a:t>
                      </a:r>
                      <a:br>
                        <a:rPr lang="zh-TW" altLang="en-US" sz="1100"/>
                      </a:b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Hazardous materials storage area in chemical factory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Raw materials storage warehouse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Production workshop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fire detection area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Detect fire source and trigger alarm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Notify security and fire department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Early detection of warehouse fires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Reduce the risk of flammable chemicals igniting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Shorten response time</a:t>
                      </a:r>
                      <a:r>
                        <a:rPr lang="en-US" altLang="zh-TW" sz="700"/>
                        <a:t>: </a:t>
                      </a:r>
                      <a:r>
                        <a:rPr lang="af-ZA" sz="700"/>
                        <a:t>AI</a:t>
                      </a:r>
                      <a:r>
                        <a:rPr lang="zh-TW" altLang="en-US" sz="700"/>
                        <a:t> automatically detects and quickly notifies the fire department, reducing fire loss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Reduce manpower monitoring costs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Smart surveillance replaces manual patrolling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54684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Optical image characteristics</a:t>
                      </a:r>
                      <a:br>
                        <a:rPr lang="zh-TW" altLang="en-US" sz="1100"/>
                      </a:br>
                      <a:r>
                        <a:rPr lang="en-US" altLang="zh-TW" sz="900"/>
                        <a:t> • </a:t>
                      </a:r>
                      <a:r>
                        <a:rPr lang="zh-TW" altLang="en-US" sz="900"/>
                        <a:t>Resolution</a:t>
                      </a:r>
                      <a:r>
                        <a:rPr lang="en-US" altLang="zh-TW" sz="900"/>
                        <a:t>: 4</a:t>
                      </a:r>
                      <a:r>
                        <a:rPr lang="af-ZA" sz="900"/>
                        <a:t> MP @ 30fps</a:t>
                      </a:r>
                      <a:br>
                        <a:rPr lang="af-ZA" sz="1100"/>
                      </a:br>
                      <a:r>
                        <a:rPr lang="af-ZA" sz="900"/>
                        <a:t> • 32x </a:t>
                      </a:r>
                      <a:r>
                        <a:rPr lang="zh-TW" altLang="en-US" sz="900"/>
                        <a:t>optical zoom </a:t>
                      </a:r>
                      <a:r>
                        <a:rPr lang="en-US" altLang="zh-TW" sz="900"/>
                        <a:t>(</a:t>
                      </a:r>
                      <a:r>
                        <a:rPr lang="af-ZA" sz="900"/>
                        <a:t> f4.8-153mm)</a:t>
                      </a:r>
                      <a:br>
                        <a:rPr lang="af-ZA" sz="1100"/>
                      </a:br>
                      <a:r>
                        <a:rPr lang="af-ZA" sz="900"/>
                        <a:t> • </a:t>
                      </a:r>
                      <a:r>
                        <a:rPr lang="zh-TW" altLang="en-US" sz="900"/>
                        <a:t>Minimum illumination</a:t>
                      </a:r>
                      <a:r>
                        <a:rPr lang="en-US" altLang="zh-TW" sz="900"/>
                        <a:t>: </a:t>
                      </a:r>
                      <a:r>
                        <a:rPr lang="zh-TW" altLang="en-US" sz="900"/>
                        <a:t>Color </a:t>
                      </a:r>
                      <a:r>
                        <a:rPr lang="en-US" altLang="zh-TW" sz="900"/>
                        <a:t>0.05 </a:t>
                      </a:r>
                      <a:r>
                        <a:rPr lang="af-ZA" sz="900"/>
                        <a:t>lux, </a:t>
                      </a:r>
                      <a:r>
                        <a:rPr lang="zh-TW" altLang="en-US" sz="900"/>
                        <a:t>Black and white </a:t>
                      </a:r>
                      <a:r>
                        <a:rPr lang="en-US" altLang="zh-TW" sz="900"/>
                        <a:t>0 </a:t>
                      </a:r>
                      <a:r>
                        <a:rPr lang="af-ZA" sz="900"/>
                        <a:t>lux (</a:t>
                      </a:r>
                      <a:r>
                        <a:rPr lang="zh-TW" altLang="en-US" sz="900"/>
                        <a:t> Infrared on</a:t>
                      </a:r>
                      <a:r>
                        <a:rPr lang="en-US" altLang="zh-TW" sz="900"/>
                        <a:t> )</a:t>
                      </a:r>
                      <a:br>
                        <a:rPr lang="en-US" altLang="zh-TW" sz="1100"/>
                      </a:br>
                      <a:r>
                        <a:rPr lang="en-US" altLang="zh-TW" sz="900"/>
                        <a:t> • </a:t>
                      </a:r>
                      <a:r>
                        <a:rPr lang="af-ZA" sz="900"/>
                        <a:t>WDR 120 dB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Remote monitoring and detailed observation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Monitor factory areas from a distance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Clear images maintained in low 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Factory perimeter wall and entrance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Important equipment control room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Warehouse goods storage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Set patrol surveillance points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2) </a:t>
                      </a:r>
                      <a:r>
                        <a:rPr lang="zh-TW" altLang="en-US" sz="700"/>
                        <a:t>Use zoom function to check for abnormalities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3) </a:t>
                      </a:r>
                      <a:r>
                        <a:rPr lang="zh-TW" altLang="en-US" sz="700"/>
                        <a:t>Record abnormalities and notify management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Monitor factory security status 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Prevent internal theft in the factory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Enhance security management</a:t>
                      </a:r>
                      <a:r>
                        <a:rPr lang="en-US" altLang="zh-TW" sz="700"/>
                        <a:t>: 32</a:t>
                      </a:r>
                      <a:r>
                        <a:rPr lang="af-ZA" sz="700"/>
                        <a:t> x</a:t>
                      </a:r>
                      <a:r>
                        <a:rPr lang="zh-TW" altLang="en-US" sz="700"/>
                        <a:t> Optical zoom allows for detailed observation of abnormal situations, facilitating decision-making for management personnel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Night surveillance enhancement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High sensitivity ensures effective monitoring in low 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3782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5142233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BC447-FAD5-75C7-CB58-73426EEA8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3AFD2C3-7259-591D-B222-163FE687BDC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79EAF32-166C-415D-2B54-8716C8604572}"/>
              </a:ext>
            </a:extLst>
          </p:cNvPr>
          <p:cNvSpPr txBox="1"/>
          <p:nvPr/>
        </p:nvSpPr>
        <p:spPr>
          <a:xfrm>
            <a:off x="2825812" y="16278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Airport</a:t>
            </a:r>
            <a:r>
              <a:rPr lang="en-US">
                <a:ea typeface="+mn-lt"/>
                <a:cs typeface="+mn-lt"/>
              </a:rPr>
              <a:t> (Airport)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5" name="圖片 4" descr="一張含有 圓形 的圖片  AI 產生的內容可能不正確。">
            <a:extLst>
              <a:ext uri="{FF2B5EF4-FFF2-40B4-BE49-F238E27FC236}">
                <a16:creationId xmlns:a16="http://schemas.microsoft.com/office/drawing/2014/main" id="{161E5802-95AA-8243-16E3-613AD4686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989" y="2080193"/>
            <a:ext cx="1257586" cy="1335987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6045F57E-CA46-84D5-DAAD-B1A709AFDD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151320"/>
              </p:ext>
            </p:extLst>
          </p:nvPr>
        </p:nvGraphicFramePr>
        <p:xfrm>
          <a:off x="1618407" y="2083699"/>
          <a:ext cx="7275071" cy="4556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7820">
                  <a:extLst>
                    <a:ext uri="{9D8B030D-6E8A-4147-A177-3AD203B41FA5}">
                      <a16:colId xmlns:a16="http://schemas.microsoft.com/office/drawing/2014/main" val="3159282486"/>
                    </a:ext>
                  </a:extLst>
                </a:gridCol>
                <a:gridCol w="1879124">
                  <a:extLst>
                    <a:ext uri="{9D8B030D-6E8A-4147-A177-3AD203B41FA5}">
                      <a16:colId xmlns:a16="http://schemas.microsoft.com/office/drawing/2014/main" val="2385988248"/>
                    </a:ext>
                  </a:extLst>
                </a:gridCol>
                <a:gridCol w="973568">
                  <a:extLst>
                    <a:ext uri="{9D8B030D-6E8A-4147-A177-3AD203B41FA5}">
                      <a16:colId xmlns:a16="http://schemas.microsoft.com/office/drawing/2014/main" val="3141568688"/>
                    </a:ext>
                  </a:extLst>
                </a:gridCol>
                <a:gridCol w="904580">
                  <a:extLst>
                    <a:ext uri="{9D8B030D-6E8A-4147-A177-3AD203B41FA5}">
                      <a16:colId xmlns:a16="http://schemas.microsoft.com/office/drawing/2014/main" val="3491579392"/>
                    </a:ext>
                  </a:extLst>
                </a:gridCol>
                <a:gridCol w="1004656">
                  <a:extLst>
                    <a:ext uri="{9D8B030D-6E8A-4147-A177-3AD203B41FA5}">
                      <a16:colId xmlns:a16="http://schemas.microsoft.com/office/drawing/2014/main" val="3780214735"/>
                    </a:ext>
                  </a:extLst>
                </a:gridCol>
                <a:gridCol w="752507">
                  <a:extLst>
                    <a:ext uri="{9D8B030D-6E8A-4147-A177-3AD203B41FA5}">
                      <a16:colId xmlns:a16="http://schemas.microsoft.com/office/drawing/2014/main" val="2169888364"/>
                    </a:ext>
                  </a:extLst>
                </a:gridCol>
                <a:gridCol w="1292816">
                  <a:extLst>
                    <a:ext uri="{9D8B030D-6E8A-4147-A177-3AD203B41FA5}">
                      <a16:colId xmlns:a16="http://schemas.microsoft.com/office/drawing/2014/main" val="35339987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600" b="1"/>
                        <a:t>Serial Number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Function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Function Description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Applicable Location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Operating Procedures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700" b="1"/>
                        <a:t>Application Scenarios</a:t>
                      </a:r>
                      <a:endParaRPr lang="af-ZA" altLang="en-US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800" b="1"/>
                        <a:t>Benefits</a:t>
                      </a:r>
                      <a:endParaRPr lang="af-ZA" altLang="en-US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0786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Thermal Imaging Features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Effective Pixels</a:t>
                      </a:r>
                      <a:r>
                        <a:rPr lang="en-US" altLang="zh-TW" sz="800"/>
                        <a:t>: 256(</a:t>
                      </a:r>
                      <a:r>
                        <a:rPr lang="af-ZA" sz="800"/>
                        <a:t> H) × 192(V) </a:t>
                      </a:r>
                      <a:br>
                        <a:rPr lang="af-ZA" sz="1100"/>
                      </a:br>
                      <a:r>
                        <a:rPr lang="af-ZA" sz="800"/>
                        <a:t>• NETD &lt; 35mk (</a:t>
                      </a:r>
                      <a:r>
                        <a:rPr lang="zh-TW" altLang="en-US" sz="800"/>
                        <a:t> Detectable Temperature Difference</a:t>
                      </a:r>
                      <a:r>
                        <a:rPr lang="en-US" altLang="zh-TW" sz="800"/>
                        <a:t> 0.035°</a:t>
                      </a:r>
                      <a:r>
                        <a:rPr lang="af-ZA" sz="800"/>
                        <a:t> C)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Thermal Field of View</a:t>
                      </a:r>
                      <a:r>
                        <a:rPr lang="en-US" altLang="zh-TW" sz="800"/>
                        <a:t>: 18.1°(</a:t>
                      </a:r>
                      <a:r>
                        <a:rPr lang="af-ZA" sz="800"/>
                        <a:t> H) × 13.6°(V)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Temperature Range</a:t>
                      </a:r>
                      <a:r>
                        <a:rPr lang="en-US" altLang="zh-TW" sz="800"/>
                        <a:t>: -20°</a:t>
                      </a:r>
                      <a:r>
                        <a:rPr lang="af-ZA" sz="800"/>
                        <a:t> C ~ 150°C </a:t>
                      </a:r>
                      <a:br>
                        <a:rPr lang="af-ZA" sz="1100"/>
                      </a:br>
                      <a:r>
                        <a:rPr lang="af-ZA" sz="800"/>
                        <a:t>• </a:t>
                      </a:r>
                      <a:r>
                        <a:rPr lang="zh-TW" altLang="en-US" sz="800"/>
                        <a:t>Temperature Error</a:t>
                      </a:r>
                      <a:r>
                        <a:rPr lang="en-US" altLang="zh-TW" sz="800"/>
                        <a:t>: ±8°</a:t>
                      </a:r>
                      <a:r>
                        <a:rPr lang="af-ZA" sz="800"/>
                        <a:t> 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Airport Security Surveillance and Abnormal Temperature Detection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Monitor airport perimeter security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Detect abnormal temperature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Tarmac and Aircraft Maintenance Area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Airport Fuel Storage and Fuel Pipeline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Runway and Taxiway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monitoring area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Detect abnormal heat sources or overheating equipment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Trigger alarm and notify administrator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Detect abnormal overheating of aircraft engines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Temperature monitoring of fuel storage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Preventing aviation safety incidents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Timely detection of overheating or abnormalities in machinery to reduce fire risk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Reducing equipment maintenance costs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Early detection of anomalies can prevent significant equipment damage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943936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800" b="1"/>
                        <a:t>Support for thermal imaging events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Fire detection events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• </a:t>
                      </a:r>
                      <a:r>
                        <a:rPr lang="zh-TW" altLang="en-US" sz="800"/>
                        <a:t>Object detection distance</a:t>
                      </a:r>
                      <a:r>
                        <a:rPr lang="en-US" altLang="zh-TW" sz="800"/>
                        <a:t>: (2×2</a:t>
                      </a:r>
                      <a:r>
                        <a:rPr lang="af-ZA" sz="800"/>
                        <a:t> m</a:t>
                      </a:r>
                      <a:r>
                        <a:rPr lang="zh-TW" altLang="en-US" sz="800"/>
                        <a:t> object</a:t>
                      </a:r>
                      <a:r>
                        <a:rPr lang="en-US" altLang="zh-TW" sz="800"/>
                        <a:t> ) 833</a:t>
                      </a:r>
                      <a:r>
                        <a:rPr lang="af-ZA" sz="800"/>
                        <a:t> m, (1×1m</a:t>
                      </a:r>
                      <a:r>
                        <a:rPr lang="zh-TW" altLang="en-US" sz="800"/>
                        <a:t> object</a:t>
                      </a:r>
                      <a:r>
                        <a:rPr lang="en-US" altLang="zh-TW" sz="800"/>
                        <a:t> ) 417</a:t>
                      </a:r>
                      <a:r>
                        <a:rPr lang="af-ZA" sz="800"/>
                        <a:t> 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Fire source detection and automatic alarm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af-ZA" sz="700"/>
                        <a:t>AI</a:t>
                      </a:r>
                      <a:r>
                        <a:rPr lang="zh-TW" altLang="en-US" sz="700"/>
                        <a:t> automatically identifies flames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Quickly initiates fire response measures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Inside the terminal and baggage area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Parking lot and pick-up area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Cargo storage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1) </a:t>
                      </a:r>
                      <a:r>
                        <a:rPr lang="zh-TW" altLang="en-US" sz="700"/>
                        <a:t>Set fire detection area 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2) </a:t>
                      </a:r>
                      <a:r>
                        <a:rPr lang="af-ZA" sz="700"/>
                        <a:t>AI</a:t>
                      </a:r>
                      <a:r>
                        <a:rPr lang="zh-TW" altLang="en-US" sz="700"/>
                        <a:t> automatically identifies fire sources and triggers alarm 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3) </a:t>
                      </a:r>
                      <a:r>
                        <a:rPr lang="zh-TW" altLang="en-US" sz="700"/>
                        <a:t>Immediate coordination with airport security and fire department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Internal fire source detection in the terminal 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Abnormal monitoring in baggage areas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Shorten response time</a:t>
                      </a:r>
                      <a:r>
                        <a:rPr lang="en-US" altLang="zh-TW" sz="700"/>
                        <a:t>: </a:t>
                      </a:r>
                      <a:r>
                        <a:rPr lang="af-ZA" sz="700"/>
                        <a:t>AI</a:t>
                      </a:r>
                      <a:r>
                        <a:rPr lang="zh-TW" altLang="en-US" sz="700"/>
                        <a:t> immediately notifies fire department after detecting fire sources, reducing fire impact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Lower manpower monitoring costs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No need for manual</a:t>
                      </a:r>
                      <a:r>
                        <a:rPr lang="en-US" altLang="zh-TW" sz="700"/>
                        <a:t> 24</a:t>
                      </a:r>
                      <a:r>
                        <a:rPr lang="zh-TW" altLang="en-US" sz="700"/>
                        <a:t> hour monitoring, can automatically detect anomalies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2624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900" b="1"/>
                        <a:t>Optical image characteristics</a:t>
                      </a:r>
                      <a:br>
                        <a:rPr lang="zh-TW" altLang="en-US" sz="1100"/>
                      </a:br>
                      <a:r>
                        <a:rPr lang="en-US" altLang="zh-TW" sz="900"/>
                        <a:t> • </a:t>
                      </a:r>
                      <a:r>
                        <a:rPr lang="zh-TW" altLang="en-US" sz="900"/>
                        <a:t>Resolution</a:t>
                      </a:r>
                      <a:r>
                        <a:rPr lang="en-US" altLang="zh-TW" sz="900"/>
                        <a:t>: 4</a:t>
                      </a:r>
                      <a:r>
                        <a:rPr lang="af-ZA" sz="900"/>
                        <a:t> MP @ 30fps</a:t>
                      </a:r>
                      <a:br>
                        <a:rPr lang="af-ZA" sz="1100"/>
                      </a:br>
                      <a:r>
                        <a:rPr lang="af-ZA" sz="900"/>
                        <a:t> • 32x </a:t>
                      </a:r>
                      <a:r>
                        <a:rPr lang="zh-TW" altLang="en-US" sz="900"/>
                        <a:t>optical zoom </a:t>
                      </a:r>
                      <a:r>
                        <a:rPr lang="en-US" altLang="zh-TW" sz="900"/>
                        <a:t>(</a:t>
                      </a:r>
                      <a:r>
                        <a:rPr lang="af-ZA" sz="900"/>
                        <a:t> f4.8-153mm)</a:t>
                      </a:r>
                      <a:br>
                        <a:rPr lang="af-ZA" sz="1100"/>
                      </a:br>
                      <a:r>
                        <a:rPr lang="af-ZA" sz="900"/>
                        <a:t> • </a:t>
                      </a:r>
                      <a:r>
                        <a:rPr lang="zh-TW" altLang="en-US" sz="900"/>
                        <a:t>Minimum illumination</a:t>
                      </a:r>
                      <a:r>
                        <a:rPr lang="en-US" altLang="zh-TW" sz="900"/>
                        <a:t>: </a:t>
                      </a:r>
                      <a:r>
                        <a:rPr lang="zh-TW" altLang="en-US" sz="900"/>
                        <a:t>Color </a:t>
                      </a:r>
                      <a:r>
                        <a:rPr lang="en-US" altLang="zh-TW" sz="900"/>
                        <a:t>0.05 </a:t>
                      </a:r>
                      <a:r>
                        <a:rPr lang="af-ZA" sz="900"/>
                        <a:t>lux, </a:t>
                      </a:r>
                      <a:r>
                        <a:rPr lang="zh-TW" altLang="en-US" sz="900"/>
                        <a:t>Black and white </a:t>
                      </a:r>
                      <a:r>
                        <a:rPr lang="en-US" altLang="zh-TW" sz="900"/>
                        <a:t>0 </a:t>
                      </a:r>
                      <a:r>
                        <a:rPr lang="af-ZA" sz="900"/>
                        <a:t>lux (</a:t>
                      </a:r>
                      <a:r>
                        <a:rPr lang="zh-TW" altLang="en-US" sz="900"/>
                        <a:t> Infrared on</a:t>
                      </a:r>
                      <a:r>
                        <a:rPr lang="en-US" altLang="zh-TW" sz="900"/>
                        <a:t> )</a:t>
                      </a:r>
                      <a:br>
                        <a:rPr lang="en-US" altLang="zh-TW" sz="1100"/>
                      </a:br>
                      <a:r>
                        <a:rPr lang="en-US" altLang="zh-TW" sz="900"/>
                        <a:t> • </a:t>
                      </a:r>
                      <a:r>
                        <a:rPr lang="af-ZA" sz="900"/>
                        <a:t>WDR 120 dB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b="1"/>
                        <a:t>High-resolution long-distance surveillance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Monitoring airport perimeters and key areas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32</a:t>
                      </a:r>
                      <a:r>
                        <a:rPr lang="af-ZA" sz="700"/>
                        <a:t> x </a:t>
                      </a:r>
                      <a:r>
                        <a:rPr lang="zh-TW" altLang="en-US" sz="700"/>
                        <a:t>Optical zoom supports distant detail inspection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Airport perimeter walls and intrusion monitoring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Runway and taxiway surveillance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Tarmac and maintenance area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/>
                        <a:t>1) </a:t>
                      </a:r>
                      <a:r>
                        <a:rPr lang="zh-TW" altLang="en-US" sz="800"/>
                        <a:t>Set up patrol surveillance points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2) </a:t>
                      </a:r>
                      <a:r>
                        <a:rPr lang="zh-TW" altLang="en-US" sz="800"/>
                        <a:t>View suspicious targets through zoom</a:t>
                      </a:r>
                      <a:br>
                        <a:rPr lang="zh-TW" altLang="en-US" sz="1100"/>
                      </a:br>
                      <a:r>
                        <a:rPr lang="en-US" altLang="zh-TW" sz="800"/>
                        <a:t> 3) </a:t>
                      </a:r>
                      <a:r>
                        <a:rPr lang="zh-TW" altLang="en-US" sz="800"/>
                        <a:t>Record images and notify security personnel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/>
                        <a:t>Long-distance surveillance of airport perimeters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/>
                        <a:t>Monitoring suspicious personnel and drone intrusions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700"/>
                        <a:t>• </a:t>
                      </a:r>
                      <a:r>
                        <a:rPr lang="zh-TW" altLang="en-US" sz="700" b="1"/>
                        <a:t>Enhancing airport security levels</a:t>
                      </a:r>
                      <a:r>
                        <a:rPr lang="en-US" altLang="zh-TW" sz="700"/>
                        <a:t>: 32</a:t>
                      </a:r>
                      <a:r>
                        <a:rPr lang="af-ZA" sz="700"/>
                        <a:t> x</a:t>
                      </a:r>
                      <a:r>
                        <a:rPr lang="zh-TW" altLang="en-US" sz="700"/>
                        <a:t> Zoom ensures detailed monitoring from a distance, reducing potential threats</a:t>
                      </a:r>
                      <a:br>
                        <a:rPr lang="zh-TW" altLang="en-US" sz="1100"/>
                      </a:br>
                      <a:r>
                        <a:rPr lang="en-US" altLang="zh-TW" sz="700"/>
                        <a:t> • </a:t>
                      </a:r>
                      <a:r>
                        <a:rPr lang="zh-TW" altLang="en-US" sz="700" b="1"/>
                        <a:t>All-weather monitoring</a:t>
                      </a:r>
                      <a:r>
                        <a:rPr lang="en-US" altLang="zh-TW" sz="700"/>
                        <a:t>: </a:t>
                      </a:r>
                      <a:r>
                        <a:rPr lang="zh-TW" altLang="en-US" sz="700"/>
                        <a:t>Provides clear images even in low-light environments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90052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7732955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0A097-5FE3-C100-D20D-A7DDBC21E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47EC220-B284-043C-7D41-A3580EDE780A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A972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圓形 的圖片  AI 產生的內容可能不正確。">
            <a:extLst>
              <a:ext uri="{FF2B5EF4-FFF2-40B4-BE49-F238E27FC236}">
                <a16:creationId xmlns:a16="http://schemas.microsoft.com/office/drawing/2014/main" id="{5189CC23-6A78-1F1E-EBF8-BF09392B6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54" y="2443699"/>
            <a:ext cx="1469367" cy="149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717538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3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d3a89d7-38cc-4995-998c-0b0b8fa3c8d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BC632F8FE28D41880BF9AFB149351A" ma:contentTypeVersion="16" ma:contentTypeDescription="Create a new document." ma:contentTypeScope="" ma:versionID="ce240c5dd7fcf5e50137385007e7043d">
  <xsd:schema xmlns:xsd="http://www.w3.org/2001/XMLSchema" xmlns:xs="http://www.w3.org/2001/XMLSchema" xmlns:p="http://schemas.microsoft.com/office/2006/metadata/properties" xmlns:ns3="ac087e28-3f76-4647-895f-aa0c543fee8a" xmlns:ns4="4d3a89d7-38cc-4995-998c-0b0b8fa3c8d8" targetNamespace="http://schemas.microsoft.com/office/2006/metadata/properties" ma:root="true" ma:fieldsID="44b46848a3374476c0037ab12db32c1e" ns3:_="" ns4:_="">
    <xsd:import namespace="ac087e28-3f76-4647-895f-aa0c543fee8a"/>
    <xsd:import namespace="4d3a89d7-38cc-4995-998c-0b0b8fa3c8d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_activity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LengthInSeconds" minOccurs="0"/>
                <xsd:element ref="ns4:MediaServiceObjectDetectorVersion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87e28-3f76-4647-895f-aa0c543fee8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3a89d7-38cc-4995-998c-0b0b8fa3c8d8" elementFormDefault="qualified">
    <xsd:import namespace="http://schemas.microsoft.com/office/2006/documentManagement/types"/>
    <xsd:import namespace="http://schemas.microsoft.com/office/infopath/2007/PartnerControls"/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CDBA6B-0526-41A5-B6DF-5BD35C17D1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830114-0219-420B-B36C-F85BBFED20DB}">
  <ds:schemaRefs>
    <ds:schemaRef ds:uri="4d3a89d7-38cc-4995-998c-0b0b8fa3c8d8"/>
    <ds:schemaRef ds:uri="ac087e28-3f76-4647-895f-aa0c543fee8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69F7AA9-EDD3-46E9-BC00-99CA7FF0A8E6}">
  <ds:schemaRefs>
    <ds:schemaRef ds:uri="4d3a89d7-38cc-4995-998c-0b0b8fa3c8d8"/>
    <ds:schemaRef ds:uri="ac087e28-3f76-4647-895f-aa0c543fee8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26589</Words>
  <Application>Microsoft Office PowerPoint</Application>
  <PresentationFormat>如螢幕大小 (4:3)</PresentationFormat>
  <Paragraphs>2868</Paragraphs>
  <Slides>124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124</vt:i4>
      </vt:variant>
    </vt:vector>
  </HeadingPairs>
  <TitlesOfParts>
    <vt:vector size="134" baseType="lpstr">
      <vt:lpstr>Arial,Sans-Serif</vt:lpstr>
      <vt:lpstr>Courier New,monospace</vt:lpstr>
      <vt:lpstr>微軟正黑體</vt:lpstr>
      <vt:lpstr>新細明體</vt:lpstr>
      <vt:lpstr>Arial</vt:lpstr>
      <vt:lpstr>Calibri</vt:lpstr>
      <vt:lpstr>Courier New</vt:lpstr>
      <vt:lpstr>Wingdings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Ando.Meritee</dc:creator>
  <cp:lastModifiedBy>Sean.Chu (朱毅修)</cp:lastModifiedBy>
  <cp:revision>5</cp:revision>
  <dcterms:created xsi:type="dcterms:W3CDTF">2015-08-31T10:30:03Z</dcterms:created>
  <dcterms:modified xsi:type="dcterms:W3CDTF">2025-02-13T02:34:54Z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0x010100ABBC632F8FE28D41880BF9AFB149351A</vt:lpwstr>
  </property>
</Properties>
</file>