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C13E1B-A8A6-7392-6A51-B9AF51A07F73}" v="23" dt="2024-12-27T07:25:50.91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79C13E1B-A8A6-7392-6A51-B9AF51A07F73}"/>
    <pc:docChg chg="modSld">
      <pc:chgData name="Ando.Meritee" userId="S::ando.meritee@acti.com::16748e08-7dbb-430e-baa8-a2f638470044" providerId="AD" clId="Web-{79C13E1B-A8A6-7392-6A51-B9AF51A07F73}" dt="2024-12-27T07:25:50.916" v="18" actId="20577"/>
      <pc:docMkLst>
        <pc:docMk/>
      </pc:docMkLst>
      <pc:sldChg chg="addSp delSp modSp">
        <pc:chgData name="Ando.Meritee" userId="S::ando.meritee@acti.com::16748e08-7dbb-430e-baa8-a2f638470044" providerId="AD" clId="Web-{79C13E1B-A8A6-7392-6A51-B9AF51A07F73}" dt="2024-12-27T07:25:50.916" v="18" actId="20577"/>
        <pc:sldMkLst>
          <pc:docMk/>
          <pc:sldMk cId="1750418331" sldId="467"/>
        </pc:sldMkLst>
        <pc:spChg chg="add mod">
          <ac:chgData name="Ando.Meritee" userId="S::ando.meritee@acti.com::16748e08-7dbb-430e-baa8-a2f638470044" providerId="AD" clId="Web-{79C13E1B-A8A6-7392-6A51-B9AF51A07F73}" dt="2024-12-27T07:25:50.916" v="18" actId="20577"/>
          <ac:spMkLst>
            <pc:docMk/>
            <pc:sldMk cId="1750418331" sldId="467"/>
            <ac:spMk id="11" creationId="{FBD5F4DB-107D-B75D-B291-0405A0A0A4A3}"/>
          </ac:spMkLst>
        </pc:spChg>
        <pc:spChg chg="del">
          <ac:chgData name="Ando.Meritee" userId="S::ando.meritee@acti.com::16748e08-7dbb-430e-baa8-a2f638470044" providerId="AD" clId="Web-{79C13E1B-A8A6-7392-6A51-B9AF51A07F73}" dt="2024-12-27T07:24:41.617" v="1"/>
          <ac:spMkLst>
            <pc:docMk/>
            <pc:sldMk cId="1750418331" sldId="467"/>
            <ac:spMk id="17" creationId="{7DC96944-06E1-202F-3F5B-3226CF662677}"/>
          </ac:spMkLst>
        </pc:spChg>
        <pc:picChg chg="add del mod">
          <ac:chgData name="Ando.Meritee" userId="S::ando.meritee@acti.com::16748e08-7dbb-430e-baa8-a2f638470044" providerId="AD" clId="Web-{79C13E1B-A8A6-7392-6A51-B9AF51A07F73}" dt="2024-12-27T07:24:47.977" v="3"/>
          <ac:picMkLst>
            <pc:docMk/>
            <pc:sldMk cId="1750418331" sldId="467"/>
            <ac:picMk id="7" creationId="{F61B7655-7D4C-280D-6A09-2F7B2EE646E2}"/>
          </ac:picMkLst>
        </pc:picChg>
        <pc:picChg chg="add mod">
          <ac:chgData name="Ando.Meritee" userId="S::ando.meritee@acti.com::16748e08-7dbb-430e-baa8-a2f638470044" providerId="AD" clId="Web-{79C13E1B-A8A6-7392-6A51-B9AF51A07F73}" dt="2024-12-27T07:25:04.649" v="7" actId="1076"/>
          <ac:picMkLst>
            <pc:docMk/>
            <pc:sldMk cId="1750418331" sldId="467"/>
            <ac:picMk id="8" creationId="{60A0C75C-0C5F-5FF8-AD24-49D198867FF6}"/>
          </ac:picMkLst>
        </pc:picChg>
        <pc:picChg chg="add del mod">
          <ac:chgData name="Ando.Meritee" userId="S::ando.meritee@acti.com::16748e08-7dbb-430e-baa8-a2f638470044" providerId="AD" clId="Web-{79C13E1B-A8A6-7392-6A51-B9AF51A07F73}" dt="2024-12-27T07:25:20.072" v="9"/>
          <ac:picMkLst>
            <pc:docMk/>
            <pc:sldMk cId="1750418331" sldId="467"/>
            <ac:picMk id="10" creationId="{6E7D279E-808D-70D6-5772-DC544DE293EF}"/>
          </ac:picMkLst>
        </pc:picChg>
        <pc:picChg chg="del">
          <ac:chgData name="Ando.Meritee" userId="S::ando.meritee@acti.com::16748e08-7dbb-430e-baa8-a2f638470044" providerId="AD" clId="Web-{79C13E1B-A8A6-7392-6A51-B9AF51A07F73}" dt="2024-12-27T07:24:37.680" v="0"/>
          <ac:picMkLst>
            <pc:docMk/>
            <pc:sldMk cId="1750418331" sldId="467"/>
            <ac:picMk id="20" creationId="{6810D5FC-BE35-D257-64F9-2BFA6318067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2024/12/26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Seaport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712697"/>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ACTi seaport solutions are designed to solve both security and operation related challenges, including conflicts, smuggling, crimes, passenger flow and employee safety. ACTi incorporates deep learning AI cameras and servers for complete and automated solutions.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24146"/>
            <a:ext cx="8708542" cy="3293209"/>
          </a:xfrm>
          <a:prstGeom prst="rect">
            <a:avLst/>
          </a:prstGeom>
          <a:noFill/>
        </p:spPr>
        <p:txBody>
          <a:bodyPr wrap="square">
            <a:spAutoFit/>
          </a:bodyPr>
          <a:lstStyle/>
          <a:p>
            <a:r>
              <a:rPr lang="en-US" sz="1600">
                <a:solidFill>
                  <a:srgbClr val="535353"/>
                </a:solidFill>
                <a:latin typeface="Open Sans" panose="020B0606030504020204" pitchFamily="34" charset="0"/>
              </a:rPr>
              <a:t>The security management related challenges and solution requirements vary for each seaport type. In the passenger-based seaport, the major security related challenges include conflicts, theft, unattended suspicious items, illegal immigration, crowd management.</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In the cargo-based seaports, the challenges include access control, trespassing, illegal immigration, unattended suspicious items.</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All of the above listed challenges can be easily managed using ACTi's AI and video management technologies.</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ACTi's end-to-end seaport surveillance solution consists of IP cameras, video management system, video analytics, access control, intercom, alarm system and much more.</a:t>
            </a:r>
            <a:endParaRPr lang="en-US" sz="160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918502"/>
            <a:ext cx="2147907"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D9EFF-B018-8189-B649-1C29E38A198E}"/>
              </a:ext>
            </a:extLst>
          </p:cNvPr>
          <p:cNvPicPr>
            <a:picLocks noChangeAspect="1"/>
          </p:cNvPicPr>
          <p:nvPr/>
        </p:nvPicPr>
        <p:blipFill>
          <a:blip r:embed="rId3"/>
          <a:stretch>
            <a:fillRect/>
          </a:stretch>
        </p:blipFill>
        <p:spPr>
          <a:xfrm>
            <a:off x="462065" y="1629002"/>
            <a:ext cx="8215008" cy="515239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617056" y="3959226"/>
            <a:ext cx="1242205" cy="307777"/>
          </a:xfrm>
          <a:prstGeom prst="rect">
            <a:avLst/>
          </a:prstGeom>
          <a:solidFill>
            <a:schemeClr val="bg1"/>
          </a:solidFill>
        </p:spPr>
        <p:txBody>
          <a:bodyPr wrap="square" rtlCol="0">
            <a:spAutoFit/>
          </a:bodyPr>
          <a:lstStyle/>
          <a:p>
            <a:r>
              <a:rPr lang="en-US" sz="1400"/>
              <a:t>Loading Area</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999299" y="4626558"/>
            <a:ext cx="738071" cy="307777"/>
          </a:xfrm>
          <a:prstGeom prst="rect">
            <a:avLst/>
          </a:prstGeom>
          <a:solidFill>
            <a:schemeClr val="bg1"/>
          </a:solidFill>
        </p:spPr>
        <p:txBody>
          <a:bodyPr wrap="square" rtlCol="0">
            <a:spAutoFit/>
          </a:bodyPr>
          <a:lstStyle/>
          <a:p>
            <a:r>
              <a:rPr lang="en-US" sz="1400"/>
              <a:t>Office</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559291" y="4785164"/>
            <a:ext cx="1523247" cy="307777"/>
          </a:xfrm>
          <a:prstGeom prst="rect">
            <a:avLst/>
          </a:prstGeom>
          <a:solidFill>
            <a:schemeClr val="bg1"/>
          </a:solidFill>
        </p:spPr>
        <p:txBody>
          <a:bodyPr wrap="square" rtlCol="0">
            <a:spAutoFit/>
          </a:bodyPr>
          <a:lstStyle/>
          <a:p>
            <a:r>
              <a:rPr lang="en-US" sz="1400"/>
              <a:t>Outdoor 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921781" y="4368448"/>
            <a:ext cx="537387" cy="307777"/>
          </a:xfrm>
          <a:prstGeom prst="rect">
            <a:avLst/>
          </a:prstGeom>
          <a:solidFill>
            <a:schemeClr val="bg1"/>
          </a:solidFill>
        </p:spPr>
        <p:txBody>
          <a:bodyPr wrap="square" rtlCol="0">
            <a:spAutoFit/>
          </a:bodyPr>
          <a:lstStyle/>
          <a:p>
            <a:r>
              <a:rPr lang="en-US" sz="140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462108" y="4930354"/>
            <a:ext cx="806213" cy="307777"/>
          </a:xfrm>
          <a:prstGeom prst="rect">
            <a:avLst/>
          </a:prstGeom>
          <a:solidFill>
            <a:schemeClr val="bg1"/>
          </a:solidFill>
        </p:spPr>
        <p:txBody>
          <a:bodyPr wrap="square" rtlCol="0">
            <a:spAutoFit/>
          </a:bodyPr>
          <a:lstStyle/>
          <a:p>
            <a:r>
              <a:rPr lang="en-US" sz="1400"/>
              <a:t>Wharf</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108531" y="2874551"/>
            <a:ext cx="1731000" cy="307777"/>
          </a:xfrm>
          <a:prstGeom prst="rect">
            <a:avLst/>
          </a:prstGeom>
          <a:solidFill>
            <a:schemeClr val="bg1"/>
          </a:solidFill>
        </p:spPr>
        <p:txBody>
          <a:bodyPr wrap="square" rtlCol="0">
            <a:spAutoFit/>
          </a:bodyPr>
          <a:lstStyle/>
          <a:p>
            <a:r>
              <a:rPr lang="en-US" sz="1400"/>
              <a:t>Container Terminal</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880790" y="4939053"/>
            <a:ext cx="829463" cy="307777"/>
          </a:xfrm>
          <a:prstGeom prst="rect">
            <a:avLst/>
          </a:prstGeom>
          <a:solidFill>
            <a:schemeClr val="bg1"/>
          </a:solidFill>
        </p:spPr>
        <p:txBody>
          <a:bodyPr wrap="square" rtlCol="0">
            <a:spAutoFit/>
          </a:bodyPr>
          <a:lstStyle/>
          <a:p>
            <a:r>
              <a:rPr lang="en-US" sz="140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2337176" y="4318781"/>
            <a:ext cx="1344837" cy="307777"/>
          </a:xfrm>
          <a:prstGeom prst="rect">
            <a:avLst/>
          </a:prstGeom>
          <a:solidFill>
            <a:schemeClr val="bg1"/>
          </a:solidFill>
        </p:spPr>
        <p:txBody>
          <a:bodyPr wrap="square" rtlCol="0">
            <a:spAutoFit/>
          </a:bodyPr>
          <a:lstStyle/>
          <a:p>
            <a:r>
              <a:rPr lang="en-US" sz="1400"/>
              <a:t>Control Room</a:t>
            </a:r>
          </a:p>
        </p:txBody>
      </p:sp>
      <p:sp>
        <p:nvSpPr>
          <p:cNvPr id="8" name="TextBox 7">
            <a:extLst>
              <a:ext uri="{FF2B5EF4-FFF2-40B4-BE49-F238E27FC236}">
                <a16:creationId xmlns:a16="http://schemas.microsoft.com/office/drawing/2014/main" id="{B412F287-7A9C-F44C-AF15-A3A8BCA321B8}"/>
              </a:ext>
            </a:extLst>
          </p:cNvPr>
          <p:cNvSpPr txBox="1"/>
          <p:nvPr/>
        </p:nvSpPr>
        <p:spPr>
          <a:xfrm>
            <a:off x="4317313" y="3854378"/>
            <a:ext cx="1127040" cy="307777"/>
          </a:xfrm>
          <a:prstGeom prst="rect">
            <a:avLst/>
          </a:prstGeom>
          <a:solidFill>
            <a:schemeClr val="bg1"/>
          </a:solidFill>
        </p:spPr>
        <p:txBody>
          <a:bodyPr wrap="square" rtlCol="0">
            <a:spAutoFit/>
          </a:bodyPr>
          <a:lstStyle/>
          <a:p>
            <a:r>
              <a:rPr lang="en-US" sz="1400"/>
              <a:t>Warehouse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933554344"/>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53310">
                  <a:extLst>
                    <a:ext uri="{9D8B030D-6E8A-4147-A177-3AD203B41FA5}">
                      <a16:colId xmlns:a16="http://schemas.microsoft.com/office/drawing/2014/main" val="2748578960"/>
                    </a:ext>
                  </a:extLst>
                </a:gridCol>
                <a:gridCol w="856034">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Wharf</a:t>
                      </a:r>
                    </a:p>
                  </a:txBody>
                  <a:tcPr/>
                </a:tc>
                <a:tc>
                  <a:txBody>
                    <a:bodyPr/>
                    <a:lstStyle/>
                    <a:p>
                      <a:r>
                        <a:rPr lang="en-US" sz="1300">
                          <a:solidFill>
                            <a:schemeClr val="bg1"/>
                          </a:solidFill>
                        </a:rPr>
                        <a:t>Gate</a:t>
                      </a:r>
                    </a:p>
                  </a:txBody>
                  <a:tcPr/>
                </a:tc>
                <a:tc>
                  <a:txBody>
                    <a:bodyPr/>
                    <a:lstStyle/>
                    <a:p>
                      <a:r>
                        <a:rPr lang="en-US" sz="1300">
                          <a:solidFill>
                            <a:schemeClr val="bg1"/>
                          </a:solidFill>
                        </a:rPr>
                        <a:t>Warehouse</a:t>
                      </a:r>
                    </a:p>
                  </a:txBody>
                  <a:tcPr/>
                </a:tc>
                <a:tc>
                  <a:txBody>
                    <a:bodyPr/>
                    <a:lstStyle/>
                    <a:p>
                      <a:r>
                        <a:rPr lang="en-US" sz="1300">
                          <a:solidFill>
                            <a:schemeClr val="bg1"/>
                          </a:solidFill>
                        </a:rPr>
                        <a:t>Office</a:t>
                      </a:r>
                    </a:p>
                  </a:txBody>
                  <a:tcPr/>
                </a:tc>
                <a:tc>
                  <a:txBody>
                    <a:bodyPr/>
                    <a:lstStyle/>
                    <a:p>
                      <a:r>
                        <a:rPr lang="en-US" sz="1300">
                          <a:solidFill>
                            <a:schemeClr val="bg1"/>
                          </a:solidFill>
                        </a:rPr>
                        <a:t>Control Room</a:t>
                      </a:r>
                    </a:p>
                  </a:txBody>
                  <a:tcPr/>
                </a:tc>
                <a:tc>
                  <a:txBody>
                    <a:bodyPr/>
                    <a:lstStyle/>
                    <a:p>
                      <a:r>
                        <a:rPr lang="en-US" sz="1300">
                          <a:solidFill>
                            <a:schemeClr val="bg1"/>
                          </a:solidFill>
                        </a:rPr>
                        <a:t>Container Terminal</a:t>
                      </a:r>
                    </a:p>
                  </a:txBody>
                  <a:tcPr/>
                </a:tc>
                <a:tc>
                  <a:txBody>
                    <a:bodyPr/>
                    <a:lstStyle/>
                    <a:p>
                      <a:r>
                        <a:rPr lang="en-US" sz="1300">
                          <a:solidFill>
                            <a:schemeClr val="bg1"/>
                          </a:solidFill>
                        </a:rPr>
                        <a:t>Loading Area</a:t>
                      </a:r>
                    </a:p>
                  </a:txBody>
                  <a:tcPr/>
                </a:tc>
                <a:tc>
                  <a:txBody>
                    <a:bodyPr/>
                    <a:lstStyle/>
                    <a:p>
                      <a:r>
                        <a:rPr lang="en-US" sz="130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Intercom Service</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Trespassing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Video Evidence Push to NVR by Mobile Phone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Trespassing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Detecting the person entering the area without permission.</a:t>
            </a:r>
            <a:endParaRPr lang="en-US">
              <a:cs typeface="Calibri"/>
            </a:endParaRPr>
          </a:p>
          <a:p>
            <a:endParaRPr lang="en-US" sz="120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Safety Assurance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Ensure safety of people using video surveillance system.</a:t>
            </a:r>
            <a:endParaRPr lang="en-US">
              <a:cs typeface="Calibri"/>
            </a:endParaRPr>
          </a:p>
          <a:p>
            <a:endParaRPr lang="en-US" sz="120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a:srcRect l="3107" r="10091"/>
          <a:stretch/>
        </p:blipFill>
        <p:spPr>
          <a:xfrm>
            <a:off x="2051850" y="2207013"/>
            <a:ext cx="1609754" cy="1063515"/>
          </a:xfrm>
          <a:prstGeom prst="rect">
            <a:avLst/>
          </a:prstGeom>
        </p:spPr>
      </p:pic>
      <p:pic>
        <p:nvPicPr>
          <p:cNvPr id="8" name="Picture 7" descr="A hand holding a phone&#10;&#10;Description automatically generated">
            <a:extLst>
              <a:ext uri="{FF2B5EF4-FFF2-40B4-BE49-F238E27FC236}">
                <a16:creationId xmlns:a16="http://schemas.microsoft.com/office/drawing/2014/main" id="{60A0C75C-0C5F-5FF8-AD24-49D198867FF6}"/>
              </a:ext>
            </a:extLst>
          </p:cNvPr>
          <p:cNvPicPr>
            <a:picLocks noChangeAspect="1"/>
          </p:cNvPicPr>
          <p:nvPr/>
        </p:nvPicPr>
        <p:blipFill>
          <a:blip r:embed="rId10"/>
          <a:stretch>
            <a:fillRect/>
          </a:stretch>
        </p:blipFill>
        <p:spPr>
          <a:xfrm>
            <a:off x="7342283" y="2137501"/>
            <a:ext cx="1730567" cy="1205889"/>
          </a:xfrm>
          <a:prstGeom prst="rect">
            <a:avLst/>
          </a:prstGeom>
        </p:spPr>
      </p:pic>
      <p:sp>
        <p:nvSpPr>
          <p:cNvPr id="11" name="TextBox 10">
            <a:extLst>
              <a:ext uri="{FF2B5EF4-FFF2-40B4-BE49-F238E27FC236}">
                <a16:creationId xmlns:a16="http://schemas.microsoft.com/office/drawing/2014/main" id="{FBD5F4DB-107D-B75D-B291-0405A0A0A4A3}"/>
              </a:ext>
            </a:extLst>
          </p:cNvPr>
          <p:cNvSpPr txBox="1"/>
          <p:nvPr/>
        </p:nvSpPr>
        <p:spPr>
          <a:xfrm>
            <a:off x="7350218" y="3319026"/>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Video Evidence Push to NVR by Mobile Phone</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Use the built-in camera of the mobile phone to stream the video evidence of the incident to NVR.</a:t>
            </a:r>
            <a:endParaRPr lang="en-US"/>
          </a:p>
          <a:p>
            <a:endParaRPr lang="en-US" sz="1200">
              <a:solidFill>
                <a:srgbClr val="535353"/>
              </a:solidFill>
              <a:latin typeface="Open Sans"/>
              <a:ea typeface="Open Sans"/>
              <a:cs typeface="Open Sans"/>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 action="ppaction://noaction"/>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will be voice access points as intercoms in various locations across the Seaport,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 or</a:t>
            </a:r>
            <a:r>
              <a:rPr lang="en-US" sz="1600" b="1" i="0">
                <a:solidFill>
                  <a:srgbClr val="535353"/>
                </a:solidFill>
                <a:effectLst/>
                <a:latin typeface="Open Sans" panose="020B0606030504020204" pitchFamily="34" charset="0"/>
              </a:rPr>
              <a:t> </a:t>
            </a:r>
            <a:r>
              <a:rPr lang="en-US" sz="1600" b="1">
                <a:solidFill>
                  <a:srgbClr val="535353"/>
                </a:solidFill>
                <a:latin typeface="Open Sans" panose="020B0606030504020204" pitchFamily="34" charset="0"/>
              </a:rPr>
              <a:t>CMS 2 </a:t>
            </a:r>
            <a:r>
              <a:rPr lang="en-US" sz="1600" b="0" i="0">
                <a:solidFill>
                  <a:srgbClr val="535353"/>
                </a:solidFill>
                <a:effectLst/>
                <a:latin typeface="Open Sans" panose="020B0606030504020204" pitchFamily="34" charset="0"/>
              </a:rPr>
              <a:t>along with intercom devices such as </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residential areas, schools. There are also some places that are open for anyone during daytime but are closed at night due to safety reasons. For example, certain parks and outdoor sport courts.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1" action="ppaction://hlinksldjump"/>
              </a:rPr>
              <a:t>Read More</a:t>
            </a:r>
            <a:r>
              <a:rPr lang="en-US" sz="1600" b="0" i="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stretch>
            <a:fillRect/>
          </a:stretch>
        </p:blipFill>
        <p:spPr>
          <a:xfrm>
            <a:off x="359923" y="1760364"/>
            <a:ext cx="3129512"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Seaport: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Push to NVR by Mobile Phone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288420070"/>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22516">
                  <a:extLst>
                    <a:ext uri="{9D8B030D-6E8A-4147-A177-3AD203B41FA5}">
                      <a16:colId xmlns:a16="http://schemas.microsoft.com/office/drawing/2014/main" val="2565856468"/>
                    </a:ext>
                  </a:extLst>
                </a:gridCol>
                <a:gridCol w="826851">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82493">
                  <a:extLst>
                    <a:ext uri="{9D8B030D-6E8A-4147-A177-3AD203B41FA5}">
                      <a16:colId xmlns:a16="http://schemas.microsoft.com/office/drawing/2014/main" val="2748578960"/>
                    </a:ext>
                  </a:extLst>
                </a:gridCol>
                <a:gridCol w="914400">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Wharf</a:t>
                      </a:r>
                    </a:p>
                  </a:txBody>
                  <a:tcPr/>
                </a:tc>
                <a:tc>
                  <a:txBody>
                    <a:bodyPr/>
                    <a:lstStyle/>
                    <a:p>
                      <a:r>
                        <a:rPr lang="en-US" sz="1300">
                          <a:solidFill>
                            <a:schemeClr val="bg1"/>
                          </a:solidFill>
                        </a:rPr>
                        <a:t>Gate</a:t>
                      </a:r>
                    </a:p>
                  </a:txBody>
                  <a:tcPr/>
                </a:tc>
                <a:tc>
                  <a:txBody>
                    <a:bodyPr/>
                    <a:lstStyle/>
                    <a:p>
                      <a:r>
                        <a:rPr lang="en-US" sz="1300">
                          <a:solidFill>
                            <a:schemeClr val="bg1"/>
                          </a:solidFill>
                        </a:rPr>
                        <a:t>Warehouse</a:t>
                      </a:r>
                    </a:p>
                  </a:txBody>
                  <a:tcPr/>
                </a:tc>
                <a:tc>
                  <a:txBody>
                    <a:bodyPr/>
                    <a:lstStyle/>
                    <a:p>
                      <a:r>
                        <a:rPr lang="en-US" sz="1300">
                          <a:solidFill>
                            <a:schemeClr val="bg1"/>
                          </a:solidFill>
                        </a:rPr>
                        <a:t>Office</a:t>
                      </a:r>
                    </a:p>
                  </a:txBody>
                  <a:tcPr/>
                </a:tc>
                <a:tc>
                  <a:txBody>
                    <a:bodyPr/>
                    <a:lstStyle/>
                    <a:p>
                      <a:r>
                        <a:rPr lang="en-US" sz="1300">
                          <a:solidFill>
                            <a:schemeClr val="bg1"/>
                          </a:solidFill>
                        </a:rPr>
                        <a:t>Control Room</a:t>
                      </a:r>
                    </a:p>
                  </a:txBody>
                  <a:tcPr/>
                </a:tc>
                <a:tc>
                  <a:txBody>
                    <a:bodyPr/>
                    <a:lstStyle/>
                    <a:p>
                      <a:r>
                        <a:rPr lang="en-US" sz="1300">
                          <a:solidFill>
                            <a:schemeClr val="bg1"/>
                          </a:solidFill>
                        </a:rPr>
                        <a:t>Container Terminal</a:t>
                      </a:r>
                    </a:p>
                  </a:txBody>
                  <a:tcPr/>
                </a:tc>
                <a:tc>
                  <a:txBody>
                    <a:bodyPr/>
                    <a:lstStyle/>
                    <a:p>
                      <a:r>
                        <a:rPr lang="en-US" sz="1300">
                          <a:solidFill>
                            <a:schemeClr val="bg1"/>
                          </a:solidFill>
                        </a:rPr>
                        <a:t>Loading Area</a:t>
                      </a:r>
                    </a:p>
                  </a:txBody>
                  <a:tcPr/>
                </a:tc>
                <a:tc>
                  <a:txBody>
                    <a:bodyPr/>
                    <a:lstStyle/>
                    <a:p>
                      <a:r>
                        <a:rPr lang="en-US" sz="130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Seaport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28</Slides>
  <Notes>24</Notes>
  <HiddenSlides>0</HiddenSlide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1</cp:revision>
  <dcterms:created xsi:type="dcterms:W3CDTF">2015-08-31T10:30:03Z</dcterms:created>
  <dcterms:modified xsi:type="dcterms:W3CDTF">2024-12-27T07:26:15Z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