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0"/>
  </p:notesMasterIdLst>
  <p:sldIdLst>
    <p:sldId id="279" r:id="rId3"/>
    <p:sldId id="376" r:id="rId4"/>
    <p:sldId id="413" r:id="rId5"/>
    <p:sldId id="418" r:id="rId6"/>
    <p:sldId id="420" r:id="rId7"/>
    <p:sldId id="416" r:id="rId8"/>
    <p:sldId id="415" r:id="rId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424E75-50A3-7930-B968-97D220939A70}" v="50" dt="2024-12-02T07:00:33.433"/>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226702D2-1758-991F-7AFC-0D516CA9399C}"/>
    <pc:docChg chg="modSld">
      <pc:chgData name="Ando.Meritee" userId="S::ando.meritee@acti.com::16748e08-7dbb-430e-baa8-a2f638470044" providerId="AD" clId="Web-{226702D2-1758-991F-7AFC-0D516CA9399C}" dt="2024-11-27T07:58:23.652" v="56" actId="20577"/>
      <pc:docMkLst>
        <pc:docMk/>
      </pc:docMkLst>
      <pc:sldChg chg="modSp">
        <pc:chgData name="Ando.Meritee" userId="S::ando.meritee@acti.com::16748e08-7dbb-430e-baa8-a2f638470044" providerId="AD" clId="Web-{226702D2-1758-991F-7AFC-0D516CA9399C}" dt="2024-11-27T07:58:23.652" v="56" actId="20577"/>
        <pc:sldMkLst>
          <pc:docMk/>
          <pc:sldMk cId="2878030038" sldId="376"/>
        </pc:sldMkLst>
        <pc:spChg chg="mod">
          <ac:chgData name="Ando.Meritee" userId="S::ando.meritee@acti.com::16748e08-7dbb-430e-baa8-a2f638470044" providerId="AD" clId="Web-{226702D2-1758-991F-7AFC-0D516CA9399C}" dt="2024-11-27T07:58:20.980" v="55" actId="20577"/>
          <ac:spMkLst>
            <pc:docMk/>
            <pc:sldMk cId="2878030038" sldId="376"/>
            <ac:spMk id="10" creationId="{077076A1-3E68-8254-8DD9-D0A9EB5415B5}"/>
          </ac:spMkLst>
        </pc:spChg>
        <pc:spChg chg="mod">
          <ac:chgData name="Ando.Meritee" userId="S::ando.meritee@acti.com::16748e08-7dbb-430e-baa8-a2f638470044" providerId="AD" clId="Web-{226702D2-1758-991F-7AFC-0D516CA9399C}" dt="2024-11-27T07:58:23.652" v="56" actId="20577"/>
          <ac:spMkLst>
            <pc:docMk/>
            <pc:sldMk cId="2878030038" sldId="376"/>
            <ac:spMk id="14" creationId="{FD5AA3DA-6235-6C5A-7551-4B4CC661B5B7}"/>
          </ac:spMkLst>
        </pc:spChg>
      </pc:sldChg>
      <pc:sldChg chg="modSp">
        <pc:chgData name="Ando.Meritee" userId="S::ando.meritee@acti.com::16748e08-7dbb-430e-baa8-a2f638470044" providerId="AD" clId="Web-{226702D2-1758-991F-7AFC-0D516CA9399C}" dt="2024-11-27T07:49:33.586" v="43" actId="1076"/>
        <pc:sldMkLst>
          <pc:docMk/>
          <pc:sldMk cId="4241682569" sldId="413"/>
        </pc:sldMkLst>
        <pc:spChg chg="mod">
          <ac:chgData name="Ando.Meritee" userId="S::ando.meritee@acti.com::16748e08-7dbb-430e-baa8-a2f638470044" providerId="AD" clId="Web-{226702D2-1758-991F-7AFC-0D516CA9399C}" dt="2024-11-27T07:49:23.242" v="41" actId="1076"/>
          <ac:spMkLst>
            <pc:docMk/>
            <pc:sldMk cId="4241682569" sldId="413"/>
            <ac:spMk id="9" creationId="{2CA4792D-495C-0317-B58F-C18F2293AA81}"/>
          </ac:spMkLst>
        </pc:spChg>
        <pc:spChg chg="mod">
          <ac:chgData name="Ando.Meritee" userId="S::ando.meritee@acti.com::16748e08-7dbb-430e-baa8-a2f638470044" providerId="AD" clId="Web-{226702D2-1758-991F-7AFC-0D516CA9399C}" dt="2024-11-27T07:49:33.586" v="43" actId="1076"/>
          <ac:spMkLst>
            <pc:docMk/>
            <pc:sldMk cId="4241682569" sldId="413"/>
            <ac:spMk id="12" creationId="{7BD38D9A-33BC-24FF-FB3B-A5B43BFE3102}"/>
          </ac:spMkLst>
        </pc:spChg>
      </pc:sldChg>
      <pc:sldChg chg="addSp delSp modSp">
        <pc:chgData name="Ando.Meritee" userId="S::ando.meritee@acti.com::16748e08-7dbb-430e-baa8-a2f638470044" providerId="AD" clId="Web-{226702D2-1758-991F-7AFC-0D516CA9399C}" dt="2024-11-27T07:46:37.553" v="16"/>
        <pc:sldMkLst>
          <pc:docMk/>
          <pc:sldMk cId="783543371" sldId="415"/>
        </pc:sldMkLst>
        <pc:spChg chg="add mod">
          <ac:chgData name="Ando.Meritee" userId="S::ando.meritee@acti.com::16748e08-7dbb-430e-baa8-a2f638470044" providerId="AD" clId="Web-{226702D2-1758-991F-7AFC-0D516CA9399C}" dt="2024-11-27T07:46:34.991" v="15" actId="20577"/>
          <ac:spMkLst>
            <pc:docMk/>
            <pc:sldMk cId="783543371" sldId="415"/>
            <ac:spMk id="4" creationId="{8A8A7A5F-442B-7E1A-9F31-276851E3152A}"/>
          </ac:spMkLst>
        </pc:spChg>
        <pc:picChg chg="add del mod">
          <ac:chgData name="Ando.Meritee" userId="S::ando.meritee@acti.com::16748e08-7dbb-430e-baa8-a2f638470044" providerId="AD" clId="Web-{226702D2-1758-991F-7AFC-0D516CA9399C}" dt="2024-11-27T07:46:37.553" v="16"/>
          <ac:picMkLst>
            <pc:docMk/>
            <pc:sldMk cId="783543371" sldId="415"/>
            <ac:picMk id="3" creationId="{3AFB50EC-CAAA-7D2E-9F96-633DA32B32F3}"/>
          </ac:picMkLst>
        </pc:picChg>
      </pc:sldChg>
      <pc:sldChg chg="modSp">
        <pc:chgData name="Ando.Meritee" userId="S::ando.meritee@acti.com::16748e08-7dbb-430e-baa8-a2f638470044" providerId="AD" clId="Web-{226702D2-1758-991F-7AFC-0D516CA9399C}" dt="2024-11-27T07:45:06.100" v="7"/>
        <pc:sldMkLst>
          <pc:docMk/>
          <pc:sldMk cId="1893964319" sldId="420"/>
        </pc:sldMkLst>
        <pc:graphicFrameChg chg="mod modGraphic">
          <ac:chgData name="Ando.Meritee" userId="S::ando.meritee@acti.com::16748e08-7dbb-430e-baa8-a2f638470044" providerId="AD" clId="Web-{226702D2-1758-991F-7AFC-0D516CA9399C}" dt="2024-11-27T07:45:06.100" v="7"/>
          <ac:graphicFrameMkLst>
            <pc:docMk/>
            <pc:sldMk cId="1893964319" sldId="420"/>
            <ac:graphicFrameMk id="2" creationId="{CA4E805D-71C0-7FF6-B52B-9B1AB48FF76A}"/>
          </ac:graphicFrameMkLst>
        </pc:graphicFrameChg>
      </pc:sldChg>
    </pc:docChg>
  </pc:docChgLst>
  <pc:docChgLst>
    <pc:chgData name="Bella.Liu (劉家瑀)" userId="S::bella.liu@acti.com::6122b3cf-428f-4cd4-a3fb-11ae43be01db" providerId="AD" clId="Web-{49424E75-50A3-7930-B968-97D220939A70}"/>
    <pc:docChg chg="modSld">
      <pc:chgData name="Bella.Liu (劉家瑀)" userId="S::bella.liu@acti.com::6122b3cf-428f-4cd4-a3fb-11ae43be01db" providerId="AD" clId="Web-{49424E75-50A3-7930-B968-97D220939A70}" dt="2024-12-02T07:00:32.730" v="11"/>
      <pc:docMkLst>
        <pc:docMk/>
      </pc:docMkLst>
      <pc:sldChg chg="modSp">
        <pc:chgData name="Bella.Liu (劉家瑀)" userId="S::bella.liu@acti.com::6122b3cf-428f-4cd4-a3fb-11ae43be01db" providerId="AD" clId="Web-{49424E75-50A3-7930-B968-97D220939A70}" dt="2024-12-02T07:00:32.730" v="11"/>
        <pc:sldMkLst>
          <pc:docMk/>
          <pc:sldMk cId="2998669500" sldId="418"/>
        </pc:sldMkLst>
        <pc:graphicFrameChg chg="mod modGraphic">
          <ac:chgData name="Bella.Liu (劉家瑀)" userId="S::bella.liu@acti.com::6122b3cf-428f-4cd4-a3fb-11ae43be01db" providerId="AD" clId="Web-{49424E75-50A3-7930-B968-97D220939A70}" dt="2024-12-02T07:00:32.730" v="11"/>
          <ac:graphicFrameMkLst>
            <pc:docMk/>
            <pc:sldMk cId="2998669500" sldId="418"/>
            <ac:graphicFrameMk id="2" creationId="{CA4E805D-71C0-7FF6-B52B-9B1AB48FF76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474663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7099685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a:solidFill>
                  <a:schemeClr val="tx1">
                    <a:lumMod val="50000"/>
                    <a:lumOff val="50000"/>
                  </a:schemeClr>
                </a:solidFill>
                <a:ea typeface="新細明體" pitchFamily="18" charset="-120"/>
              </a:rPr>
              <a:t>Z415, Z416</a:t>
            </a:r>
          </a:p>
          <a:p>
            <a:pPr algn="l">
              <a:lnSpc>
                <a:spcPct val="150000"/>
              </a:lnSpc>
            </a:pPr>
            <a:r>
              <a:rPr lang="en-US" sz="320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539552" y="5045114"/>
            <a:ext cx="5184576" cy="400110"/>
          </a:xfrm>
          <a:prstGeom prst="rect">
            <a:avLst/>
          </a:prstGeom>
          <a:noFill/>
        </p:spPr>
        <p:txBody>
          <a:bodyPr wrap="square" rtlCol="0">
            <a:spAutoFit/>
          </a:bodyPr>
          <a:lstStyle/>
          <a:p>
            <a:r>
              <a:rPr lang="en-US" sz="2000" b="1">
                <a:solidFill>
                  <a:schemeClr val="accent6">
                    <a:lumMod val="75000"/>
                  </a:schemeClr>
                </a:solidFill>
              </a:rPr>
              <a:t>Medium Range Zoom (10-12x) NDAA Bullets</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267778" y="1126450"/>
            <a:ext cx="6120680" cy="369332"/>
          </a:xfrm>
          <a:prstGeom prst="rect">
            <a:avLst/>
          </a:prstGeom>
          <a:noFill/>
        </p:spPr>
        <p:txBody>
          <a:bodyPr wrap="square" rtlCol="0">
            <a:spAutoFit/>
          </a:bodyPr>
          <a:lstStyle/>
          <a:p>
            <a:r>
              <a:rPr lang="en-US"/>
              <a:t>ACTi is introducing the newest products:</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611560" y="1844824"/>
            <a:ext cx="8064896" cy="2073052"/>
            <a:chOff x="611560" y="1844824"/>
            <a:chExt cx="8064896" cy="2073052"/>
          </a:xfrm>
        </p:grpSpPr>
        <p:sp>
          <p:nvSpPr>
            <p:cNvPr id="9" name="Rectangle 8">
              <a:extLst>
                <a:ext uri="{FF2B5EF4-FFF2-40B4-BE49-F238E27FC236}">
                  <a16:creationId xmlns:a16="http://schemas.microsoft.com/office/drawing/2014/main" id="{805201C7-6296-D446-CF61-228AC5763923}"/>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3273388" y="2348880"/>
              <a:ext cx="5403068" cy="1323439"/>
            </a:xfrm>
            <a:prstGeom prst="rect">
              <a:avLst/>
            </a:prstGeom>
            <a:solidFill>
              <a:schemeClr val="bg1">
                <a:lumMod val="95000"/>
              </a:schemeClr>
            </a:solidFill>
          </p:spPr>
          <p:txBody>
            <a:bodyPr wrap="square" lIns="91440" tIns="45720" rIns="91440" bIns="45720" anchor="t">
              <a:spAutoFit/>
            </a:bodyPr>
            <a:lstStyle/>
            <a:p>
              <a:r>
                <a:rPr lang="en-US" sz="1600" b="1">
                  <a:solidFill>
                    <a:srgbClr val="FF0000"/>
                  </a:solidFill>
                </a:rPr>
                <a:t>2MP</a:t>
              </a:r>
              <a:r>
                <a:rPr lang="en-US" sz="1600" b="1"/>
                <a:t> </a:t>
              </a:r>
              <a:r>
                <a:rPr lang="en-US" sz="1600" b="1">
                  <a:solidFill>
                    <a:srgbClr val="FF0000"/>
                  </a:solidFill>
                </a:rPr>
                <a:t>60fps</a:t>
              </a:r>
              <a:r>
                <a:rPr lang="en-US" sz="1600" b="1"/>
                <a:t> Zoom Bullet with D/N, Adaptive IR </a:t>
              </a:r>
              <a:r>
                <a:rPr lang="en-US" sz="1600" b="1">
                  <a:solidFill>
                    <a:srgbClr val="FF0000"/>
                  </a:solidFill>
                </a:rPr>
                <a:t>100 meters</a:t>
              </a:r>
              <a:r>
                <a:rPr lang="en-US" sz="1600" b="1"/>
                <a:t>, Superior WDR, SLLS, </a:t>
              </a:r>
              <a:r>
                <a:rPr lang="en-US" sz="1600" b="1">
                  <a:solidFill>
                    <a:srgbClr val="FF0000"/>
                  </a:solidFill>
                </a:rPr>
                <a:t>10x Zoom </a:t>
              </a:r>
              <a:r>
                <a:rPr lang="en-US" sz="1600" b="1"/>
                <a:t>lens, f5-50mm/F1.6 HOV:55.87°-4.71°), DC iris, Auto Focus (for installation), H.265/H.264, 2D+3D DNR, Audio, MicroSD, PoE/DC12V, IP67, IK10 (metal casing), DI/DO, RS-485, </a:t>
              </a:r>
              <a:r>
                <a:rPr lang="en-US" sz="1600" b="1">
                  <a:solidFill>
                    <a:srgbClr val="FF0000"/>
                  </a:solidFill>
                </a:rPr>
                <a:t>NDAA</a:t>
              </a:r>
              <a:r>
                <a:rPr lang="en-US" sz="1600" b="1"/>
                <a:t>, </a:t>
              </a:r>
              <a:r>
                <a:rPr lang="en-US" sz="1600" b="1">
                  <a:solidFill>
                    <a:srgbClr val="FF0000"/>
                  </a:solidFill>
                </a:rPr>
                <a:t>Analytics</a:t>
              </a:r>
            </a:p>
          </p:txBody>
        </p:sp>
        <p:sp>
          <p:nvSpPr>
            <p:cNvPr id="11" name="TextBox 10">
              <a:extLst>
                <a:ext uri="{FF2B5EF4-FFF2-40B4-BE49-F238E27FC236}">
                  <a16:creationId xmlns:a16="http://schemas.microsoft.com/office/drawing/2014/main" id="{F65804F2-B124-5590-BE37-73CA85377D3C}"/>
                </a:ext>
              </a:extLst>
            </p:cNvPr>
            <p:cNvSpPr txBox="1"/>
            <p:nvPr/>
          </p:nvSpPr>
          <p:spPr>
            <a:xfrm>
              <a:off x="3275856" y="1901652"/>
              <a:ext cx="1368152" cy="584775"/>
            </a:xfrm>
            <a:prstGeom prst="rect">
              <a:avLst/>
            </a:prstGeom>
            <a:noFill/>
          </p:spPr>
          <p:txBody>
            <a:bodyPr wrap="square" rtlCol="0">
              <a:spAutoFit/>
            </a:bodyPr>
            <a:lstStyle/>
            <a:p>
              <a:r>
                <a:rPr lang="en-US" sz="3200" b="1">
                  <a:solidFill>
                    <a:srgbClr val="00B050"/>
                  </a:solidFill>
                </a:rPr>
                <a:t>Z415</a:t>
              </a:r>
            </a:p>
          </p:txBody>
        </p:sp>
      </p:grpSp>
      <p:grpSp>
        <p:nvGrpSpPr>
          <p:cNvPr id="12" name="Group 11">
            <a:extLst>
              <a:ext uri="{FF2B5EF4-FFF2-40B4-BE49-F238E27FC236}">
                <a16:creationId xmlns:a16="http://schemas.microsoft.com/office/drawing/2014/main" id="{0817861C-3D16-79B9-9BEE-9F6B911D4705}"/>
              </a:ext>
            </a:extLst>
          </p:cNvPr>
          <p:cNvGrpSpPr/>
          <p:nvPr/>
        </p:nvGrpSpPr>
        <p:grpSpPr>
          <a:xfrm>
            <a:off x="611560" y="4241447"/>
            <a:ext cx="8067364" cy="2073052"/>
            <a:chOff x="611560" y="1844824"/>
            <a:chExt cx="8067364" cy="2073052"/>
          </a:xfrm>
        </p:grpSpPr>
        <p:sp>
          <p:nvSpPr>
            <p:cNvPr id="13" name="Rectangle 12">
              <a:extLst>
                <a:ext uri="{FF2B5EF4-FFF2-40B4-BE49-F238E27FC236}">
                  <a16:creationId xmlns:a16="http://schemas.microsoft.com/office/drawing/2014/main" id="{DAD999D1-B7ED-423C-C9B1-950D8FA1498C}"/>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D5AA3DA-6235-6C5A-7551-4B4CC661B5B7}"/>
                </a:ext>
              </a:extLst>
            </p:cNvPr>
            <p:cNvSpPr txBox="1"/>
            <p:nvPr/>
          </p:nvSpPr>
          <p:spPr>
            <a:xfrm>
              <a:off x="3275856" y="2328521"/>
              <a:ext cx="5403068" cy="1323439"/>
            </a:xfrm>
            <a:prstGeom prst="rect">
              <a:avLst/>
            </a:prstGeom>
            <a:solidFill>
              <a:schemeClr val="bg1">
                <a:lumMod val="95000"/>
              </a:schemeClr>
            </a:solidFill>
          </p:spPr>
          <p:txBody>
            <a:bodyPr wrap="square" lIns="91440" tIns="45720" rIns="91440" bIns="45720" anchor="t">
              <a:spAutoFit/>
            </a:bodyPr>
            <a:lstStyle/>
            <a:p>
              <a:r>
                <a:rPr lang="en-US" sz="1600" b="1">
                  <a:solidFill>
                    <a:srgbClr val="FF0000"/>
                  </a:solidFill>
                </a:rPr>
                <a:t>5MP</a:t>
              </a:r>
              <a:r>
                <a:rPr lang="en-US" sz="1600" b="1"/>
                <a:t> Zoom Bullet with D/N, Adaptive IR </a:t>
              </a:r>
              <a:r>
                <a:rPr lang="en-US" sz="1600" b="1">
                  <a:solidFill>
                    <a:srgbClr val="FF0000"/>
                  </a:solidFill>
                </a:rPr>
                <a:t>100 meters</a:t>
              </a:r>
              <a:r>
                <a:rPr lang="en-US" sz="1600" b="1"/>
                <a:t>, Superior WDR, SLLS, </a:t>
              </a:r>
              <a:r>
                <a:rPr lang="en-US" sz="1600" b="1">
                  <a:solidFill>
                    <a:srgbClr val="FF0000"/>
                  </a:solidFill>
                </a:rPr>
                <a:t>12x Zoom </a:t>
              </a:r>
              <a:r>
                <a:rPr lang="en-US" sz="1600" b="1"/>
                <a:t>lens, f5-60mm/F1.6 HOV:59.99°-5.73°), DC iris, Auto Focus (for installation), H.265/H.264, 2D+3D DNR, Audio, MicroSD, PoE/DC12V, IP67, IK10 (metal casing), DI/DO, RS-485, </a:t>
              </a:r>
              <a:r>
                <a:rPr lang="en-US" sz="1600" b="1">
                  <a:solidFill>
                    <a:srgbClr val="FF0000"/>
                  </a:solidFill>
                </a:rPr>
                <a:t>NDAA</a:t>
              </a:r>
              <a:r>
                <a:rPr lang="en-US" sz="1600" b="1"/>
                <a:t>, </a:t>
              </a:r>
              <a:r>
                <a:rPr lang="en-US" sz="1600" b="1">
                  <a:solidFill>
                    <a:srgbClr val="FF0000"/>
                  </a:solidFill>
                </a:rPr>
                <a:t>Analytics</a:t>
              </a:r>
              <a:endParaRPr lang="en-US" sz="1600" b="1">
                <a:solidFill>
                  <a:srgbClr val="FF0000"/>
                </a:solidFill>
                <a:ea typeface="Calibri"/>
                <a:cs typeface="Calibri"/>
              </a:endParaRPr>
            </a:p>
          </p:txBody>
        </p:sp>
        <p:sp>
          <p:nvSpPr>
            <p:cNvPr id="15" name="TextBox 14">
              <a:extLst>
                <a:ext uri="{FF2B5EF4-FFF2-40B4-BE49-F238E27FC236}">
                  <a16:creationId xmlns:a16="http://schemas.microsoft.com/office/drawing/2014/main" id="{0C83714C-15CB-BF34-D99E-09FFC78DFE6B}"/>
                </a:ext>
              </a:extLst>
            </p:cNvPr>
            <p:cNvSpPr txBox="1"/>
            <p:nvPr/>
          </p:nvSpPr>
          <p:spPr>
            <a:xfrm>
              <a:off x="3275856" y="1901652"/>
              <a:ext cx="1944216" cy="584775"/>
            </a:xfrm>
            <a:prstGeom prst="rect">
              <a:avLst/>
            </a:prstGeom>
            <a:noFill/>
          </p:spPr>
          <p:txBody>
            <a:bodyPr wrap="square" rtlCol="0">
              <a:spAutoFit/>
            </a:bodyPr>
            <a:lstStyle/>
            <a:p>
              <a:r>
                <a:rPr lang="en-US" sz="3200" b="1">
                  <a:solidFill>
                    <a:srgbClr val="00B050"/>
                  </a:solidFill>
                </a:rPr>
                <a:t>Z416</a:t>
              </a:r>
            </a:p>
          </p:txBody>
        </p:sp>
      </p:grpSp>
      <p:pic>
        <p:nvPicPr>
          <p:cNvPr id="1026" name="Picture 2">
            <a:extLst>
              <a:ext uri="{FF2B5EF4-FFF2-40B4-BE49-F238E27FC236}">
                <a16:creationId xmlns:a16="http://schemas.microsoft.com/office/drawing/2014/main" id="{EAF36367-B0B8-EDE2-6054-A7083526BC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240" y="1692515"/>
            <a:ext cx="2286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35EE98A3-B70B-393D-84C9-6D20296D34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221" y="4130824"/>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9992E68-464E-E6A2-4F14-C85DE46FC31D}"/>
              </a:ext>
            </a:extLst>
          </p:cNvPr>
          <p:cNvPicPr>
            <a:picLocks noChangeAspect="1"/>
          </p:cNvPicPr>
          <p:nvPr/>
        </p:nvPicPr>
        <p:blipFill>
          <a:blip r:embed="rId3"/>
          <a:stretch>
            <a:fillRect/>
          </a:stretch>
        </p:blipFill>
        <p:spPr>
          <a:xfrm>
            <a:off x="1115616" y="2162313"/>
            <a:ext cx="7183985" cy="4575167"/>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a:t>Product Matrix:</a:t>
            </a:r>
          </a:p>
        </p:txBody>
      </p:sp>
      <p:sp>
        <p:nvSpPr>
          <p:cNvPr id="8" name="Rectangle 7">
            <a:extLst>
              <a:ext uri="{FF2B5EF4-FFF2-40B4-BE49-F238E27FC236}">
                <a16:creationId xmlns:a16="http://schemas.microsoft.com/office/drawing/2014/main" id="{2FC72F87-0AC3-3AE9-31C8-C4D7FA1FB258}"/>
              </a:ext>
            </a:extLst>
          </p:cNvPr>
          <p:cNvSpPr/>
          <p:nvPr/>
        </p:nvSpPr>
        <p:spPr>
          <a:xfrm>
            <a:off x="5286510" y="4009020"/>
            <a:ext cx="1229707" cy="2728459"/>
          </a:xfrm>
          <a:prstGeom prst="rect">
            <a:avLst/>
          </a:prstGeom>
          <a:noFill/>
          <a:ln w="5715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7A183C-0B1E-F810-94AF-3C1AC4D7B99E}"/>
              </a:ext>
            </a:extLst>
          </p:cNvPr>
          <p:cNvSpPr/>
          <p:nvPr/>
        </p:nvSpPr>
        <p:spPr>
          <a:xfrm>
            <a:off x="5310099" y="4168443"/>
            <a:ext cx="570360" cy="28906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B3E5C299-2341-F5CA-05B8-0CE82A874CE4}"/>
              </a:ext>
            </a:extLst>
          </p:cNvPr>
          <p:cNvSpPr txBox="1"/>
          <p:nvPr/>
        </p:nvSpPr>
        <p:spPr>
          <a:xfrm>
            <a:off x="212376" y="1767010"/>
            <a:ext cx="8829586" cy="338554"/>
          </a:xfrm>
          <a:prstGeom prst="rect">
            <a:avLst/>
          </a:prstGeom>
          <a:noFill/>
        </p:spPr>
        <p:txBody>
          <a:bodyPr wrap="square" rtlCol="0">
            <a:spAutoFit/>
          </a:bodyPr>
          <a:lstStyle/>
          <a:p>
            <a:r>
              <a:rPr lang="en-US" sz="1600"/>
              <a:t>Z415 and Z416 bring the price-competitive high-quality NDAA products to the Mid Zoom cluster.</a:t>
            </a:r>
          </a:p>
        </p:txBody>
      </p:sp>
      <p:sp>
        <p:nvSpPr>
          <p:cNvPr id="7" name="Rectangle 6">
            <a:extLst>
              <a:ext uri="{FF2B5EF4-FFF2-40B4-BE49-F238E27FC236}">
                <a16:creationId xmlns:a16="http://schemas.microsoft.com/office/drawing/2014/main" id="{E0B28A0B-29C5-BA15-96B6-925C5B676CA7}"/>
              </a:ext>
            </a:extLst>
          </p:cNvPr>
          <p:cNvSpPr/>
          <p:nvPr/>
        </p:nvSpPr>
        <p:spPr>
          <a:xfrm>
            <a:off x="5880459" y="5800473"/>
            <a:ext cx="570360" cy="28906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A4792D-495C-0317-B58F-C18F2293AA81}"/>
              </a:ext>
            </a:extLst>
          </p:cNvPr>
          <p:cNvSpPr/>
          <p:nvPr/>
        </p:nvSpPr>
        <p:spPr>
          <a:xfrm>
            <a:off x="3505748" y="4010170"/>
            <a:ext cx="1731309" cy="2718162"/>
          </a:xfrm>
          <a:prstGeom prst="rect">
            <a:avLst/>
          </a:prstGeom>
          <a:noFill/>
          <a:ln w="57150">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BD38D9A-33BC-24FF-FB3B-A5B43BFE3102}"/>
              </a:ext>
            </a:extLst>
          </p:cNvPr>
          <p:cNvSpPr/>
          <p:nvPr/>
        </p:nvSpPr>
        <p:spPr>
          <a:xfrm>
            <a:off x="6558865" y="4012909"/>
            <a:ext cx="1633845" cy="2728459"/>
          </a:xfrm>
          <a:prstGeom prst="rect">
            <a:avLst/>
          </a:prstGeom>
          <a:noFill/>
          <a:ln w="57150">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04A1803-49A5-B7EB-166C-875D0B2EA37E}"/>
              </a:ext>
            </a:extLst>
          </p:cNvPr>
          <p:cNvSpPr txBox="1"/>
          <p:nvPr/>
        </p:nvSpPr>
        <p:spPr>
          <a:xfrm>
            <a:off x="6810786" y="3202347"/>
            <a:ext cx="1351032" cy="369332"/>
          </a:xfrm>
          <a:prstGeom prst="rect">
            <a:avLst/>
          </a:prstGeom>
          <a:noFill/>
        </p:spPr>
        <p:txBody>
          <a:bodyPr wrap="square" rtlCol="0">
            <a:spAutoFit/>
          </a:bodyPr>
          <a:lstStyle/>
          <a:p>
            <a:r>
              <a:rPr lang="en-US" b="1">
                <a:solidFill>
                  <a:schemeClr val="accent6">
                    <a:lumMod val="50000"/>
                  </a:schemeClr>
                </a:solidFill>
              </a:rPr>
              <a:t>High Zoom</a:t>
            </a:r>
          </a:p>
        </p:txBody>
      </p:sp>
      <p:sp>
        <p:nvSpPr>
          <p:cNvPr id="14" name="TextBox 13">
            <a:extLst>
              <a:ext uri="{FF2B5EF4-FFF2-40B4-BE49-F238E27FC236}">
                <a16:creationId xmlns:a16="http://schemas.microsoft.com/office/drawing/2014/main" id="{9362AABC-A09D-0538-28D8-2C673A5BAEB1}"/>
              </a:ext>
            </a:extLst>
          </p:cNvPr>
          <p:cNvSpPr txBox="1"/>
          <p:nvPr/>
        </p:nvSpPr>
        <p:spPr>
          <a:xfrm>
            <a:off x="5343183" y="3198458"/>
            <a:ext cx="1351032" cy="369332"/>
          </a:xfrm>
          <a:prstGeom prst="rect">
            <a:avLst/>
          </a:prstGeom>
          <a:noFill/>
        </p:spPr>
        <p:txBody>
          <a:bodyPr wrap="square" rtlCol="0">
            <a:spAutoFit/>
          </a:bodyPr>
          <a:lstStyle/>
          <a:p>
            <a:r>
              <a:rPr lang="en-US" b="1">
                <a:solidFill>
                  <a:schemeClr val="accent6">
                    <a:lumMod val="50000"/>
                  </a:schemeClr>
                </a:solidFill>
              </a:rPr>
              <a:t>Mid Zoom</a:t>
            </a:r>
          </a:p>
        </p:txBody>
      </p:sp>
      <p:sp>
        <p:nvSpPr>
          <p:cNvPr id="15" name="TextBox 14">
            <a:extLst>
              <a:ext uri="{FF2B5EF4-FFF2-40B4-BE49-F238E27FC236}">
                <a16:creationId xmlns:a16="http://schemas.microsoft.com/office/drawing/2014/main" id="{67FA8FF2-E110-50F4-BFF2-5D53E764F92A}"/>
              </a:ext>
            </a:extLst>
          </p:cNvPr>
          <p:cNvSpPr txBox="1"/>
          <p:nvPr/>
        </p:nvSpPr>
        <p:spPr>
          <a:xfrm>
            <a:off x="3707905" y="3198458"/>
            <a:ext cx="1351032" cy="369332"/>
          </a:xfrm>
          <a:prstGeom prst="rect">
            <a:avLst/>
          </a:prstGeom>
          <a:noFill/>
        </p:spPr>
        <p:txBody>
          <a:bodyPr wrap="square" rtlCol="0">
            <a:spAutoFit/>
          </a:bodyPr>
          <a:lstStyle/>
          <a:p>
            <a:r>
              <a:rPr lang="en-US" b="1">
                <a:solidFill>
                  <a:schemeClr val="accent6">
                    <a:lumMod val="50000"/>
                  </a:schemeClr>
                </a:solidFill>
              </a:rPr>
              <a:t>Low Zoom</a:t>
            </a:r>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847395281"/>
              </p:ext>
            </p:extLst>
          </p:nvPr>
        </p:nvGraphicFramePr>
        <p:xfrm>
          <a:off x="467544" y="1664770"/>
          <a:ext cx="8424935" cy="5111058"/>
        </p:xfrm>
        <a:graphic>
          <a:graphicData uri="http://schemas.openxmlformats.org/drawingml/2006/table">
            <a:tbl>
              <a:tblPr firstRow="1" bandRow="1">
                <a:tableStyleId>{5940675A-B579-460E-94D1-54222C63F5DA}</a:tableStyleId>
              </a:tblPr>
              <a:tblGrid>
                <a:gridCol w="1684987">
                  <a:extLst>
                    <a:ext uri="{9D8B030D-6E8A-4147-A177-3AD203B41FA5}">
                      <a16:colId xmlns:a16="http://schemas.microsoft.com/office/drawing/2014/main" val="1674525478"/>
                    </a:ext>
                  </a:extLst>
                </a:gridCol>
                <a:gridCol w="1684987">
                  <a:extLst>
                    <a:ext uri="{9D8B030D-6E8A-4147-A177-3AD203B41FA5}">
                      <a16:colId xmlns:a16="http://schemas.microsoft.com/office/drawing/2014/main" val="1729072205"/>
                    </a:ext>
                  </a:extLst>
                </a:gridCol>
                <a:gridCol w="1684987">
                  <a:extLst>
                    <a:ext uri="{9D8B030D-6E8A-4147-A177-3AD203B41FA5}">
                      <a16:colId xmlns:a16="http://schemas.microsoft.com/office/drawing/2014/main" val="4000711029"/>
                    </a:ext>
                  </a:extLst>
                </a:gridCol>
                <a:gridCol w="1684987">
                  <a:extLst>
                    <a:ext uri="{9D8B030D-6E8A-4147-A177-3AD203B41FA5}">
                      <a16:colId xmlns:a16="http://schemas.microsoft.com/office/drawing/2014/main" val="4292778239"/>
                    </a:ext>
                  </a:extLst>
                </a:gridCol>
                <a:gridCol w="1684987">
                  <a:extLst>
                    <a:ext uri="{9D8B030D-6E8A-4147-A177-3AD203B41FA5}">
                      <a16:colId xmlns:a16="http://schemas.microsoft.com/office/drawing/2014/main" val="1898860449"/>
                    </a:ext>
                  </a:extLst>
                </a:gridCol>
              </a:tblGrid>
              <a:tr h="327342">
                <a:tc>
                  <a:txBody>
                    <a:bodyPr/>
                    <a:lstStyle/>
                    <a:p>
                      <a:r>
                        <a:rPr lang="en-US" sz="1600" dirty="0"/>
                        <a:t>Model</a:t>
                      </a:r>
                    </a:p>
                  </a:txBody>
                  <a:tcPr>
                    <a:solidFill>
                      <a:schemeClr val="bg1">
                        <a:lumMod val="95000"/>
                      </a:schemeClr>
                    </a:solidFill>
                  </a:tcPr>
                </a:tc>
                <a:tc>
                  <a:txBody>
                    <a:bodyPr/>
                    <a:lstStyle/>
                    <a:p>
                      <a:r>
                        <a:rPr lang="en-US" sz="1600" dirty="0"/>
                        <a:t>B412</a:t>
                      </a:r>
                      <a:endParaRPr lang="en-US" sz="1600" dirty="0">
                        <a:solidFill>
                          <a:schemeClr val="tx1">
                            <a:lumMod val="50000"/>
                            <a:lumOff val="50000"/>
                          </a:schemeClr>
                        </a:solidFill>
                      </a:endParaRPr>
                    </a:p>
                  </a:txBody>
                  <a:tcPr>
                    <a:solidFill>
                      <a:schemeClr val="bg1">
                        <a:lumMod val="95000"/>
                      </a:schemeClr>
                    </a:solidFill>
                  </a:tcPr>
                </a:tc>
                <a:tc>
                  <a:txBody>
                    <a:bodyPr/>
                    <a:lstStyle/>
                    <a:p>
                      <a:r>
                        <a:rPr lang="en-US" sz="1600" kern="1200" dirty="0">
                          <a:solidFill>
                            <a:schemeClr val="tx1"/>
                          </a:solidFill>
                          <a:latin typeface="+mn-lt"/>
                          <a:ea typeface="+mn-ea"/>
                          <a:cs typeface="+mn-cs"/>
                        </a:rPr>
                        <a:t>Z415 </a:t>
                      </a:r>
                      <a:r>
                        <a:rPr lang="en-US" sz="1600" kern="1200" dirty="0">
                          <a:solidFill>
                            <a:schemeClr val="tx1">
                              <a:lumMod val="50000"/>
                              <a:lumOff val="50000"/>
                            </a:schemeClr>
                          </a:solidFill>
                          <a:latin typeface="+mn-lt"/>
                          <a:ea typeface="+mn-ea"/>
                          <a:cs typeface="+mn-cs"/>
                        </a:rPr>
                        <a:t>(new)</a:t>
                      </a:r>
                    </a:p>
                  </a:txBody>
                  <a:tcPr>
                    <a:solidFill>
                      <a:schemeClr val="accent3">
                        <a:lumMod val="20000"/>
                        <a:lumOff val="80000"/>
                      </a:schemeClr>
                    </a:solidFill>
                  </a:tcPr>
                </a:tc>
                <a:tc>
                  <a:txBody>
                    <a:bodyPr/>
                    <a:lstStyle/>
                    <a:p>
                      <a:r>
                        <a:rPr lang="en-US" sz="1600" dirty="0"/>
                        <a:t>B419</a:t>
                      </a:r>
                      <a:endParaRPr lang="en-US" sz="1600" dirty="0">
                        <a:solidFill>
                          <a:schemeClr val="tx1">
                            <a:lumMod val="50000"/>
                            <a:lumOff val="50000"/>
                          </a:schemeClr>
                        </a:solidFill>
                      </a:endParaRPr>
                    </a:p>
                  </a:txBody>
                  <a:tcPr>
                    <a:solidFill>
                      <a:schemeClr val="bg1">
                        <a:lumMod val="95000"/>
                      </a:schemeClr>
                    </a:solidFill>
                  </a:tcPr>
                </a:tc>
                <a:tc>
                  <a:txBody>
                    <a:bodyPr/>
                    <a:lstStyle/>
                    <a:p>
                      <a:r>
                        <a:rPr lang="en-US" sz="1600" dirty="0"/>
                        <a:t>Z416 </a:t>
                      </a:r>
                      <a:r>
                        <a:rPr lang="en-US" sz="1600" dirty="0">
                          <a:solidFill>
                            <a:schemeClr val="tx1">
                              <a:lumMod val="50000"/>
                              <a:lumOff val="50000"/>
                            </a:schemeClr>
                          </a:solidFill>
                        </a:rPr>
                        <a:t>(new)</a:t>
                      </a:r>
                    </a:p>
                  </a:txBody>
                  <a:tcPr>
                    <a:solidFill>
                      <a:schemeClr val="accent3">
                        <a:lumMod val="20000"/>
                        <a:lumOff val="80000"/>
                      </a:schemeClr>
                    </a:solidFill>
                  </a:tcPr>
                </a:tc>
                <a:extLst>
                  <a:ext uri="{0D108BD9-81ED-4DB2-BD59-A6C34878D82A}">
                    <a16:rowId xmlns:a16="http://schemas.microsoft.com/office/drawing/2014/main" val="2842435519"/>
                  </a:ext>
                </a:extLst>
              </a:tr>
              <a:tr h="752418">
                <a:tc>
                  <a:txBody>
                    <a:bodyPr/>
                    <a:lstStyle/>
                    <a:p>
                      <a:r>
                        <a:rPr lang="en-US" sz="1600" dirty="0"/>
                        <a:t>Photo</a:t>
                      </a:r>
                    </a:p>
                  </a:txBody>
                  <a:tcPr/>
                </a:tc>
                <a:tc>
                  <a:txBody>
                    <a:bodyPr/>
                    <a:lstStyle/>
                    <a:p>
                      <a:endParaRPr lang="en-US" sz="1600"/>
                    </a:p>
                  </a:txBody>
                  <a:tcPr/>
                </a:tc>
                <a:tc>
                  <a:txBody>
                    <a:bodyPr/>
                    <a:lstStyle/>
                    <a:p>
                      <a:endParaRPr lang="en-US" sz="1600"/>
                    </a:p>
                  </a:txBody>
                  <a:tcPr/>
                </a:tc>
                <a:tc>
                  <a:txBody>
                    <a:bodyPr/>
                    <a:lstStyle/>
                    <a:p>
                      <a:endParaRPr lang="en-US" sz="1600"/>
                    </a:p>
                  </a:txBody>
                  <a:tcPr/>
                </a:tc>
                <a:tc>
                  <a:txBody>
                    <a:bodyPr/>
                    <a:lstStyle/>
                    <a:p>
                      <a:endParaRPr lang="en-US" sz="1600"/>
                    </a:p>
                  </a:txBody>
                  <a:tcPr/>
                </a:tc>
                <a:extLst>
                  <a:ext uri="{0D108BD9-81ED-4DB2-BD59-A6C34878D82A}">
                    <a16:rowId xmlns:a16="http://schemas.microsoft.com/office/drawing/2014/main" val="3709142187"/>
                  </a:ext>
                </a:extLst>
              </a:tr>
              <a:tr h="327342">
                <a:tc>
                  <a:txBody>
                    <a:bodyPr/>
                    <a:lstStyle/>
                    <a:p>
                      <a:r>
                        <a:rPr lang="en-US" sz="1600" dirty="0"/>
                        <a:t>Product type</a:t>
                      </a:r>
                    </a:p>
                  </a:txBody>
                  <a:tcPr/>
                </a:tc>
                <a:tc>
                  <a:txBody>
                    <a:bodyPr/>
                    <a:lstStyle/>
                    <a:p>
                      <a:r>
                        <a:rPr lang="en-US" sz="1600" i="0" dirty="0"/>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Zoom Bullet</a:t>
                      </a:r>
                    </a:p>
                  </a:txBody>
                  <a:tcPr/>
                </a:tc>
                <a:extLst>
                  <a:ext uri="{0D108BD9-81ED-4DB2-BD59-A6C34878D82A}">
                    <a16:rowId xmlns:a16="http://schemas.microsoft.com/office/drawing/2014/main" val="411042822"/>
                  </a:ext>
                </a:extLst>
              </a:tr>
              <a:tr h="327342">
                <a:tc>
                  <a:txBody>
                    <a:bodyPr/>
                    <a:lstStyle/>
                    <a:p>
                      <a:r>
                        <a:rPr lang="en-US" sz="1600" dirty="0"/>
                        <a:t>Resolution</a:t>
                      </a:r>
                    </a:p>
                  </a:txBody>
                  <a:tcPr/>
                </a:tc>
                <a:tc>
                  <a:txBody>
                    <a:bodyPr/>
                    <a:lstStyle/>
                    <a:p>
                      <a:r>
                        <a:rPr lang="en-US" sz="1600" dirty="0"/>
                        <a:t>3MP</a:t>
                      </a:r>
                    </a:p>
                  </a:txBody>
                  <a:tcPr/>
                </a:tc>
                <a:tc>
                  <a:txBody>
                    <a:bodyPr/>
                    <a:lstStyle/>
                    <a:p>
                      <a:r>
                        <a:rPr lang="en-US" sz="1600" kern="1200" dirty="0">
                          <a:solidFill>
                            <a:schemeClr val="tx1"/>
                          </a:solidFill>
                          <a:latin typeface="+mn-lt"/>
                          <a:ea typeface="+mn-ea"/>
                          <a:cs typeface="+mn-cs"/>
                        </a:rPr>
                        <a:t>2MP</a:t>
                      </a:r>
                    </a:p>
                  </a:txBody>
                  <a:tcPr/>
                </a:tc>
                <a:tc>
                  <a:txBody>
                    <a:bodyPr/>
                    <a:lstStyle/>
                    <a:p>
                      <a:r>
                        <a:rPr lang="en-US" sz="1600" dirty="0"/>
                        <a:t>5MP</a:t>
                      </a:r>
                    </a:p>
                  </a:txBody>
                  <a:tcPr/>
                </a:tc>
                <a:tc>
                  <a:txBody>
                    <a:bodyPr/>
                    <a:lstStyle/>
                    <a:p>
                      <a:r>
                        <a:rPr lang="en-US" sz="1600" dirty="0"/>
                        <a:t>5MP</a:t>
                      </a:r>
                    </a:p>
                  </a:txBody>
                  <a:tcPr/>
                </a:tc>
                <a:extLst>
                  <a:ext uri="{0D108BD9-81ED-4DB2-BD59-A6C34878D82A}">
                    <a16:rowId xmlns:a16="http://schemas.microsoft.com/office/drawing/2014/main" val="1174545042"/>
                  </a:ext>
                </a:extLst>
              </a:tr>
              <a:tr h="327342">
                <a:tc>
                  <a:txBody>
                    <a:bodyPr/>
                    <a:lstStyle/>
                    <a:p>
                      <a:r>
                        <a:rPr lang="en-US" sz="1600" dirty="0"/>
                        <a:t>Max fps</a:t>
                      </a:r>
                    </a:p>
                  </a:txBody>
                  <a:tcPr/>
                </a:tc>
                <a:tc>
                  <a:txBody>
                    <a:bodyPr/>
                    <a:lstStyle/>
                    <a:p>
                      <a:r>
                        <a:rPr lang="en-US" sz="1600" kern="1200" dirty="0">
                          <a:solidFill>
                            <a:schemeClr val="tx1"/>
                          </a:solidFill>
                          <a:latin typeface="+mn-lt"/>
                          <a:ea typeface="+mn-ea"/>
                          <a:cs typeface="+mn-cs"/>
                        </a:rPr>
                        <a:t>30fps</a:t>
                      </a:r>
                    </a:p>
                  </a:txBody>
                  <a:tcPr/>
                </a:tc>
                <a:tc>
                  <a:txBody>
                    <a:bodyPr/>
                    <a:lstStyle/>
                    <a:p>
                      <a:r>
                        <a:rPr lang="en-US" sz="1600" b="1" kern="1200" dirty="0">
                          <a:solidFill>
                            <a:srgbClr val="00B050"/>
                          </a:solidFill>
                          <a:latin typeface="+mn-lt"/>
                          <a:ea typeface="+mn-ea"/>
                          <a:cs typeface="+mn-cs"/>
                        </a:rPr>
                        <a:t>60fps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30fps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30fps</a:t>
                      </a:r>
                    </a:p>
                  </a:txBody>
                  <a:tcPr/>
                </a:tc>
                <a:extLst>
                  <a:ext uri="{0D108BD9-81ED-4DB2-BD59-A6C34878D82A}">
                    <a16:rowId xmlns:a16="http://schemas.microsoft.com/office/drawing/2014/main" val="772324876"/>
                  </a:ext>
                </a:extLst>
              </a:tr>
              <a:tr h="327342">
                <a:tc>
                  <a:txBody>
                    <a:bodyPr/>
                    <a:lstStyle/>
                    <a:p>
                      <a:r>
                        <a:rPr lang="en-US" sz="1600" dirty="0"/>
                        <a:t>Lens</a:t>
                      </a:r>
                    </a:p>
                  </a:txBody>
                  <a:tcPr/>
                </a:tc>
                <a:tc>
                  <a:txBody>
                    <a:bodyPr/>
                    <a:lstStyle/>
                    <a:p>
                      <a:r>
                        <a:rPr lang="en-US" sz="1600" kern="1200" dirty="0">
                          <a:solidFill>
                            <a:schemeClr val="tx1"/>
                          </a:solidFill>
                          <a:latin typeface="+mn-lt"/>
                          <a:ea typeface="+mn-ea"/>
                          <a:cs typeface="+mn-cs"/>
                        </a:rPr>
                        <a:t>f4.7-47mm</a:t>
                      </a:r>
                    </a:p>
                  </a:txBody>
                  <a:tcPr/>
                </a:tc>
                <a:tc>
                  <a:txBody>
                    <a:bodyPr/>
                    <a:lstStyle/>
                    <a:p>
                      <a:r>
                        <a:rPr lang="en-US" sz="1600" kern="1200" dirty="0">
                          <a:solidFill>
                            <a:schemeClr val="tx1"/>
                          </a:solidFill>
                          <a:latin typeface="+mn-lt"/>
                          <a:ea typeface="+mn-ea"/>
                          <a:cs typeface="+mn-cs"/>
                        </a:rPr>
                        <a:t>f5-50mm</a:t>
                      </a:r>
                    </a:p>
                  </a:txBody>
                  <a:tcPr/>
                </a:tc>
                <a:tc>
                  <a:txBody>
                    <a:bodyPr/>
                    <a:lstStyle/>
                    <a:p>
                      <a:r>
                        <a:rPr lang="en-US" sz="1600" kern="1200" dirty="0">
                          <a:solidFill>
                            <a:schemeClr val="tx1"/>
                          </a:solidFill>
                          <a:latin typeface="+mn-lt"/>
                          <a:ea typeface="+mn-ea"/>
                          <a:cs typeface="+mn-cs"/>
                        </a:rPr>
                        <a:t>f4.7-47mm</a:t>
                      </a:r>
                    </a:p>
                  </a:txBody>
                  <a:tcPr/>
                </a:tc>
                <a:tc>
                  <a:txBody>
                    <a:bodyPr/>
                    <a:lstStyle/>
                    <a:p>
                      <a:r>
                        <a:rPr lang="en-US" sz="1600" b="1" kern="1200" dirty="0">
                          <a:solidFill>
                            <a:srgbClr val="00B050"/>
                          </a:solidFill>
                          <a:latin typeface="+mn-lt"/>
                          <a:ea typeface="+mn-ea"/>
                          <a:cs typeface="+mn-cs"/>
                        </a:rPr>
                        <a:t>f5-60mm</a:t>
                      </a:r>
                    </a:p>
                  </a:txBody>
                  <a:tcPr/>
                </a:tc>
                <a:extLst>
                  <a:ext uri="{0D108BD9-81ED-4DB2-BD59-A6C34878D82A}">
                    <a16:rowId xmlns:a16="http://schemas.microsoft.com/office/drawing/2014/main" val="1522604302"/>
                  </a:ext>
                </a:extLst>
              </a:tr>
              <a:tr h="327342">
                <a:tc>
                  <a:txBody>
                    <a:bodyPr/>
                    <a:lstStyle/>
                    <a:p>
                      <a:r>
                        <a:rPr lang="en-US" sz="1600" dirty="0"/>
                        <a:t>Zoom Ratio</a:t>
                      </a:r>
                    </a:p>
                  </a:txBody>
                  <a:tcPr/>
                </a:tc>
                <a:tc>
                  <a:txBody>
                    <a:bodyPr/>
                    <a:lstStyle/>
                    <a:p>
                      <a:r>
                        <a:rPr lang="en-US" sz="1600" kern="1200" dirty="0">
                          <a:solidFill>
                            <a:schemeClr val="tx1"/>
                          </a:solidFill>
                          <a:latin typeface="+mn-lt"/>
                          <a:ea typeface="+mn-ea"/>
                          <a:cs typeface="+mn-cs"/>
                        </a:rPr>
                        <a:t>10x</a:t>
                      </a:r>
                    </a:p>
                  </a:txBody>
                  <a:tcPr/>
                </a:tc>
                <a:tc>
                  <a:txBody>
                    <a:bodyPr/>
                    <a:lstStyle/>
                    <a:p>
                      <a:r>
                        <a:rPr lang="en-US" sz="1600" kern="1200" dirty="0">
                          <a:solidFill>
                            <a:schemeClr val="tx1"/>
                          </a:solidFill>
                          <a:latin typeface="+mn-lt"/>
                          <a:ea typeface="+mn-ea"/>
                          <a:cs typeface="+mn-cs"/>
                        </a:rPr>
                        <a:t>10x</a:t>
                      </a:r>
                    </a:p>
                  </a:txBody>
                  <a:tcPr/>
                </a:tc>
                <a:tc>
                  <a:txBody>
                    <a:bodyPr/>
                    <a:lstStyle/>
                    <a:p>
                      <a:r>
                        <a:rPr lang="en-US" sz="1600" kern="1200" dirty="0">
                          <a:solidFill>
                            <a:schemeClr val="tx1"/>
                          </a:solidFill>
                          <a:latin typeface="+mn-lt"/>
                          <a:ea typeface="+mn-ea"/>
                          <a:cs typeface="+mn-cs"/>
                        </a:rPr>
                        <a:t>10x</a:t>
                      </a:r>
                    </a:p>
                  </a:txBody>
                  <a:tcPr/>
                </a:tc>
                <a:tc>
                  <a:txBody>
                    <a:bodyPr/>
                    <a:lstStyle/>
                    <a:p>
                      <a:r>
                        <a:rPr lang="en-US" sz="1600" b="1" kern="1200" dirty="0">
                          <a:solidFill>
                            <a:srgbClr val="00B050"/>
                          </a:solidFill>
                          <a:latin typeface="+mn-lt"/>
                          <a:ea typeface="+mn-ea"/>
                          <a:cs typeface="+mn-cs"/>
                        </a:rPr>
                        <a:t>12x</a:t>
                      </a:r>
                    </a:p>
                  </a:txBody>
                  <a:tcPr/>
                </a:tc>
                <a:extLst>
                  <a:ext uri="{0D108BD9-81ED-4DB2-BD59-A6C34878D82A}">
                    <a16:rowId xmlns:a16="http://schemas.microsoft.com/office/drawing/2014/main" val="1762527708"/>
                  </a:ext>
                </a:extLst>
              </a:tr>
              <a:tr h="327342">
                <a:tc>
                  <a:txBody>
                    <a:bodyPr/>
                    <a:lstStyle/>
                    <a:p>
                      <a:r>
                        <a:rPr lang="en-US" sz="1600" dirty="0"/>
                        <a:t>WDR</a:t>
                      </a:r>
                    </a:p>
                  </a:txBody>
                  <a:tcPr/>
                </a:tc>
                <a:tc>
                  <a:txBody>
                    <a:bodyPr/>
                    <a:lstStyle/>
                    <a:p>
                      <a:r>
                        <a:rPr lang="en-US" sz="1600" b="1" kern="1200" dirty="0">
                          <a:solidFill>
                            <a:srgbClr val="00B050"/>
                          </a:solidFill>
                          <a:latin typeface="+mn-lt"/>
                          <a:ea typeface="+mn-ea"/>
                          <a:cs typeface="+mn-cs"/>
                        </a:rPr>
                        <a:t>Extreme 145 dB</a:t>
                      </a:r>
                    </a:p>
                  </a:txBody>
                  <a:tcPr/>
                </a:tc>
                <a:tc>
                  <a:txBody>
                    <a:bodyPr/>
                    <a:lstStyle/>
                    <a:p>
                      <a:pPr marL="0" marR="0" lvl="0" indent="0" algn="l">
                        <a:lnSpc>
                          <a:spcPct val="100000"/>
                        </a:lnSpc>
                        <a:spcBef>
                          <a:spcPts val="0"/>
                        </a:spcBef>
                        <a:spcAft>
                          <a:spcPts val="0"/>
                        </a:spcAft>
                        <a:buNone/>
                      </a:pPr>
                      <a:r>
                        <a:rPr lang="en-US" sz="1600" b="1" i="0" u="none" strike="noStrike" kern="1200" cap="none" spc="0" normalizeH="0" baseline="0" noProof="0">
                          <a:ln>
                            <a:noFill/>
                          </a:ln>
                          <a:solidFill>
                            <a:srgbClr val="00B050"/>
                          </a:solidFill>
                          <a:effectLst/>
                          <a:uLnTx/>
                          <a:uFillTx/>
                          <a:latin typeface="Calibri"/>
                        </a:rPr>
                        <a:t>Extreme 145 dB</a:t>
                      </a:r>
                      <a:endParaRPr kumimoji="0" lang="zh-TW"/>
                    </a:p>
                  </a:txBody>
                  <a:tcPr/>
                </a:tc>
                <a:tc>
                  <a:txBody>
                    <a:bodyPr/>
                    <a:lstStyle/>
                    <a:p>
                      <a:pPr marL="0" marR="0" lvl="0" indent="0" algn="l" rtl="0">
                        <a:lnSpc>
                          <a:spcPct val="100000"/>
                        </a:lnSpc>
                        <a:spcBef>
                          <a:spcPts val="0"/>
                        </a:spcBef>
                        <a:spcAft>
                          <a:spcPts val="0"/>
                        </a:spcAft>
                        <a:buClrTx/>
                        <a:buSzTx/>
                        <a:buFontTx/>
                        <a:buNone/>
                      </a:pPr>
                      <a:r>
                        <a:rPr lang="en-US" sz="1600" b="0" i="0" u="none" strike="noStrike" kern="1200" cap="none" spc="0" normalizeH="0" baseline="0" noProof="0">
                          <a:ln>
                            <a:noFill/>
                          </a:ln>
                          <a:solidFill>
                            <a:prstClr val="black"/>
                          </a:solidFill>
                          <a:effectLst/>
                          <a:uLnTx/>
                          <a:uFillTx/>
                          <a:latin typeface="Calibri"/>
                          <a:ea typeface="+mn-ea"/>
                          <a:cs typeface="+mn-cs"/>
                        </a:rPr>
                        <a:t>Superior 120dB</a:t>
                      </a:r>
                      <a:endParaRPr kumimoji="0" lang="zh-TW" altLang="en-US"/>
                    </a:p>
                  </a:txBody>
                  <a:tcPr/>
                </a:tc>
                <a:tc>
                  <a:txBody>
                    <a:bodyPr/>
                    <a:lstStyle/>
                    <a:p>
                      <a:pPr marL="0" marR="0" lvl="0" indent="0" algn="l">
                        <a:lnSpc>
                          <a:spcPct val="100000"/>
                        </a:lnSpc>
                        <a:spcBef>
                          <a:spcPts val="0"/>
                        </a:spcBef>
                        <a:spcAft>
                          <a:spcPts val="0"/>
                        </a:spcAft>
                        <a:buNone/>
                      </a:pPr>
                      <a:r>
                        <a:rPr lang="en-US" sz="1600" b="1" i="0" u="none" strike="noStrike" kern="1200" noProof="0">
                          <a:solidFill>
                            <a:srgbClr val="00B050"/>
                          </a:solidFill>
                          <a:latin typeface="Calibri"/>
                        </a:rPr>
                        <a:t>Extreme 145 dB</a:t>
                      </a:r>
                      <a:endParaRPr lang="zh-TW"/>
                    </a:p>
                  </a:txBody>
                  <a:tcPr/>
                </a:tc>
                <a:extLst>
                  <a:ext uri="{0D108BD9-81ED-4DB2-BD59-A6C34878D82A}">
                    <a16:rowId xmlns:a16="http://schemas.microsoft.com/office/drawing/2014/main" val="731546296"/>
                  </a:ext>
                </a:extLst>
              </a:tr>
              <a:tr h="327342">
                <a:tc>
                  <a:txBody>
                    <a:bodyPr/>
                    <a:lstStyle/>
                    <a:p>
                      <a:r>
                        <a:rPr lang="en-US" sz="1600" dirty="0"/>
                        <a:t>Low Light</a:t>
                      </a:r>
                    </a:p>
                  </a:txBody>
                  <a:tcPr/>
                </a:tc>
                <a:tc>
                  <a:txBody>
                    <a:bodyPr/>
                    <a:lstStyle/>
                    <a:p>
                      <a:r>
                        <a:rPr lang="en-US" sz="1600" kern="1200" dirty="0">
                          <a:solidFill>
                            <a:schemeClr val="tx1"/>
                          </a:solidFill>
                          <a:latin typeface="+mn-lt"/>
                          <a:ea typeface="+mn-ea"/>
                          <a:cs typeface="+mn-cs"/>
                        </a:rPr>
                        <a:t>Superior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dirty="0">
                          <a:solidFill>
                            <a:schemeClr val="tx1"/>
                          </a:solidFill>
                          <a:latin typeface="+mn-lt"/>
                          <a:ea typeface="+mn-ea"/>
                          <a:cs typeface="+mn-cs"/>
                        </a:rPr>
                        <a:t>Superior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dirty="0">
                          <a:solidFill>
                            <a:schemeClr val="tx1"/>
                          </a:solidFill>
                          <a:latin typeface="+mn-lt"/>
                          <a:ea typeface="+mn-ea"/>
                          <a:cs typeface="+mn-cs"/>
                        </a:rPr>
                        <a:t>Superior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a:solidFill>
                            <a:schemeClr val="tx1"/>
                          </a:solidFill>
                          <a:latin typeface="+mn-lt"/>
                          <a:ea typeface="+mn-ea"/>
                          <a:cs typeface="+mn-cs"/>
                        </a:rPr>
                        <a:t>Superior</a:t>
                      </a:r>
                    </a:p>
                  </a:txBody>
                  <a:tcPr/>
                </a:tc>
                <a:extLst>
                  <a:ext uri="{0D108BD9-81ED-4DB2-BD59-A6C34878D82A}">
                    <a16:rowId xmlns:a16="http://schemas.microsoft.com/office/drawing/2014/main" val="2506643403"/>
                  </a:ext>
                </a:extLst>
              </a:tr>
              <a:tr h="327342">
                <a:tc>
                  <a:txBody>
                    <a:bodyPr/>
                    <a:lstStyle/>
                    <a:p>
                      <a:r>
                        <a:rPr lang="en-US" sz="1600"/>
                        <a:t>IR LED distance</a:t>
                      </a:r>
                    </a:p>
                  </a:txBody>
                  <a:tcPr/>
                </a:tc>
                <a:tc>
                  <a:txBody>
                    <a:bodyPr/>
                    <a:lstStyle/>
                    <a:p>
                      <a:r>
                        <a:rPr lang="en-US" sz="1600" kern="1200">
                          <a:solidFill>
                            <a:schemeClr val="tx1"/>
                          </a:solidFill>
                          <a:latin typeface="+mn-lt"/>
                          <a:ea typeface="+mn-ea"/>
                          <a:cs typeface="+mn-cs"/>
                        </a:rPr>
                        <a:t>60m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B050"/>
                          </a:solidFill>
                          <a:effectLst/>
                          <a:uLnTx/>
                          <a:uFillTx/>
                          <a:latin typeface="Calibri"/>
                          <a:ea typeface="+mn-ea"/>
                          <a:cs typeface="+mn-cs"/>
                        </a:rPr>
                        <a:t>100m</a:t>
                      </a:r>
                    </a:p>
                  </a:txBody>
                  <a:tcPr/>
                </a:tc>
                <a:tc>
                  <a:txBody>
                    <a:bodyPr/>
                    <a:lstStyle/>
                    <a:p>
                      <a:r>
                        <a:rPr lang="en-US" sz="1600" kern="1200">
                          <a:solidFill>
                            <a:schemeClr val="tx1"/>
                          </a:solidFill>
                          <a:latin typeface="+mn-lt"/>
                          <a:ea typeface="+mn-ea"/>
                          <a:cs typeface="+mn-cs"/>
                        </a:rPr>
                        <a:t>60m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B050"/>
                          </a:solidFill>
                          <a:effectLst/>
                          <a:uLnTx/>
                          <a:uFillTx/>
                          <a:latin typeface="Calibri"/>
                          <a:ea typeface="+mn-ea"/>
                          <a:cs typeface="+mn-cs"/>
                        </a:rPr>
                        <a:t>100m</a:t>
                      </a:r>
                    </a:p>
                  </a:txBody>
                  <a:tcPr/>
                </a:tc>
                <a:extLst>
                  <a:ext uri="{0D108BD9-81ED-4DB2-BD59-A6C34878D82A}">
                    <a16:rowId xmlns:a16="http://schemas.microsoft.com/office/drawing/2014/main" val="450514027"/>
                  </a:ext>
                </a:extLst>
              </a:tr>
              <a:tr h="327342">
                <a:tc>
                  <a:txBody>
                    <a:bodyPr/>
                    <a:lstStyle/>
                    <a:p>
                      <a:r>
                        <a:rPr lang="en-US" sz="1600"/>
                        <a:t>Audio</a:t>
                      </a:r>
                    </a:p>
                  </a:txBody>
                  <a:tcPr/>
                </a:tc>
                <a:tc>
                  <a:txBody>
                    <a:bodyPr/>
                    <a:lstStyle/>
                    <a:p>
                      <a:r>
                        <a:rPr lang="en-US" sz="1600" kern="1200">
                          <a:solidFill>
                            <a:schemeClr val="tx1"/>
                          </a:solidFill>
                          <a:latin typeface="+mn-lt"/>
                          <a:ea typeface="+mn-ea"/>
                          <a:cs typeface="+mn-cs"/>
                        </a:rPr>
                        <a:t>2-way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2-way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2-way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2-way</a:t>
                      </a:r>
                    </a:p>
                  </a:txBody>
                  <a:tcPr/>
                </a:tc>
                <a:extLst>
                  <a:ext uri="{0D108BD9-81ED-4DB2-BD59-A6C34878D82A}">
                    <a16:rowId xmlns:a16="http://schemas.microsoft.com/office/drawing/2014/main" val="1480851632"/>
                  </a:ext>
                </a:extLst>
              </a:tr>
              <a:tr h="327342">
                <a:tc>
                  <a:txBody>
                    <a:bodyPr/>
                    <a:lstStyle/>
                    <a:p>
                      <a:r>
                        <a:rPr lang="en-US" sz="1600"/>
                        <a:t>Environment</a:t>
                      </a:r>
                    </a:p>
                  </a:txBody>
                  <a:tcPr/>
                </a:tc>
                <a:tc>
                  <a:txBody>
                    <a:bodyPr/>
                    <a:lstStyle/>
                    <a:p>
                      <a:r>
                        <a:rPr lang="en-US" sz="1600" kern="1200">
                          <a:solidFill>
                            <a:schemeClr val="tx1"/>
                          </a:solidFill>
                          <a:latin typeface="+mn-lt"/>
                          <a:ea typeface="+mn-ea"/>
                          <a:cs typeface="+mn-cs"/>
                        </a:rPr>
                        <a:t>IP66,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B050"/>
                          </a:solidFill>
                          <a:effectLst/>
                          <a:uLnTx/>
                          <a:uFillTx/>
                          <a:latin typeface="Calibri"/>
                          <a:ea typeface="+mn-ea"/>
                          <a:cs typeface="+mn-cs"/>
                        </a:rPr>
                        <a:t>IP67</a:t>
                      </a:r>
                      <a:r>
                        <a:rPr kumimoji="0" lang="en-US" sz="1600" b="0" i="0" u="none" strike="noStrike" kern="1200" cap="none" spc="0" normalizeH="0" baseline="0" noProof="0">
                          <a:ln>
                            <a:noFill/>
                          </a:ln>
                          <a:solidFill>
                            <a:prstClr val="black"/>
                          </a:solidFill>
                          <a:effectLst/>
                          <a:uLnTx/>
                          <a:uFillTx/>
                          <a:latin typeface="Calibri"/>
                          <a:ea typeface="+mn-ea"/>
                          <a:cs typeface="+mn-cs"/>
                        </a:rPr>
                        <a:t>,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IP66,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B050"/>
                          </a:solidFill>
                          <a:effectLst/>
                          <a:uLnTx/>
                          <a:uFillTx/>
                          <a:latin typeface="Calibri"/>
                          <a:ea typeface="+mn-ea"/>
                          <a:cs typeface="+mn-cs"/>
                        </a:rPr>
                        <a:t>IP67</a:t>
                      </a:r>
                      <a:r>
                        <a:rPr kumimoji="0" lang="en-US" sz="1600" b="0" i="0" u="none" strike="noStrike" kern="1200" cap="none" spc="0" normalizeH="0" baseline="0" noProof="0">
                          <a:ln>
                            <a:noFill/>
                          </a:ln>
                          <a:solidFill>
                            <a:prstClr val="black"/>
                          </a:solidFill>
                          <a:effectLst/>
                          <a:uLnTx/>
                          <a:uFillTx/>
                          <a:latin typeface="Calibri"/>
                          <a:ea typeface="+mn-ea"/>
                          <a:cs typeface="+mn-cs"/>
                        </a:rPr>
                        <a:t>, IK10</a:t>
                      </a:r>
                    </a:p>
                  </a:txBody>
                  <a:tcPr/>
                </a:tc>
                <a:extLst>
                  <a:ext uri="{0D108BD9-81ED-4DB2-BD59-A6C34878D82A}">
                    <a16:rowId xmlns:a16="http://schemas.microsoft.com/office/drawing/2014/main" val="2061901685"/>
                  </a:ext>
                </a:extLst>
              </a:tr>
              <a:tr h="327342">
                <a:tc>
                  <a:txBody>
                    <a:bodyPr/>
                    <a:lstStyle/>
                    <a:p>
                      <a:r>
                        <a:rPr lang="en-US" sz="1600"/>
                        <a:t>Analytics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a:solidFill>
                            <a:schemeClr val="tx1"/>
                          </a:solidFill>
                          <a:latin typeface="+mn-lt"/>
                          <a:ea typeface="+mn-ea"/>
                          <a:cs typeface="+mn-cs"/>
                        </a:rPr>
                        <a:t>Yes, basic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a:solidFill>
                            <a:schemeClr val="tx1"/>
                          </a:solidFill>
                          <a:latin typeface="+mn-lt"/>
                          <a:ea typeface="+mn-ea"/>
                          <a:cs typeface="+mn-cs"/>
                        </a:rPr>
                        <a:t>Yes, </a:t>
                      </a:r>
                      <a:r>
                        <a:rPr lang="en-US" sz="1600" b="1" kern="1200" noProof="0">
                          <a:solidFill>
                            <a:srgbClr val="00B050"/>
                          </a:solidFill>
                          <a:latin typeface="+mn-lt"/>
                          <a:ea typeface="+mn-ea"/>
                          <a:cs typeface="+mn-cs"/>
                        </a:rPr>
                        <a:t>full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a:solidFill>
                            <a:schemeClr val="tx1"/>
                          </a:solidFill>
                          <a:latin typeface="+mn-lt"/>
                          <a:ea typeface="+mn-ea"/>
                          <a:cs typeface="+mn-cs"/>
                        </a:rPr>
                        <a:t>Yes, basic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a:solidFill>
                            <a:schemeClr val="tx1"/>
                          </a:solidFill>
                          <a:latin typeface="+mn-lt"/>
                          <a:ea typeface="+mn-ea"/>
                          <a:cs typeface="+mn-cs"/>
                        </a:rPr>
                        <a:t>Yes, </a:t>
                      </a:r>
                      <a:r>
                        <a:rPr lang="en-US" sz="1600" b="1" kern="1200" noProof="0">
                          <a:solidFill>
                            <a:srgbClr val="00B050"/>
                          </a:solidFill>
                          <a:latin typeface="+mn-lt"/>
                          <a:ea typeface="+mn-ea"/>
                          <a:cs typeface="+mn-cs"/>
                        </a:rPr>
                        <a:t>full</a:t>
                      </a:r>
                    </a:p>
                  </a:txBody>
                  <a:tcPr/>
                </a:tc>
                <a:extLst>
                  <a:ext uri="{0D108BD9-81ED-4DB2-BD59-A6C34878D82A}">
                    <a16:rowId xmlns:a16="http://schemas.microsoft.com/office/drawing/2014/main" val="3248055311"/>
                  </a:ext>
                </a:extLst>
              </a:tr>
              <a:tr h="327342">
                <a:tc>
                  <a:txBody>
                    <a:bodyPr/>
                    <a:lstStyle/>
                    <a:p>
                      <a:r>
                        <a:rPr lang="en-US" sz="1600"/>
                        <a:t>NDAA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a:solidFill>
                            <a:schemeClr val="tx1"/>
                          </a:solidFill>
                          <a:latin typeface="+mn-lt"/>
                          <a:ea typeface="+mn-ea"/>
                          <a:cs typeface="+mn-cs"/>
                        </a:rPr>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noProof="0">
                          <a:solidFill>
                            <a:srgbClr val="00B050"/>
                          </a:solidFill>
                          <a:latin typeface="+mn-lt"/>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a:solidFill>
                            <a:schemeClr val="tx1"/>
                          </a:solidFill>
                          <a:latin typeface="+mn-lt"/>
                          <a:ea typeface="+mn-ea"/>
                          <a:cs typeface="+mn-cs"/>
                        </a:rPr>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noProof="0">
                          <a:solidFill>
                            <a:srgbClr val="00B050"/>
                          </a:solidFill>
                          <a:latin typeface="+mn-lt"/>
                          <a:ea typeface="+mn-ea"/>
                          <a:cs typeface="+mn-cs"/>
                        </a:rPr>
                        <a:t>Yes</a:t>
                      </a:r>
                    </a:p>
                  </a:txBody>
                  <a:tcPr/>
                </a:tc>
                <a:extLst>
                  <a:ext uri="{0D108BD9-81ED-4DB2-BD59-A6C34878D82A}">
                    <a16:rowId xmlns:a16="http://schemas.microsoft.com/office/drawing/2014/main" val="627504966"/>
                  </a:ext>
                </a:extLst>
              </a:tr>
            </a:tbl>
          </a:graphicData>
        </a:graphic>
      </p:graphicFrame>
      <p:pic>
        <p:nvPicPr>
          <p:cNvPr id="2050" name="Picture 2">
            <a:extLst>
              <a:ext uri="{FF2B5EF4-FFF2-40B4-BE49-F238E27FC236}">
                <a16:creationId xmlns:a16="http://schemas.microsoft.com/office/drawing/2014/main" id="{BED69D0A-5EB9-A7C5-498C-AAB4CACF2C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4977" y="191683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7BC1DDF-DA90-6D96-BDE5-44F129D742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91683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16C174B1-9A5B-7685-E311-09E12CAE4D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0985" y="191683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16258B7B-8C27-A267-1FAC-429997DB7F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16315" y="191683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431539" y="1599848"/>
            <a:ext cx="6120680" cy="461665"/>
          </a:xfrm>
          <a:prstGeom prst="rect">
            <a:avLst/>
          </a:prstGeom>
          <a:noFill/>
        </p:spPr>
        <p:txBody>
          <a:bodyPr wrap="square" rtlCol="0">
            <a:spAutoFit/>
          </a:bodyPr>
          <a:lstStyle/>
          <a:p>
            <a:r>
              <a:rPr lang="en-US" sz="2400" b="1"/>
              <a:t>Analytics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415351960"/>
              </p:ext>
            </p:extLst>
          </p:nvPr>
        </p:nvGraphicFramePr>
        <p:xfrm>
          <a:off x="431539" y="2276872"/>
          <a:ext cx="8280921" cy="3672408"/>
        </p:xfrm>
        <a:graphic>
          <a:graphicData uri="http://schemas.openxmlformats.org/drawingml/2006/table">
            <a:tbl>
              <a:tblPr firstRow="1" bandRow="1">
                <a:tableStyleId>{5940675A-B579-460E-94D1-54222C63F5DA}</a:tableStyleId>
              </a:tblPr>
              <a:tblGrid>
                <a:gridCol w="4896544">
                  <a:extLst>
                    <a:ext uri="{9D8B030D-6E8A-4147-A177-3AD203B41FA5}">
                      <a16:colId xmlns:a16="http://schemas.microsoft.com/office/drawing/2014/main" val="1674525478"/>
                    </a:ext>
                  </a:extLst>
                </a:gridCol>
                <a:gridCol w="1656184">
                  <a:extLst>
                    <a:ext uri="{9D8B030D-6E8A-4147-A177-3AD203B41FA5}">
                      <a16:colId xmlns:a16="http://schemas.microsoft.com/office/drawing/2014/main" val="1729072205"/>
                    </a:ext>
                  </a:extLst>
                </a:gridCol>
                <a:gridCol w="1728193">
                  <a:extLst>
                    <a:ext uri="{9D8B030D-6E8A-4147-A177-3AD203B41FA5}">
                      <a16:colId xmlns:a16="http://schemas.microsoft.com/office/drawing/2014/main" val="4000711029"/>
                    </a:ext>
                  </a:extLst>
                </a:gridCol>
              </a:tblGrid>
              <a:tr h="580412">
                <a:tc>
                  <a:txBody>
                    <a:bodyPr/>
                    <a:lstStyle/>
                    <a:p>
                      <a:r>
                        <a:rPr lang="en-US"/>
                        <a:t>Analytics</a:t>
                      </a:r>
                    </a:p>
                  </a:txBody>
                  <a:tcPr anchor="ctr">
                    <a:solidFill>
                      <a:schemeClr val="bg1">
                        <a:lumMod val="95000"/>
                      </a:schemeClr>
                    </a:solidFill>
                  </a:tcPr>
                </a:tc>
                <a:tc>
                  <a:txBody>
                    <a:bodyPr/>
                    <a:lstStyle/>
                    <a:p>
                      <a:pPr algn="ctr"/>
                      <a:r>
                        <a:rPr lang="en-US"/>
                        <a:t>B412, B419</a:t>
                      </a:r>
                    </a:p>
                  </a:txBody>
                  <a:tcPr anchor="ctr">
                    <a:solidFill>
                      <a:schemeClr val="bg1">
                        <a:lumMod val="95000"/>
                      </a:schemeClr>
                    </a:solidFill>
                  </a:tcPr>
                </a:tc>
                <a:tc>
                  <a:txBody>
                    <a:bodyPr/>
                    <a:lstStyle/>
                    <a:p>
                      <a:pPr algn="ctr"/>
                      <a:r>
                        <a:rPr lang="en-US" sz="1800" b="1" kern="1200">
                          <a:solidFill>
                            <a:schemeClr val="tx1"/>
                          </a:solidFill>
                          <a:latin typeface="+mn-lt"/>
                          <a:ea typeface="+mn-ea"/>
                          <a:cs typeface="+mn-cs"/>
                        </a:rPr>
                        <a:t>Z415, Z416</a:t>
                      </a:r>
                      <a:endParaRPr lang="en-US" sz="1800" b="0" kern="1200">
                        <a:solidFill>
                          <a:schemeClr val="tx1"/>
                        </a:solidFill>
                        <a:latin typeface="+mn-lt"/>
                        <a:ea typeface="+mn-ea"/>
                        <a:cs typeface="+mn-cs"/>
                      </a:endParaRPr>
                    </a:p>
                  </a:txBody>
                  <a:tcPr anchor="ctr">
                    <a:solidFill>
                      <a:schemeClr val="accent3">
                        <a:lumMod val="20000"/>
                        <a:lumOff val="80000"/>
                      </a:schemeClr>
                    </a:solidFill>
                  </a:tcPr>
                </a:tc>
                <a:extLst>
                  <a:ext uri="{0D108BD9-81ED-4DB2-BD59-A6C34878D82A}">
                    <a16:rowId xmlns:a16="http://schemas.microsoft.com/office/drawing/2014/main" val="2842435519"/>
                  </a:ext>
                </a:extLst>
              </a:tr>
              <a:tr h="580412">
                <a:tc>
                  <a:txBody>
                    <a:bodyPr/>
                    <a:lstStyle/>
                    <a:p>
                      <a:r>
                        <a:rPr lang="en-US"/>
                        <a:t>Object Based Motion Detection</a:t>
                      </a:r>
                    </a:p>
                  </a:txBody>
                  <a:tcPr anchor="ctr"/>
                </a:tc>
                <a:tc>
                  <a:txBody>
                    <a:bodyPr/>
                    <a:lstStyle/>
                    <a:p>
                      <a:pPr algn="ctr"/>
                      <a:r>
                        <a:rPr lang="en-US" i="0"/>
                        <a:t>Y</a:t>
                      </a:r>
                    </a:p>
                  </a:txBody>
                  <a:tcPr anchor="ctr"/>
                </a:tc>
                <a:tc>
                  <a:txBody>
                    <a:bodyPr/>
                    <a:lstStyle/>
                    <a:p>
                      <a:pPr algn="ctr"/>
                      <a:r>
                        <a:rPr lang="en-US" i="0"/>
                        <a:t>Y</a:t>
                      </a:r>
                    </a:p>
                  </a:txBody>
                  <a:tcPr anchor="ctr"/>
                </a:tc>
                <a:extLst>
                  <a:ext uri="{0D108BD9-81ED-4DB2-BD59-A6C34878D82A}">
                    <a16:rowId xmlns:a16="http://schemas.microsoft.com/office/drawing/2014/main" val="411042822"/>
                  </a:ext>
                </a:extLst>
              </a:tr>
              <a:tr h="580412">
                <a:tc>
                  <a:txBody>
                    <a:bodyPr/>
                    <a:lstStyle/>
                    <a:p>
                      <a:r>
                        <a:rPr lang="en-US"/>
                        <a:t>Tampering Detection</a:t>
                      </a:r>
                    </a:p>
                  </a:txBody>
                  <a:tcPr anchor="ctr"/>
                </a:tc>
                <a:tc>
                  <a:txBody>
                    <a:bodyPr/>
                    <a:lstStyle/>
                    <a:p>
                      <a:pPr algn="ctr"/>
                      <a:r>
                        <a:rPr lang="en-US"/>
                        <a:t>Y</a:t>
                      </a:r>
                    </a:p>
                  </a:txBody>
                  <a:tcPr anchor="ctr"/>
                </a:tc>
                <a:tc>
                  <a:txBody>
                    <a:bodyPr/>
                    <a:lstStyle/>
                    <a:p>
                      <a:pPr algn="ctr"/>
                      <a:r>
                        <a:rPr lang="en-US" sz="1800" kern="1200">
                          <a:solidFill>
                            <a:schemeClr val="tx1"/>
                          </a:solidFill>
                          <a:latin typeface="+mn-lt"/>
                          <a:ea typeface="+mn-ea"/>
                          <a:cs typeface="+mn-cs"/>
                        </a:rPr>
                        <a:t>Y</a:t>
                      </a:r>
                    </a:p>
                  </a:txBody>
                  <a:tcPr anchor="ctr"/>
                </a:tc>
                <a:extLst>
                  <a:ext uri="{0D108BD9-81ED-4DB2-BD59-A6C34878D82A}">
                    <a16:rowId xmlns:a16="http://schemas.microsoft.com/office/drawing/2014/main" val="1174545042"/>
                  </a:ext>
                </a:extLst>
              </a:tr>
              <a:tr h="1931172">
                <a:tc>
                  <a:txBody>
                    <a:bodyPr/>
                    <a:lstStyle/>
                    <a:p>
                      <a:r>
                        <a:rPr lang="en-US"/>
                        <a:t>Face Detection, Age Detection, Gender Detection, Face Mask Detection, People Counting, Crowd Detection, Object Line Crossing Detection, Object Enter Area Detection, Object Exit Area Detection, Smart Intrusion Detection, Missing Object Detection, Unattended Object Detection</a:t>
                      </a:r>
                    </a:p>
                  </a:txBody>
                  <a:tcPr anchor="ctr"/>
                </a:tc>
                <a:tc>
                  <a:txBody>
                    <a:bodyPr/>
                    <a:lstStyle/>
                    <a:p>
                      <a:pPr algn="ctr"/>
                      <a:r>
                        <a:rPr lang="en-US" b="0">
                          <a:solidFill>
                            <a:schemeClr val="tx1"/>
                          </a:solidFill>
                        </a:rPr>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Calibri"/>
                          <a:ea typeface="+mn-ea"/>
                          <a:cs typeface="+mn-cs"/>
                        </a:rPr>
                        <a:t>Y</a:t>
                      </a:r>
                    </a:p>
                  </a:txBody>
                  <a:tcPr anchor="ctr"/>
                </a:tc>
                <a:extLst>
                  <a:ext uri="{0D108BD9-81ED-4DB2-BD59-A6C34878D82A}">
                    <a16:rowId xmlns:a16="http://schemas.microsoft.com/office/drawing/2014/main" val="1522604302"/>
                  </a:ext>
                </a:extLst>
              </a:tr>
            </a:tbl>
          </a:graphicData>
        </a:graphic>
      </p:graphicFrame>
    </p:spTree>
    <p:extLst>
      <p:ext uri="{BB962C8B-B14F-4D97-AF65-F5344CB8AC3E}">
        <p14:creationId xmlns:p14="http://schemas.microsoft.com/office/powerpoint/2010/main" val="1893964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3103930345"/>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4111692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F5A19AE-FC78-ADD3-D559-800A6DE38225}"/>
              </a:ext>
            </a:extLst>
          </p:cNvPr>
          <p:cNvSpPr txBox="1"/>
          <p:nvPr/>
        </p:nvSpPr>
        <p:spPr>
          <a:xfrm>
            <a:off x="179512" y="1203105"/>
            <a:ext cx="6120680" cy="461665"/>
          </a:xfrm>
          <a:prstGeom prst="rect">
            <a:avLst/>
          </a:prstGeom>
          <a:noFill/>
        </p:spPr>
        <p:txBody>
          <a:bodyPr wrap="square" rtlCol="0">
            <a:spAutoFit/>
          </a:bodyPr>
          <a:lstStyle/>
          <a:p>
            <a:r>
              <a:rPr lang="en-US" sz="2400" b="1"/>
              <a:t>Applications</a:t>
            </a:r>
          </a:p>
        </p:txBody>
      </p:sp>
      <p:sp>
        <p:nvSpPr>
          <p:cNvPr id="9" name="TextBox 8">
            <a:extLst>
              <a:ext uri="{FF2B5EF4-FFF2-40B4-BE49-F238E27FC236}">
                <a16:creationId xmlns:a16="http://schemas.microsoft.com/office/drawing/2014/main" id="{42FF0B5F-3F82-99C2-9310-33351BAEAFD2}"/>
              </a:ext>
            </a:extLst>
          </p:cNvPr>
          <p:cNvSpPr txBox="1"/>
          <p:nvPr/>
        </p:nvSpPr>
        <p:spPr>
          <a:xfrm>
            <a:off x="539552" y="1988840"/>
            <a:ext cx="7776864" cy="646331"/>
          </a:xfrm>
          <a:prstGeom prst="rect">
            <a:avLst/>
          </a:prstGeom>
          <a:noFill/>
        </p:spPr>
        <p:txBody>
          <a:bodyPr wrap="square" rtlCol="0">
            <a:spAutoFit/>
          </a:bodyPr>
          <a:lstStyle/>
          <a:p>
            <a:r>
              <a:rPr lang="en-US"/>
              <a:t>The Mid Zoom models are great for the large perimeter surveillance, such as Utility territory, factory, large campuses, city surveillance.</a:t>
            </a:r>
          </a:p>
        </p:txBody>
      </p:sp>
      <p:sp>
        <p:nvSpPr>
          <p:cNvPr id="2" name="TextBox 1">
            <a:extLst>
              <a:ext uri="{FF2B5EF4-FFF2-40B4-BE49-F238E27FC236}">
                <a16:creationId xmlns:a16="http://schemas.microsoft.com/office/drawing/2014/main" id="{6082E41D-36C9-9181-6F9D-C0046DA835E3}"/>
              </a:ext>
            </a:extLst>
          </p:cNvPr>
          <p:cNvSpPr txBox="1"/>
          <p:nvPr/>
        </p:nvSpPr>
        <p:spPr>
          <a:xfrm>
            <a:off x="546398" y="2899057"/>
            <a:ext cx="7776864" cy="646331"/>
          </a:xfrm>
          <a:prstGeom prst="rect">
            <a:avLst/>
          </a:prstGeom>
          <a:noFill/>
        </p:spPr>
        <p:txBody>
          <a:bodyPr wrap="square" rtlCol="0">
            <a:spAutoFit/>
          </a:bodyPr>
          <a:lstStyle/>
          <a:p>
            <a:r>
              <a:rPr lang="en-US"/>
              <a:t>The 60fps model (Z415) is also great for the traffic applications, especially, for supporting 100-meter IR LED distance.</a:t>
            </a:r>
          </a:p>
        </p:txBody>
      </p:sp>
      <p:sp>
        <p:nvSpPr>
          <p:cNvPr id="4" name="TextBox 3">
            <a:extLst>
              <a:ext uri="{FF2B5EF4-FFF2-40B4-BE49-F238E27FC236}">
                <a16:creationId xmlns:a16="http://schemas.microsoft.com/office/drawing/2014/main" id="{8A8A7A5F-442B-7E1A-9F31-276851E3152A}"/>
              </a:ext>
            </a:extLst>
          </p:cNvPr>
          <p:cNvSpPr txBox="1"/>
          <p:nvPr/>
        </p:nvSpPr>
        <p:spPr>
          <a:xfrm>
            <a:off x="536101" y="3815516"/>
            <a:ext cx="7776864" cy="923330"/>
          </a:xfrm>
          <a:prstGeom prst="rect">
            <a:avLst/>
          </a:prstGeom>
          <a:noFill/>
        </p:spPr>
        <p:txBody>
          <a:bodyPr wrap="square" lIns="91440" tIns="45720" rIns="91440" bIns="45720" rtlCol="0" anchor="t">
            <a:spAutoFit/>
          </a:bodyPr>
          <a:lstStyle/>
          <a:p>
            <a:r>
              <a:rPr lang="en-US"/>
              <a:t>People Counting, support people flow counting and crowd density monitoring, suitable for different statistical scenarios.</a:t>
            </a:r>
          </a:p>
          <a:p>
            <a:endParaRPr lang="en-US">
              <a:ea typeface="Calibri"/>
              <a:cs typeface="Calibri"/>
            </a:endParaRPr>
          </a:p>
        </p:txBody>
      </p:sp>
    </p:spTree>
    <p:extLst>
      <p:ext uri="{BB962C8B-B14F-4D97-AF65-F5344CB8AC3E}">
        <p14:creationId xmlns:p14="http://schemas.microsoft.com/office/powerpoint/2010/main" val="78354337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如螢幕大小 (4:3)</PresentationFormat>
  <Slides>7</Slides>
  <Notes>7</Notes>
  <HiddenSlides>0</HiddenSlides>
  <ScaleCrop>false</ScaleCrop>
  <HeadingPairs>
    <vt:vector size="4" baseType="variant">
      <vt:variant>
        <vt:lpstr>佈景主題</vt:lpstr>
      </vt:variant>
      <vt:variant>
        <vt:i4>2</vt:i4>
      </vt:variant>
      <vt:variant>
        <vt:lpstr>投影片標題</vt:lpstr>
      </vt:variant>
      <vt:variant>
        <vt:i4>7</vt:i4>
      </vt:variant>
    </vt:vector>
  </HeadingPairs>
  <TitlesOfParts>
    <vt:vector size="9"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revision>4</cp:revision>
  <dcterms:created xsi:type="dcterms:W3CDTF">2015-08-31T10:30:03Z</dcterms:created>
  <dcterms:modified xsi:type="dcterms:W3CDTF">2024-12-02T07:00:40Z</dcterms:modified>
</cp:coreProperties>
</file>