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31"/>
  </p:notesMasterIdLst>
  <p:sldIdLst>
    <p:sldId id="279" r:id="rId3"/>
    <p:sldId id="376" r:id="rId4"/>
    <p:sldId id="377" r:id="rId5"/>
    <p:sldId id="396" r:id="rId6"/>
    <p:sldId id="402" r:id="rId7"/>
    <p:sldId id="397" r:id="rId8"/>
    <p:sldId id="407" r:id="rId9"/>
    <p:sldId id="390" r:id="rId10"/>
    <p:sldId id="391" r:id="rId11"/>
    <p:sldId id="392" r:id="rId12"/>
    <p:sldId id="393" r:id="rId13"/>
    <p:sldId id="394" r:id="rId14"/>
    <p:sldId id="395" r:id="rId15"/>
    <p:sldId id="398" r:id="rId16"/>
    <p:sldId id="399" r:id="rId17"/>
    <p:sldId id="400" r:id="rId18"/>
    <p:sldId id="401" r:id="rId19"/>
    <p:sldId id="410" r:id="rId20"/>
    <p:sldId id="409" r:id="rId21"/>
    <p:sldId id="403" r:id="rId22"/>
    <p:sldId id="404" r:id="rId23"/>
    <p:sldId id="405" r:id="rId24"/>
    <p:sldId id="406" r:id="rId25"/>
    <p:sldId id="411" r:id="rId26"/>
    <p:sldId id="412" r:id="rId27"/>
    <p:sldId id="408" r:id="rId28"/>
    <p:sldId id="388" r:id="rId29"/>
    <p:sldId id="387" r:id="rId30"/>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FFE5"/>
    <a:srgbClr val="00B050"/>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35" autoAdjust="0"/>
    <p:restoredTop sz="90717" autoAdjust="0"/>
  </p:normalViewPr>
  <p:slideViewPr>
    <p:cSldViewPr>
      <p:cViewPr varScale="1">
        <p:scale>
          <a:sx n="78" d="100"/>
          <a:sy n="78" d="100"/>
        </p:scale>
        <p:origin x="864" y="5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2023/8/23</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a:t>
            </a:fld>
            <a:endParaRPr lang="zh-TW" altLang="en-US"/>
          </a:p>
        </p:txBody>
      </p:sp>
    </p:spTree>
    <p:extLst>
      <p:ext uri="{BB962C8B-B14F-4D97-AF65-F5344CB8AC3E}">
        <p14:creationId xmlns:p14="http://schemas.microsoft.com/office/powerpoint/2010/main" val="1224502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34404553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58248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49739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25863537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3673870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32225050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41959097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9854981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29419820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7520214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29690958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39076561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24557687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26176976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8500682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39448892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4809846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39530936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33759125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23</a:t>
            </a:fld>
            <a:endParaRPr lang="zh-TW" altLang="en-US"/>
          </a:p>
        </p:txBody>
      </p:sp>
    </p:spTree>
    <p:extLst>
      <p:ext uri="{BB962C8B-B14F-4D97-AF65-F5344CB8AC3E}">
        <p14:creationId xmlns:p14="http://schemas.microsoft.com/office/powerpoint/2010/main" val="36223822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1306282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25</a:t>
            </a:fld>
            <a:endParaRPr lang="zh-TW" altLang="en-US"/>
          </a:p>
        </p:txBody>
      </p:sp>
    </p:spTree>
    <p:extLst>
      <p:ext uri="{BB962C8B-B14F-4D97-AF65-F5344CB8AC3E}">
        <p14:creationId xmlns:p14="http://schemas.microsoft.com/office/powerpoint/2010/main" val="291926812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26</a:t>
            </a:fld>
            <a:endParaRPr lang="zh-TW" altLang="en-US"/>
          </a:p>
        </p:txBody>
      </p:sp>
    </p:spTree>
    <p:extLst>
      <p:ext uri="{BB962C8B-B14F-4D97-AF65-F5344CB8AC3E}">
        <p14:creationId xmlns:p14="http://schemas.microsoft.com/office/powerpoint/2010/main" val="355318933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2023/8/23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2023/8/23</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2023/8/23</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2023/8/23</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2023/8/23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2023/8/23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2023/8/23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2023/8/23</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2023/8/23</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2023/8/23</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2023/8/23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2023/8/23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2023/8/23</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2023/8/23</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8.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hyperlink" Target="https://download.acti.com/?id=31324"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5.xml"/><Relationship Id="rId1" Type="http://schemas.openxmlformats.org/officeDocument/2006/relationships/slideLayout" Target="../slideLayouts/slideLayout8.xml"/><Relationship Id="rId5" Type="http://schemas.openxmlformats.org/officeDocument/2006/relationships/hyperlink" Target="https://www.acti.com/products/spec/TVW-300%7CTVW-301" TargetMode="External"/><Relationship Id="rId4" Type="http://schemas.openxmlformats.org/officeDocument/2006/relationships/image" Target="../media/image15.png"/></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6.xml"/><Relationship Id="rId1" Type="http://schemas.openxmlformats.org/officeDocument/2006/relationships/slideLayout" Target="../slideLayouts/slideLayout8.xml"/><Relationship Id="rId6" Type="http://schemas.openxmlformats.org/officeDocument/2006/relationships/hyperlink" Target="https://www.acti.com/video/v1478" TargetMode="External"/><Relationship Id="rId5" Type="http://schemas.openxmlformats.org/officeDocument/2006/relationships/hyperlink" Target="https://www.acti.com/video/v1468" TargetMode="External"/><Relationship Id="rId4" Type="http://schemas.openxmlformats.org/officeDocument/2006/relationships/image" Target="../media/image17.png"/></Relationships>
</file>

<file path=ppt/slides/_rels/slide27.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7.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18.png"/></Relationships>
</file>

<file path=ppt/slides/_rels/slide28.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28.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TextBox 2"/>
          <p:cNvSpPr txBox="1"/>
          <p:nvPr/>
        </p:nvSpPr>
        <p:spPr>
          <a:xfrm>
            <a:off x="786176" y="4365104"/>
            <a:ext cx="4937952" cy="923330"/>
          </a:xfrm>
          <a:prstGeom prst="rect">
            <a:avLst/>
          </a:prstGeom>
          <a:noFill/>
        </p:spPr>
        <p:txBody>
          <a:bodyPr wrap="square" rtlCol="0">
            <a:spAutoFit/>
          </a:bodyPr>
          <a:lstStyle/>
          <a:p>
            <a:r>
              <a:rPr lang="en-US" b="1" dirty="0">
                <a:solidFill>
                  <a:schemeClr val="tx1">
                    <a:lumMod val="50000"/>
                    <a:lumOff val="50000"/>
                  </a:schemeClr>
                </a:solidFill>
              </a:rPr>
              <a:t>ST3-7</a:t>
            </a:r>
          </a:p>
          <a:p>
            <a:r>
              <a:rPr lang="en-US" dirty="0">
                <a:solidFill>
                  <a:schemeClr val="tx1">
                    <a:lumMod val="50000"/>
                    <a:lumOff val="50000"/>
                  </a:schemeClr>
                </a:solidFill>
              </a:rPr>
              <a:t>Windows-based NVR products with the scale of 201-500 channels.</a:t>
            </a:r>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755576" y="2132856"/>
            <a:ext cx="7164288" cy="1934773"/>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50000"/>
              </a:lnSpc>
            </a:pPr>
            <a:r>
              <a:rPr lang="en-US" sz="5400" b="1" dirty="0">
                <a:solidFill>
                  <a:schemeClr val="tx1">
                    <a:lumMod val="50000"/>
                    <a:lumOff val="50000"/>
                  </a:schemeClr>
                </a:solidFill>
                <a:ea typeface="新細明體" pitchFamily="18" charset="-120"/>
              </a:rPr>
              <a:t>ACTi Products</a:t>
            </a:r>
          </a:p>
          <a:p>
            <a:pPr algn="l">
              <a:lnSpc>
                <a:spcPct val="150000"/>
              </a:lnSpc>
            </a:pPr>
            <a:r>
              <a:rPr lang="en-US" sz="3200" dirty="0">
                <a:solidFill>
                  <a:schemeClr val="tx1">
                    <a:lumMod val="50000"/>
                    <a:lumOff val="50000"/>
                  </a:schemeClr>
                </a:solidFill>
                <a:ea typeface="新細明體" pitchFamily="18" charset="-120"/>
              </a:rPr>
              <a:t>Introduction</a:t>
            </a:r>
          </a:p>
        </p:txBody>
      </p:sp>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Contents</a:t>
            </a:r>
          </a:p>
        </p:txBody>
      </p:sp>
      <p:pic>
        <p:nvPicPr>
          <p:cNvPr id="1032" name="Picture 8">
            <a:extLst>
              <a:ext uri="{FF2B5EF4-FFF2-40B4-BE49-F238E27FC236}">
                <a16:creationId xmlns:a16="http://schemas.microsoft.com/office/drawing/2014/main" id="{65FCDD07-112D-B6E4-3BB9-BB0D771B2E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142224"/>
            <a:ext cx="360039" cy="36003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ABE988E-6D74-68D5-B771-78904141C66B}"/>
              </a:ext>
            </a:extLst>
          </p:cNvPr>
          <p:cNvSpPr txBox="1"/>
          <p:nvPr/>
        </p:nvSpPr>
        <p:spPr>
          <a:xfrm>
            <a:off x="1331640" y="1700808"/>
            <a:ext cx="6192688" cy="5035353"/>
          </a:xfrm>
          <a:prstGeom prst="rect">
            <a:avLst/>
          </a:prstGeom>
          <a:solidFill>
            <a:schemeClr val="bg1">
              <a:lumMod val="95000"/>
            </a:schemeClr>
          </a:solidFill>
        </p:spPr>
        <p:txBody>
          <a:bodyPr wrap="square" rtlCol="0">
            <a:spAutoFit/>
          </a:bodyPr>
          <a:lstStyle/>
          <a:p>
            <a:pPr marL="285750" indent="-285750">
              <a:lnSpc>
                <a:spcPct val="150000"/>
              </a:lnSpc>
              <a:buFont typeface="Arial" panose="020B0604020202020204" pitchFamily="34" charset="0"/>
              <a:buChar char="•"/>
            </a:pPr>
            <a:r>
              <a:rPr lang="en-US" dirty="0"/>
              <a:t>Introduction of NVR 3 Product Family</a:t>
            </a:r>
          </a:p>
          <a:p>
            <a:pPr marL="285750" indent="-285750">
              <a:lnSpc>
                <a:spcPct val="150000"/>
              </a:lnSpc>
              <a:buFont typeface="Arial" panose="020B0604020202020204" pitchFamily="34" charset="0"/>
              <a:buChar char="•"/>
            </a:pPr>
            <a:r>
              <a:rPr lang="en-US" dirty="0"/>
              <a:t>NVR 3 Editions Comparison</a:t>
            </a:r>
          </a:p>
          <a:p>
            <a:pPr marL="285750" indent="-285750">
              <a:lnSpc>
                <a:spcPct val="150000"/>
              </a:lnSpc>
              <a:buFont typeface="Arial" panose="020B0604020202020204" pitchFamily="34" charset="0"/>
              <a:buChar char="•"/>
            </a:pPr>
            <a:r>
              <a:rPr lang="en-US" dirty="0"/>
              <a:t>Value Position by Scale</a:t>
            </a:r>
          </a:p>
          <a:p>
            <a:pPr marL="285750" indent="-285750">
              <a:lnSpc>
                <a:spcPct val="150000"/>
              </a:lnSpc>
              <a:buFont typeface="Arial" panose="020B0604020202020204" pitchFamily="34" charset="0"/>
              <a:buChar char="•"/>
            </a:pPr>
            <a:r>
              <a:rPr lang="en-US" dirty="0"/>
              <a:t>Standalone Server Options</a:t>
            </a:r>
          </a:p>
          <a:p>
            <a:pPr marL="285750" indent="-285750">
              <a:lnSpc>
                <a:spcPct val="150000"/>
              </a:lnSpc>
              <a:buFont typeface="Arial" panose="020B0604020202020204" pitchFamily="34" charset="0"/>
              <a:buChar char="•"/>
            </a:pPr>
            <a:r>
              <a:rPr lang="en-US" dirty="0"/>
              <a:t>Value Position &amp; Unique Selling Points</a:t>
            </a:r>
          </a:p>
          <a:p>
            <a:pPr marL="285750" indent="-285750">
              <a:lnSpc>
                <a:spcPct val="150000"/>
              </a:lnSpc>
              <a:buFont typeface="Arial" panose="020B0604020202020204" pitchFamily="34" charset="0"/>
              <a:buChar char="•"/>
            </a:pPr>
            <a:r>
              <a:rPr lang="en-US" dirty="0"/>
              <a:t>Lite Web Client Introduction</a:t>
            </a:r>
          </a:p>
          <a:p>
            <a:pPr marL="285750" indent="-285750">
              <a:lnSpc>
                <a:spcPct val="150000"/>
              </a:lnSpc>
              <a:buFont typeface="Arial" panose="020B0604020202020204" pitchFamily="34" charset="0"/>
              <a:buChar char="•"/>
            </a:pPr>
            <a:r>
              <a:rPr lang="en-US" dirty="0"/>
              <a:t>ACTi Mobile Client for NVR 3</a:t>
            </a:r>
          </a:p>
          <a:p>
            <a:pPr marL="285750" indent="-285750">
              <a:lnSpc>
                <a:spcPct val="150000"/>
              </a:lnSpc>
              <a:buFont typeface="Arial" panose="020B0604020202020204" pitchFamily="34" charset="0"/>
              <a:buChar char="•"/>
            </a:pPr>
            <a:r>
              <a:rPr lang="en-US" dirty="0"/>
              <a:t>Redundancy Solutions</a:t>
            </a:r>
          </a:p>
          <a:p>
            <a:pPr marL="285750" indent="-285750">
              <a:lnSpc>
                <a:spcPct val="150000"/>
              </a:lnSpc>
              <a:buFont typeface="Arial" panose="020B0604020202020204" pitchFamily="34" charset="0"/>
              <a:buChar char="•"/>
            </a:pPr>
            <a:r>
              <a:rPr lang="en-US" dirty="0"/>
              <a:t>TV Wall Products</a:t>
            </a:r>
          </a:p>
          <a:p>
            <a:pPr marL="285750" indent="-285750">
              <a:lnSpc>
                <a:spcPct val="150000"/>
              </a:lnSpc>
              <a:buFont typeface="Arial" panose="020B0604020202020204" pitchFamily="34" charset="0"/>
              <a:buChar char="•"/>
            </a:pPr>
            <a:r>
              <a:rPr lang="en-US" dirty="0"/>
              <a:t>Learn More about NVR 3</a:t>
            </a:r>
          </a:p>
          <a:p>
            <a:pPr marL="285750" indent="-285750">
              <a:lnSpc>
                <a:spcPct val="150000"/>
              </a:lnSpc>
              <a:buFont typeface="Arial" panose="020B0604020202020204" pitchFamily="34" charset="0"/>
              <a:buChar char="•"/>
            </a:pPr>
            <a:r>
              <a:rPr lang="en-US" dirty="0"/>
              <a:t>Where to Buy</a:t>
            </a:r>
          </a:p>
          <a:p>
            <a:pPr marL="285750" indent="-285750">
              <a:lnSpc>
                <a:spcPct val="150000"/>
              </a:lnSpc>
              <a:buFont typeface="Arial" panose="020B0604020202020204" pitchFamily="34" charset="0"/>
              <a:buChar char="•"/>
            </a:pPr>
            <a:r>
              <a:rPr lang="en-US" dirty="0"/>
              <a:t>Support and Services</a:t>
            </a:r>
          </a:p>
        </p:txBody>
      </p:sp>
    </p:spTree>
    <p:extLst>
      <p:ext uri="{BB962C8B-B14F-4D97-AF65-F5344CB8AC3E}">
        <p14:creationId xmlns:p14="http://schemas.microsoft.com/office/powerpoint/2010/main" val="2878030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Introduction of NVR 3 Product Family</a:t>
            </a:r>
          </a:p>
        </p:txBody>
      </p:sp>
      <p:pic>
        <p:nvPicPr>
          <p:cNvPr id="4"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50946726-5DD8-35DC-0BF2-062EB74C9D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5452" y="3430215"/>
            <a:ext cx="2591073" cy="259107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a:extLst>
              <a:ext uri="{FF2B5EF4-FFF2-40B4-BE49-F238E27FC236}">
                <a16:creationId xmlns:a16="http://schemas.microsoft.com/office/drawing/2014/main" id="{DD1DE5FB-1300-87B9-6611-135C6EA967E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60030" y="3600341"/>
            <a:ext cx="2018680" cy="201868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a:extLst>
              <a:ext uri="{FF2B5EF4-FFF2-40B4-BE49-F238E27FC236}">
                <a16:creationId xmlns:a16="http://schemas.microsoft.com/office/drawing/2014/main" id="{8BB0D6C1-5D29-800B-2E5C-0FF401F83E2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04048" y="4038181"/>
            <a:ext cx="1143000" cy="11430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3A0B5A8D-7FE4-9800-7B25-1B32280E96DA}"/>
              </a:ext>
            </a:extLst>
          </p:cNvPr>
          <p:cNvSpPr txBox="1"/>
          <p:nvPr/>
        </p:nvSpPr>
        <p:spPr>
          <a:xfrm>
            <a:off x="460375" y="5448180"/>
            <a:ext cx="2887489" cy="369332"/>
          </a:xfrm>
          <a:prstGeom prst="rect">
            <a:avLst/>
          </a:prstGeom>
          <a:noFill/>
        </p:spPr>
        <p:txBody>
          <a:bodyPr wrap="square" rtlCol="0">
            <a:spAutoFit/>
          </a:bodyPr>
          <a:lstStyle/>
          <a:p>
            <a:r>
              <a:rPr lang="en-US" dirty="0"/>
              <a:t>Software editions of NVR 3</a:t>
            </a:r>
          </a:p>
        </p:txBody>
      </p:sp>
      <p:sp>
        <p:nvSpPr>
          <p:cNvPr id="8" name="TextBox 7">
            <a:extLst>
              <a:ext uri="{FF2B5EF4-FFF2-40B4-BE49-F238E27FC236}">
                <a16:creationId xmlns:a16="http://schemas.microsoft.com/office/drawing/2014/main" id="{B2F3B3C6-1F80-1DC0-9F91-68830AEF6826}"/>
              </a:ext>
            </a:extLst>
          </p:cNvPr>
          <p:cNvSpPr txBox="1"/>
          <p:nvPr/>
        </p:nvSpPr>
        <p:spPr>
          <a:xfrm>
            <a:off x="5076056" y="5230415"/>
            <a:ext cx="2887489" cy="923330"/>
          </a:xfrm>
          <a:prstGeom prst="rect">
            <a:avLst/>
          </a:prstGeom>
          <a:noFill/>
        </p:spPr>
        <p:txBody>
          <a:bodyPr wrap="square" rtlCol="0">
            <a:spAutoFit/>
          </a:bodyPr>
          <a:lstStyle/>
          <a:p>
            <a:r>
              <a:rPr lang="en-US" dirty="0"/>
              <a:t>Standalone NVR options based on NVR 3 </a:t>
            </a:r>
          </a:p>
          <a:p>
            <a:r>
              <a:rPr lang="en-US" dirty="0">
                <a:solidFill>
                  <a:schemeClr val="tx1">
                    <a:lumMod val="50000"/>
                    <a:lumOff val="50000"/>
                  </a:schemeClr>
                </a:solidFill>
              </a:rPr>
              <a:t>(INR and GNR series)</a:t>
            </a:r>
          </a:p>
        </p:txBody>
      </p:sp>
      <p:sp>
        <p:nvSpPr>
          <p:cNvPr id="9" name="TextBox 8">
            <a:extLst>
              <a:ext uri="{FF2B5EF4-FFF2-40B4-BE49-F238E27FC236}">
                <a16:creationId xmlns:a16="http://schemas.microsoft.com/office/drawing/2014/main" id="{B7F75EE6-C18E-C323-B5A2-E6A63CEEFF7E}"/>
              </a:ext>
            </a:extLst>
          </p:cNvPr>
          <p:cNvSpPr txBox="1"/>
          <p:nvPr/>
        </p:nvSpPr>
        <p:spPr>
          <a:xfrm>
            <a:off x="612774" y="2206079"/>
            <a:ext cx="7565936" cy="923330"/>
          </a:xfrm>
          <a:prstGeom prst="rect">
            <a:avLst/>
          </a:prstGeom>
          <a:solidFill>
            <a:schemeClr val="bg1">
              <a:lumMod val="95000"/>
            </a:schemeClr>
          </a:solidFill>
        </p:spPr>
        <p:txBody>
          <a:bodyPr wrap="square" rtlCol="0">
            <a:spAutoFit/>
          </a:bodyPr>
          <a:lstStyle/>
          <a:p>
            <a:r>
              <a:rPr lang="en-US" b="1" dirty="0"/>
              <a:t>NVR 3 </a:t>
            </a:r>
            <a:r>
              <a:rPr lang="en-US" dirty="0"/>
              <a:t>is one of the most famous ACTi products – it is a professional and elegant network video recorder platform with wide range of features and extremely reliable performance!</a:t>
            </a:r>
          </a:p>
        </p:txBody>
      </p:sp>
      <p:sp>
        <p:nvSpPr>
          <p:cNvPr id="10" name="TextBox 9">
            <a:extLst>
              <a:ext uri="{FF2B5EF4-FFF2-40B4-BE49-F238E27FC236}">
                <a16:creationId xmlns:a16="http://schemas.microsoft.com/office/drawing/2014/main" id="{F197250C-82B0-58DC-D719-6FB035D26658}"/>
              </a:ext>
            </a:extLst>
          </p:cNvPr>
          <p:cNvSpPr txBox="1"/>
          <p:nvPr/>
        </p:nvSpPr>
        <p:spPr>
          <a:xfrm>
            <a:off x="612774" y="3341050"/>
            <a:ext cx="7565936" cy="369332"/>
          </a:xfrm>
          <a:prstGeom prst="rect">
            <a:avLst/>
          </a:prstGeom>
          <a:solidFill>
            <a:schemeClr val="bg1">
              <a:lumMod val="95000"/>
            </a:schemeClr>
          </a:solidFill>
        </p:spPr>
        <p:txBody>
          <a:bodyPr wrap="square" rtlCol="0">
            <a:spAutoFit/>
          </a:bodyPr>
          <a:lstStyle/>
          <a:p>
            <a:r>
              <a:rPr lang="en-US" dirty="0"/>
              <a:t>Both standalone and software versions available.</a:t>
            </a:r>
          </a:p>
        </p:txBody>
      </p:sp>
    </p:spTree>
    <p:extLst>
      <p:ext uri="{BB962C8B-B14F-4D97-AF65-F5344CB8AC3E}">
        <p14:creationId xmlns:p14="http://schemas.microsoft.com/office/powerpoint/2010/main" val="30719748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Introduction of NVR 3 Product Family</a:t>
            </a:r>
          </a:p>
        </p:txBody>
      </p:sp>
      <p:sp>
        <p:nvSpPr>
          <p:cNvPr id="2" name="TextBox 1">
            <a:extLst>
              <a:ext uri="{FF2B5EF4-FFF2-40B4-BE49-F238E27FC236}">
                <a16:creationId xmlns:a16="http://schemas.microsoft.com/office/drawing/2014/main" id="{49107654-9C53-4931-9988-B7FD54A32CFD}"/>
              </a:ext>
            </a:extLst>
          </p:cNvPr>
          <p:cNvSpPr txBox="1"/>
          <p:nvPr/>
        </p:nvSpPr>
        <p:spPr>
          <a:xfrm>
            <a:off x="612774" y="2206079"/>
            <a:ext cx="7565936" cy="2031325"/>
          </a:xfrm>
          <a:prstGeom prst="rect">
            <a:avLst/>
          </a:prstGeom>
          <a:solidFill>
            <a:schemeClr val="bg1">
              <a:lumMod val="95000"/>
            </a:schemeClr>
          </a:solidFill>
        </p:spPr>
        <p:txBody>
          <a:bodyPr wrap="square" rtlCol="0">
            <a:spAutoFit/>
          </a:bodyPr>
          <a:lstStyle/>
          <a:p>
            <a:pPr marL="285750" indent="-285750">
              <a:buFont typeface="Arial" panose="020B0604020202020204" pitchFamily="34" charset="0"/>
              <a:buChar char="•"/>
            </a:pPr>
            <a:r>
              <a:rPr lang="en-US" dirty="0"/>
              <a:t>There are two </a:t>
            </a:r>
            <a:r>
              <a:rPr lang="en-US" b="1" dirty="0"/>
              <a:t>EDITIONS</a:t>
            </a:r>
            <a:r>
              <a:rPr lang="en-US" dirty="0"/>
              <a:t> of NVR 3 available – </a:t>
            </a:r>
            <a:r>
              <a:rPr lang="en-US" b="1" dirty="0"/>
              <a:t>Business</a:t>
            </a:r>
            <a:r>
              <a:rPr lang="en-US" dirty="0"/>
              <a:t> and </a:t>
            </a:r>
            <a:r>
              <a:rPr lang="en-US" b="1" dirty="0"/>
              <a:t>Corporate</a:t>
            </a:r>
            <a:r>
              <a:rPr lang="en-US" dirty="0"/>
              <a: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Depending on the scale of the project, the user can choose either NVR 3 Business or Corporate.</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It is also possible to upgrade the servers with the existing Business edition to the Corporate edition.</a:t>
            </a:r>
          </a:p>
        </p:txBody>
      </p:sp>
      <p:sp>
        <p:nvSpPr>
          <p:cNvPr id="3" name="TextBox 2">
            <a:extLst>
              <a:ext uri="{FF2B5EF4-FFF2-40B4-BE49-F238E27FC236}">
                <a16:creationId xmlns:a16="http://schemas.microsoft.com/office/drawing/2014/main" id="{5E1881CF-9A2B-2F19-9C4F-41487F83A079}"/>
              </a:ext>
            </a:extLst>
          </p:cNvPr>
          <p:cNvSpPr txBox="1"/>
          <p:nvPr/>
        </p:nvSpPr>
        <p:spPr>
          <a:xfrm>
            <a:off x="597748" y="4653136"/>
            <a:ext cx="7565936" cy="1754326"/>
          </a:xfrm>
          <a:prstGeom prst="rect">
            <a:avLst/>
          </a:prstGeom>
          <a:solidFill>
            <a:schemeClr val="bg1">
              <a:lumMod val="95000"/>
            </a:schemeClr>
          </a:solidFill>
        </p:spPr>
        <p:txBody>
          <a:bodyPr wrap="square" rtlCol="0">
            <a:spAutoFit/>
          </a:bodyPr>
          <a:lstStyle/>
          <a:p>
            <a:pPr marL="285750" indent="-285750">
              <a:buFont typeface="Arial" panose="020B0604020202020204" pitchFamily="34" charset="0"/>
              <a:buChar char="•"/>
            </a:pPr>
            <a:r>
              <a:rPr lang="en-US" dirty="0"/>
              <a:t>There are regular updates available for both editions, usually once per quarter. These updates are called </a:t>
            </a:r>
            <a:r>
              <a:rPr lang="en-US" b="1" dirty="0"/>
              <a:t>VERSIONS</a:t>
            </a:r>
            <a:r>
              <a:rPr lang="en-US" dirty="0"/>
              <a: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ACTi offers the updates for free!</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The latest version of NVR 3 is 3.0.16.</a:t>
            </a:r>
          </a:p>
        </p:txBody>
      </p:sp>
    </p:spTree>
    <p:extLst>
      <p:ext uri="{BB962C8B-B14F-4D97-AF65-F5344CB8AC3E}">
        <p14:creationId xmlns:p14="http://schemas.microsoft.com/office/powerpoint/2010/main" val="40353314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NVR Editions Comparison</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1850339975"/>
              </p:ext>
            </p:extLst>
          </p:nvPr>
        </p:nvGraphicFramePr>
        <p:xfrm>
          <a:off x="503548" y="2132856"/>
          <a:ext cx="8136904" cy="4050059"/>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311543">
                <a:tc>
                  <a:txBody>
                    <a:bodyPr/>
                    <a:lstStyle/>
                    <a:p>
                      <a:r>
                        <a:rPr lang="en-US" sz="1400" b="1" dirty="0"/>
                        <a:t>Feature</a:t>
                      </a:r>
                    </a:p>
                  </a:txBody>
                  <a:tcPr>
                    <a:solidFill>
                      <a:schemeClr val="bg1">
                        <a:lumMod val="95000"/>
                      </a:schemeClr>
                    </a:solidFill>
                  </a:tcPr>
                </a:tc>
                <a:tc>
                  <a:txBody>
                    <a:bodyPr/>
                    <a:lstStyle/>
                    <a:p>
                      <a:r>
                        <a:rPr lang="en-US" sz="1400" b="1" dirty="0"/>
                        <a:t>NVR 3 Business</a:t>
                      </a:r>
                    </a:p>
                  </a:txBody>
                  <a:tcPr>
                    <a:solidFill>
                      <a:schemeClr val="bg1">
                        <a:lumMod val="95000"/>
                      </a:schemeClr>
                    </a:solidFill>
                  </a:tcPr>
                </a:tc>
                <a:tc>
                  <a:txBody>
                    <a:bodyPr/>
                    <a:lstStyle/>
                    <a:p>
                      <a:r>
                        <a:rPr lang="en-US" sz="1400" b="1" dirty="0"/>
                        <a:t>NVR 3 Corporate</a:t>
                      </a:r>
                    </a:p>
                  </a:txBody>
                  <a:tcPr>
                    <a:solidFill>
                      <a:schemeClr val="bg1">
                        <a:lumMod val="95000"/>
                      </a:schemeClr>
                    </a:solidFill>
                  </a:tcPr>
                </a:tc>
                <a:extLst>
                  <a:ext uri="{0D108BD9-81ED-4DB2-BD59-A6C34878D82A}">
                    <a16:rowId xmlns:a16="http://schemas.microsoft.com/office/drawing/2014/main" val="10000"/>
                  </a:ext>
                </a:extLst>
              </a:tr>
              <a:tr h="311543">
                <a:tc>
                  <a:txBody>
                    <a:bodyPr/>
                    <a:lstStyle/>
                    <a:p>
                      <a:r>
                        <a:rPr lang="en-US" sz="1400" dirty="0"/>
                        <a:t>Maximum Number of Channels</a:t>
                      </a:r>
                    </a:p>
                  </a:txBody>
                  <a:tcPr anchor="ctr"/>
                </a:tc>
                <a:tc>
                  <a:txBody>
                    <a:bodyPr/>
                    <a:lstStyle/>
                    <a:p>
                      <a:r>
                        <a:rPr lang="en-US" sz="1400" dirty="0"/>
                        <a:t>100</a:t>
                      </a:r>
                    </a:p>
                  </a:txBody>
                  <a:tcPr anchor="ctr"/>
                </a:tc>
                <a:tc>
                  <a:txBody>
                    <a:bodyPr/>
                    <a:lstStyle/>
                    <a:p>
                      <a:r>
                        <a:rPr lang="en-US" sz="1400" dirty="0"/>
                        <a:t>200 </a:t>
                      </a:r>
                      <a:r>
                        <a:rPr lang="en-US" sz="1200" dirty="0">
                          <a:solidFill>
                            <a:schemeClr val="tx1">
                              <a:lumMod val="65000"/>
                              <a:lumOff val="35000"/>
                            </a:schemeClr>
                          </a:solidFill>
                        </a:rPr>
                        <a:t>(Standalone NVR 256)</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10001"/>
                  </a:ext>
                </a:extLst>
              </a:tr>
              <a:tr h="311543">
                <a:tc>
                  <a:txBody>
                    <a:bodyPr/>
                    <a:lstStyle/>
                    <a:p>
                      <a:r>
                        <a:rPr lang="en-US" sz="1400" dirty="0"/>
                        <a:t>Free ACTi Camera Channels Included</a:t>
                      </a:r>
                    </a:p>
                  </a:txBody>
                  <a:tcPr anchor="ctr"/>
                </a:tc>
                <a:tc>
                  <a:txBody>
                    <a:bodyPr/>
                    <a:lstStyle/>
                    <a:p>
                      <a:r>
                        <a:rPr lang="en-US" sz="1400" dirty="0"/>
                        <a:t>32</a:t>
                      </a:r>
                    </a:p>
                  </a:txBody>
                  <a:tcPr anchor="ctr"/>
                </a:tc>
                <a:tc>
                  <a:txBody>
                    <a:bodyPr/>
                    <a:lstStyle/>
                    <a:p>
                      <a:r>
                        <a:rPr lang="en-US" sz="1400" dirty="0"/>
                        <a:t>1</a:t>
                      </a:r>
                    </a:p>
                  </a:txBody>
                  <a:tcPr anchor="ctr"/>
                </a:tc>
                <a:extLst>
                  <a:ext uri="{0D108BD9-81ED-4DB2-BD59-A6C34878D82A}">
                    <a16:rowId xmlns:a16="http://schemas.microsoft.com/office/drawing/2014/main" val="10002"/>
                  </a:ext>
                </a:extLst>
              </a:tr>
              <a:tr h="311543">
                <a:tc>
                  <a:txBody>
                    <a:bodyPr/>
                    <a:lstStyle/>
                    <a:p>
                      <a:r>
                        <a:rPr lang="en-US" sz="1400" dirty="0"/>
                        <a:t>Free 3</a:t>
                      </a:r>
                      <a:r>
                        <a:rPr lang="en-US" sz="1400" baseline="30000" dirty="0"/>
                        <a:t>rd</a:t>
                      </a:r>
                      <a:r>
                        <a:rPr lang="en-US" sz="1400" dirty="0"/>
                        <a:t> Party Camera Channels Included</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dirty="0"/>
                        <a:t>1</a:t>
                      </a:r>
                    </a:p>
                  </a:txBody>
                  <a:tcPr anchor="ctr"/>
                </a:tc>
                <a:tc>
                  <a:txBody>
                    <a:bodyPr/>
                    <a:lstStyle/>
                    <a:p>
                      <a:r>
                        <a:rPr lang="en-US" altLang="zh-TW" sz="1400" dirty="0"/>
                        <a:t>1</a:t>
                      </a:r>
                    </a:p>
                  </a:txBody>
                  <a:tcPr anchor="ctr"/>
                </a:tc>
                <a:extLst>
                  <a:ext uri="{0D108BD9-81ED-4DB2-BD59-A6C34878D82A}">
                    <a16:rowId xmlns:a16="http://schemas.microsoft.com/office/drawing/2014/main" val="3732438586"/>
                  </a:ext>
                </a:extLst>
              </a:tr>
              <a:tr h="311543">
                <a:tc>
                  <a:txBody>
                    <a:bodyPr/>
                    <a:lstStyle/>
                    <a:p>
                      <a:r>
                        <a:rPr lang="en-US" sz="1400" dirty="0"/>
                        <a:t>CMS Support</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1080548930"/>
                  </a:ext>
                </a:extLst>
              </a:tr>
              <a:tr h="311543">
                <a:tc>
                  <a:txBody>
                    <a:bodyPr/>
                    <a:lstStyle/>
                    <a:p>
                      <a:r>
                        <a:rPr lang="en-US" sz="1400" dirty="0"/>
                        <a:t>POS, Access Control, Network IO Support</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10003"/>
                  </a:ext>
                </a:extLst>
              </a:tr>
              <a:tr h="311543">
                <a:tc>
                  <a:txBody>
                    <a:bodyPr/>
                    <a:lstStyle/>
                    <a:p>
                      <a:r>
                        <a:rPr lang="en-US" sz="1400" dirty="0" err="1"/>
                        <a:t>eMap</a:t>
                      </a:r>
                      <a:endParaRPr lang="en-US" sz="1400" dirty="0"/>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10004"/>
                  </a:ext>
                </a:extLst>
              </a:tr>
              <a:tr h="311543">
                <a:tc>
                  <a:txBody>
                    <a:bodyPr/>
                    <a:lstStyle/>
                    <a:p>
                      <a:r>
                        <a:rPr lang="en-US" sz="1400" dirty="0"/>
                        <a:t>Google Map</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420238445"/>
                  </a:ext>
                </a:extLst>
              </a:tr>
              <a:tr h="311543">
                <a:tc>
                  <a:txBody>
                    <a:bodyPr/>
                    <a:lstStyle/>
                    <a:p>
                      <a:r>
                        <a:rPr lang="en-US" sz="1400" dirty="0"/>
                        <a:t>Embedded Websites within Display</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3112262903"/>
                  </a:ext>
                </a:extLst>
              </a:tr>
              <a:tr h="311543">
                <a:tc>
                  <a:txBody>
                    <a:bodyPr/>
                    <a:lstStyle/>
                    <a:p>
                      <a:r>
                        <a:rPr lang="en-US" sz="1400" dirty="0"/>
                        <a:t>PTZ Control</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284105931"/>
                  </a:ext>
                </a:extLst>
              </a:tr>
              <a:tr h="311543">
                <a:tc>
                  <a:txBody>
                    <a:bodyPr/>
                    <a:lstStyle/>
                    <a:p>
                      <a:r>
                        <a:rPr lang="en-US" sz="1400" dirty="0"/>
                        <a:t>Redundancy Support (N+1, N-to-N)</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510118436"/>
                  </a:ext>
                </a:extLst>
              </a:tr>
              <a:tr h="311543">
                <a:tc>
                  <a:txBody>
                    <a:bodyPr/>
                    <a:lstStyle/>
                    <a:p>
                      <a:r>
                        <a:rPr lang="en-US" sz="1400" dirty="0"/>
                        <a:t>Workstation, Web Client, Mobile Client</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1761452278"/>
                  </a:ext>
                </a:extLst>
              </a:tr>
              <a:tr h="311543">
                <a:tc>
                  <a:txBody>
                    <a:bodyPr/>
                    <a:lstStyle/>
                    <a:p>
                      <a:r>
                        <a:rPr lang="en-US" sz="1400" dirty="0"/>
                        <a:t>Display Layouts (maximum grid size)*</a:t>
                      </a:r>
                    </a:p>
                  </a:txBody>
                  <a:tcPr anchor="ctr"/>
                </a:tc>
                <a:tc>
                  <a:txBody>
                    <a:bodyPr/>
                    <a:lstStyle/>
                    <a:p>
                      <a:r>
                        <a:rPr lang="en-US" sz="1400" dirty="0"/>
                        <a:t>144 </a:t>
                      </a:r>
                      <a:r>
                        <a:rPr lang="en-US" sz="1200" dirty="0">
                          <a:solidFill>
                            <a:schemeClr val="tx1">
                              <a:lumMod val="65000"/>
                              <a:lumOff val="35000"/>
                            </a:schemeClr>
                          </a:solidFill>
                        </a:rPr>
                        <a:t>(225 from v3.0.17)</a:t>
                      </a:r>
                      <a:endParaRPr lang="en-US" sz="1400" dirty="0">
                        <a:solidFill>
                          <a:schemeClr val="tx1">
                            <a:lumMod val="65000"/>
                            <a:lumOff val="35000"/>
                          </a:schemeClr>
                        </a:solidFill>
                      </a:endParaRPr>
                    </a:p>
                  </a:txBody>
                  <a:tcPr anchor="ctr"/>
                </a:tc>
                <a:tc>
                  <a:txBody>
                    <a:bodyPr/>
                    <a:lstStyle/>
                    <a:p>
                      <a:r>
                        <a:rPr lang="en-US" sz="1400" dirty="0"/>
                        <a:t>144 </a:t>
                      </a:r>
                      <a:r>
                        <a:rPr lang="en-US" sz="1200" dirty="0">
                          <a:solidFill>
                            <a:schemeClr val="tx1">
                              <a:lumMod val="65000"/>
                              <a:lumOff val="35000"/>
                            </a:schemeClr>
                          </a:solidFill>
                        </a:rPr>
                        <a:t>(225 from v3.0.17)</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3" name="TextBox 2">
            <a:extLst>
              <a:ext uri="{FF2B5EF4-FFF2-40B4-BE49-F238E27FC236}">
                <a16:creationId xmlns:a16="http://schemas.microsoft.com/office/drawing/2014/main" id="{1AA0A31A-174F-2290-3ABA-6AD4F445833B}"/>
              </a:ext>
            </a:extLst>
          </p:cNvPr>
          <p:cNvSpPr txBox="1"/>
          <p:nvPr/>
        </p:nvSpPr>
        <p:spPr>
          <a:xfrm>
            <a:off x="503548" y="6237312"/>
            <a:ext cx="7560840" cy="307777"/>
          </a:xfrm>
          <a:prstGeom prst="rect">
            <a:avLst/>
          </a:prstGeom>
          <a:noFill/>
        </p:spPr>
        <p:txBody>
          <a:bodyPr wrap="square" rtlCol="0">
            <a:spAutoFit/>
          </a:bodyPr>
          <a:lstStyle/>
          <a:p>
            <a:r>
              <a:rPr lang="en-US" sz="1400" dirty="0"/>
              <a:t>* NVR 3 display grid cells can be merged into different shape and size. </a:t>
            </a:r>
          </a:p>
        </p:txBody>
      </p:sp>
    </p:spTree>
    <p:extLst>
      <p:ext uri="{BB962C8B-B14F-4D97-AF65-F5344CB8AC3E}">
        <p14:creationId xmlns:p14="http://schemas.microsoft.com/office/powerpoint/2010/main" val="172560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Value Position by Scale</a:t>
            </a:r>
          </a:p>
        </p:txBody>
      </p:sp>
      <p:grpSp>
        <p:nvGrpSpPr>
          <p:cNvPr id="2" name="Group 1">
            <a:extLst>
              <a:ext uri="{FF2B5EF4-FFF2-40B4-BE49-F238E27FC236}">
                <a16:creationId xmlns:a16="http://schemas.microsoft.com/office/drawing/2014/main" id="{536F456B-2F53-8DB9-7B11-30725A76C7C0}"/>
              </a:ext>
            </a:extLst>
          </p:cNvPr>
          <p:cNvGrpSpPr/>
          <p:nvPr/>
        </p:nvGrpSpPr>
        <p:grpSpPr>
          <a:xfrm>
            <a:off x="1016215" y="5799012"/>
            <a:ext cx="7948273" cy="413658"/>
            <a:chOff x="728183" y="2511286"/>
            <a:chExt cx="7948273" cy="413658"/>
          </a:xfrm>
        </p:grpSpPr>
        <p:cxnSp>
          <p:nvCxnSpPr>
            <p:cNvPr id="3" name="Straight Arrow Connector 2">
              <a:extLst>
                <a:ext uri="{FF2B5EF4-FFF2-40B4-BE49-F238E27FC236}">
                  <a16:creationId xmlns:a16="http://schemas.microsoft.com/office/drawing/2014/main" id="{E2F9DCE2-8E7E-BA24-BB76-D24A1A143705}"/>
                </a:ext>
              </a:extLst>
            </p:cNvPr>
            <p:cNvCxnSpPr>
              <a:cxnSpLocks/>
            </p:cNvCxnSpPr>
            <p:nvPr/>
          </p:nvCxnSpPr>
          <p:spPr>
            <a:xfrm>
              <a:off x="728183" y="2924944"/>
              <a:ext cx="7948273"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0744F9FF-6851-16EF-5391-FE480B882414}"/>
                </a:ext>
              </a:extLst>
            </p:cNvPr>
            <p:cNvSpPr txBox="1"/>
            <p:nvPr/>
          </p:nvSpPr>
          <p:spPr>
            <a:xfrm>
              <a:off x="728183" y="2511286"/>
              <a:ext cx="723646" cy="369332"/>
            </a:xfrm>
            <a:prstGeom prst="rect">
              <a:avLst/>
            </a:prstGeom>
            <a:noFill/>
          </p:spPr>
          <p:txBody>
            <a:bodyPr wrap="square" rtlCol="0">
              <a:spAutoFit/>
            </a:bodyPr>
            <a:lstStyle/>
            <a:p>
              <a:r>
                <a:rPr lang="en-US" dirty="0"/>
                <a:t>4ch</a:t>
              </a:r>
            </a:p>
          </p:txBody>
        </p:sp>
        <p:sp>
          <p:nvSpPr>
            <p:cNvPr id="12" name="TextBox 11">
              <a:extLst>
                <a:ext uri="{FF2B5EF4-FFF2-40B4-BE49-F238E27FC236}">
                  <a16:creationId xmlns:a16="http://schemas.microsoft.com/office/drawing/2014/main" id="{0E6FDD91-A6E5-4760-AFCA-F21A0B06F3BC}"/>
                </a:ext>
              </a:extLst>
            </p:cNvPr>
            <p:cNvSpPr txBox="1"/>
            <p:nvPr/>
          </p:nvSpPr>
          <p:spPr>
            <a:xfrm>
              <a:off x="1691680" y="2540786"/>
              <a:ext cx="723646" cy="369332"/>
            </a:xfrm>
            <a:prstGeom prst="rect">
              <a:avLst/>
            </a:prstGeom>
            <a:noFill/>
          </p:spPr>
          <p:txBody>
            <a:bodyPr wrap="square" rtlCol="0">
              <a:spAutoFit/>
            </a:bodyPr>
            <a:lstStyle/>
            <a:p>
              <a:r>
                <a:rPr lang="en-US" dirty="0"/>
                <a:t>16ch</a:t>
              </a:r>
            </a:p>
          </p:txBody>
        </p:sp>
        <p:sp>
          <p:nvSpPr>
            <p:cNvPr id="13" name="TextBox 12">
              <a:extLst>
                <a:ext uri="{FF2B5EF4-FFF2-40B4-BE49-F238E27FC236}">
                  <a16:creationId xmlns:a16="http://schemas.microsoft.com/office/drawing/2014/main" id="{FB9FA317-9EC1-721B-052C-7BCD251CA62A}"/>
                </a:ext>
              </a:extLst>
            </p:cNvPr>
            <p:cNvSpPr txBox="1"/>
            <p:nvPr/>
          </p:nvSpPr>
          <p:spPr>
            <a:xfrm>
              <a:off x="2987824" y="2539416"/>
              <a:ext cx="723646" cy="369332"/>
            </a:xfrm>
            <a:prstGeom prst="rect">
              <a:avLst/>
            </a:prstGeom>
            <a:noFill/>
          </p:spPr>
          <p:txBody>
            <a:bodyPr wrap="square" rtlCol="0">
              <a:spAutoFit/>
            </a:bodyPr>
            <a:lstStyle/>
            <a:p>
              <a:r>
                <a:rPr lang="en-US" dirty="0"/>
                <a:t>32ch</a:t>
              </a:r>
            </a:p>
          </p:txBody>
        </p:sp>
        <p:sp>
          <p:nvSpPr>
            <p:cNvPr id="14" name="TextBox 13">
              <a:extLst>
                <a:ext uri="{FF2B5EF4-FFF2-40B4-BE49-F238E27FC236}">
                  <a16:creationId xmlns:a16="http://schemas.microsoft.com/office/drawing/2014/main" id="{1C89AD9A-87BD-809B-7886-B1CCBD2846F0}"/>
                </a:ext>
              </a:extLst>
            </p:cNvPr>
            <p:cNvSpPr txBox="1"/>
            <p:nvPr/>
          </p:nvSpPr>
          <p:spPr>
            <a:xfrm>
              <a:off x="4067944" y="2520270"/>
              <a:ext cx="723646" cy="369332"/>
            </a:xfrm>
            <a:prstGeom prst="rect">
              <a:avLst/>
            </a:prstGeom>
            <a:noFill/>
          </p:spPr>
          <p:txBody>
            <a:bodyPr wrap="square" rtlCol="0">
              <a:spAutoFit/>
            </a:bodyPr>
            <a:lstStyle/>
            <a:p>
              <a:r>
                <a:rPr lang="en-US" dirty="0"/>
                <a:t>64ch</a:t>
              </a:r>
            </a:p>
          </p:txBody>
        </p:sp>
        <p:sp>
          <p:nvSpPr>
            <p:cNvPr id="15" name="TextBox 14">
              <a:extLst>
                <a:ext uri="{FF2B5EF4-FFF2-40B4-BE49-F238E27FC236}">
                  <a16:creationId xmlns:a16="http://schemas.microsoft.com/office/drawing/2014/main" id="{C2060B52-7091-9EB0-BB99-0C5D0C1888F1}"/>
                </a:ext>
              </a:extLst>
            </p:cNvPr>
            <p:cNvSpPr txBox="1"/>
            <p:nvPr/>
          </p:nvSpPr>
          <p:spPr>
            <a:xfrm>
              <a:off x="5148064" y="2520270"/>
              <a:ext cx="1080120" cy="369332"/>
            </a:xfrm>
            <a:prstGeom prst="rect">
              <a:avLst/>
            </a:prstGeom>
            <a:noFill/>
          </p:spPr>
          <p:txBody>
            <a:bodyPr wrap="square" rtlCol="0">
              <a:spAutoFit/>
            </a:bodyPr>
            <a:lstStyle/>
            <a:p>
              <a:r>
                <a:rPr lang="en-US" dirty="0"/>
                <a:t>100ch</a:t>
              </a:r>
            </a:p>
          </p:txBody>
        </p:sp>
        <p:sp>
          <p:nvSpPr>
            <p:cNvPr id="16" name="TextBox 15">
              <a:extLst>
                <a:ext uri="{FF2B5EF4-FFF2-40B4-BE49-F238E27FC236}">
                  <a16:creationId xmlns:a16="http://schemas.microsoft.com/office/drawing/2014/main" id="{C1685D67-7441-F12F-7F96-B88839EA8642}"/>
                </a:ext>
              </a:extLst>
            </p:cNvPr>
            <p:cNvSpPr txBox="1"/>
            <p:nvPr/>
          </p:nvSpPr>
          <p:spPr>
            <a:xfrm>
              <a:off x="6338410" y="2511286"/>
              <a:ext cx="1080120" cy="369332"/>
            </a:xfrm>
            <a:prstGeom prst="rect">
              <a:avLst/>
            </a:prstGeom>
            <a:noFill/>
          </p:spPr>
          <p:txBody>
            <a:bodyPr wrap="square" rtlCol="0">
              <a:spAutoFit/>
            </a:bodyPr>
            <a:lstStyle/>
            <a:p>
              <a:r>
                <a:rPr lang="en-US" dirty="0"/>
                <a:t>200ch</a:t>
              </a:r>
            </a:p>
          </p:txBody>
        </p:sp>
        <p:sp>
          <p:nvSpPr>
            <p:cNvPr id="17" name="TextBox 16">
              <a:extLst>
                <a:ext uri="{FF2B5EF4-FFF2-40B4-BE49-F238E27FC236}">
                  <a16:creationId xmlns:a16="http://schemas.microsoft.com/office/drawing/2014/main" id="{426B398D-D9E8-6E77-02B9-9E49251D2BDD}"/>
                </a:ext>
              </a:extLst>
            </p:cNvPr>
            <p:cNvSpPr txBox="1"/>
            <p:nvPr/>
          </p:nvSpPr>
          <p:spPr>
            <a:xfrm>
              <a:off x="7579332" y="2511286"/>
              <a:ext cx="1080120" cy="369332"/>
            </a:xfrm>
            <a:prstGeom prst="rect">
              <a:avLst/>
            </a:prstGeom>
            <a:noFill/>
          </p:spPr>
          <p:txBody>
            <a:bodyPr wrap="square" rtlCol="0">
              <a:spAutoFit/>
            </a:bodyPr>
            <a:lstStyle/>
            <a:p>
              <a:r>
                <a:rPr lang="en-US" dirty="0"/>
                <a:t>500ch+</a:t>
              </a:r>
            </a:p>
          </p:txBody>
        </p:sp>
      </p:grpSp>
      <p:sp>
        <p:nvSpPr>
          <p:cNvPr id="19" name="Rectangle 18">
            <a:extLst>
              <a:ext uri="{FF2B5EF4-FFF2-40B4-BE49-F238E27FC236}">
                <a16:creationId xmlns:a16="http://schemas.microsoft.com/office/drawing/2014/main" id="{3D094075-80CE-D655-7F9E-4FC3222504AA}"/>
              </a:ext>
            </a:extLst>
          </p:cNvPr>
          <p:cNvSpPr/>
          <p:nvPr/>
        </p:nvSpPr>
        <p:spPr>
          <a:xfrm>
            <a:off x="2264178" y="4395035"/>
            <a:ext cx="3484326" cy="43203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NVR 3 Business, BNR</a:t>
            </a:r>
          </a:p>
        </p:txBody>
      </p:sp>
      <p:sp>
        <p:nvSpPr>
          <p:cNvPr id="20" name="Rectangle 19">
            <a:extLst>
              <a:ext uri="{FF2B5EF4-FFF2-40B4-BE49-F238E27FC236}">
                <a16:creationId xmlns:a16="http://schemas.microsoft.com/office/drawing/2014/main" id="{95B759F3-6494-98B9-89B6-E7CC3B56B753}"/>
              </a:ext>
            </a:extLst>
          </p:cNvPr>
          <p:cNvSpPr/>
          <p:nvPr/>
        </p:nvSpPr>
        <p:spPr>
          <a:xfrm>
            <a:off x="4499862" y="3541206"/>
            <a:ext cx="2918668" cy="7011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NVR 3 Corporate, GNR, INR</a:t>
            </a:r>
          </a:p>
        </p:txBody>
      </p:sp>
      <p:sp>
        <p:nvSpPr>
          <p:cNvPr id="21" name="Rectangle 20">
            <a:extLst>
              <a:ext uri="{FF2B5EF4-FFF2-40B4-BE49-F238E27FC236}">
                <a16:creationId xmlns:a16="http://schemas.microsoft.com/office/drawing/2014/main" id="{7CB927D6-D0E2-8FE6-24D4-3D5A3237C194}"/>
              </a:ext>
            </a:extLst>
          </p:cNvPr>
          <p:cNvSpPr/>
          <p:nvPr/>
        </p:nvSpPr>
        <p:spPr>
          <a:xfrm>
            <a:off x="5956394" y="2902812"/>
            <a:ext cx="2844207" cy="432039"/>
          </a:xfrm>
          <a:prstGeom prst="rect">
            <a:avLst/>
          </a:prstGeom>
          <a:solidFill>
            <a:schemeClr val="accent3">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CMS 2 + NVR 3 Corporate</a:t>
            </a:r>
          </a:p>
        </p:txBody>
      </p:sp>
      <p:sp>
        <p:nvSpPr>
          <p:cNvPr id="22" name="Rectangle 21">
            <a:extLst>
              <a:ext uri="{FF2B5EF4-FFF2-40B4-BE49-F238E27FC236}">
                <a16:creationId xmlns:a16="http://schemas.microsoft.com/office/drawing/2014/main" id="{0A909AD9-04B6-B1D0-0D66-7E2E3C55ECAA}"/>
              </a:ext>
            </a:extLst>
          </p:cNvPr>
          <p:cNvSpPr/>
          <p:nvPr/>
        </p:nvSpPr>
        <p:spPr>
          <a:xfrm>
            <a:off x="1089935" y="4950266"/>
            <a:ext cx="1962046" cy="43203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ZNR, ENR</a:t>
            </a:r>
          </a:p>
        </p:txBody>
      </p:sp>
      <p:cxnSp>
        <p:nvCxnSpPr>
          <p:cNvPr id="23" name="Straight Arrow Connector 22">
            <a:extLst>
              <a:ext uri="{FF2B5EF4-FFF2-40B4-BE49-F238E27FC236}">
                <a16:creationId xmlns:a16="http://schemas.microsoft.com/office/drawing/2014/main" id="{9108A3A1-8712-EBFD-0C3E-1ABE924E6521}"/>
              </a:ext>
            </a:extLst>
          </p:cNvPr>
          <p:cNvCxnSpPr>
            <a:cxnSpLocks/>
          </p:cNvCxnSpPr>
          <p:nvPr/>
        </p:nvCxnSpPr>
        <p:spPr>
          <a:xfrm flipH="1" flipV="1">
            <a:off x="979709" y="2457299"/>
            <a:ext cx="35939" cy="377162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1A0C32BF-24CA-0E21-512C-AC675380CD12}"/>
              </a:ext>
            </a:extLst>
          </p:cNvPr>
          <p:cNvSpPr txBox="1"/>
          <p:nvPr/>
        </p:nvSpPr>
        <p:spPr>
          <a:xfrm>
            <a:off x="395536" y="2087967"/>
            <a:ext cx="2160213" cy="369332"/>
          </a:xfrm>
          <a:prstGeom prst="rect">
            <a:avLst/>
          </a:prstGeom>
          <a:noFill/>
        </p:spPr>
        <p:txBody>
          <a:bodyPr wrap="square" rtlCol="0">
            <a:spAutoFit/>
          </a:bodyPr>
          <a:lstStyle/>
          <a:p>
            <a:r>
              <a:rPr lang="en-US" dirty="0"/>
              <a:t>Features</a:t>
            </a:r>
          </a:p>
        </p:txBody>
      </p:sp>
      <p:sp>
        <p:nvSpPr>
          <p:cNvPr id="25" name="TextBox 24">
            <a:extLst>
              <a:ext uri="{FF2B5EF4-FFF2-40B4-BE49-F238E27FC236}">
                <a16:creationId xmlns:a16="http://schemas.microsoft.com/office/drawing/2014/main" id="{1D3152EB-D00B-55EC-4445-E49174262DF8}"/>
              </a:ext>
            </a:extLst>
          </p:cNvPr>
          <p:cNvSpPr txBox="1"/>
          <p:nvPr/>
        </p:nvSpPr>
        <p:spPr>
          <a:xfrm>
            <a:off x="107504" y="2650957"/>
            <a:ext cx="812848" cy="369332"/>
          </a:xfrm>
          <a:prstGeom prst="rect">
            <a:avLst/>
          </a:prstGeom>
          <a:noFill/>
        </p:spPr>
        <p:txBody>
          <a:bodyPr wrap="square" rtlCol="0">
            <a:spAutoFit/>
          </a:bodyPr>
          <a:lstStyle/>
          <a:p>
            <a:r>
              <a:rPr lang="en-US" dirty="0"/>
              <a:t>Full</a:t>
            </a:r>
          </a:p>
        </p:txBody>
      </p:sp>
      <p:sp>
        <p:nvSpPr>
          <p:cNvPr id="26" name="TextBox 25">
            <a:extLst>
              <a:ext uri="{FF2B5EF4-FFF2-40B4-BE49-F238E27FC236}">
                <a16:creationId xmlns:a16="http://schemas.microsoft.com/office/drawing/2014/main" id="{630278AA-504E-D6FF-0387-9AB025D61EB4}"/>
              </a:ext>
            </a:extLst>
          </p:cNvPr>
          <p:cNvSpPr txBox="1"/>
          <p:nvPr/>
        </p:nvSpPr>
        <p:spPr>
          <a:xfrm>
            <a:off x="7965816" y="6300028"/>
            <a:ext cx="1205123" cy="369332"/>
          </a:xfrm>
          <a:prstGeom prst="rect">
            <a:avLst/>
          </a:prstGeom>
          <a:noFill/>
        </p:spPr>
        <p:txBody>
          <a:bodyPr wrap="square" rtlCol="0">
            <a:spAutoFit/>
          </a:bodyPr>
          <a:lstStyle/>
          <a:p>
            <a:r>
              <a:rPr lang="en-US" dirty="0"/>
              <a:t>Channels</a:t>
            </a:r>
          </a:p>
        </p:txBody>
      </p:sp>
      <p:sp>
        <p:nvSpPr>
          <p:cNvPr id="27" name="TextBox 26">
            <a:extLst>
              <a:ext uri="{FF2B5EF4-FFF2-40B4-BE49-F238E27FC236}">
                <a16:creationId xmlns:a16="http://schemas.microsoft.com/office/drawing/2014/main" id="{CD24AB10-CD83-EB04-43E6-E22B0B7C125A}"/>
              </a:ext>
            </a:extLst>
          </p:cNvPr>
          <p:cNvSpPr txBox="1"/>
          <p:nvPr/>
        </p:nvSpPr>
        <p:spPr>
          <a:xfrm>
            <a:off x="-16485" y="5498257"/>
            <a:ext cx="1106419" cy="369332"/>
          </a:xfrm>
          <a:prstGeom prst="rect">
            <a:avLst/>
          </a:prstGeom>
          <a:noFill/>
        </p:spPr>
        <p:txBody>
          <a:bodyPr wrap="square" rtlCol="0">
            <a:spAutoFit/>
          </a:bodyPr>
          <a:lstStyle/>
          <a:p>
            <a:r>
              <a:rPr lang="en-US" dirty="0"/>
              <a:t>Essential</a:t>
            </a:r>
          </a:p>
        </p:txBody>
      </p:sp>
    </p:spTree>
    <p:extLst>
      <p:ext uri="{BB962C8B-B14F-4D97-AF65-F5344CB8AC3E}">
        <p14:creationId xmlns:p14="http://schemas.microsoft.com/office/powerpoint/2010/main" val="10765073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Standalone Server Options</a:t>
            </a:r>
          </a:p>
        </p:txBody>
      </p:sp>
      <p:pic>
        <p:nvPicPr>
          <p:cNvPr id="5" name="Picture 4">
            <a:extLst>
              <a:ext uri="{FF2B5EF4-FFF2-40B4-BE49-F238E27FC236}">
                <a16:creationId xmlns:a16="http://schemas.microsoft.com/office/drawing/2014/main" id="{5C17F2A9-C5D4-F3F4-405C-D0ABC1E689C4}"/>
              </a:ext>
            </a:extLst>
          </p:cNvPr>
          <p:cNvPicPr>
            <a:picLocks noChangeAspect="1"/>
          </p:cNvPicPr>
          <p:nvPr/>
        </p:nvPicPr>
        <p:blipFill>
          <a:blip r:embed="rId3"/>
          <a:stretch>
            <a:fillRect/>
          </a:stretch>
        </p:blipFill>
        <p:spPr>
          <a:xfrm>
            <a:off x="107504" y="2420888"/>
            <a:ext cx="8875009" cy="3957410"/>
          </a:xfrm>
          <a:prstGeom prst="rect">
            <a:avLst/>
          </a:prstGeom>
        </p:spPr>
      </p:pic>
      <p:sp>
        <p:nvSpPr>
          <p:cNvPr id="6" name="TextBox 5">
            <a:extLst>
              <a:ext uri="{FF2B5EF4-FFF2-40B4-BE49-F238E27FC236}">
                <a16:creationId xmlns:a16="http://schemas.microsoft.com/office/drawing/2014/main" id="{18511E06-5159-80D8-9467-21ED7343666B}"/>
              </a:ext>
            </a:extLst>
          </p:cNvPr>
          <p:cNvSpPr txBox="1"/>
          <p:nvPr/>
        </p:nvSpPr>
        <p:spPr>
          <a:xfrm>
            <a:off x="107504" y="2051556"/>
            <a:ext cx="4680520" cy="369332"/>
          </a:xfrm>
          <a:prstGeom prst="rect">
            <a:avLst/>
          </a:prstGeom>
          <a:noFill/>
        </p:spPr>
        <p:txBody>
          <a:bodyPr wrap="square" rtlCol="0">
            <a:spAutoFit/>
          </a:bodyPr>
          <a:lstStyle/>
          <a:p>
            <a:r>
              <a:rPr lang="en-US" b="1" dirty="0"/>
              <a:t>NVR 3 Channel Range 201-500:</a:t>
            </a:r>
          </a:p>
        </p:txBody>
      </p:sp>
      <p:sp>
        <p:nvSpPr>
          <p:cNvPr id="7" name="Rectangle 6">
            <a:extLst>
              <a:ext uri="{FF2B5EF4-FFF2-40B4-BE49-F238E27FC236}">
                <a16:creationId xmlns:a16="http://schemas.microsoft.com/office/drawing/2014/main" id="{DD6EE893-64F2-AEEE-F1EB-343E9E708D54}"/>
              </a:ext>
            </a:extLst>
          </p:cNvPr>
          <p:cNvSpPr/>
          <p:nvPr/>
        </p:nvSpPr>
        <p:spPr>
          <a:xfrm>
            <a:off x="3059832" y="5733256"/>
            <a:ext cx="5922681" cy="576064"/>
          </a:xfrm>
          <a:prstGeom prst="rect">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095215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Value Position &amp; Unique Selling Points</a:t>
            </a:r>
          </a:p>
        </p:txBody>
      </p:sp>
      <p:sp>
        <p:nvSpPr>
          <p:cNvPr id="3" name="TextBox 2">
            <a:extLst>
              <a:ext uri="{FF2B5EF4-FFF2-40B4-BE49-F238E27FC236}">
                <a16:creationId xmlns:a16="http://schemas.microsoft.com/office/drawing/2014/main" id="{C2EAE27A-9C13-CD74-F641-8ABE7F5310E3}"/>
              </a:ext>
            </a:extLst>
          </p:cNvPr>
          <p:cNvSpPr txBox="1"/>
          <p:nvPr/>
        </p:nvSpPr>
        <p:spPr>
          <a:xfrm>
            <a:off x="827584" y="2204864"/>
            <a:ext cx="7488832" cy="3885936"/>
          </a:xfrm>
          <a:prstGeom prst="rect">
            <a:avLst/>
          </a:prstGeom>
          <a:solidFill>
            <a:schemeClr val="accent6">
              <a:lumMod val="20000"/>
              <a:lumOff val="80000"/>
            </a:schemeClr>
          </a:solidFill>
        </p:spPr>
        <p:txBody>
          <a:bodyPr wrap="square" rtlCol="0">
            <a:spAutoFit/>
          </a:bodyPr>
          <a:lstStyle/>
          <a:p>
            <a:pPr>
              <a:lnSpc>
                <a:spcPct val="150000"/>
              </a:lnSpc>
            </a:pPr>
            <a:r>
              <a:rPr lang="en-US" b="1" dirty="0"/>
              <a:t>Unique Selling Points:</a:t>
            </a:r>
          </a:p>
          <a:p>
            <a:pPr marL="285750" indent="-285750">
              <a:lnSpc>
                <a:spcPct val="150000"/>
              </a:lnSpc>
              <a:buFont typeface="Arial" panose="020B0604020202020204" pitchFamily="34" charset="0"/>
              <a:buChar char="•"/>
            </a:pPr>
            <a:r>
              <a:rPr lang="en-US" b="1" dirty="0">
                <a:solidFill>
                  <a:srgbClr val="0070C0"/>
                </a:solidFill>
              </a:rPr>
              <a:t>The most affordable high-quality VMS in the industry!</a:t>
            </a:r>
          </a:p>
          <a:p>
            <a:pPr marL="742950" lvl="1" indent="-285750">
              <a:lnSpc>
                <a:spcPct val="150000"/>
              </a:lnSpc>
              <a:buFont typeface="Arial" panose="020B0604020202020204" pitchFamily="34" charset="0"/>
              <a:buChar char="•"/>
            </a:pPr>
            <a:r>
              <a:rPr lang="en-US" sz="1600" dirty="0"/>
              <a:t>NVR 3 Business comes with 32 free (!) channel licenses.</a:t>
            </a:r>
          </a:p>
          <a:p>
            <a:pPr marL="742950" lvl="1" indent="-285750">
              <a:lnSpc>
                <a:spcPct val="150000"/>
              </a:lnSpc>
              <a:buFont typeface="Arial" panose="020B0604020202020204" pitchFamily="34" charset="0"/>
              <a:buChar char="•"/>
            </a:pPr>
            <a:r>
              <a:rPr lang="en-US" sz="1600" dirty="0"/>
              <a:t>Very competitive price per channel for the add-on licenses.</a:t>
            </a:r>
          </a:p>
          <a:p>
            <a:pPr marL="742950" lvl="1" indent="-285750">
              <a:lnSpc>
                <a:spcPct val="150000"/>
              </a:lnSpc>
              <a:buFont typeface="Arial" panose="020B0604020202020204" pitchFamily="34" charset="0"/>
              <a:buChar char="•"/>
            </a:pPr>
            <a:r>
              <a:rPr lang="en-US" sz="1600" dirty="0"/>
              <a:t>No perpetual fees.</a:t>
            </a:r>
          </a:p>
          <a:p>
            <a:pPr marL="742950" lvl="1" indent="-285750">
              <a:lnSpc>
                <a:spcPct val="150000"/>
              </a:lnSpc>
              <a:buFont typeface="Arial" panose="020B0604020202020204" pitchFamily="34" charset="0"/>
              <a:buChar char="•"/>
            </a:pPr>
            <a:endParaRPr lang="en-US" sz="1600" dirty="0"/>
          </a:p>
          <a:p>
            <a:pPr marL="285750" indent="-285750">
              <a:lnSpc>
                <a:spcPct val="150000"/>
              </a:lnSpc>
              <a:buFont typeface="Arial" panose="020B0604020202020204" pitchFamily="34" charset="0"/>
              <a:buChar char="•"/>
            </a:pPr>
            <a:r>
              <a:rPr lang="en-US" b="1" dirty="0">
                <a:solidFill>
                  <a:srgbClr val="0070C0"/>
                </a:solidFill>
              </a:rPr>
              <a:t>Has all the features you need!</a:t>
            </a:r>
          </a:p>
          <a:p>
            <a:pPr marL="742950" lvl="1" indent="-285750">
              <a:lnSpc>
                <a:spcPct val="150000"/>
              </a:lnSpc>
              <a:buFont typeface="Arial" panose="020B0604020202020204" pitchFamily="34" charset="0"/>
              <a:buChar char="•"/>
            </a:pPr>
            <a:r>
              <a:rPr lang="en-US" sz="1600" dirty="0"/>
              <a:t>Get over 95% of all the features that the top ISV brands have, in many cases, even for free.</a:t>
            </a:r>
          </a:p>
          <a:p>
            <a:pPr marL="742950" lvl="1" indent="-285750">
              <a:lnSpc>
                <a:spcPct val="150000"/>
              </a:lnSpc>
              <a:buFont typeface="Arial" panose="020B0604020202020204" pitchFamily="34" charset="0"/>
              <a:buChar char="•"/>
            </a:pPr>
            <a:r>
              <a:rPr lang="en-US" sz="1600" b="0" i="0" dirty="0">
                <a:solidFill>
                  <a:srgbClr val="444444"/>
                </a:solidFill>
                <a:effectLst/>
                <a:latin typeface="Calibri" panose="020F0502020204030204" pitchFamily="34" charset="0"/>
              </a:rPr>
              <a:t>ACTi continuously adds more features to ensure it has all you need!</a:t>
            </a:r>
            <a:endParaRPr lang="en-US" dirty="0"/>
          </a:p>
        </p:txBody>
      </p:sp>
    </p:spTree>
    <p:extLst>
      <p:ext uri="{BB962C8B-B14F-4D97-AF65-F5344CB8AC3E}">
        <p14:creationId xmlns:p14="http://schemas.microsoft.com/office/powerpoint/2010/main" val="37696175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Value Position &amp; Unique Selling Points</a:t>
            </a:r>
          </a:p>
        </p:txBody>
      </p:sp>
      <p:sp>
        <p:nvSpPr>
          <p:cNvPr id="3" name="TextBox 2">
            <a:extLst>
              <a:ext uri="{FF2B5EF4-FFF2-40B4-BE49-F238E27FC236}">
                <a16:creationId xmlns:a16="http://schemas.microsoft.com/office/drawing/2014/main" id="{C2EAE27A-9C13-CD74-F641-8ABE7F5310E3}"/>
              </a:ext>
            </a:extLst>
          </p:cNvPr>
          <p:cNvSpPr txBox="1"/>
          <p:nvPr/>
        </p:nvSpPr>
        <p:spPr>
          <a:xfrm>
            <a:off x="827584" y="1700808"/>
            <a:ext cx="7488832" cy="5040098"/>
          </a:xfrm>
          <a:prstGeom prst="rect">
            <a:avLst/>
          </a:prstGeom>
          <a:solidFill>
            <a:schemeClr val="accent6">
              <a:lumMod val="20000"/>
              <a:lumOff val="80000"/>
            </a:schemeClr>
          </a:solidFill>
        </p:spPr>
        <p:txBody>
          <a:bodyPr wrap="square" rtlCol="0">
            <a:spAutoFit/>
          </a:bodyPr>
          <a:lstStyle/>
          <a:p>
            <a:pPr>
              <a:lnSpc>
                <a:spcPct val="150000"/>
              </a:lnSpc>
            </a:pPr>
            <a:r>
              <a:rPr lang="en-US" b="1" dirty="0"/>
              <a:t>Unique Selling Points:</a:t>
            </a:r>
          </a:p>
          <a:p>
            <a:pPr marL="285750" indent="-285750">
              <a:lnSpc>
                <a:spcPct val="150000"/>
              </a:lnSpc>
              <a:buFont typeface="Arial" panose="020B0604020202020204" pitchFamily="34" charset="0"/>
              <a:buChar char="•"/>
            </a:pPr>
            <a:r>
              <a:rPr lang="en-US" b="1" dirty="0">
                <a:solidFill>
                  <a:srgbClr val="0070C0"/>
                </a:solidFill>
              </a:rPr>
              <a:t>Easy to Migrate to ACTi NVR!</a:t>
            </a:r>
          </a:p>
          <a:p>
            <a:pPr marL="742950" lvl="1" indent="-285750">
              <a:lnSpc>
                <a:spcPct val="150000"/>
              </a:lnSpc>
              <a:buFont typeface="Arial" panose="020B0604020202020204" pitchFamily="34" charset="0"/>
              <a:buChar char="•"/>
            </a:pPr>
            <a:r>
              <a:rPr lang="en-US" sz="1600" dirty="0"/>
              <a:t>Keep all the existing cameras while migrating to ACTi NVR</a:t>
            </a:r>
          </a:p>
          <a:p>
            <a:pPr marL="742950" lvl="1" indent="-285750">
              <a:lnSpc>
                <a:spcPct val="150000"/>
              </a:lnSpc>
              <a:buFont typeface="Arial" panose="020B0604020202020204" pitchFamily="34" charset="0"/>
              <a:buChar char="•"/>
            </a:pPr>
            <a:r>
              <a:rPr lang="en-US" sz="1600" dirty="0"/>
              <a:t>ACTi support &amp; service team helps with seamless and worry-free migration</a:t>
            </a:r>
          </a:p>
          <a:p>
            <a:pPr marL="742950" lvl="1" indent="-285750">
              <a:lnSpc>
                <a:spcPct val="150000"/>
              </a:lnSpc>
              <a:buFont typeface="Arial" panose="020B0604020202020204" pitchFamily="34" charset="0"/>
              <a:buChar char="•"/>
            </a:pPr>
            <a:r>
              <a:rPr lang="en-US" sz="1600" dirty="0"/>
              <a:t>Enjoy immediate cost saving</a:t>
            </a:r>
          </a:p>
          <a:p>
            <a:pPr marL="742950" lvl="1" indent="-285750">
              <a:lnSpc>
                <a:spcPct val="150000"/>
              </a:lnSpc>
              <a:buFont typeface="Arial" panose="020B0604020202020204" pitchFamily="34" charset="0"/>
              <a:buChar char="•"/>
            </a:pPr>
            <a:endParaRPr lang="en-US" sz="1600" dirty="0"/>
          </a:p>
          <a:p>
            <a:pPr marL="285750" indent="-285750">
              <a:lnSpc>
                <a:spcPct val="150000"/>
              </a:lnSpc>
              <a:buFont typeface="Arial" panose="020B0604020202020204" pitchFamily="34" charset="0"/>
              <a:buChar char="•"/>
            </a:pPr>
            <a:r>
              <a:rPr lang="en-US" b="1" dirty="0">
                <a:solidFill>
                  <a:srgbClr val="0070C0"/>
                </a:solidFill>
              </a:rPr>
              <a:t>Easy to Switch Between ACTi NVR Editions!</a:t>
            </a:r>
          </a:p>
          <a:p>
            <a:pPr marL="742950" lvl="1" indent="-285750">
              <a:lnSpc>
                <a:spcPct val="150000"/>
              </a:lnSpc>
              <a:buFont typeface="Arial" panose="020B0604020202020204" pitchFamily="34" charset="0"/>
              <a:buChar char="•"/>
            </a:pPr>
            <a:r>
              <a:rPr lang="en-US" sz="1600" dirty="0"/>
              <a:t>Easily migrate from Business to Corporate while keeping configurations and recordings</a:t>
            </a:r>
          </a:p>
          <a:p>
            <a:pPr marL="742950" lvl="1" indent="-285750">
              <a:lnSpc>
                <a:spcPct val="150000"/>
              </a:lnSpc>
              <a:buFont typeface="Arial" panose="020B0604020202020204" pitchFamily="34" charset="0"/>
              <a:buChar char="•"/>
            </a:pPr>
            <a:endParaRPr lang="en-US" sz="1600" dirty="0"/>
          </a:p>
          <a:p>
            <a:pPr marL="285750" indent="-285750">
              <a:lnSpc>
                <a:spcPct val="150000"/>
              </a:lnSpc>
              <a:buFont typeface="Arial" panose="020B0604020202020204" pitchFamily="34" charset="0"/>
              <a:buChar char="•"/>
            </a:pPr>
            <a:r>
              <a:rPr lang="en-US" b="1" dirty="0">
                <a:solidFill>
                  <a:srgbClr val="0070C0"/>
                </a:solidFill>
              </a:rPr>
              <a:t>Free Upgrades!</a:t>
            </a:r>
          </a:p>
          <a:p>
            <a:pPr marL="742950" lvl="1" indent="-285750">
              <a:lnSpc>
                <a:spcPct val="150000"/>
              </a:lnSpc>
              <a:buFont typeface="Arial" panose="020B0604020202020204" pitchFamily="34" charset="0"/>
              <a:buChar char="•"/>
            </a:pPr>
            <a:r>
              <a:rPr lang="en-US" sz="1600" dirty="0"/>
              <a:t>ACTi offers quarterly software upgrades, for free!	</a:t>
            </a:r>
          </a:p>
          <a:p>
            <a:pPr marL="742950" lvl="1" indent="-285750">
              <a:lnSpc>
                <a:spcPct val="150000"/>
              </a:lnSpc>
              <a:buFont typeface="Arial" panose="020B0604020202020204" pitchFamily="34" charset="0"/>
              <a:buChar char="•"/>
            </a:pPr>
            <a:r>
              <a:rPr lang="en-US" sz="1600" dirty="0"/>
              <a:t>Get more features every quarter.	</a:t>
            </a:r>
          </a:p>
        </p:txBody>
      </p:sp>
    </p:spTree>
    <p:extLst>
      <p:ext uri="{BB962C8B-B14F-4D97-AF65-F5344CB8AC3E}">
        <p14:creationId xmlns:p14="http://schemas.microsoft.com/office/powerpoint/2010/main" val="6153448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Value Position &amp; Unique Selling Points</a:t>
            </a:r>
          </a:p>
        </p:txBody>
      </p:sp>
      <p:sp>
        <p:nvSpPr>
          <p:cNvPr id="3" name="TextBox 2">
            <a:extLst>
              <a:ext uri="{FF2B5EF4-FFF2-40B4-BE49-F238E27FC236}">
                <a16:creationId xmlns:a16="http://schemas.microsoft.com/office/drawing/2014/main" id="{C2EAE27A-9C13-CD74-F641-8ABE7F5310E3}"/>
              </a:ext>
            </a:extLst>
          </p:cNvPr>
          <p:cNvSpPr txBox="1"/>
          <p:nvPr/>
        </p:nvSpPr>
        <p:spPr>
          <a:xfrm>
            <a:off x="827584" y="1844824"/>
            <a:ext cx="7488832" cy="4301434"/>
          </a:xfrm>
          <a:prstGeom prst="rect">
            <a:avLst/>
          </a:prstGeom>
          <a:solidFill>
            <a:schemeClr val="accent6">
              <a:lumMod val="20000"/>
              <a:lumOff val="80000"/>
            </a:schemeClr>
          </a:solidFill>
        </p:spPr>
        <p:txBody>
          <a:bodyPr wrap="square" rtlCol="0">
            <a:spAutoFit/>
          </a:bodyPr>
          <a:lstStyle/>
          <a:p>
            <a:pPr>
              <a:lnSpc>
                <a:spcPct val="150000"/>
              </a:lnSpc>
            </a:pPr>
            <a:r>
              <a:rPr lang="en-US" b="1" dirty="0"/>
              <a:t>Unique Selling Points:</a:t>
            </a:r>
          </a:p>
          <a:p>
            <a:pPr marL="285750" indent="-285750">
              <a:lnSpc>
                <a:spcPct val="150000"/>
              </a:lnSpc>
              <a:buFont typeface="Arial" panose="020B0604020202020204" pitchFamily="34" charset="0"/>
              <a:buChar char="•"/>
            </a:pPr>
            <a:r>
              <a:rPr lang="en-US" b="1" dirty="0">
                <a:solidFill>
                  <a:srgbClr val="0070C0"/>
                </a:solidFill>
              </a:rPr>
              <a:t>Unique Features help you win projects!</a:t>
            </a:r>
          </a:p>
          <a:p>
            <a:pPr marL="742950" lvl="1" indent="-285750">
              <a:lnSpc>
                <a:spcPct val="150000"/>
              </a:lnSpc>
              <a:buFont typeface="Arial" panose="020B0604020202020204" pitchFamily="34" charset="0"/>
              <a:buChar char="•"/>
            </a:pPr>
            <a:r>
              <a:rPr lang="en-US" sz="1600" dirty="0"/>
              <a:t>ACTi NVR provides several world leading features for you to win	</a:t>
            </a:r>
          </a:p>
          <a:p>
            <a:pPr marL="742950" lvl="1" indent="-285750">
              <a:lnSpc>
                <a:spcPct val="150000"/>
              </a:lnSpc>
              <a:buFont typeface="Arial" panose="020B0604020202020204" pitchFamily="34" charset="0"/>
              <a:buChar char="•"/>
            </a:pPr>
            <a:r>
              <a:rPr lang="en-US" sz="1600" dirty="0"/>
              <a:t>Our service personnel helps with A&amp;E requirements fulfillment</a:t>
            </a:r>
          </a:p>
          <a:p>
            <a:pPr marL="742950" lvl="1" indent="-285750">
              <a:lnSpc>
                <a:spcPct val="150000"/>
              </a:lnSpc>
              <a:buFont typeface="Arial" panose="020B0604020202020204" pitchFamily="34" charset="0"/>
              <a:buChar char="•"/>
            </a:pPr>
            <a:endParaRPr lang="en-US" sz="1600" dirty="0"/>
          </a:p>
          <a:p>
            <a:pPr marL="285750" indent="-285750">
              <a:lnSpc>
                <a:spcPct val="150000"/>
              </a:lnSpc>
              <a:buFont typeface="Arial" panose="020B0604020202020204" pitchFamily="34" charset="0"/>
              <a:buChar char="•"/>
            </a:pPr>
            <a:r>
              <a:rPr lang="en-US" b="1" dirty="0">
                <a:solidFill>
                  <a:srgbClr val="0070C0"/>
                </a:solidFill>
              </a:rPr>
              <a:t>Exclusive custom-made NVR features for you!</a:t>
            </a:r>
          </a:p>
          <a:p>
            <a:pPr marL="742950" lvl="1" indent="-285750">
              <a:lnSpc>
                <a:spcPct val="150000"/>
              </a:lnSpc>
              <a:buFont typeface="Arial" panose="020B0604020202020204" pitchFamily="34" charset="0"/>
              <a:buChar char="•"/>
            </a:pPr>
            <a:r>
              <a:rPr lang="en-US" sz="1600" dirty="0"/>
              <a:t>For the large projects, ACTi helps develop customized features by request	</a:t>
            </a:r>
          </a:p>
          <a:p>
            <a:pPr marL="285750" indent="-285750">
              <a:lnSpc>
                <a:spcPct val="150000"/>
              </a:lnSpc>
              <a:buFont typeface="Arial" panose="020B0604020202020204" pitchFamily="34" charset="0"/>
              <a:buChar char="•"/>
            </a:pPr>
            <a:r>
              <a:rPr lang="en-US" b="1" dirty="0">
                <a:solidFill>
                  <a:srgbClr val="0070C0"/>
                </a:solidFill>
              </a:rPr>
              <a:t>Turn ACTi NVR into your own brand!</a:t>
            </a:r>
          </a:p>
          <a:p>
            <a:pPr marL="742950" lvl="1" indent="-285750">
              <a:lnSpc>
                <a:spcPct val="150000"/>
              </a:lnSpc>
              <a:buFont typeface="Arial" panose="020B0604020202020204" pitchFamily="34" charset="0"/>
              <a:buChar char="•"/>
            </a:pPr>
            <a:r>
              <a:rPr lang="en-US" sz="1600" dirty="0"/>
              <a:t>White label and non-brand NVR options available.	</a:t>
            </a:r>
          </a:p>
          <a:p>
            <a:pPr marL="742950" lvl="1" indent="-285750">
              <a:lnSpc>
                <a:spcPct val="150000"/>
              </a:lnSpc>
              <a:buFont typeface="Arial" panose="020B0604020202020204" pitchFamily="34" charset="0"/>
              <a:buChar char="•"/>
            </a:pPr>
            <a:r>
              <a:rPr lang="en-US" sz="1600" dirty="0"/>
              <a:t>Secure your business with exclusive NVR branding.</a:t>
            </a:r>
          </a:p>
        </p:txBody>
      </p:sp>
    </p:spTree>
    <p:extLst>
      <p:ext uri="{BB962C8B-B14F-4D97-AF65-F5344CB8AC3E}">
        <p14:creationId xmlns:p14="http://schemas.microsoft.com/office/powerpoint/2010/main" val="10864391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Value Position &amp; Unique Selling Points</a:t>
            </a:r>
          </a:p>
        </p:txBody>
      </p:sp>
      <p:sp>
        <p:nvSpPr>
          <p:cNvPr id="3" name="TextBox 2">
            <a:extLst>
              <a:ext uri="{FF2B5EF4-FFF2-40B4-BE49-F238E27FC236}">
                <a16:creationId xmlns:a16="http://schemas.microsoft.com/office/drawing/2014/main" id="{C2EAE27A-9C13-CD74-F641-8ABE7F5310E3}"/>
              </a:ext>
            </a:extLst>
          </p:cNvPr>
          <p:cNvSpPr txBox="1"/>
          <p:nvPr/>
        </p:nvSpPr>
        <p:spPr>
          <a:xfrm>
            <a:off x="827584" y="1919328"/>
            <a:ext cx="7488832" cy="4255267"/>
          </a:xfrm>
          <a:prstGeom prst="rect">
            <a:avLst/>
          </a:prstGeom>
          <a:solidFill>
            <a:schemeClr val="accent6">
              <a:lumMod val="20000"/>
              <a:lumOff val="80000"/>
            </a:schemeClr>
          </a:solidFill>
        </p:spPr>
        <p:txBody>
          <a:bodyPr wrap="square" rtlCol="0">
            <a:spAutoFit/>
          </a:bodyPr>
          <a:lstStyle/>
          <a:p>
            <a:pPr>
              <a:lnSpc>
                <a:spcPct val="150000"/>
              </a:lnSpc>
            </a:pPr>
            <a:r>
              <a:rPr lang="en-US" b="1" dirty="0"/>
              <a:t>Unique Selling Points:</a:t>
            </a:r>
          </a:p>
          <a:p>
            <a:pPr marL="285750" indent="-285750">
              <a:lnSpc>
                <a:spcPct val="150000"/>
              </a:lnSpc>
              <a:buFont typeface="Arial" panose="020B0604020202020204" pitchFamily="34" charset="0"/>
              <a:buChar char="•"/>
            </a:pPr>
            <a:r>
              <a:rPr lang="en-US" b="1" dirty="0">
                <a:solidFill>
                  <a:srgbClr val="0070C0"/>
                </a:solidFill>
              </a:rPr>
              <a:t>Ultimate Reliability Guaranteed!</a:t>
            </a:r>
          </a:p>
          <a:p>
            <a:pPr marL="742950" lvl="1" indent="-285750">
              <a:lnSpc>
                <a:spcPct val="150000"/>
              </a:lnSpc>
              <a:buFont typeface="Arial" panose="020B0604020202020204" pitchFamily="34" charset="0"/>
              <a:buChar char="•"/>
            </a:pPr>
            <a:r>
              <a:rPr lang="en-US" sz="1600" dirty="0"/>
              <a:t>RAID-supported Standalone NVR available</a:t>
            </a:r>
          </a:p>
          <a:p>
            <a:pPr marL="742950" lvl="1" indent="-285750">
              <a:lnSpc>
                <a:spcPct val="150000"/>
              </a:lnSpc>
              <a:buFont typeface="Arial" panose="020B0604020202020204" pitchFamily="34" charset="0"/>
              <a:buChar char="•"/>
            </a:pPr>
            <a:r>
              <a:rPr lang="en-US" sz="1600" dirty="0"/>
              <a:t>Various Redundancy Service options available (N+1, N-to-N)</a:t>
            </a:r>
          </a:p>
          <a:p>
            <a:pPr marL="742950" lvl="1" indent="-285750">
              <a:lnSpc>
                <a:spcPct val="150000"/>
              </a:lnSpc>
              <a:buFont typeface="Arial" panose="020B0604020202020204" pitchFamily="34" charset="0"/>
              <a:buChar char="•"/>
            </a:pPr>
            <a:r>
              <a:rPr lang="en-US" sz="1600" dirty="0"/>
              <a:t>Backup Service options available (make auto-backups of critical recordings)</a:t>
            </a:r>
          </a:p>
          <a:p>
            <a:pPr marL="742950" lvl="1" indent="-285750">
              <a:lnSpc>
                <a:spcPct val="150000"/>
              </a:lnSpc>
              <a:buFont typeface="Arial" panose="020B0604020202020204" pitchFamily="34" charset="0"/>
              <a:buChar char="•"/>
            </a:pPr>
            <a:r>
              <a:rPr lang="en-US" sz="1600" dirty="0"/>
              <a:t>Widest range of system health check options available</a:t>
            </a:r>
          </a:p>
          <a:p>
            <a:pPr marL="742950" lvl="1" indent="-285750">
              <a:lnSpc>
                <a:spcPct val="150000"/>
              </a:lnSpc>
              <a:buFont typeface="Arial" panose="020B0604020202020204" pitchFamily="34" charset="0"/>
              <a:buChar char="•"/>
            </a:pPr>
            <a:endParaRPr lang="en-US" sz="1600" dirty="0"/>
          </a:p>
          <a:p>
            <a:pPr marL="285750" indent="-285750">
              <a:lnSpc>
                <a:spcPct val="150000"/>
              </a:lnSpc>
              <a:buFont typeface="Arial" panose="020B0604020202020204" pitchFamily="34" charset="0"/>
              <a:buChar char="•"/>
            </a:pPr>
            <a:r>
              <a:rPr lang="en-US" b="1" dirty="0">
                <a:solidFill>
                  <a:srgbClr val="0070C0"/>
                </a:solidFill>
              </a:rPr>
              <a:t>Integrate ACTi NVR with Your System</a:t>
            </a:r>
          </a:p>
          <a:p>
            <a:pPr marL="742950" lvl="1" indent="-285750">
              <a:lnSpc>
                <a:spcPct val="150000"/>
              </a:lnSpc>
              <a:buFont typeface="Arial" panose="020B0604020202020204" pitchFamily="34" charset="0"/>
              <a:buChar char="•"/>
            </a:pPr>
            <a:r>
              <a:rPr lang="en-US" sz="1600" dirty="0"/>
              <a:t>ACTi provides easy-to-use Integration API/SDK for solution integration</a:t>
            </a:r>
          </a:p>
          <a:p>
            <a:pPr marL="742950" lvl="1" indent="-285750">
              <a:lnSpc>
                <a:spcPct val="150000"/>
              </a:lnSpc>
              <a:buFont typeface="Arial" panose="020B0604020202020204" pitchFamily="34" charset="0"/>
              <a:buChar char="•"/>
            </a:pPr>
            <a:r>
              <a:rPr lang="en-US" sz="1600" dirty="0"/>
              <a:t>Enjoy live video, playback and events within your own main system</a:t>
            </a:r>
          </a:p>
          <a:p>
            <a:pPr marL="742950" lvl="1" indent="-285750">
              <a:lnSpc>
                <a:spcPct val="150000"/>
              </a:lnSpc>
              <a:buFont typeface="Arial" panose="020B0604020202020204" pitchFamily="34" charset="0"/>
              <a:buChar char="•"/>
            </a:pPr>
            <a:endParaRPr lang="en-US" sz="1600" dirty="0"/>
          </a:p>
        </p:txBody>
      </p:sp>
    </p:spTree>
    <p:extLst>
      <p:ext uri="{BB962C8B-B14F-4D97-AF65-F5344CB8AC3E}">
        <p14:creationId xmlns:p14="http://schemas.microsoft.com/office/powerpoint/2010/main" val="6406809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Value Position &amp; Unique Selling Points</a:t>
            </a:r>
          </a:p>
        </p:txBody>
      </p:sp>
      <p:sp>
        <p:nvSpPr>
          <p:cNvPr id="3" name="TextBox 2">
            <a:extLst>
              <a:ext uri="{FF2B5EF4-FFF2-40B4-BE49-F238E27FC236}">
                <a16:creationId xmlns:a16="http://schemas.microsoft.com/office/drawing/2014/main" id="{C2EAE27A-9C13-CD74-F641-8ABE7F5310E3}"/>
              </a:ext>
            </a:extLst>
          </p:cNvPr>
          <p:cNvSpPr txBox="1"/>
          <p:nvPr/>
        </p:nvSpPr>
        <p:spPr>
          <a:xfrm>
            <a:off x="827584" y="1919328"/>
            <a:ext cx="7488832" cy="4255267"/>
          </a:xfrm>
          <a:prstGeom prst="rect">
            <a:avLst/>
          </a:prstGeom>
          <a:solidFill>
            <a:schemeClr val="accent6">
              <a:lumMod val="20000"/>
              <a:lumOff val="80000"/>
            </a:schemeClr>
          </a:solidFill>
        </p:spPr>
        <p:txBody>
          <a:bodyPr wrap="square" rtlCol="0">
            <a:spAutoFit/>
          </a:bodyPr>
          <a:lstStyle/>
          <a:p>
            <a:pPr>
              <a:lnSpc>
                <a:spcPct val="150000"/>
              </a:lnSpc>
            </a:pPr>
            <a:r>
              <a:rPr lang="en-US" b="1" dirty="0"/>
              <a:t>Unique Selling Points:</a:t>
            </a:r>
          </a:p>
          <a:p>
            <a:pPr marL="285750" indent="-285750">
              <a:lnSpc>
                <a:spcPct val="150000"/>
              </a:lnSpc>
              <a:buFont typeface="Arial" panose="020B0604020202020204" pitchFamily="34" charset="0"/>
              <a:buChar char="•"/>
            </a:pPr>
            <a:r>
              <a:rPr lang="en-US" b="1" dirty="0">
                <a:solidFill>
                  <a:srgbClr val="0070C0"/>
                </a:solidFill>
              </a:rPr>
              <a:t>Expand VMS up to 200 000 Channels!</a:t>
            </a:r>
          </a:p>
          <a:p>
            <a:pPr marL="742950" lvl="1" indent="-285750">
              <a:lnSpc>
                <a:spcPct val="150000"/>
              </a:lnSpc>
              <a:buFont typeface="Arial" panose="020B0604020202020204" pitchFamily="34" charset="0"/>
              <a:buChar char="•"/>
            </a:pPr>
            <a:r>
              <a:rPr lang="en-US" sz="1600" dirty="0"/>
              <a:t>You can combine hundreds of NVR servers into a single system using ACTi CMS 2, up to 200 000 channels.				</a:t>
            </a:r>
          </a:p>
          <a:p>
            <a:pPr marL="742950" lvl="1" indent="-285750">
              <a:lnSpc>
                <a:spcPct val="150000"/>
              </a:lnSpc>
              <a:buFont typeface="Arial" panose="020B0604020202020204" pitchFamily="34" charset="0"/>
              <a:buChar char="•"/>
            </a:pPr>
            <a:r>
              <a:rPr lang="en-US" sz="1600" dirty="0"/>
              <a:t>ACTi smart network architecture ensures stable and seamless data flow even in the large-scale projects.	</a:t>
            </a:r>
          </a:p>
          <a:p>
            <a:pPr lvl="1">
              <a:lnSpc>
                <a:spcPct val="150000"/>
              </a:lnSpc>
            </a:pPr>
            <a:r>
              <a:rPr lang="en-US" sz="1600" dirty="0"/>
              <a:t>		</a:t>
            </a:r>
          </a:p>
          <a:p>
            <a:pPr marL="285750" indent="-285750">
              <a:lnSpc>
                <a:spcPct val="150000"/>
              </a:lnSpc>
              <a:buFont typeface="Arial" panose="020B0604020202020204" pitchFamily="34" charset="0"/>
              <a:buChar char="•"/>
            </a:pPr>
            <a:r>
              <a:rPr lang="en-US" b="1" dirty="0">
                <a:solidFill>
                  <a:srgbClr val="0070C0"/>
                </a:solidFill>
              </a:rPr>
              <a:t>Wide range of Service Tools &amp; Utilities</a:t>
            </a:r>
          </a:p>
          <a:p>
            <a:pPr marL="742950" lvl="1" indent="-285750">
              <a:lnSpc>
                <a:spcPct val="150000"/>
              </a:lnSpc>
              <a:buFont typeface="Arial" panose="020B0604020202020204" pitchFamily="34" charset="0"/>
              <a:buChar char="•"/>
            </a:pPr>
            <a:r>
              <a:rPr lang="en-US" sz="1600" dirty="0"/>
              <a:t>- Free project planning tools for your VMS</a:t>
            </a:r>
          </a:p>
          <a:p>
            <a:pPr marL="742950" lvl="1" indent="-285750">
              <a:lnSpc>
                <a:spcPct val="150000"/>
              </a:lnSpc>
              <a:buFont typeface="Arial" panose="020B0604020202020204" pitchFamily="34" charset="0"/>
              <a:buChar char="•"/>
            </a:pPr>
            <a:r>
              <a:rPr lang="en-US" sz="1600" dirty="0"/>
              <a:t>- Additional special purpose utilities to work along with NVR</a:t>
            </a:r>
          </a:p>
          <a:p>
            <a:pPr marL="742950" lvl="1" indent="-285750">
              <a:lnSpc>
                <a:spcPct val="150000"/>
              </a:lnSpc>
              <a:buFont typeface="Arial" panose="020B0604020202020204" pitchFamily="34" charset="0"/>
              <a:buChar char="•"/>
            </a:pPr>
            <a:endParaRPr lang="en-US" sz="1600" dirty="0"/>
          </a:p>
        </p:txBody>
      </p:sp>
    </p:spTree>
    <p:extLst>
      <p:ext uri="{BB962C8B-B14F-4D97-AF65-F5344CB8AC3E}">
        <p14:creationId xmlns:p14="http://schemas.microsoft.com/office/powerpoint/2010/main" val="373829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Value Position &amp; Unique Selling Points</a:t>
            </a:r>
          </a:p>
        </p:txBody>
      </p:sp>
      <p:sp>
        <p:nvSpPr>
          <p:cNvPr id="3" name="TextBox 2">
            <a:extLst>
              <a:ext uri="{FF2B5EF4-FFF2-40B4-BE49-F238E27FC236}">
                <a16:creationId xmlns:a16="http://schemas.microsoft.com/office/drawing/2014/main" id="{C2EAE27A-9C13-CD74-F641-8ABE7F5310E3}"/>
              </a:ext>
            </a:extLst>
          </p:cNvPr>
          <p:cNvSpPr txBox="1"/>
          <p:nvPr/>
        </p:nvSpPr>
        <p:spPr>
          <a:xfrm>
            <a:off x="827584" y="1919328"/>
            <a:ext cx="7488832" cy="3885936"/>
          </a:xfrm>
          <a:prstGeom prst="rect">
            <a:avLst/>
          </a:prstGeom>
          <a:solidFill>
            <a:schemeClr val="accent6">
              <a:lumMod val="20000"/>
              <a:lumOff val="80000"/>
            </a:schemeClr>
          </a:solidFill>
        </p:spPr>
        <p:txBody>
          <a:bodyPr wrap="square" rtlCol="0">
            <a:spAutoFit/>
          </a:bodyPr>
          <a:lstStyle/>
          <a:p>
            <a:pPr>
              <a:lnSpc>
                <a:spcPct val="150000"/>
              </a:lnSpc>
            </a:pPr>
            <a:r>
              <a:rPr lang="en-US" b="1" dirty="0"/>
              <a:t>Unique Selling Points:</a:t>
            </a:r>
          </a:p>
          <a:p>
            <a:pPr marL="285750" indent="-285750">
              <a:lnSpc>
                <a:spcPct val="150000"/>
              </a:lnSpc>
              <a:buFont typeface="Arial" panose="020B0604020202020204" pitchFamily="34" charset="0"/>
              <a:buChar char="•"/>
            </a:pPr>
            <a:r>
              <a:rPr lang="en-US" b="1" dirty="0">
                <a:solidFill>
                  <a:srgbClr val="0070C0"/>
                </a:solidFill>
              </a:rPr>
              <a:t>Try Full Features without any Cost!</a:t>
            </a:r>
          </a:p>
          <a:p>
            <a:pPr marL="742950" lvl="1" indent="-285750">
              <a:lnSpc>
                <a:spcPct val="150000"/>
              </a:lnSpc>
              <a:buFont typeface="Arial" panose="020B0604020202020204" pitchFamily="34" charset="0"/>
              <a:buChar char="•"/>
            </a:pPr>
            <a:r>
              <a:rPr lang="en-US" sz="1600" dirty="0"/>
              <a:t>ACTi provides NVR live demo access for the members at nvr.acti.com (free registration).</a:t>
            </a:r>
          </a:p>
          <a:p>
            <a:pPr marL="742950" lvl="1" indent="-285750">
              <a:lnSpc>
                <a:spcPct val="150000"/>
              </a:lnSpc>
              <a:buFont typeface="Arial" panose="020B0604020202020204" pitchFamily="34" charset="0"/>
              <a:buChar char="•"/>
            </a:pPr>
            <a:r>
              <a:rPr lang="en-US" sz="1600" dirty="0"/>
              <a:t>NVR 3 Business and Corporate can be downloaded for free from ACTi website and tested immediately (free registration).</a:t>
            </a:r>
          </a:p>
          <a:p>
            <a:pPr lvl="1">
              <a:lnSpc>
                <a:spcPct val="150000"/>
              </a:lnSpc>
            </a:pPr>
            <a:r>
              <a:rPr lang="en-US" sz="1600" dirty="0"/>
              <a:t>		</a:t>
            </a:r>
          </a:p>
          <a:p>
            <a:pPr marL="285750" indent="-285750">
              <a:lnSpc>
                <a:spcPct val="150000"/>
              </a:lnSpc>
              <a:buFont typeface="Arial" panose="020B0604020202020204" pitchFamily="34" charset="0"/>
              <a:buChar char="•"/>
            </a:pPr>
            <a:r>
              <a:rPr lang="en-US" b="1" dirty="0">
                <a:solidFill>
                  <a:srgbClr val="0070C0"/>
                </a:solidFill>
              </a:rPr>
              <a:t>Learn About VMS Conveniently by Video Tutorials</a:t>
            </a:r>
          </a:p>
          <a:p>
            <a:pPr marL="742950" lvl="1" indent="-285750">
              <a:lnSpc>
                <a:spcPct val="150000"/>
              </a:lnSpc>
              <a:buFont typeface="Arial" panose="020B0604020202020204" pitchFamily="34" charset="0"/>
              <a:buChar char="•"/>
            </a:pPr>
            <a:r>
              <a:rPr lang="en-US" sz="1600" dirty="0"/>
              <a:t>ACTi offers nice walk-through video clips for quick learning and first impression.</a:t>
            </a:r>
          </a:p>
          <a:p>
            <a:pPr lvl="1">
              <a:lnSpc>
                <a:spcPct val="150000"/>
              </a:lnSpc>
            </a:pPr>
            <a:endParaRPr lang="en-US" sz="1600" dirty="0"/>
          </a:p>
        </p:txBody>
      </p:sp>
    </p:spTree>
    <p:extLst>
      <p:ext uri="{BB962C8B-B14F-4D97-AF65-F5344CB8AC3E}">
        <p14:creationId xmlns:p14="http://schemas.microsoft.com/office/powerpoint/2010/main" val="20965782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Lite Web Client Introduction</a:t>
            </a:r>
          </a:p>
        </p:txBody>
      </p:sp>
      <p:sp>
        <p:nvSpPr>
          <p:cNvPr id="2" name="TextBox 1">
            <a:extLst>
              <a:ext uri="{FF2B5EF4-FFF2-40B4-BE49-F238E27FC236}">
                <a16:creationId xmlns:a16="http://schemas.microsoft.com/office/drawing/2014/main" id="{A8CED7A2-6D39-2955-320A-67FEA747388F}"/>
              </a:ext>
            </a:extLst>
          </p:cNvPr>
          <p:cNvSpPr txBox="1"/>
          <p:nvPr/>
        </p:nvSpPr>
        <p:spPr>
          <a:xfrm>
            <a:off x="395536" y="2056780"/>
            <a:ext cx="8208912" cy="1754326"/>
          </a:xfrm>
          <a:prstGeom prst="rect">
            <a:avLst/>
          </a:prstGeom>
          <a:solidFill>
            <a:schemeClr val="accent3">
              <a:lumMod val="20000"/>
              <a:lumOff val="80000"/>
            </a:schemeClr>
          </a:solidFill>
        </p:spPr>
        <p:txBody>
          <a:bodyPr wrap="square" rtlCol="0">
            <a:spAutoFit/>
          </a:bodyPr>
          <a:lstStyle/>
          <a:p>
            <a:r>
              <a:rPr lang="en-US" dirty="0"/>
              <a:t>In addition to already supporting Workstation client, Mobile client and Full-featured Web client, the NVR version v3.0.16 also introduces Lite Web Client option.</a:t>
            </a:r>
          </a:p>
          <a:p>
            <a:endParaRPr lang="en-US" dirty="0"/>
          </a:p>
          <a:p>
            <a:r>
              <a:rPr lang="en-US" b="1" dirty="0"/>
              <a:t>Lite Web Client </a:t>
            </a:r>
            <a:r>
              <a:rPr lang="en-US" dirty="0"/>
              <a:t>is the simplified edition of the browser-based client application. It has </a:t>
            </a:r>
            <a:r>
              <a:rPr lang="en-US" b="1" dirty="0">
                <a:solidFill>
                  <a:srgbClr val="0000FF"/>
                </a:solidFill>
              </a:rPr>
              <a:t>less features enabled and simpler appearance</a:t>
            </a:r>
            <a:r>
              <a:rPr lang="en-US" dirty="0"/>
              <a:t>, making it very </a:t>
            </a:r>
            <a:r>
              <a:rPr lang="en-US" b="1" dirty="0">
                <a:solidFill>
                  <a:schemeClr val="accent6">
                    <a:lumMod val="75000"/>
                  </a:schemeClr>
                </a:solidFill>
              </a:rPr>
              <a:t>user-friendly</a:t>
            </a:r>
            <a:r>
              <a:rPr lang="en-US" dirty="0"/>
              <a:t> for the types of users who are not very technical and do not require full set of features.</a:t>
            </a:r>
          </a:p>
        </p:txBody>
      </p:sp>
      <p:sp>
        <p:nvSpPr>
          <p:cNvPr id="3" name="TextBox 2">
            <a:extLst>
              <a:ext uri="{FF2B5EF4-FFF2-40B4-BE49-F238E27FC236}">
                <a16:creationId xmlns:a16="http://schemas.microsoft.com/office/drawing/2014/main" id="{86FE01E6-602D-3D07-0E80-A7E33B8EE45B}"/>
              </a:ext>
            </a:extLst>
          </p:cNvPr>
          <p:cNvSpPr txBox="1"/>
          <p:nvPr/>
        </p:nvSpPr>
        <p:spPr>
          <a:xfrm>
            <a:off x="395536" y="4221088"/>
            <a:ext cx="8208912" cy="1754326"/>
          </a:xfrm>
          <a:prstGeom prst="rect">
            <a:avLst/>
          </a:prstGeom>
          <a:solidFill>
            <a:schemeClr val="accent3">
              <a:lumMod val="20000"/>
              <a:lumOff val="80000"/>
            </a:schemeClr>
          </a:solidFill>
        </p:spPr>
        <p:txBody>
          <a:bodyPr wrap="square" rtlCol="0">
            <a:spAutoFit/>
          </a:bodyPr>
          <a:lstStyle/>
          <a:p>
            <a:r>
              <a:rPr lang="en-US" dirty="0"/>
              <a:t>While the Full-featured web client is available for Microsoft Edge browser (compatibility mode), the Lite web client can be used with various browsers:</a:t>
            </a:r>
          </a:p>
          <a:p>
            <a:pPr marL="285750" indent="-285750">
              <a:buFont typeface="Arial" panose="020B0604020202020204" pitchFamily="34" charset="0"/>
              <a:buChar char="•"/>
            </a:pPr>
            <a:r>
              <a:rPr lang="en-US" b="1" dirty="0"/>
              <a:t>Chrome</a:t>
            </a:r>
          </a:p>
          <a:p>
            <a:pPr marL="285750" indent="-285750">
              <a:buFont typeface="Arial" panose="020B0604020202020204" pitchFamily="34" charset="0"/>
              <a:buChar char="•"/>
            </a:pPr>
            <a:r>
              <a:rPr lang="en-US" b="1" dirty="0"/>
              <a:t>Firefox</a:t>
            </a:r>
          </a:p>
          <a:p>
            <a:pPr marL="285750" indent="-285750">
              <a:buFont typeface="Arial" panose="020B0604020202020204" pitchFamily="34" charset="0"/>
              <a:buChar char="•"/>
            </a:pPr>
            <a:r>
              <a:rPr lang="en-US" b="1" dirty="0"/>
              <a:t>Safari</a:t>
            </a:r>
          </a:p>
          <a:p>
            <a:pPr marL="285750" indent="-285750">
              <a:buFont typeface="Arial" panose="020B0604020202020204" pitchFamily="34" charset="0"/>
              <a:buChar char="•"/>
            </a:pPr>
            <a:r>
              <a:rPr lang="en-US" b="1" dirty="0"/>
              <a:t>Edge</a:t>
            </a:r>
          </a:p>
        </p:txBody>
      </p:sp>
    </p:spTree>
    <p:extLst>
      <p:ext uri="{BB962C8B-B14F-4D97-AF65-F5344CB8AC3E}">
        <p14:creationId xmlns:p14="http://schemas.microsoft.com/office/powerpoint/2010/main" val="30585883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Primary Users of the Lite Web Client</a:t>
            </a:r>
          </a:p>
        </p:txBody>
      </p:sp>
      <p:graphicFrame>
        <p:nvGraphicFramePr>
          <p:cNvPr id="4" name="Table 3">
            <a:extLst>
              <a:ext uri="{FF2B5EF4-FFF2-40B4-BE49-F238E27FC236}">
                <a16:creationId xmlns:a16="http://schemas.microsoft.com/office/drawing/2014/main" id="{E0F3A4F8-AD65-3AB5-F9F1-6EAC15C87D68}"/>
              </a:ext>
            </a:extLst>
          </p:cNvPr>
          <p:cNvGraphicFramePr>
            <a:graphicFrameLocks noGrp="1"/>
          </p:cNvGraphicFramePr>
          <p:nvPr/>
        </p:nvGraphicFramePr>
        <p:xfrm>
          <a:off x="755576" y="2108800"/>
          <a:ext cx="7848873" cy="4114800"/>
        </p:xfrm>
        <a:graphic>
          <a:graphicData uri="http://schemas.openxmlformats.org/drawingml/2006/table">
            <a:tbl>
              <a:tblPr>
                <a:tableStyleId>{5940675A-B579-460E-94D1-54222C63F5DA}</a:tableStyleId>
              </a:tblPr>
              <a:tblGrid>
                <a:gridCol w="1612458">
                  <a:extLst>
                    <a:ext uri="{9D8B030D-6E8A-4147-A177-3AD203B41FA5}">
                      <a16:colId xmlns:a16="http://schemas.microsoft.com/office/drawing/2014/main" val="20000"/>
                    </a:ext>
                  </a:extLst>
                </a:gridCol>
                <a:gridCol w="1612458">
                  <a:extLst>
                    <a:ext uri="{9D8B030D-6E8A-4147-A177-3AD203B41FA5}">
                      <a16:colId xmlns:a16="http://schemas.microsoft.com/office/drawing/2014/main" val="20001"/>
                    </a:ext>
                  </a:extLst>
                </a:gridCol>
                <a:gridCol w="1541319">
                  <a:extLst>
                    <a:ext uri="{9D8B030D-6E8A-4147-A177-3AD203B41FA5}">
                      <a16:colId xmlns:a16="http://schemas.microsoft.com/office/drawing/2014/main" val="20002"/>
                    </a:ext>
                  </a:extLst>
                </a:gridCol>
                <a:gridCol w="1541319">
                  <a:extLst>
                    <a:ext uri="{9D8B030D-6E8A-4147-A177-3AD203B41FA5}">
                      <a16:colId xmlns:a16="http://schemas.microsoft.com/office/drawing/2014/main" val="20003"/>
                    </a:ext>
                  </a:extLst>
                </a:gridCol>
                <a:gridCol w="1541319">
                  <a:extLst>
                    <a:ext uri="{9D8B030D-6E8A-4147-A177-3AD203B41FA5}">
                      <a16:colId xmlns:a16="http://schemas.microsoft.com/office/drawing/2014/main" val="20004"/>
                    </a:ext>
                  </a:extLst>
                </a:gridCol>
              </a:tblGrid>
              <a:tr h="331570">
                <a:tc gridSpan="5">
                  <a:txBody>
                    <a:bodyPr/>
                    <a:lstStyle/>
                    <a:p>
                      <a:pPr algn="ctr" fontAlgn="ctr"/>
                      <a:r>
                        <a:rPr lang="en-US" sz="1800" u="none" strike="noStrike" dirty="0">
                          <a:effectLst/>
                        </a:rPr>
                        <a:t>ACTi Web Client Value Position</a:t>
                      </a:r>
                      <a:endParaRPr lang="en-US" sz="1800" b="0" i="0" u="none" strike="noStrike" dirty="0">
                        <a:solidFill>
                          <a:srgbClr val="000000"/>
                        </a:solidFill>
                        <a:effectLst/>
                        <a:latin typeface="Calibri"/>
                      </a:endParaRPr>
                    </a:p>
                  </a:txBody>
                  <a:tcPr marT="91440" marB="91440" anchor="ctr">
                    <a:solidFill>
                      <a:schemeClr val="bg1">
                        <a:lumMod val="85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51303">
                <a:tc>
                  <a:txBody>
                    <a:bodyPr/>
                    <a:lstStyle/>
                    <a:p>
                      <a:pPr algn="ctr" fontAlgn="ctr"/>
                      <a:r>
                        <a:rPr lang="en-US" sz="1800" u="none" strike="noStrike">
                          <a:effectLst/>
                        </a:rPr>
                        <a:t>Role</a:t>
                      </a:r>
                      <a:endParaRPr lang="en-US" sz="1800" b="0" i="0" u="none" strike="noStrike">
                        <a:solidFill>
                          <a:srgbClr val="000000"/>
                        </a:solidFill>
                        <a:effectLst/>
                        <a:latin typeface="Calibri"/>
                      </a:endParaRPr>
                    </a:p>
                  </a:txBody>
                  <a:tcPr marT="91440" marB="91440" anchor="ctr">
                    <a:solidFill>
                      <a:schemeClr val="bg1">
                        <a:lumMod val="95000"/>
                      </a:schemeClr>
                    </a:solidFill>
                  </a:tcPr>
                </a:tc>
                <a:tc>
                  <a:txBody>
                    <a:bodyPr/>
                    <a:lstStyle/>
                    <a:p>
                      <a:pPr algn="ctr" fontAlgn="ctr"/>
                      <a:r>
                        <a:rPr lang="en-US" sz="1800" u="none" strike="noStrike">
                          <a:effectLst/>
                        </a:rPr>
                        <a:t>Client PC</a:t>
                      </a:r>
                      <a:endParaRPr lang="en-US" sz="1800" b="0" i="0" u="none" strike="noStrike">
                        <a:solidFill>
                          <a:srgbClr val="000000"/>
                        </a:solidFill>
                        <a:effectLst/>
                        <a:latin typeface="Calibri"/>
                      </a:endParaRPr>
                    </a:p>
                  </a:txBody>
                  <a:tcPr marT="91440" marB="91440" anchor="ctr">
                    <a:solidFill>
                      <a:schemeClr val="bg1">
                        <a:lumMod val="95000"/>
                      </a:schemeClr>
                    </a:solidFill>
                  </a:tcPr>
                </a:tc>
                <a:tc>
                  <a:txBody>
                    <a:bodyPr/>
                    <a:lstStyle/>
                    <a:p>
                      <a:pPr algn="ctr" fontAlgn="ctr"/>
                      <a:r>
                        <a:rPr lang="en-US" sz="1800" u="none" strike="noStrike" dirty="0">
                          <a:effectLst/>
                        </a:rPr>
                        <a:t>Workstation app</a:t>
                      </a:r>
                      <a:endParaRPr lang="en-US" sz="1800" b="0" i="0" u="none" strike="noStrike" dirty="0">
                        <a:solidFill>
                          <a:srgbClr val="000000"/>
                        </a:solidFill>
                        <a:effectLst/>
                        <a:latin typeface="Calibri"/>
                      </a:endParaRPr>
                    </a:p>
                  </a:txBody>
                  <a:tcPr marT="91440" marB="91440" anchor="ctr">
                    <a:solidFill>
                      <a:schemeClr val="bg1">
                        <a:lumMod val="95000"/>
                      </a:schemeClr>
                    </a:solidFill>
                  </a:tcPr>
                </a:tc>
                <a:tc>
                  <a:txBody>
                    <a:bodyPr/>
                    <a:lstStyle/>
                    <a:p>
                      <a:pPr algn="ctr" fontAlgn="ctr"/>
                      <a:r>
                        <a:rPr lang="en-US" sz="1800" u="none" strike="noStrike">
                          <a:effectLst/>
                        </a:rPr>
                        <a:t>Full Web Client</a:t>
                      </a:r>
                      <a:endParaRPr lang="en-US" sz="1800" b="0" i="0" u="none" strike="noStrike">
                        <a:solidFill>
                          <a:srgbClr val="000000"/>
                        </a:solidFill>
                        <a:effectLst/>
                        <a:latin typeface="Calibri"/>
                      </a:endParaRPr>
                    </a:p>
                  </a:txBody>
                  <a:tcPr marT="91440" marB="91440" anchor="ctr">
                    <a:solidFill>
                      <a:schemeClr val="bg1">
                        <a:lumMod val="95000"/>
                      </a:schemeClr>
                    </a:solidFill>
                  </a:tcPr>
                </a:tc>
                <a:tc>
                  <a:txBody>
                    <a:bodyPr/>
                    <a:lstStyle/>
                    <a:p>
                      <a:pPr algn="ctr" fontAlgn="ctr"/>
                      <a:r>
                        <a:rPr lang="en-US" sz="1800" u="none" strike="noStrike" dirty="0">
                          <a:effectLst/>
                        </a:rPr>
                        <a:t>Lite Web Client</a:t>
                      </a:r>
                      <a:endParaRPr lang="en-US" sz="1800" b="0" i="0" u="none" strike="noStrike" dirty="0">
                        <a:solidFill>
                          <a:srgbClr val="000000"/>
                        </a:solidFill>
                        <a:effectLst/>
                        <a:latin typeface="Calibri"/>
                      </a:endParaRPr>
                    </a:p>
                  </a:txBody>
                  <a:tcPr marT="91440" marB="91440" anchor="ctr">
                    <a:solidFill>
                      <a:schemeClr val="accent3">
                        <a:lumMod val="20000"/>
                        <a:lumOff val="80000"/>
                      </a:schemeClr>
                    </a:solidFill>
                  </a:tcPr>
                </a:tc>
                <a:extLst>
                  <a:ext uri="{0D108BD9-81ED-4DB2-BD59-A6C34878D82A}">
                    <a16:rowId xmlns:a16="http://schemas.microsoft.com/office/drawing/2014/main" val="10001"/>
                  </a:ext>
                </a:extLst>
              </a:tr>
              <a:tr h="672349">
                <a:tc>
                  <a:txBody>
                    <a:bodyPr/>
                    <a:lstStyle/>
                    <a:p>
                      <a:pPr algn="ctr" fontAlgn="ctr"/>
                      <a:r>
                        <a:rPr lang="en-US" sz="1800" u="none" strike="noStrike">
                          <a:effectLst/>
                        </a:rPr>
                        <a:t>IT Admin (setup)</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Dedicated</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dirty="0">
                          <a:effectLst/>
                        </a:rPr>
                        <a:t>Y</a:t>
                      </a:r>
                      <a:endParaRPr lang="en-US" sz="1800" b="0" i="0" u="none" strike="noStrike" dirty="0">
                        <a:solidFill>
                          <a:srgbClr val="000000"/>
                        </a:solidFill>
                        <a:effectLst/>
                        <a:latin typeface="Calibri"/>
                      </a:endParaRPr>
                    </a:p>
                  </a:txBody>
                  <a:tcPr marT="91440" marB="91440" anchor="ctr"/>
                </a:tc>
                <a:tc>
                  <a:txBody>
                    <a:bodyPr/>
                    <a:lstStyle/>
                    <a:p>
                      <a:pPr algn="ctr" fontAlgn="ctr"/>
                      <a:r>
                        <a:rPr lang="en-US" sz="1800" u="none" strike="noStrike">
                          <a:effectLst/>
                        </a:rPr>
                        <a:t>Y</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extLst>
                  <a:ext uri="{0D108BD9-81ED-4DB2-BD59-A6C34878D82A}">
                    <a16:rowId xmlns:a16="http://schemas.microsoft.com/office/drawing/2014/main" val="10002"/>
                  </a:ext>
                </a:extLst>
              </a:tr>
              <a:tr h="442093">
                <a:tc>
                  <a:txBody>
                    <a:bodyPr/>
                    <a:lstStyle/>
                    <a:p>
                      <a:pPr algn="ctr" fontAlgn="ctr"/>
                      <a:r>
                        <a:rPr lang="en-US" sz="1800" u="none" strike="noStrike" dirty="0">
                          <a:effectLst/>
                        </a:rPr>
                        <a:t>Security Officer</a:t>
                      </a:r>
                      <a:endParaRPr lang="en-US" sz="1800" b="0" i="0" u="none" strike="noStrike" dirty="0">
                        <a:solidFill>
                          <a:srgbClr val="000000"/>
                        </a:solidFill>
                        <a:effectLst/>
                        <a:latin typeface="Calibri"/>
                      </a:endParaRPr>
                    </a:p>
                  </a:txBody>
                  <a:tcPr marT="91440" marB="91440" anchor="ctr"/>
                </a:tc>
                <a:tc>
                  <a:txBody>
                    <a:bodyPr/>
                    <a:lstStyle/>
                    <a:p>
                      <a:pPr algn="ctr" fontAlgn="ctr"/>
                      <a:r>
                        <a:rPr lang="en-US" sz="1800" u="none" strike="noStrike">
                          <a:effectLst/>
                        </a:rPr>
                        <a:t>Dedicated</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Y</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Y</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extLst>
                  <a:ext uri="{0D108BD9-81ED-4DB2-BD59-A6C34878D82A}">
                    <a16:rowId xmlns:a16="http://schemas.microsoft.com/office/drawing/2014/main" val="10003"/>
                  </a:ext>
                </a:extLst>
              </a:tr>
              <a:tr h="663139">
                <a:tc>
                  <a:txBody>
                    <a:bodyPr/>
                    <a:lstStyle/>
                    <a:p>
                      <a:pPr algn="ctr" fontAlgn="ctr"/>
                      <a:r>
                        <a:rPr lang="en-US" sz="1800" u="none" strike="noStrike">
                          <a:effectLst/>
                        </a:rPr>
                        <a:t>Supervisor/ Manager</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dirty="0">
                          <a:effectLst/>
                        </a:rPr>
                        <a:t>May change anytime</a:t>
                      </a:r>
                      <a:endParaRPr lang="en-US" sz="1800" b="0" i="0" u="none" strike="noStrike" dirty="0">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Y</a:t>
                      </a:r>
                      <a:endParaRPr lang="en-US" sz="1800" b="0" i="0" u="none" strike="noStrike">
                        <a:solidFill>
                          <a:srgbClr val="000000"/>
                        </a:solidFill>
                        <a:effectLst/>
                        <a:latin typeface="Calibri"/>
                      </a:endParaRPr>
                    </a:p>
                  </a:txBody>
                  <a:tcPr marT="91440" marB="91440" anchor="ctr"/>
                </a:tc>
                <a:extLst>
                  <a:ext uri="{0D108BD9-81ED-4DB2-BD59-A6C34878D82A}">
                    <a16:rowId xmlns:a16="http://schemas.microsoft.com/office/drawing/2014/main" val="10004"/>
                  </a:ext>
                </a:extLst>
              </a:tr>
              <a:tr h="331570">
                <a:tc>
                  <a:txBody>
                    <a:bodyPr/>
                    <a:lstStyle/>
                    <a:p>
                      <a:pPr algn="ctr" fontAlgn="ctr"/>
                      <a:r>
                        <a:rPr lang="en-US" sz="1800" u="none" strike="noStrike">
                          <a:effectLst/>
                        </a:rPr>
                        <a:t>Owner</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dirty="0">
                          <a:effectLst/>
                        </a:rPr>
                        <a:t>May change anytime</a:t>
                      </a:r>
                      <a:endParaRPr lang="en-US" sz="1800" b="0" i="0" u="none" strike="noStrike" dirty="0">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dirty="0">
                          <a:effectLst/>
                        </a:rPr>
                        <a:t>Y</a:t>
                      </a:r>
                      <a:endParaRPr lang="en-US" sz="1800" b="0" i="0" u="none" strike="noStrike" dirty="0">
                        <a:solidFill>
                          <a:srgbClr val="000000"/>
                        </a:solidFill>
                        <a:effectLst/>
                        <a:latin typeface="Calibri"/>
                      </a:endParaRPr>
                    </a:p>
                  </a:txBody>
                  <a:tcPr marT="91440" marB="91440" anchor="ct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7555795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Full Client vs Lite Client Comparison</a:t>
            </a:r>
          </a:p>
        </p:txBody>
      </p:sp>
      <p:graphicFrame>
        <p:nvGraphicFramePr>
          <p:cNvPr id="4" name="Table 3">
            <a:extLst>
              <a:ext uri="{FF2B5EF4-FFF2-40B4-BE49-F238E27FC236}">
                <a16:creationId xmlns:a16="http://schemas.microsoft.com/office/drawing/2014/main" id="{0B4B969E-E59E-D965-4FF3-8D9B7585E5EA}"/>
              </a:ext>
            </a:extLst>
          </p:cNvPr>
          <p:cNvGraphicFramePr>
            <a:graphicFrameLocks noGrp="1"/>
          </p:cNvGraphicFramePr>
          <p:nvPr>
            <p:extLst>
              <p:ext uri="{D42A27DB-BD31-4B8C-83A1-F6EECF244321}">
                <p14:modId xmlns:p14="http://schemas.microsoft.com/office/powerpoint/2010/main" val="4096815028"/>
              </p:ext>
            </p:extLst>
          </p:nvPr>
        </p:nvGraphicFramePr>
        <p:xfrm>
          <a:off x="323528" y="1844824"/>
          <a:ext cx="8208911" cy="4759519"/>
        </p:xfrm>
        <a:graphic>
          <a:graphicData uri="http://schemas.openxmlformats.org/drawingml/2006/table">
            <a:tbl>
              <a:tblPr>
                <a:tableStyleId>{5940675A-B579-460E-94D1-54222C63F5DA}</a:tableStyleId>
              </a:tblPr>
              <a:tblGrid>
                <a:gridCol w="1544251">
                  <a:extLst>
                    <a:ext uri="{9D8B030D-6E8A-4147-A177-3AD203B41FA5}">
                      <a16:colId xmlns:a16="http://schemas.microsoft.com/office/drawing/2014/main" val="20000"/>
                    </a:ext>
                  </a:extLst>
                </a:gridCol>
                <a:gridCol w="1795315">
                  <a:extLst>
                    <a:ext uri="{9D8B030D-6E8A-4147-A177-3AD203B41FA5}">
                      <a16:colId xmlns:a16="http://schemas.microsoft.com/office/drawing/2014/main" val="20001"/>
                    </a:ext>
                  </a:extLst>
                </a:gridCol>
                <a:gridCol w="1623115">
                  <a:extLst>
                    <a:ext uri="{9D8B030D-6E8A-4147-A177-3AD203B41FA5}">
                      <a16:colId xmlns:a16="http://schemas.microsoft.com/office/drawing/2014/main" val="20002"/>
                    </a:ext>
                  </a:extLst>
                </a:gridCol>
                <a:gridCol w="1623115">
                  <a:extLst>
                    <a:ext uri="{9D8B030D-6E8A-4147-A177-3AD203B41FA5}">
                      <a16:colId xmlns:a16="http://schemas.microsoft.com/office/drawing/2014/main" val="20003"/>
                    </a:ext>
                  </a:extLst>
                </a:gridCol>
                <a:gridCol w="1623115">
                  <a:extLst>
                    <a:ext uri="{9D8B030D-6E8A-4147-A177-3AD203B41FA5}">
                      <a16:colId xmlns:a16="http://schemas.microsoft.com/office/drawing/2014/main" val="20004"/>
                    </a:ext>
                  </a:extLst>
                </a:gridCol>
              </a:tblGrid>
              <a:tr h="360040">
                <a:tc rowSpan="3">
                  <a:txBody>
                    <a:bodyPr/>
                    <a:lstStyle/>
                    <a:p>
                      <a:pPr algn="ctr" fontAlgn="ctr"/>
                      <a:r>
                        <a:rPr lang="it-IT" sz="1400" u="none" strike="noStrike" dirty="0">
                          <a:effectLst/>
                        </a:rPr>
                        <a:t>NVR 3 Corporate </a:t>
                      </a:r>
                    </a:p>
                    <a:p>
                      <a:pPr algn="ctr" fontAlgn="ctr"/>
                      <a:r>
                        <a:rPr lang="it-IT" sz="1400" u="none" strike="noStrike" dirty="0">
                          <a:effectLst/>
                        </a:rPr>
                        <a:t>v3.0.16</a:t>
                      </a:r>
                      <a:endParaRPr lang="it-IT" sz="1400" b="0" i="0" u="none" strike="noStrike" dirty="0">
                        <a:solidFill>
                          <a:srgbClr val="000000"/>
                        </a:solidFill>
                        <a:effectLst/>
                        <a:latin typeface="+mn-lt"/>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lumMod val="95000"/>
                      </a:schemeClr>
                    </a:solidFill>
                  </a:tcPr>
                </a:tc>
                <a:tc rowSpan="3">
                  <a:txBody>
                    <a:bodyPr/>
                    <a:lstStyle/>
                    <a:p>
                      <a:pPr algn="ctr" fontAlgn="ctr"/>
                      <a:r>
                        <a:rPr lang="en-US" sz="2000" b="1" u="none" strike="noStrike" dirty="0">
                          <a:effectLst/>
                        </a:rPr>
                        <a:t>Workstation Application</a:t>
                      </a:r>
                      <a:endParaRPr lang="en-US" sz="2000" b="1"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T w="28575" cap="flat" cmpd="sng" algn="ctr">
                      <a:solidFill>
                        <a:schemeClr val="tx1">
                          <a:lumMod val="75000"/>
                          <a:lumOff val="25000"/>
                        </a:schemeClr>
                      </a:solid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lumMod val="95000"/>
                      </a:schemeClr>
                    </a:solidFill>
                  </a:tcPr>
                </a:tc>
                <a:tc gridSpan="3">
                  <a:txBody>
                    <a:bodyPr/>
                    <a:lstStyle/>
                    <a:p>
                      <a:pPr algn="ctr" fontAlgn="ctr"/>
                      <a:r>
                        <a:rPr lang="en-US" sz="1400" b="1" u="none" strike="noStrike" dirty="0">
                          <a:effectLst/>
                        </a:rPr>
                        <a:t>Web Browser</a:t>
                      </a:r>
                      <a:endParaRPr lang="en-US" sz="1400" b="1" i="0" u="none" strike="noStrike" dirty="0">
                        <a:solidFill>
                          <a:srgbClr val="000000"/>
                        </a:solidFill>
                        <a:effectLst/>
                        <a:latin typeface="Calibri"/>
                      </a:endParaRPr>
                    </a:p>
                  </a:txBody>
                  <a:tcPr marL="45720" marR="45720" marT="0" marB="0" anchor="ctr">
                    <a:lnR w="2857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solidFill>
                      <a:schemeClr val="bg1">
                        <a:lumMod val="95000"/>
                      </a:schemeClr>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57779">
                <a:tc vMerge="1">
                  <a:txBody>
                    <a:bodyPr/>
                    <a:lstStyle/>
                    <a:p>
                      <a:endParaRPr lang="en-US"/>
                    </a:p>
                  </a:txBody>
                  <a:tcPr/>
                </a:tc>
                <a:tc vMerge="1">
                  <a:txBody>
                    <a:bodyPr/>
                    <a:lstStyle/>
                    <a:p>
                      <a:endParaRPr lang="en-US"/>
                    </a:p>
                  </a:txBody>
                  <a:tcPr/>
                </a:tc>
                <a:tc gridSpan="2">
                  <a:txBody>
                    <a:bodyPr/>
                    <a:lstStyle/>
                    <a:p>
                      <a:pPr algn="ctr" fontAlgn="ctr"/>
                      <a:r>
                        <a:rPr lang="en-US" sz="2000" b="1" u="none" strike="noStrike">
                          <a:effectLst/>
                        </a:rPr>
                        <a:t>Full Client</a:t>
                      </a:r>
                      <a:endParaRPr lang="en-US" sz="2000" b="1" i="0" u="none" strike="noStrike">
                        <a:solidFill>
                          <a:srgbClr val="000000"/>
                        </a:solidFill>
                        <a:effectLst/>
                        <a:latin typeface="Calibri"/>
                      </a:endParaRPr>
                    </a:p>
                  </a:txBody>
                  <a:tcPr marL="45720" marR="45720" anchor="ctr">
                    <a:solidFill>
                      <a:schemeClr val="bg1">
                        <a:lumMod val="95000"/>
                      </a:schemeClr>
                    </a:solidFill>
                  </a:tcPr>
                </a:tc>
                <a:tc hMerge="1">
                  <a:txBody>
                    <a:bodyPr/>
                    <a:lstStyle/>
                    <a:p>
                      <a:endParaRPr lang="en-US"/>
                    </a:p>
                  </a:txBody>
                  <a:tcPr/>
                </a:tc>
                <a:tc>
                  <a:txBody>
                    <a:bodyPr/>
                    <a:lstStyle/>
                    <a:p>
                      <a:pPr algn="ctr" fontAlgn="ctr"/>
                      <a:r>
                        <a:rPr lang="en-US" sz="2000" b="1" u="none" strike="noStrike" dirty="0">
                          <a:effectLst/>
                        </a:rPr>
                        <a:t>Lite Client</a:t>
                      </a:r>
                      <a:endParaRPr lang="en-US" sz="2000" b="1"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10001"/>
                  </a:ext>
                </a:extLst>
              </a:tr>
              <a:tr h="607573">
                <a:tc vMerge="1">
                  <a:txBody>
                    <a:bodyPr/>
                    <a:lstStyle/>
                    <a:p>
                      <a:endParaRPr lang="en-US"/>
                    </a:p>
                  </a:txBody>
                  <a:tcPr/>
                </a:tc>
                <a:tc vMerge="1">
                  <a:txBody>
                    <a:bodyPr/>
                    <a:lstStyle/>
                    <a:p>
                      <a:endParaRPr lang="en-US"/>
                    </a:p>
                  </a:txBody>
                  <a:tcPr/>
                </a:tc>
                <a:tc>
                  <a:txBody>
                    <a:bodyPr/>
                    <a:lstStyle/>
                    <a:p>
                      <a:pPr algn="ctr" fontAlgn="ctr"/>
                      <a:r>
                        <a:rPr lang="en-US" sz="1400" u="none" strike="noStrike" dirty="0">
                          <a:effectLst/>
                        </a:rPr>
                        <a:t>Edge in IE Mode (Windows 10 or later)</a:t>
                      </a:r>
                      <a:endParaRPr lang="en-US" sz="1400" b="0" i="0" u="none" strike="noStrike" dirty="0">
                        <a:solidFill>
                          <a:srgbClr val="000000"/>
                        </a:solidFill>
                        <a:effectLst/>
                        <a:latin typeface="Calibri"/>
                      </a:endParaRPr>
                    </a:p>
                  </a:txBody>
                  <a:tcPr marL="45720" marR="45720" anchor="ctr">
                    <a:lnB w="28575" cap="flat" cmpd="sng" algn="ctr">
                      <a:solidFill>
                        <a:schemeClr val="tx1">
                          <a:lumMod val="75000"/>
                          <a:lumOff val="25000"/>
                        </a:schemeClr>
                      </a:solidFill>
                      <a:prstDash val="solid"/>
                      <a:round/>
                      <a:headEnd type="none" w="med" len="med"/>
                      <a:tailEnd type="none" w="med" len="med"/>
                    </a:lnB>
                    <a:solidFill>
                      <a:schemeClr val="bg1">
                        <a:lumMod val="95000"/>
                      </a:schemeClr>
                    </a:solidFill>
                  </a:tcPr>
                </a:tc>
                <a:tc>
                  <a:txBody>
                    <a:bodyPr/>
                    <a:lstStyle/>
                    <a:p>
                      <a:pPr algn="ctr" fontAlgn="ctr"/>
                      <a:r>
                        <a:rPr lang="en-US" sz="1400" u="none" strike="noStrike" dirty="0">
                          <a:effectLst/>
                        </a:rPr>
                        <a:t>Chrome, Firefox, Safari, Edge (normal mode)</a:t>
                      </a:r>
                      <a:endParaRPr lang="en-US" sz="1400" b="0" i="0" u="none" strike="noStrike" dirty="0">
                        <a:solidFill>
                          <a:srgbClr val="000000"/>
                        </a:solidFill>
                        <a:effectLst/>
                        <a:latin typeface="Calibri"/>
                      </a:endParaRPr>
                    </a:p>
                  </a:txBody>
                  <a:tcPr marL="45720" marR="45720" anchor="ctr">
                    <a:lnB w="28575" cap="flat" cmpd="sng" algn="ctr">
                      <a:solidFill>
                        <a:schemeClr val="tx1">
                          <a:lumMod val="75000"/>
                          <a:lumOff val="25000"/>
                        </a:schemeClr>
                      </a:solidFill>
                      <a:prstDash val="solid"/>
                      <a:round/>
                      <a:headEnd type="none" w="med" len="med"/>
                      <a:tailEnd type="none" w="med" len="med"/>
                    </a:lnB>
                    <a:solidFill>
                      <a:schemeClr val="bg1">
                        <a:lumMod val="95000"/>
                      </a:schemeClr>
                    </a:solidFill>
                  </a:tcPr>
                </a:tc>
                <a:tc>
                  <a:txBody>
                    <a:bodyPr/>
                    <a:lstStyle/>
                    <a:p>
                      <a:pPr algn="ctr" fontAlgn="ctr"/>
                      <a:r>
                        <a:rPr lang="en-US" sz="1400" u="none" strike="noStrike" dirty="0">
                          <a:effectLst/>
                        </a:rPr>
                        <a:t>Chrome, Firefox, Safari, Edge (normal mode)</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lnB w="28575" cap="flat" cmpd="sng" algn="ctr">
                      <a:solidFill>
                        <a:schemeClr val="tx1">
                          <a:lumMod val="75000"/>
                          <a:lumOff val="25000"/>
                        </a:schemeClr>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02"/>
                  </a:ext>
                </a:extLst>
              </a:tr>
              <a:tr h="401581">
                <a:tc>
                  <a:txBody>
                    <a:bodyPr/>
                    <a:lstStyle/>
                    <a:p>
                      <a:pPr algn="l" fontAlgn="ctr"/>
                      <a:r>
                        <a:rPr lang="en-US" sz="1400" u="none" strike="noStrike" dirty="0">
                          <a:effectLst/>
                        </a:rPr>
                        <a:t>Live View Layouts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tcPr>
                </a:tc>
                <a:tc>
                  <a:txBody>
                    <a:bodyPr/>
                    <a:lstStyle/>
                    <a:p>
                      <a:pPr algn="ctr" fontAlgn="ctr"/>
                      <a:r>
                        <a:rPr lang="en-US" sz="1400" u="none" strike="noStrike" dirty="0">
                          <a:effectLst/>
                        </a:rPr>
                        <a:t>Up to 144 channels</a:t>
                      </a:r>
                    </a:p>
                    <a:p>
                      <a:pPr algn="ctr" fontAlgn="ctr"/>
                      <a:r>
                        <a:rPr lang="en-US" sz="1200" b="0" i="0" u="none" strike="noStrike" dirty="0">
                          <a:solidFill>
                            <a:srgbClr val="000000"/>
                          </a:solidFill>
                          <a:effectLst/>
                          <a:latin typeface="Calibri"/>
                        </a:rPr>
                        <a:t>(225 </a:t>
                      </a:r>
                      <a:r>
                        <a:rPr lang="en-US" sz="1200" b="0" i="0" u="none" strike="noStrike" dirty="0" err="1">
                          <a:solidFill>
                            <a:srgbClr val="000000"/>
                          </a:solidFill>
                          <a:effectLst/>
                          <a:latin typeface="Calibri"/>
                        </a:rPr>
                        <a:t>ch</a:t>
                      </a:r>
                      <a:r>
                        <a:rPr lang="en-US" sz="1200" b="0" i="0" u="none" strike="noStrike" dirty="0">
                          <a:solidFill>
                            <a:srgbClr val="000000"/>
                          </a:solidFill>
                          <a:effectLst/>
                          <a:latin typeface="Calibri"/>
                        </a:rPr>
                        <a:t> from v.3.0.17)</a:t>
                      </a:r>
                    </a:p>
                  </a:txBody>
                  <a:tcPr marL="45720" marR="45720" anchor="ctr">
                    <a:lnL w="28575" cap="flat" cmpd="sng" algn="ctr">
                      <a:solidFill>
                        <a:schemeClr val="tx1">
                          <a:lumMod val="75000"/>
                          <a:lumOff val="25000"/>
                        </a:schemeClr>
                      </a:solidFill>
                      <a:prstDash val="solid"/>
                      <a:round/>
                      <a:headEnd type="none" w="med" len="med"/>
                      <a:tailEnd type="none" w="med" len="med"/>
                    </a:lnL>
                    <a:lnT w="28575" cap="flat" cmpd="sng" algn="ctr">
                      <a:solidFill>
                        <a:schemeClr val="tx1">
                          <a:lumMod val="75000"/>
                          <a:lumOff val="25000"/>
                        </a:schemeClr>
                      </a:solidFill>
                      <a:prstDash val="solid"/>
                      <a:round/>
                      <a:headEnd type="none" w="med" len="med"/>
                      <a:tailEnd type="none" w="med" len="med"/>
                    </a:lnT>
                    <a:noFill/>
                  </a:tcPr>
                </a:tc>
                <a:tc>
                  <a:txBody>
                    <a:bodyPr/>
                    <a:lstStyle/>
                    <a:p>
                      <a:pPr algn="ctr" fontAlgn="ctr"/>
                      <a:r>
                        <a:rPr lang="en-US" sz="1400" u="none" strike="noStrike" dirty="0">
                          <a:effectLst/>
                        </a:rPr>
                        <a:t>Up to 144 channels</a:t>
                      </a:r>
                    </a:p>
                    <a:p>
                      <a:pPr algn="ctr" fontAlgn="ctr"/>
                      <a:r>
                        <a:rPr lang="en-US" sz="1200" b="0" i="0" u="none" strike="noStrike" dirty="0">
                          <a:solidFill>
                            <a:srgbClr val="000000"/>
                          </a:solidFill>
                          <a:effectLst/>
                          <a:latin typeface="+mn-lt"/>
                        </a:rPr>
                        <a:t>(225 </a:t>
                      </a:r>
                      <a:r>
                        <a:rPr lang="en-US" sz="1200" b="0" i="0" u="none" strike="noStrike" dirty="0" err="1">
                          <a:solidFill>
                            <a:srgbClr val="000000"/>
                          </a:solidFill>
                          <a:effectLst/>
                          <a:latin typeface="+mn-lt"/>
                        </a:rPr>
                        <a:t>ch</a:t>
                      </a:r>
                      <a:r>
                        <a:rPr lang="en-US" sz="1200" b="0" i="0" u="none" strike="noStrike" dirty="0">
                          <a:solidFill>
                            <a:srgbClr val="000000"/>
                          </a:solidFill>
                          <a:effectLst/>
                          <a:latin typeface="+mn-lt"/>
                        </a:rPr>
                        <a:t> from v.3.0.17)</a:t>
                      </a:r>
                      <a:endParaRPr lang="en-US" sz="1400" b="0" i="0" u="none" strike="noStrike" dirty="0">
                        <a:solidFill>
                          <a:srgbClr val="000000"/>
                        </a:solidFill>
                        <a:effectLst/>
                        <a:latin typeface="Calibri"/>
                      </a:endParaRPr>
                    </a:p>
                  </a:txBody>
                  <a:tcPr marL="45720" marR="45720" anchor="ctr">
                    <a:lnT w="28575" cap="flat" cmpd="sng" algn="ctr">
                      <a:solidFill>
                        <a:schemeClr val="tx1">
                          <a:lumMod val="75000"/>
                          <a:lumOff val="25000"/>
                        </a:schemeClr>
                      </a:solidFill>
                      <a:prstDash val="solid"/>
                      <a:round/>
                      <a:headEnd type="none" w="med" len="med"/>
                      <a:tailEnd type="none" w="med" len="med"/>
                    </a:lnT>
                  </a:tcPr>
                </a:tc>
                <a:tc>
                  <a:txBody>
                    <a:bodyPr/>
                    <a:lstStyle/>
                    <a:p>
                      <a:pPr algn="ctr" fontAlgn="ctr"/>
                      <a:r>
                        <a:rPr lang="en-US" sz="1400" u="none" strike="noStrike">
                          <a:effectLst/>
                        </a:rPr>
                        <a:t>-</a:t>
                      </a:r>
                      <a:endParaRPr lang="en-US" sz="1400" b="0" i="0" u="none" strike="noStrike">
                        <a:solidFill>
                          <a:srgbClr val="000000"/>
                        </a:solidFill>
                        <a:effectLst/>
                        <a:latin typeface="Calibri"/>
                      </a:endParaRPr>
                    </a:p>
                  </a:txBody>
                  <a:tcPr marL="45720" marR="45720" anchor="ctr">
                    <a:lnT w="28575" cap="flat" cmpd="sng" algn="ctr">
                      <a:solidFill>
                        <a:schemeClr val="tx1">
                          <a:lumMod val="75000"/>
                          <a:lumOff val="25000"/>
                        </a:schemeClr>
                      </a:solidFill>
                      <a:prstDash val="solid"/>
                      <a:round/>
                      <a:headEnd type="none" w="med" len="med"/>
                      <a:tailEnd type="none" w="med" len="med"/>
                    </a:lnT>
                  </a:tcPr>
                </a:tc>
                <a:tc>
                  <a:txBody>
                    <a:bodyPr/>
                    <a:lstStyle/>
                    <a:p>
                      <a:pPr algn="ctr" fontAlgn="ctr"/>
                      <a:r>
                        <a:rPr lang="en-US" sz="1400" u="none" strike="noStrike" dirty="0">
                          <a:effectLst/>
                        </a:rPr>
                        <a:t>Up to 16 channels</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noFill/>
                  </a:tcPr>
                </a:tc>
                <a:extLst>
                  <a:ext uri="{0D108BD9-81ED-4DB2-BD59-A6C34878D82A}">
                    <a16:rowId xmlns:a16="http://schemas.microsoft.com/office/drawing/2014/main" val="10003"/>
                  </a:ext>
                </a:extLst>
              </a:tr>
              <a:tr h="399500">
                <a:tc>
                  <a:txBody>
                    <a:bodyPr/>
                    <a:lstStyle/>
                    <a:p>
                      <a:pPr algn="l" fontAlgn="ctr"/>
                      <a:r>
                        <a:rPr lang="en-US" sz="1400" u="none" strike="noStrike" dirty="0">
                          <a:effectLst/>
                        </a:rPr>
                        <a:t>Playback</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Embedded Playback </a:t>
                      </a: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extLst>
                  <a:ext uri="{0D108BD9-81ED-4DB2-BD59-A6C34878D82A}">
                    <a16:rowId xmlns:a16="http://schemas.microsoft.com/office/drawing/2014/main" val="10004"/>
                  </a:ext>
                </a:extLst>
              </a:tr>
              <a:tr h="281710">
                <a:tc>
                  <a:txBody>
                    <a:bodyPr/>
                    <a:lstStyle/>
                    <a:p>
                      <a:pPr algn="l" fontAlgn="ctr"/>
                      <a:r>
                        <a:rPr lang="en-US" sz="1400" u="none" strike="noStrike" dirty="0">
                          <a:effectLst/>
                        </a:rPr>
                        <a:t>Events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extLst>
                  <a:ext uri="{0D108BD9-81ED-4DB2-BD59-A6C34878D82A}">
                    <a16:rowId xmlns:a16="http://schemas.microsoft.com/office/drawing/2014/main" val="10005"/>
                  </a:ext>
                </a:extLst>
              </a:tr>
              <a:tr h="281710">
                <a:tc>
                  <a:txBody>
                    <a:bodyPr/>
                    <a:lstStyle/>
                    <a:p>
                      <a:pPr algn="l" fontAlgn="ctr"/>
                      <a:r>
                        <a:rPr lang="en-US" sz="1400" u="none" strike="noStrike" dirty="0">
                          <a:effectLst/>
                        </a:rPr>
                        <a:t>PTZ control</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Mouse, Joystick</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Mouse, Joystick</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Mouse only</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extLst>
                  <a:ext uri="{0D108BD9-81ED-4DB2-BD59-A6C34878D82A}">
                    <a16:rowId xmlns:a16="http://schemas.microsoft.com/office/drawing/2014/main" val="10006"/>
                  </a:ext>
                </a:extLst>
              </a:tr>
              <a:tr h="399500">
                <a:tc>
                  <a:txBody>
                    <a:bodyPr/>
                    <a:lstStyle/>
                    <a:p>
                      <a:pPr algn="l" fontAlgn="ctr"/>
                      <a:r>
                        <a:rPr lang="en-US" sz="1400" u="none" strike="noStrike" dirty="0">
                          <a:effectLst/>
                        </a:rPr>
                        <a:t>Codec</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H.265, H.264, MJPEG</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H.265, H.264, MJPEG</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H.264, MJPEG</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extLst>
                  <a:ext uri="{0D108BD9-81ED-4DB2-BD59-A6C34878D82A}">
                    <a16:rowId xmlns:a16="http://schemas.microsoft.com/office/drawing/2014/main" val="10007"/>
                  </a:ext>
                </a:extLst>
              </a:tr>
              <a:tr h="281710">
                <a:tc>
                  <a:txBody>
                    <a:bodyPr/>
                    <a:lstStyle/>
                    <a:p>
                      <a:pPr algn="l" fontAlgn="ctr"/>
                      <a:r>
                        <a:rPr lang="en-US" sz="1400" u="none" strike="noStrike" dirty="0">
                          <a:effectLst/>
                        </a:rPr>
                        <a:t>Audio</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2-way</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2-way</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Audio-in</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extLst>
                  <a:ext uri="{0D108BD9-81ED-4DB2-BD59-A6C34878D82A}">
                    <a16:rowId xmlns:a16="http://schemas.microsoft.com/office/drawing/2014/main" val="10008"/>
                  </a:ext>
                </a:extLst>
              </a:tr>
              <a:tr h="281710">
                <a:tc>
                  <a:txBody>
                    <a:bodyPr/>
                    <a:lstStyle/>
                    <a:p>
                      <a:pPr algn="l" fontAlgn="ctr"/>
                      <a:r>
                        <a:rPr lang="en-US" sz="1400" u="none" strike="noStrike" dirty="0">
                          <a:effectLst/>
                        </a:rPr>
                        <a:t>Stream Switcher</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Default Stream</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extLst>
                  <a:ext uri="{0D108BD9-81ED-4DB2-BD59-A6C34878D82A}">
                    <a16:rowId xmlns:a16="http://schemas.microsoft.com/office/drawing/2014/main" val="10009"/>
                  </a:ext>
                </a:extLst>
              </a:tr>
              <a:tr h="399500">
                <a:tc>
                  <a:txBody>
                    <a:bodyPr/>
                    <a:lstStyle/>
                    <a:p>
                      <a:pPr algn="l" fontAlgn="ctr"/>
                      <a:r>
                        <a:rPr lang="en-US" sz="1400" u="none" strike="noStrike" dirty="0">
                          <a:effectLst/>
                        </a:rPr>
                        <a:t>Setup, Playback tab</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extLst>
                  <a:ext uri="{0D108BD9-81ED-4DB2-BD59-A6C34878D82A}">
                    <a16:rowId xmlns:a16="http://schemas.microsoft.com/office/drawing/2014/main" val="10010"/>
                  </a:ext>
                </a:extLst>
              </a:tr>
              <a:tr h="281710">
                <a:tc>
                  <a:txBody>
                    <a:bodyPr/>
                    <a:lstStyle/>
                    <a:p>
                      <a:pPr algn="l" fontAlgn="ctr"/>
                      <a:r>
                        <a:rPr lang="en-US" sz="1400" u="none" strike="noStrike" dirty="0">
                          <a:effectLst/>
                        </a:rPr>
                        <a:t>Export</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lnB w="28575" cap="flat" cmpd="sng" algn="ctr">
                      <a:solidFill>
                        <a:schemeClr val="tx1">
                          <a:lumMod val="75000"/>
                          <a:lumOff val="25000"/>
                        </a:schemeClr>
                      </a:solidFill>
                      <a:prstDash val="solid"/>
                      <a:round/>
                      <a:headEnd type="none" w="med" len="med"/>
                      <a:tailEnd type="none" w="med" len="med"/>
                    </a:lnB>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B w="28575" cap="flat" cmpd="sng" algn="ctr">
                      <a:solidFill>
                        <a:schemeClr val="tx1">
                          <a:lumMod val="75000"/>
                          <a:lumOff val="25000"/>
                        </a:schemeClr>
                      </a:solidFill>
                      <a:prstDash val="solid"/>
                      <a:round/>
                      <a:headEnd type="none" w="med" len="med"/>
                      <a:tailEnd type="none" w="med" len="med"/>
                    </a:lnB>
                    <a:noFill/>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B w="28575" cap="flat" cmpd="sng" algn="ctr">
                      <a:solidFill>
                        <a:schemeClr val="tx1">
                          <a:lumMod val="75000"/>
                          <a:lumOff val="25000"/>
                        </a:schemeClr>
                      </a:solidFill>
                      <a:prstDash val="solid"/>
                      <a:round/>
                      <a:headEnd type="none" w="med" len="med"/>
                      <a:tailEnd type="none" w="med" len="med"/>
                    </a:lnB>
                  </a:tcP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lnB w="28575" cap="flat" cmpd="sng" algn="ctr">
                      <a:solidFill>
                        <a:schemeClr val="tx1">
                          <a:lumMod val="75000"/>
                          <a:lumOff val="25000"/>
                        </a:schemeClr>
                      </a:solidFill>
                      <a:prstDash val="solid"/>
                      <a:round/>
                      <a:headEnd type="none" w="med" len="med"/>
                      <a:tailEnd type="none" w="med" len="med"/>
                    </a:lnB>
                  </a:tcP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lnB w="28575" cap="flat" cmpd="sng" algn="ctr">
                      <a:solidFill>
                        <a:schemeClr val="tx1">
                          <a:lumMod val="75000"/>
                          <a:lumOff val="25000"/>
                        </a:schemeClr>
                      </a:solidFill>
                      <a:prstDash val="solid"/>
                      <a:round/>
                      <a:headEnd type="none" w="med" len="med"/>
                      <a:tailEnd type="none" w="med" len="med"/>
                    </a:lnB>
                    <a:noFill/>
                  </a:tcPr>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6376507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How to Enable Full Web Client</a:t>
            </a:r>
          </a:p>
        </p:txBody>
      </p:sp>
      <p:pic>
        <p:nvPicPr>
          <p:cNvPr id="2" name="Picture 1">
            <a:hlinkClick r:id="rId3"/>
            <a:extLst>
              <a:ext uri="{FF2B5EF4-FFF2-40B4-BE49-F238E27FC236}">
                <a16:creationId xmlns:a16="http://schemas.microsoft.com/office/drawing/2014/main" id="{FF6C8DBE-083A-A988-C270-95FD5C80C545}"/>
              </a:ext>
            </a:extLst>
          </p:cNvPr>
          <p:cNvPicPr>
            <a:picLocks noChangeAspect="1"/>
          </p:cNvPicPr>
          <p:nvPr/>
        </p:nvPicPr>
        <p:blipFill>
          <a:blip r:embed="rId4"/>
          <a:stretch>
            <a:fillRect/>
          </a:stretch>
        </p:blipFill>
        <p:spPr>
          <a:xfrm>
            <a:off x="5508104" y="2276872"/>
            <a:ext cx="2936272" cy="4149080"/>
          </a:xfrm>
          <a:prstGeom prst="rect">
            <a:avLst/>
          </a:prstGeom>
          <a:ln>
            <a:solidFill>
              <a:schemeClr val="bg1">
                <a:lumMod val="75000"/>
              </a:schemeClr>
            </a:solidFill>
          </a:ln>
        </p:spPr>
      </p:pic>
      <p:sp>
        <p:nvSpPr>
          <p:cNvPr id="3" name="TextBox 2">
            <a:extLst>
              <a:ext uri="{FF2B5EF4-FFF2-40B4-BE49-F238E27FC236}">
                <a16:creationId xmlns:a16="http://schemas.microsoft.com/office/drawing/2014/main" id="{540D1C4A-B01F-39E6-CA16-CA946A83440C}"/>
              </a:ext>
            </a:extLst>
          </p:cNvPr>
          <p:cNvSpPr txBox="1"/>
          <p:nvPr/>
        </p:nvSpPr>
        <p:spPr>
          <a:xfrm>
            <a:off x="340722" y="2276872"/>
            <a:ext cx="4879350" cy="2308324"/>
          </a:xfrm>
          <a:prstGeom prst="rect">
            <a:avLst/>
          </a:prstGeom>
          <a:solidFill>
            <a:schemeClr val="bg1">
              <a:lumMod val="95000"/>
            </a:schemeClr>
          </a:solidFill>
        </p:spPr>
        <p:txBody>
          <a:bodyPr wrap="square" rtlCol="0">
            <a:spAutoFit/>
          </a:bodyPr>
          <a:lstStyle/>
          <a:p>
            <a:r>
              <a:rPr lang="en-US" dirty="0"/>
              <a:t>It is very easy to enable the NVR 3 </a:t>
            </a:r>
            <a:r>
              <a:rPr lang="en-US" b="1" dirty="0"/>
              <a:t>Full Web Client </a:t>
            </a:r>
            <a:r>
              <a:rPr lang="en-US" dirty="0"/>
              <a:t>in your </a:t>
            </a:r>
            <a:r>
              <a:rPr lang="en-US" b="1" dirty="0"/>
              <a:t>Microsoft Edge </a:t>
            </a:r>
            <a:r>
              <a:rPr lang="en-US" dirty="0"/>
              <a:t>Browser. It just requires one-time setup with a few clicks.</a:t>
            </a:r>
          </a:p>
          <a:p>
            <a:endParaRPr lang="en-US" dirty="0"/>
          </a:p>
          <a:p>
            <a:r>
              <a:rPr lang="en-US" dirty="0"/>
              <a:t>For the convenience, the simple instruction can be found here:</a:t>
            </a:r>
          </a:p>
          <a:p>
            <a:r>
              <a:rPr lang="en-US" dirty="0">
                <a:hlinkClick r:id="rId3"/>
              </a:rPr>
              <a:t>https://Download.acti.com?id=31324</a:t>
            </a:r>
            <a:endParaRPr lang="en-US" dirty="0"/>
          </a:p>
          <a:p>
            <a:endParaRPr lang="en-US" dirty="0"/>
          </a:p>
        </p:txBody>
      </p:sp>
    </p:spTree>
    <p:extLst>
      <p:ext uri="{BB962C8B-B14F-4D97-AF65-F5344CB8AC3E}">
        <p14:creationId xmlns:p14="http://schemas.microsoft.com/office/powerpoint/2010/main" val="35426204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ACTi Mobile Client for NVR 3</a:t>
            </a:r>
          </a:p>
        </p:txBody>
      </p:sp>
      <p:sp>
        <p:nvSpPr>
          <p:cNvPr id="3" name="TextBox 2">
            <a:extLst>
              <a:ext uri="{FF2B5EF4-FFF2-40B4-BE49-F238E27FC236}">
                <a16:creationId xmlns:a16="http://schemas.microsoft.com/office/drawing/2014/main" id="{6F5C6A0F-B77D-62B1-EBC6-2DB6D27149E8}"/>
              </a:ext>
            </a:extLst>
          </p:cNvPr>
          <p:cNvSpPr txBox="1"/>
          <p:nvPr/>
        </p:nvSpPr>
        <p:spPr>
          <a:xfrm>
            <a:off x="683568" y="1844824"/>
            <a:ext cx="7344816" cy="369332"/>
          </a:xfrm>
          <a:prstGeom prst="rect">
            <a:avLst/>
          </a:prstGeom>
          <a:noFill/>
        </p:spPr>
        <p:txBody>
          <a:bodyPr wrap="square" rtlCol="0">
            <a:spAutoFit/>
          </a:bodyPr>
          <a:lstStyle/>
          <a:p>
            <a:r>
              <a:rPr lang="en-US" dirty="0"/>
              <a:t>ACTi provides a very professional Mobile Client for NVR 3 for free!</a:t>
            </a:r>
          </a:p>
        </p:txBody>
      </p:sp>
      <p:pic>
        <p:nvPicPr>
          <p:cNvPr id="7170" name="Picture 2" descr="Ios Android Icon Png Clip Art Free - Ios And Android Icons Transparent PNG  - 614x284 - Free Download on NicePNG">
            <a:extLst>
              <a:ext uri="{FF2B5EF4-FFF2-40B4-BE49-F238E27FC236}">
                <a16:creationId xmlns:a16="http://schemas.microsoft.com/office/drawing/2014/main" id="{9B096961-09A8-311F-706A-F974E8ED961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9852" y="2636912"/>
            <a:ext cx="2232248" cy="9909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470E7E6B-D39E-8080-5FC1-88A492A14C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1640" y="3861048"/>
            <a:ext cx="6260182" cy="27346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903779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ACTi Mobile Client for NVR 3</a:t>
            </a:r>
          </a:p>
        </p:txBody>
      </p:sp>
      <p:graphicFrame>
        <p:nvGraphicFramePr>
          <p:cNvPr id="2" name="Table 1">
            <a:extLst>
              <a:ext uri="{FF2B5EF4-FFF2-40B4-BE49-F238E27FC236}">
                <a16:creationId xmlns:a16="http://schemas.microsoft.com/office/drawing/2014/main" id="{485C5478-C167-FA10-9D76-04420EEEEE96}"/>
              </a:ext>
            </a:extLst>
          </p:cNvPr>
          <p:cNvGraphicFramePr>
            <a:graphicFrameLocks noGrp="1"/>
          </p:cNvGraphicFramePr>
          <p:nvPr>
            <p:extLst>
              <p:ext uri="{D42A27DB-BD31-4B8C-83A1-F6EECF244321}">
                <p14:modId xmlns:p14="http://schemas.microsoft.com/office/powerpoint/2010/main" val="3338876291"/>
              </p:ext>
            </p:extLst>
          </p:nvPr>
        </p:nvGraphicFramePr>
        <p:xfrm>
          <a:off x="467544" y="1897969"/>
          <a:ext cx="8136903" cy="4555367"/>
        </p:xfrm>
        <a:graphic>
          <a:graphicData uri="http://schemas.openxmlformats.org/drawingml/2006/table">
            <a:tbl>
              <a:tblPr>
                <a:tableStyleId>{5940675A-B579-460E-94D1-54222C63F5DA}</a:tableStyleId>
              </a:tblPr>
              <a:tblGrid>
                <a:gridCol w="1584176">
                  <a:extLst>
                    <a:ext uri="{9D8B030D-6E8A-4147-A177-3AD203B41FA5}">
                      <a16:colId xmlns:a16="http://schemas.microsoft.com/office/drawing/2014/main" val="4057014135"/>
                    </a:ext>
                  </a:extLst>
                </a:gridCol>
                <a:gridCol w="2520280">
                  <a:extLst>
                    <a:ext uri="{9D8B030D-6E8A-4147-A177-3AD203B41FA5}">
                      <a16:colId xmlns:a16="http://schemas.microsoft.com/office/drawing/2014/main" val="1558796481"/>
                    </a:ext>
                  </a:extLst>
                </a:gridCol>
                <a:gridCol w="2016224">
                  <a:extLst>
                    <a:ext uri="{9D8B030D-6E8A-4147-A177-3AD203B41FA5}">
                      <a16:colId xmlns:a16="http://schemas.microsoft.com/office/drawing/2014/main" val="3331176991"/>
                    </a:ext>
                  </a:extLst>
                </a:gridCol>
                <a:gridCol w="2016223">
                  <a:extLst>
                    <a:ext uri="{9D8B030D-6E8A-4147-A177-3AD203B41FA5}">
                      <a16:colId xmlns:a16="http://schemas.microsoft.com/office/drawing/2014/main" val="616095107"/>
                    </a:ext>
                  </a:extLst>
                </a:gridCol>
              </a:tblGrid>
              <a:tr h="256792">
                <a:tc rowSpan="2">
                  <a:txBody>
                    <a:bodyPr/>
                    <a:lstStyle/>
                    <a:p>
                      <a:pPr algn="l" fontAlgn="ctr"/>
                      <a:r>
                        <a:rPr lang="en-US" sz="1400" u="none" strike="noStrike" dirty="0">
                          <a:effectLst/>
                        </a:rPr>
                        <a:t>Function Family</a:t>
                      </a:r>
                      <a:endParaRPr lang="en-US" sz="1400" b="0" i="0" u="none" strike="noStrike" dirty="0">
                        <a:solidFill>
                          <a:srgbClr val="000000"/>
                        </a:solidFill>
                        <a:effectLst/>
                        <a:latin typeface="Calibri" panose="020F0502020204030204" pitchFamily="34" charset="0"/>
                      </a:endParaRPr>
                    </a:p>
                  </a:txBody>
                  <a:tcPr marT="4586" marB="9144" anchor="ctr">
                    <a:solidFill>
                      <a:schemeClr val="bg1">
                        <a:lumMod val="95000"/>
                      </a:schemeClr>
                    </a:solidFill>
                  </a:tcPr>
                </a:tc>
                <a:tc rowSpan="2">
                  <a:txBody>
                    <a:bodyPr/>
                    <a:lstStyle/>
                    <a:p>
                      <a:pPr algn="l" fontAlgn="ctr"/>
                      <a:r>
                        <a:rPr lang="en-US" sz="1400" u="none" strike="noStrike" dirty="0">
                          <a:effectLst/>
                        </a:rPr>
                        <a:t>Function</a:t>
                      </a:r>
                      <a:endParaRPr lang="en-US" sz="1400" b="0" i="0" u="none" strike="noStrike" dirty="0">
                        <a:solidFill>
                          <a:srgbClr val="000000"/>
                        </a:solidFill>
                        <a:effectLst/>
                        <a:latin typeface="Calibri" panose="020F0502020204030204" pitchFamily="34" charset="0"/>
                      </a:endParaRPr>
                    </a:p>
                  </a:txBody>
                  <a:tcPr marT="4586" marB="9144" anchor="ctr">
                    <a:solidFill>
                      <a:schemeClr val="bg1">
                        <a:lumMod val="95000"/>
                      </a:schemeClr>
                    </a:solidFill>
                  </a:tcPr>
                </a:tc>
                <a:tc gridSpan="2">
                  <a:txBody>
                    <a:bodyPr/>
                    <a:lstStyle/>
                    <a:p>
                      <a:pPr algn="ctr" fontAlgn="ctr"/>
                      <a:r>
                        <a:rPr lang="en-US" sz="1400" u="none" strike="noStrike" dirty="0">
                          <a:effectLst/>
                        </a:rPr>
                        <a:t>ACTi Mobile Client for Android v1.0.16 or newer</a:t>
                      </a:r>
                      <a:br>
                        <a:rPr lang="en-US" sz="1400" u="none" strike="noStrike" dirty="0">
                          <a:effectLst/>
                        </a:rPr>
                      </a:br>
                      <a:r>
                        <a:rPr lang="en-US" sz="1400" u="none" strike="noStrike" dirty="0">
                          <a:effectLst/>
                        </a:rPr>
                        <a:t>ACTi Mobile Client for iOS v1.02 or newer</a:t>
                      </a:r>
                      <a:endParaRPr lang="en-US" sz="1400" b="0" i="0" u="none" strike="noStrike" dirty="0">
                        <a:solidFill>
                          <a:srgbClr val="000000"/>
                        </a:solidFill>
                        <a:effectLst/>
                        <a:latin typeface="Calibri" panose="020F0502020204030204" pitchFamily="34" charset="0"/>
                      </a:endParaRPr>
                    </a:p>
                  </a:txBody>
                  <a:tcPr marT="4586" marB="9144" anchor="ctr">
                    <a:solidFill>
                      <a:schemeClr val="bg1">
                        <a:lumMod val="95000"/>
                      </a:schemeClr>
                    </a:solidFill>
                  </a:tcPr>
                </a:tc>
                <a:tc hMerge="1">
                  <a:txBody>
                    <a:bodyPr/>
                    <a:lstStyle/>
                    <a:p>
                      <a:endParaRPr lang="en-US"/>
                    </a:p>
                  </a:txBody>
                  <a:tcPr/>
                </a:tc>
                <a:extLst>
                  <a:ext uri="{0D108BD9-81ED-4DB2-BD59-A6C34878D82A}">
                    <a16:rowId xmlns:a16="http://schemas.microsoft.com/office/drawing/2014/main" val="1569761146"/>
                  </a:ext>
                </a:extLst>
              </a:tr>
              <a:tr h="334747">
                <a:tc vMerge="1">
                  <a:txBody>
                    <a:bodyPr/>
                    <a:lstStyle/>
                    <a:p>
                      <a:endParaRPr lang="en-US"/>
                    </a:p>
                  </a:txBody>
                  <a:tcPr/>
                </a:tc>
                <a:tc vMerge="1">
                  <a:txBody>
                    <a:bodyPr/>
                    <a:lstStyle/>
                    <a:p>
                      <a:endParaRPr lang="en-US"/>
                    </a:p>
                  </a:txBody>
                  <a:tcPr/>
                </a:tc>
                <a:tc>
                  <a:txBody>
                    <a:bodyPr/>
                    <a:lstStyle/>
                    <a:p>
                      <a:pPr algn="ctr" fontAlgn="ctr"/>
                      <a:r>
                        <a:rPr lang="en-US" sz="1400" u="none" strike="noStrike" dirty="0">
                          <a:effectLst/>
                        </a:rPr>
                        <a:t>NVR 3</a:t>
                      </a:r>
                      <a:endParaRPr lang="en-US" sz="1400" b="0" i="0" u="none" strike="noStrike" dirty="0">
                        <a:solidFill>
                          <a:srgbClr val="000000"/>
                        </a:solidFill>
                        <a:effectLst/>
                        <a:latin typeface="Calibri" panose="020F0502020204030204" pitchFamily="34" charset="0"/>
                      </a:endParaRPr>
                    </a:p>
                  </a:txBody>
                  <a:tcPr marT="4586" marB="9144" anchor="ctr">
                    <a:solidFill>
                      <a:schemeClr val="bg1">
                        <a:lumMod val="95000"/>
                      </a:schemeClr>
                    </a:solidFill>
                  </a:tcPr>
                </a:tc>
                <a:tc>
                  <a:txBody>
                    <a:bodyPr/>
                    <a:lstStyle/>
                    <a:p>
                      <a:pPr algn="ctr" fontAlgn="ctr"/>
                      <a:r>
                        <a:rPr lang="en-US" sz="1400" u="none" strike="noStrike" dirty="0">
                          <a:effectLst/>
                        </a:rPr>
                        <a:t>CMS 2</a:t>
                      </a:r>
                      <a:endParaRPr lang="en-US" sz="1400" b="0" i="0" u="none" strike="noStrike" dirty="0">
                        <a:solidFill>
                          <a:srgbClr val="000000"/>
                        </a:solidFill>
                        <a:effectLst/>
                        <a:latin typeface="Calibri" panose="020F0502020204030204" pitchFamily="34" charset="0"/>
                      </a:endParaRPr>
                    </a:p>
                  </a:txBody>
                  <a:tcPr marT="4586" marB="9144" anchor="ctr">
                    <a:solidFill>
                      <a:schemeClr val="bg1">
                        <a:lumMod val="95000"/>
                      </a:schemeClr>
                    </a:solidFill>
                  </a:tcPr>
                </a:tc>
                <a:extLst>
                  <a:ext uri="{0D108BD9-81ED-4DB2-BD59-A6C34878D82A}">
                    <a16:rowId xmlns:a16="http://schemas.microsoft.com/office/drawing/2014/main" val="2136999298"/>
                  </a:ext>
                </a:extLst>
              </a:tr>
              <a:tr h="247124">
                <a:tc rowSpan="2">
                  <a:txBody>
                    <a:bodyPr/>
                    <a:lstStyle/>
                    <a:p>
                      <a:pPr algn="l" fontAlgn="ctr"/>
                      <a:r>
                        <a:rPr lang="en-US" sz="1400" u="none" strike="noStrike" dirty="0">
                          <a:effectLst/>
                        </a:rPr>
                        <a:t>Live</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l" fontAlgn="ctr"/>
                      <a:r>
                        <a:rPr lang="en-US" sz="1400" u="none" strike="noStrike">
                          <a:effectLst/>
                        </a:rPr>
                        <a:t>Video Live View</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4011884864"/>
                  </a:ext>
                </a:extLst>
              </a:tr>
              <a:tr h="238450">
                <a:tc vMerge="1">
                  <a:txBody>
                    <a:bodyPr/>
                    <a:lstStyle/>
                    <a:p>
                      <a:endParaRPr lang="en-US"/>
                    </a:p>
                  </a:txBody>
                  <a:tcPr/>
                </a:tc>
                <a:tc>
                  <a:txBody>
                    <a:bodyPr/>
                    <a:lstStyle/>
                    <a:p>
                      <a:pPr algn="l" fontAlgn="ctr"/>
                      <a:r>
                        <a:rPr lang="en-US" sz="1400" u="none" strike="noStrike" dirty="0">
                          <a:effectLst/>
                        </a:rPr>
                        <a:t>Event Message</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1793530390"/>
                  </a:ext>
                </a:extLst>
              </a:tr>
              <a:tr h="238450">
                <a:tc rowSpan="2">
                  <a:txBody>
                    <a:bodyPr/>
                    <a:lstStyle/>
                    <a:p>
                      <a:pPr algn="l" fontAlgn="ctr"/>
                      <a:r>
                        <a:rPr lang="en-US" sz="1400" u="none" strike="noStrike">
                          <a:effectLst/>
                        </a:rPr>
                        <a:t>Audio</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l" fontAlgn="ctr"/>
                      <a:r>
                        <a:rPr lang="en-US" sz="1400" u="none" strike="noStrike" dirty="0">
                          <a:effectLst/>
                        </a:rPr>
                        <a:t>Audio In</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2766240135"/>
                  </a:ext>
                </a:extLst>
              </a:tr>
              <a:tr h="238450">
                <a:tc vMerge="1">
                  <a:txBody>
                    <a:bodyPr/>
                    <a:lstStyle/>
                    <a:p>
                      <a:endParaRPr lang="en-US"/>
                    </a:p>
                  </a:txBody>
                  <a:tcPr/>
                </a:tc>
                <a:tc>
                  <a:txBody>
                    <a:bodyPr/>
                    <a:lstStyle/>
                    <a:p>
                      <a:pPr algn="l" fontAlgn="ctr"/>
                      <a:r>
                        <a:rPr lang="en-US" sz="1400" u="none" strike="noStrike" dirty="0">
                          <a:effectLst/>
                        </a:rPr>
                        <a:t>Audio Out</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3409467969"/>
                  </a:ext>
                </a:extLst>
              </a:tr>
              <a:tr h="119225">
                <a:tc>
                  <a:txBody>
                    <a:bodyPr/>
                    <a:lstStyle/>
                    <a:p>
                      <a:pPr algn="l" fontAlgn="ctr"/>
                      <a:r>
                        <a:rPr lang="en-US" sz="1400" u="none" strike="noStrike">
                          <a:effectLst/>
                        </a:rPr>
                        <a:t>Digital PTZ</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l" fontAlgn="ctr"/>
                      <a:r>
                        <a:rPr lang="en-US" sz="1400" u="none" strike="noStrike" dirty="0">
                          <a:effectLst/>
                        </a:rPr>
                        <a:t>Digital PTZ</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181357347"/>
                  </a:ext>
                </a:extLst>
              </a:tr>
              <a:tr h="238450">
                <a:tc rowSpan="4">
                  <a:txBody>
                    <a:bodyPr/>
                    <a:lstStyle/>
                    <a:p>
                      <a:pPr algn="l" fontAlgn="ctr"/>
                      <a:r>
                        <a:rPr lang="en-US" sz="1400" u="none" strike="noStrike">
                          <a:effectLst/>
                        </a:rPr>
                        <a:t>PTZ</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l" fontAlgn="ctr"/>
                      <a:r>
                        <a:rPr lang="en-US" sz="1400" u="none" strike="noStrike" dirty="0">
                          <a:effectLst/>
                        </a:rPr>
                        <a:t>Optical PTZ</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199301323"/>
                  </a:ext>
                </a:extLst>
              </a:tr>
              <a:tr h="119225">
                <a:tc vMerge="1">
                  <a:txBody>
                    <a:bodyPr/>
                    <a:lstStyle/>
                    <a:p>
                      <a:endParaRPr lang="en-US"/>
                    </a:p>
                  </a:txBody>
                  <a:tcPr/>
                </a:tc>
                <a:tc>
                  <a:txBody>
                    <a:bodyPr/>
                    <a:lstStyle/>
                    <a:p>
                      <a:pPr algn="l" fontAlgn="ctr"/>
                      <a:r>
                        <a:rPr lang="en-US" sz="1400" u="none" strike="noStrike" dirty="0">
                          <a:effectLst/>
                        </a:rPr>
                        <a:t>Preset</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1871479726"/>
                  </a:ext>
                </a:extLst>
              </a:tr>
              <a:tr h="211899">
                <a:tc vMerge="1">
                  <a:txBody>
                    <a:bodyPr/>
                    <a:lstStyle/>
                    <a:p>
                      <a:endParaRPr lang="en-US"/>
                    </a:p>
                  </a:txBody>
                  <a:tcPr/>
                </a:tc>
                <a:tc>
                  <a:txBody>
                    <a:bodyPr/>
                    <a:lstStyle/>
                    <a:p>
                      <a:pPr algn="l" fontAlgn="ctr"/>
                      <a:r>
                        <a:rPr lang="en-US" sz="1400" u="none" strike="noStrike">
                          <a:effectLst/>
                        </a:rPr>
                        <a:t>Preset Tour</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1722487835"/>
                  </a:ext>
                </a:extLst>
              </a:tr>
              <a:tr h="119225">
                <a:tc vMerge="1">
                  <a:txBody>
                    <a:bodyPr/>
                    <a:lstStyle/>
                    <a:p>
                      <a:endParaRPr lang="en-US"/>
                    </a:p>
                  </a:txBody>
                  <a:tcPr/>
                </a:tc>
                <a:tc>
                  <a:txBody>
                    <a:bodyPr/>
                    <a:lstStyle/>
                    <a:p>
                      <a:pPr algn="l" fontAlgn="ctr"/>
                      <a:r>
                        <a:rPr lang="en-US" sz="1400" u="none" strike="noStrike">
                          <a:effectLst/>
                        </a:rPr>
                        <a:t>PTZ Speed</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3319372129"/>
                  </a:ext>
                </a:extLst>
              </a:tr>
              <a:tr h="119225">
                <a:tc rowSpan="3">
                  <a:txBody>
                    <a:bodyPr/>
                    <a:lstStyle/>
                    <a:p>
                      <a:pPr algn="l" fontAlgn="ctr"/>
                      <a:r>
                        <a:rPr lang="en-US" sz="1400" u="none" strike="noStrike">
                          <a:effectLst/>
                        </a:rPr>
                        <a:t>Control</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l" fontAlgn="ctr"/>
                      <a:r>
                        <a:rPr lang="en-US" sz="1400" u="none" strike="noStrike">
                          <a:effectLst/>
                        </a:rPr>
                        <a:t>Manual Record</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842916367"/>
                  </a:ext>
                </a:extLst>
              </a:tr>
              <a:tr h="119225">
                <a:tc vMerge="1">
                  <a:txBody>
                    <a:bodyPr/>
                    <a:lstStyle/>
                    <a:p>
                      <a:endParaRPr lang="en-US"/>
                    </a:p>
                  </a:txBody>
                  <a:tcPr/>
                </a:tc>
                <a:tc>
                  <a:txBody>
                    <a:bodyPr/>
                    <a:lstStyle/>
                    <a:p>
                      <a:pPr algn="l" fontAlgn="ctr"/>
                      <a:r>
                        <a:rPr lang="en-US" sz="1400" u="none" strike="noStrike">
                          <a:effectLst/>
                        </a:rPr>
                        <a:t>Snapshot</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2753380126"/>
                  </a:ext>
                </a:extLst>
              </a:tr>
              <a:tr h="274266">
                <a:tc vMerge="1">
                  <a:txBody>
                    <a:bodyPr/>
                    <a:lstStyle/>
                    <a:p>
                      <a:endParaRPr lang="en-US"/>
                    </a:p>
                  </a:txBody>
                  <a:tcPr/>
                </a:tc>
                <a:tc>
                  <a:txBody>
                    <a:bodyPr/>
                    <a:lstStyle/>
                    <a:p>
                      <a:pPr algn="l" fontAlgn="ctr"/>
                      <a:r>
                        <a:rPr lang="en-US" sz="1400" u="none" strike="noStrike">
                          <a:effectLst/>
                        </a:rPr>
                        <a:t>DO</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3686975584"/>
                  </a:ext>
                </a:extLst>
              </a:tr>
              <a:tr h="216024">
                <a:tc rowSpan="4">
                  <a:txBody>
                    <a:bodyPr/>
                    <a:lstStyle/>
                    <a:p>
                      <a:pPr algn="l" fontAlgn="ctr"/>
                      <a:r>
                        <a:rPr lang="en-US" sz="1400" u="none" strike="noStrike" dirty="0">
                          <a:effectLst/>
                        </a:rPr>
                        <a:t>Playback</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l" fontAlgn="ctr"/>
                      <a:r>
                        <a:rPr lang="en-US" sz="1400" u="none" strike="noStrike">
                          <a:effectLst/>
                        </a:rPr>
                        <a:t>Main playback functions</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3581399724"/>
                  </a:ext>
                </a:extLst>
              </a:tr>
              <a:tr h="238450">
                <a:tc vMerge="1">
                  <a:txBody>
                    <a:bodyPr/>
                    <a:lstStyle/>
                    <a:p>
                      <a:endParaRPr lang="en-US"/>
                    </a:p>
                  </a:txBody>
                  <a:tcPr/>
                </a:tc>
                <a:tc>
                  <a:txBody>
                    <a:bodyPr/>
                    <a:lstStyle/>
                    <a:p>
                      <a:pPr algn="l" fontAlgn="ctr"/>
                      <a:r>
                        <a:rPr lang="en-US" sz="1400" u="none" strike="noStrike">
                          <a:effectLst/>
                        </a:rPr>
                        <a:t>Additional playback functions</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3718547758"/>
                  </a:ext>
                </a:extLst>
              </a:tr>
              <a:tr h="238450">
                <a:tc vMerge="1">
                  <a:txBody>
                    <a:bodyPr/>
                    <a:lstStyle/>
                    <a:p>
                      <a:endParaRPr lang="en-US"/>
                    </a:p>
                  </a:txBody>
                  <a:tcPr/>
                </a:tc>
                <a:tc>
                  <a:txBody>
                    <a:bodyPr/>
                    <a:lstStyle/>
                    <a:p>
                      <a:pPr algn="l" fontAlgn="ctr"/>
                      <a:r>
                        <a:rPr lang="en-US" sz="1400" u="none" strike="noStrike">
                          <a:effectLst/>
                        </a:rPr>
                        <a:t>TimeTrack</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758016857"/>
                  </a:ext>
                </a:extLst>
              </a:tr>
              <a:tr h="238450">
                <a:tc vMerge="1">
                  <a:txBody>
                    <a:bodyPr/>
                    <a:lstStyle/>
                    <a:p>
                      <a:endParaRPr lang="en-US"/>
                    </a:p>
                  </a:txBody>
                  <a:tcPr/>
                </a:tc>
                <a:tc>
                  <a:txBody>
                    <a:bodyPr/>
                    <a:lstStyle/>
                    <a:p>
                      <a:pPr algn="l" fontAlgn="ctr"/>
                      <a:r>
                        <a:rPr lang="en-US" sz="1400" u="none" strike="noStrike">
                          <a:effectLst/>
                        </a:rPr>
                        <a:t>Event Search</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1949622418"/>
                  </a:ext>
                </a:extLst>
              </a:tr>
            </a:tbl>
          </a:graphicData>
        </a:graphic>
      </p:graphicFrame>
    </p:spTree>
    <p:extLst>
      <p:ext uri="{BB962C8B-B14F-4D97-AF65-F5344CB8AC3E}">
        <p14:creationId xmlns:p14="http://schemas.microsoft.com/office/powerpoint/2010/main" val="23533635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Redundancy Solutions</a:t>
            </a:r>
          </a:p>
        </p:txBody>
      </p:sp>
      <p:graphicFrame>
        <p:nvGraphicFramePr>
          <p:cNvPr id="4" name="Table 3">
            <a:extLst>
              <a:ext uri="{FF2B5EF4-FFF2-40B4-BE49-F238E27FC236}">
                <a16:creationId xmlns:a16="http://schemas.microsoft.com/office/drawing/2014/main" id="{EA126542-16D8-1438-AFF1-AC7AD7A3812E}"/>
              </a:ext>
            </a:extLst>
          </p:cNvPr>
          <p:cNvGraphicFramePr>
            <a:graphicFrameLocks noGrp="1"/>
          </p:cNvGraphicFramePr>
          <p:nvPr>
            <p:extLst>
              <p:ext uri="{D42A27DB-BD31-4B8C-83A1-F6EECF244321}">
                <p14:modId xmlns:p14="http://schemas.microsoft.com/office/powerpoint/2010/main" val="2382747390"/>
              </p:ext>
            </p:extLst>
          </p:nvPr>
        </p:nvGraphicFramePr>
        <p:xfrm>
          <a:off x="539552" y="2204864"/>
          <a:ext cx="7776864" cy="3538482"/>
        </p:xfrm>
        <a:graphic>
          <a:graphicData uri="http://schemas.openxmlformats.org/drawingml/2006/table">
            <a:tbl>
              <a:tblPr/>
              <a:tblGrid>
                <a:gridCol w="7776864">
                  <a:extLst>
                    <a:ext uri="{9D8B030D-6E8A-4147-A177-3AD203B41FA5}">
                      <a16:colId xmlns:a16="http://schemas.microsoft.com/office/drawing/2014/main" val="2540877127"/>
                    </a:ext>
                  </a:extLst>
                </a:gridCol>
              </a:tblGrid>
              <a:tr h="3538482">
                <a:tc>
                  <a:txBody>
                    <a:bodyPr/>
                    <a:lstStyle/>
                    <a:p>
                      <a:pPr algn="l" fontAlgn="t"/>
                      <a:r>
                        <a:rPr lang="en-US" sz="1600" dirty="0">
                          <a:solidFill>
                            <a:srgbClr val="535353"/>
                          </a:solidFill>
                          <a:effectLst/>
                          <a:latin typeface="+mn-lt"/>
                        </a:rPr>
                        <a:t>There may be situations where the NVR server may become inaccessible, and the cameras have no recorder to send the video stream to. It could happen due to the network failure, data switch failure, power outage, human error or due to any other reasons. Even though such incidents are very unlikely to happen, the mission critical solutions should have a protection against that.</a:t>
                      </a:r>
                    </a:p>
                    <a:p>
                      <a:pPr algn="l" fontAlgn="t"/>
                      <a:endParaRPr lang="en-US" sz="1600" dirty="0">
                        <a:solidFill>
                          <a:srgbClr val="535353"/>
                        </a:solidFill>
                        <a:effectLst/>
                        <a:latin typeface="+mn-lt"/>
                      </a:endParaRPr>
                    </a:p>
                    <a:p>
                      <a:pPr algn="l" fontAlgn="t"/>
                      <a:r>
                        <a:rPr lang="en-US" sz="1600" dirty="0">
                          <a:solidFill>
                            <a:srgbClr val="535353"/>
                          </a:solidFill>
                          <a:effectLst/>
                          <a:latin typeface="+mn-lt"/>
                        </a:rPr>
                        <a:t>The </a:t>
                      </a:r>
                      <a:r>
                        <a:rPr lang="en-US" sz="1600" b="1" dirty="0">
                          <a:solidFill>
                            <a:srgbClr val="535353"/>
                          </a:solidFill>
                          <a:effectLst/>
                          <a:latin typeface="+mn-lt"/>
                        </a:rPr>
                        <a:t>seamless service </a:t>
                      </a:r>
                      <a:r>
                        <a:rPr lang="en-US" sz="1600" dirty="0">
                          <a:solidFill>
                            <a:srgbClr val="535353"/>
                          </a:solidFill>
                          <a:effectLst/>
                          <a:latin typeface="+mn-lt"/>
                        </a:rPr>
                        <a:t>can be achieved by using </a:t>
                      </a:r>
                      <a:r>
                        <a:rPr lang="en-US" sz="1600" b="1" dirty="0">
                          <a:solidFill>
                            <a:srgbClr val="535353"/>
                          </a:solidFill>
                          <a:effectLst/>
                          <a:latin typeface="+mn-lt"/>
                        </a:rPr>
                        <a:t>NVR Redundancy Service</a:t>
                      </a:r>
                      <a:r>
                        <a:rPr lang="en-US" sz="1600" dirty="0">
                          <a:solidFill>
                            <a:srgbClr val="535353"/>
                          </a:solidFill>
                          <a:effectLst/>
                          <a:latin typeface="+mn-lt"/>
                        </a:rPr>
                        <a:t>. It would ensure that whenever the original NVR is not accessible, the alternative system will immediately step in and start recording the video streams of the cameras belonging to the original NVR.</a:t>
                      </a:r>
                    </a:p>
                    <a:p>
                      <a:pPr algn="l" fontAlgn="t"/>
                      <a:endParaRPr lang="en-US" sz="1600" dirty="0">
                        <a:solidFill>
                          <a:srgbClr val="535353"/>
                        </a:solidFill>
                        <a:effectLst/>
                        <a:latin typeface="+mn-lt"/>
                      </a:endParaRPr>
                    </a:p>
                    <a:p>
                      <a:pPr algn="l" fontAlgn="t"/>
                      <a:r>
                        <a:rPr lang="en-US" sz="1600" dirty="0">
                          <a:solidFill>
                            <a:srgbClr val="535353"/>
                          </a:solidFill>
                          <a:effectLst/>
                          <a:latin typeface="+mn-lt"/>
                        </a:rPr>
                        <a:t>ACTi offers two kinds of Redundancy Service solutions: </a:t>
                      </a:r>
                      <a:r>
                        <a:rPr lang="en-US" sz="1600" b="1" dirty="0">
                          <a:solidFill>
                            <a:srgbClr val="535353"/>
                          </a:solidFill>
                          <a:effectLst/>
                          <a:latin typeface="+mn-lt"/>
                        </a:rPr>
                        <a:t>N+1</a:t>
                      </a:r>
                      <a:r>
                        <a:rPr lang="en-US" sz="1600" dirty="0">
                          <a:solidFill>
                            <a:srgbClr val="535353"/>
                          </a:solidFill>
                          <a:effectLst/>
                          <a:latin typeface="+mn-lt"/>
                        </a:rPr>
                        <a:t> and </a:t>
                      </a:r>
                      <a:r>
                        <a:rPr lang="en-US" sz="1600" b="1" dirty="0">
                          <a:solidFill>
                            <a:srgbClr val="535353"/>
                          </a:solidFill>
                          <a:effectLst/>
                          <a:latin typeface="+mn-lt"/>
                        </a:rPr>
                        <a:t>N-to-N</a:t>
                      </a:r>
                    </a:p>
                  </a:txBody>
                  <a:tcPr marL="182880" marR="182880" marT="182880" marB="182880" anchor="ctr">
                    <a:lnL>
                      <a:noFill/>
                    </a:lnL>
                    <a:lnR>
                      <a:noFill/>
                    </a:lnR>
                    <a:lnT>
                      <a:noFill/>
                    </a:lnT>
                    <a:lnB>
                      <a:noFill/>
                    </a:lnB>
                    <a:solidFill>
                      <a:schemeClr val="bg1">
                        <a:lumMod val="95000"/>
                      </a:schemeClr>
                    </a:solidFill>
                  </a:tcPr>
                </a:tc>
                <a:extLst>
                  <a:ext uri="{0D108BD9-81ED-4DB2-BD59-A6C34878D82A}">
                    <a16:rowId xmlns:a16="http://schemas.microsoft.com/office/drawing/2014/main" val="4273927462"/>
                  </a:ext>
                </a:extLst>
              </a:tr>
            </a:tbl>
          </a:graphicData>
        </a:graphic>
      </p:graphicFrame>
    </p:spTree>
    <p:extLst>
      <p:ext uri="{BB962C8B-B14F-4D97-AF65-F5344CB8AC3E}">
        <p14:creationId xmlns:p14="http://schemas.microsoft.com/office/powerpoint/2010/main" val="21593481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Redundancy Solutions</a:t>
            </a:r>
          </a:p>
        </p:txBody>
      </p:sp>
      <p:graphicFrame>
        <p:nvGraphicFramePr>
          <p:cNvPr id="2" name="Table 1">
            <a:extLst>
              <a:ext uri="{FF2B5EF4-FFF2-40B4-BE49-F238E27FC236}">
                <a16:creationId xmlns:a16="http://schemas.microsoft.com/office/drawing/2014/main" id="{7889A338-7273-FC5F-3A08-FDF882D6A58B}"/>
              </a:ext>
            </a:extLst>
          </p:cNvPr>
          <p:cNvGraphicFramePr>
            <a:graphicFrameLocks noGrp="1"/>
          </p:cNvGraphicFramePr>
          <p:nvPr>
            <p:extLst>
              <p:ext uri="{D42A27DB-BD31-4B8C-83A1-F6EECF244321}">
                <p14:modId xmlns:p14="http://schemas.microsoft.com/office/powerpoint/2010/main" val="2646987379"/>
              </p:ext>
            </p:extLst>
          </p:nvPr>
        </p:nvGraphicFramePr>
        <p:xfrm>
          <a:off x="323528" y="2099217"/>
          <a:ext cx="8496944" cy="1066800"/>
        </p:xfrm>
        <a:graphic>
          <a:graphicData uri="http://schemas.openxmlformats.org/drawingml/2006/table">
            <a:tbl>
              <a:tblPr/>
              <a:tblGrid>
                <a:gridCol w="8496944">
                  <a:extLst>
                    <a:ext uri="{9D8B030D-6E8A-4147-A177-3AD203B41FA5}">
                      <a16:colId xmlns:a16="http://schemas.microsoft.com/office/drawing/2014/main" val="1767041777"/>
                    </a:ext>
                  </a:extLst>
                </a:gridCol>
              </a:tblGrid>
              <a:tr h="0">
                <a:tc>
                  <a:txBody>
                    <a:bodyPr/>
                    <a:lstStyle/>
                    <a:p>
                      <a:pPr algn="l" fontAlgn="t"/>
                      <a:r>
                        <a:rPr lang="en-US" sz="1400" dirty="0">
                          <a:solidFill>
                            <a:srgbClr val="535353"/>
                          </a:solidFill>
                          <a:effectLst/>
                          <a:latin typeface="Arial" panose="020B0604020202020204" pitchFamily="34" charset="0"/>
                        </a:rPr>
                        <a:t>There will be an additional NVR 3 server installed in the network which will stay idle and watch over the other NVR servers. By activating the redundancy service licenses (LRDS3000) in that idle NVR 3 server, it will have the capability to watch over the other NVR 3 servers. One redundancy server can monitor up to 16 other NVR servers. If any of those NVR servers becomes inaccessible, then the redundancy server will notice it and will immediately take over the camera management of the original NVR.</a:t>
                      </a:r>
                    </a:p>
                  </a:txBody>
                  <a:tcPr marL="0" marR="0" marT="0" marB="0" anchor="ctr">
                    <a:lnL>
                      <a:noFill/>
                    </a:lnL>
                    <a:lnR>
                      <a:noFill/>
                    </a:lnR>
                    <a:lnT>
                      <a:noFill/>
                    </a:lnT>
                    <a:lnB>
                      <a:noFill/>
                    </a:lnB>
                    <a:solidFill>
                      <a:srgbClr val="FCFCFC"/>
                    </a:solidFill>
                  </a:tcPr>
                </a:tc>
                <a:extLst>
                  <a:ext uri="{0D108BD9-81ED-4DB2-BD59-A6C34878D82A}">
                    <a16:rowId xmlns:a16="http://schemas.microsoft.com/office/drawing/2014/main" val="3841315013"/>
                  </a:ext>
                </a:extLst>
              </a:tr>
            </a:tbl>
          </a:graphicData>
        </a:graphic>
      </p:graphicFrame>
      <p:pic>
        <p:nvPicPr>
          <p:cNvPr id="3" name="Picture 2" descr="Diagram&#10;&#10;Description automatically generated">
            <a:extLst>
              <a:ext uri="{FF2B5EF4-FFF2-40B4-BE49-F238E27FC236}">
                <a16:creationId xmlns:a16="http://schemas.microsoft.com/office/drawing/2014/main" id="{2706FE8A-CA2B-917F-0C61-B1A7047864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942" y="3454049"/>
            <a:ext cx="7548115" cy="3287319"/>
          </a:xfrm>
          <a:prstGeom prst="rect">
            <a:avLst/>
          </a:prstGeom>
        </p:spPr>
      </p:pic>
      <p:sp>
        <p:nvSpPr>
          <p:cNvPr id="5" name="TextBox 4">
            <a:extLst>
              <a:ext uri="{FF2B5EF4-FFF2-40B4-BE49-F238E27FC236}">
                <a16:creationId xmlns:a16="http://schemas.microsoft.com/office/drawing/2014/main" id="{6CDC67BB-1074-C950-F470-8C7A284C3143}"/>
              </a:ext>
            </a:extLst>
          </p:cNvPr>
          <p:cNvSpPr txBox="1"/>
          <p:nvPr/>
        </p:nvSpPr>
        <p:spPr>
          <a:xfrm>
            <a:off x="251520" y="1700808"/>
            <a:ext cx="2448272" cy="369332"/>
          </a:xfrm>
          <a:prstGeom prst="rect">
            <a:avLst/>
          </a:prstGeom>
          <a:noFill/>
        </p:spPr>
        <p:txBody>
          <a:bodyPr wrap="square" rtlCol="0">
            <a:spAutoFit/>
          </a:bodyPr>
          <a:lstStyle/>
          <a:p>
            <a:r>
              <a:rPr lang="en-US" b="1" dirty="0"/>
              <a:t>N+1 Redundancy</a:t>
            </a:r>
          </a:p>
        </p:txBody>
      </p:sp>
    </p:spTree>
    <p:extLst>
      <p:ext uri="{BB962C8B-B14F-4D97-AF65-F5344CB8AC3E}">
        <p14:creationId xmlns:p14="http://schemas.microsoft.com/office/powerpoint/2010/main" val="42751087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Redundancy Solutions</a:t>
            </a:r>
          </a:p>
        </p:txBody>
      </p:sp>
      <p:sp>
        <p:nvSpPr>
          <p:cNvPr id="5" name="TextBox 4">
            <a:extLst>
              <a:ext uri="{FF2B5EF4-FFF2-40B4-BE49-F238E27FC236}">
                <a16:creationId xmlns:a16="http://schemas.microsoft.com/office/drawing/2014/main" id="{6CDC67BB-1074-C950-F470-8C7A284C3143}"/>
              </a:ext>
            </a:extLst>
          </p:cNvPr>
          <p:cNvSpPr txBox="1"/>
          <p:nvPr/>
        </p:nvSpPr>
        <p:spPr>
          <a:xfrm>
            <a:off x="251520" y="1700808"/>
            <a:ext cx="2448272" cy="369332"/>
          </a:xfrm>
          <a:prstGeom prst="rect">
            <a:avLst/>
          </a:prstGeom>
          <a:noFill/>
        </p:spPr>
        <p:txBody>
          <a:bodyPr wrap="square" rtlCol="0">
            <a:spAutoFit/>
          </a:bodyPr>
          <a:lstStyle/>
          <a:p>
            <a:r>
              <a:rPr lang="en-US" b="1" dirty="0"/>
              <a:t>N-to-N Redundancy</a:t>
            </a:r>
          </a:p>
        </p:txBody>
      </p:sp>
      <p:graphicFrame>
        <p:nvGraphicFramePr>
          <p:cNvPr id="4" name="Table 3">
            <a:extLst>
              <a:ext uri="{FF2B5EF4-FFF2-40B4-BE49-F238E27FC236}">
                <a16:creationId xmlns:a16="http://schemas.microsoft.com/office/drawing/2014/main" id="{516A17FC-113E-E15F-B83B-2D6515F430DB}"/>
              </a:ext>
            </a:extLst>
          </p:cNvPr>
          <p:cNvGraphicFramePr>
            <a:graphicFrameLocks noGrp="1"/>
          </p:cNvGraphicFramePr>
          <p:nvPr>
            <p:extLst>
              <p:ext uri="{D42A27DB-BD31-4B8C-83A1-F6EECF244321}">
                <p14:modId xmlns:p14="http://schemas.microsoft.com/office/powerpoint/2010/main" val="1576864205"/>
              </p:ext>
            </p:extLst>
          </p:nvPr>
        </p:nvGraphicFramePr>
        <p:xfrm>
          <a:off x="323528" y="2060848"/>
          <a:ext cx="8496944" cy="640080"/>
        </p:xfrm>
        <a:graphic>
          <a:graphicData uri="http://schemas.openxmlformats.org/drawingml/2006/table">
            <a:tbl>
              <a:tblPr/>
              <a:tblGrid>
                <a:gridCol w="8496944">
                  <a:extLst>
                    <a:ext uri="{9D8B030D-6E8A-4147-A177-3AD203B41FA5}">
                      <a16:colId xmlns:a16="http://schemas.microsoft.com/office/drawing/2014/main" val="1767041777"/>
                    </a:ext>
                  </a:extLst>
                </a:gridCol>
              </a:tblGrid>
              <a:tr h="0">
                <a:tc>
                  <a:txBody>
                    <a:bodyPr/>
                    <a:lstStyle/>
                    <a:p>
                      <a:pPr algn="l" fontAlgn="t"/>
                      <a:r>
                        <a:rPr lang="en-US" sz="1400" dirty="0">
                          <a:solidFill>
                            <a:srgbClr val="535353"/>
                          </a:solidFill>
                          <a:effectLst/>
                          <a:latin typeface="Arial" panose="020B0604020202020204" pitchFamily="34" charset="0"/>
                        </a:rPr>
                        <a:t>There is also another way to set up the redundancy without requiring the additional server to be installed. It is called N-to-N redundancy. It means that when there is a group of NVR servers installed in the same network, they can watch over each other and take over the cameras of the inaccessible NVR server.</a:t>
                      </a:r>
                    </a:p>
                  </a:txBody>
                  <a:tcPr marL="0" marR="0" marT="0" marB="0" anchor="ctr">
                    <a:lnL>
                      <a:noFill/>
                    </a:lnL>
                    <a:lnR>
                      <a:noFill/>
                    </a:lnR>
                    <a:lnT>
                      <a:noFill/>
                    </a:lnT>
                    <a:lnB>
                      <a:noFill/>
                    </a:lnB>
                    <a:solidFill>
                      <a:srgbClr val="FCFCFC"/>
                    </a:solidFill>
                  </a:tcPr>
                </a:tc>
                <a:extLst>
                  <a:ext uri="{0D108BD9-81ED-4DB2-BD59-A6C34878D82A}">
                    <a16:rowId xmlns:a16="http://schemas.microsoft.com/office/drawing/2014/main" val="3841315013"/>
                  </a:ext>
                </a:extLst>
              </a:tr>
            </a:tbl>
          </a:graphicData>
        </a:graphic>
      </p:graphicFrame>
      <p:pic>
        <p:nvPicPr>
          <p:cNvPr id="6" name="Picture 5" descr="Diagram&#10;&#10;Description automatically generated">
            <a:extLst>
              <a:ext uri="{FF2B5EF4-FFF2-40B4-BE49-F238E27FC236}">
                <a16:creationId xmlns:a16="http://schemas.microsoft.com/office/drawing/2014/main" id="{3159BA27-7C77-78C9-E0D4-C5BAA25216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47664" y="2924944"/>
            <a:ext cx="5391902" cy="2353003"/>
          </a:xfrm>
          <a:prstGeom prst="rect">
            <a:avLst/>
          </a:prstGeom>
        </p:spPr>
      </p:pic>
      <p:sp>
        <p:nvSpPr>
          <p:cNvPr id="7" name="TextBox 6">
            <a:extLst>
              <a:ext uri="{FF2B5EF4-FFF2-40B4-BE49-F238E27FC236}">
                <a16:creationId xmlns:a16="http://schemas.microsoft.com/office/drawing/2014/main" id="{63C07C34-214B-55AA-4E60-2865BB209683}"/>
              </a:ext>
            </a:extLst>
          </p:cNvPr>
          <p:cNvSpPr txBox="1"/>
          <p:nvPr/>
        </p:nvSpPr>
        <p:spPr>
          <a:xfrm>
            <a:off x="323529" y="5501963"/>
            <a:ext cx="8496944" cy="954107"/>
          </a:xfrm>
          <a:prstGeom prst="rect">
            <a:avLst/>
          </a:prstGeom>
          <a:noFill/>
        </p:spPr>
        <p:txBody>
          <a:bodyPr wrap="square">
            <a:spAutoFit/>
          </a:bodyPr>
          <a:lstStyle/>
          <a:p>
            <a:r>
              <a:rPr lang="en-US" sz="1400" dirty="0">
                <a:solidFill>
                  <a:srgbClr val="535353"/>
                </a:solidFill>
                <a:latin typeface="Arial" panose="020B0604020202020204" pitchFamily="34" charset="0"/>
              </a:rPr>
              <a:t>Although the additional idle server is not required, in order to achieve the redundancy capabilities, each of the NVRs must have unused video channels capacity. For example, a standalone NVR server INR-470 comes with the 64 free channels license included and can be extended up to 200 channels with add-on licenses (LNVR3003).</a:t>
            </a:r>
          </a:p>
        </p:txBody>
      </p:sp>
    </p:spTree>
    <p:extLst>
      <p:ext uri="{BB962C8B-B14F-4D97-AF65-F5344CB8AC3E}">
        <p14:creationId xmlns:p14="http://schemas.microsoft.com/office/powerpoint/2010/main" val="39276356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Redundancy Solutions</a:t>
            </a:r>
          </a:p>
        </p:txBody>
      </p:sp>
      <p:sp>
        <p:nvSpPr>
          <p:cNvPr id="5" name="TextBox 4">
            <a:extLst>
              <a:ext uri="{FF2B5EF4-FFF2-40B4-BE49-F238E27FC236}">
                <a16:creationId xmlns:a16="http://schemas.microsoft.com/office/drawing/2014/main" id="{6CDC67BB-1074-C950-F470-8C7A284C3143}"/>
              </a:ext>
            </a:extLst>
          </p:cNvPr>
          <p:cNvSpPr txBox="1"/>
          <p:nvPr/>
        </p:nvSpPr>
        <p:spPr>
          <a:xfrm>
            <a:off x="251520" y="1700808"/>
            <a:ext cx="2448272" cy="369332"/>
          </a:xfrm>
          <a:prstGeom prst="rect">
            <a:avLst/>
          </a:prstGeom>
          <a:noFill/>
        </p:spPr>
        <p:txBody>
          <a:bodyPr wrap="square" rtlCol="0">
            <a:spAutoFit/>
          </a:bodyPr>
          <a:lstStyle/>
          <a:p>
            <a:r>
              <a:rPr lang="en-US" b="1" dirty="0"/>
              <a:t>N-to-N Redundancy</a:t>
            </a:r>
          </a:p>
        </p:txBody>
      </p:sp>
      <p:sp>
        <p:nvSpPr>
          <p:cNvPr id="2" name="TextBox 1">
            <a:extLst>
              <a:ext uri="{FF2B5EF4-FFF2-40B4-BE49-F238E27FC236}">
                <a16:creationId xmlns:a16="http://schemas.microsoft.com/office/drawing/2014/main" id="{F1768952-9B3F-981F-4F7A-CBE56EB32863}"/>
              </a:ext>
            </a:extLst>
          </p:cNvPr>
          <p:cNvSpPr txBox="1"/>
          <p:nvPr/>
        </p:nvSpPr>
        <p:spPr>
          <a:xfrm>
            <a:off x="251520" y="2080536"/>
            <a:ext cx="8208912" cy="2677656"/>
          </a:xfrm>
          <a:prstGeom prst="rect">
            <a:avLst/>
          </a:prstGeom>
          <a:noFill/>
        </p:spPr>
        <p:txBody>
          <a:bodyPr wrap="square">
            <a:spAutoFit/>
          </a:bodyPr>
          <a:lstStyle/>
          <a:p>
            <a:pPr algn="l" fontAlgn="t"/>
            <a:r>
              <a:rPr lang="en-US" sz="1400" dirty="0">
                <a:solidFill>
                  <a:srgbClr val="535353"/>
                </a:solidFill>
                <a:latin typeface="Arial" panose="020B0604020202020204" pitchFamily="34" charset="0"/>
              </a:rPr>
              <a:t>If that server has 150 cameras of its own to manage, it could potentially take the role of watching over 50 more cameras from any other NVR server, provided that the full 200 channels capacity has been enabled with the help of LNVR3003 licenses. In such case, INR-470 becomes the redundancy server for 50 selected camera channels from any other NVR 3 in the network.</a:t>
            </a:r>
          </a:p>
          <a:p>
            <a:pPr algn="l" fontAlgn="t"/>
            <a:endParaRPr lang="en-US" sz="1400" dirty="0">
              <a:solidFill>
                <a:srgbClr val="535353"/>
              </a:solidFill>
              <a:latin typeface="Arial" panose="020B0604020202020204" pitchFamily="34" charset="0"/>
            </a:endParaRPr>
          </a:p>
          <a:p>
            <a:pPr algn="l" fontAlgn="t"/>
            <a:r>
              <a:rPr lang="en-US" sz="1400" dirty="0">
                <a:solidFill>
                  <a:srgbClr val="535353"/>
                </a:solidFill>
                <a:latin typeface="Arial" panose="020B0604020202020204" pitchFamily="34" charset="0"/>
              </a:rPr>
              <a:t>Applying the same concept to all the NVR 3 servers, they all will be able to use their surplus channel quota to act as redundancy servers.</a:t>
            </a:r>
          </a:p>
          <a:p>
            <a:pPr algn="l" fontAlgn="t"/>
            <a:endParaRPr lang="en-US" sz="1400" dirty="0">
              <a:solidFill>
                <a:srgbClr val="535353"/>
              </a:solidFill>
              <a:latin typeface="Arial" panose="020B0604020202020204" pitchFamily="34" charset="0"/>
            </a:endParaRPr>
          </a:p>
          <a:p>
            <a:pPr algn="l" fontAlgn="t"/>
            <a:r>
              <a:rPr lang="en-US" sz="1400" dirty="0">
                <a:solidFill>
                  <a:srgbClr val="535353"/>
                </a:solidFill>
                <a:latin typeface="Arial" panose="020B0604020202020204" pitchFamily="34" charset="0"/>
              </a:rPr>
              <a:t>This method also provides flexibility - you can decide which camera channels you want to serve under redundancy mode. You can skip less important channels, for example. However, if the full redundancy must be achieved in the network, then on average each NVR should have twice as many video channel licenses activated than there are cameras under that NVR.</a:t>
            </a:r>
          </a:p>
        </p:txBody>
      </p:sp>
    </p:spTree>
    <p:extLst>
      <p:ext uri="{BB962C8B-B14F-4D97-AF65-F5344CB8AC3E}">
        <p14:creationId xmlns:p14="http://schemas.microsoft.com/office/powerpoint/2010/main" val="11033478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TV Wall Products</a:t>
            </a:r>
          </a:p>
        </p:txBody>
      </p:sp>
      <p:sp>
        <p:nvSpPr>
          <p:cNvPr id="5" name="TextBox 4">
            <a:extLst>
              <a:ext uri="{FF2B5EF4-FFF2-40B4-BE49-F238E27FC236}">
                <a16:creationId xmlns:a16="http://schemas.microsoft.com/office/drawing/2014/main" id="{6CDC67BB-1074-C950-F470-8C7A284C3143}"/>
              </a:ext>
            </a:extLst>
          </p:cNvPr>
          <p:cNvSpPr txBox="1"/>
          <p:nvPr/>
        </p:nvSpPr>
        <p:spPr>
          <a:xfrm>
            <a:off x="251520" y="1700808"/>
            <a:ext cx="8208912" cy="369332"/>
          </a:xfrm>
          <a:prstGeom prst="rect">
            <a:avLst/>
          </a:prstGeom>
          <a:noFill/>
        </p:spPr>
        <p:txBody>
          <a:bodyPr wrap="square" rtlCol="0">
            <a:spAutoFit/>
          </a:bodyPr>
          <a:lstStyle/>
          <a:p>
            <a:r>
              <a:rPr lang="en-US" b="1" dirty="0"/>
              <a:t>For the easier overview of multiple NVR servers, the TV Wall Solution can be used.</a:t>
            </a:r>
          </a:p>
        </p:txBody>
      </p:sp>
      <p:pic>
        <p:nvPicPr>
          <p:cNvPr id="4" name="Picture 3" descr="A diagram of a television wall server&#10;&#10;Description automatically generated">
            <a:extLst>
              <a:ext uri="{FF2B5EF4-FFF2-40B4-BE49-F238E27FC236}">
                <a16:creationId xmlns:a16="http://schemas.microsoft.com/office/drawing/2014/main" id="{01862114-CD54-829A-D111-2F365831E1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5452" y="2085021"/>
            <a:ext cx="7581047" cy="4716874"/>
          </a:xfrm>
          <a:prstGeom prst="rect">
            <a:avLst/>
          </a:prstGeom>
        </p:spPr>
      </p:pic>
    </p:spTree>
    <p:extLst>
      <p:ext uri="{BB962C8B-B14F-4D97-AF65-F5344CB8AC3E}">
        <p14:creationId xmlns:p14="http://schemas.microsoft.com/office/powerpoint/2010/main" val="33595468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TV Wall Products</a:t>
            </a:r>
          </a:p>
        </p:txBody>
      </p:sp>
      <p:graphicFrame>
        <p:nvGraphicFramePr>
          <p:cNvPr id="2" name="Table 1">
            <a:extLst>
              <a:ext uri="{FF2B5EF4-FFF2-40B4-BE49-F238E27FC236}">
                <a16:creationId xmlns:a16="http://schemas.microsoft.com/office/drawing/2014/main" id="{37346230-58CD-8DF5-D3F6-F8C2F65A69A1}"/>
              </a:ext>
            </a:extLst>
          </p:cNvPr>
          <p:cNvGraphicFramePr>
            <a:graphicFrameLocks noGrp="1"/>
          </p:cNvGraphicFramePr>
          <p:nvPr>
            <p:extLst>
              <p:ext uri="{D42A27DB-BD31-4B8C-83A1-F6EECF244321}">
                <p14:modId xmlns:p14="http://schemas.microsoft.com/office/powerpoint/2010/main" val="2721487667"/>
              </p:ext>
            </p:extLst>
          </p:nvPr>
        </p:nvGraphicFramePr>
        <p:xfrm>
          <a:off x="503548" y="2132856"/>
          <a:ext cx="8136904" cy="3827578"/>
        </p:xfrm>
        <a:graphic>
          <a:graphicData uri="http://schemas.openxmlformats.org/drawingml/2006/table">
            <a:tbl>
              <a:tblPr firstRow="1" bandRow="1">
                <a:tableStyleId>{5940675A-B579-460E-94D1-54222C63F5DA}</a:tableStyleId>
              </a:tblPr>
              <a:tblGrid>
                <a:gridCol w="2844316">
                  <a:extLst>
                    <a:ext uri="{9D8B030D-6E8A-4147-A177-3AD203B41FA5}">
                      <a16:colId xmlns:a16="http://schemas.microsoft.com/office/drawing/2014/main" val="20001"/>
                    </a:ext>
                  </a:extLst>
                </a:gridCol>
                <a:gridCol w="2592288">
                  <a:extLst>
                    <a:ext uri="{9D8B030D-6E8A-4147-A177-3AD203B41FA5}">
                      <a16:colId xmlns:a16="http://schemas.microsoft.com/office/drawing/2014/main" val="468612955"/>
                    </a:ext>
                  </a:extLst>
                </a:gridCol>
                <a:gridCol w="2700300">
                  <a:extLst>
                    <a:ext uri="{9D8B030D-6E8A-4147-A177-3AD203B41FA5}">
                      <a16:colId xmlns:a16="http://schemas.microsoft.com/office/drawing/2014/main" val="866930826"/>
                    </a:ext>
                  </a:extLst>
                </a:gridCol>
              </a:tblGrid>
              <a:tr h="311543">
                <a:tc>
                  <a:txBody>
                    <a:bodyPr/>
                    <a:lstStyle/>
                    <a:p>
                      <a:r>
                        <a:rPr lang="en-US" sz="1400" b="1" dirty="0"/>
                        <a:t>Model</a:t>
                      </a:r>
                    </a:p>
                  </a:txBody>
                  <a:tcPr>
                    <a:solidFill>
                      <a:schemeClr val="bg1">
                        <a:lumMod val="95000"/>
                      </a:schemeClr>
                    </a:solidFill>
                  </a:tcPr>
                </a:tc>
                <a:tc>
                  <a:txBody>
                    <a:bodyPr/>
                    <a:lstStyle/>
                    <a:p>
                      <a:pPr algn="ctr"/>
                      <a:r>
                        <a:rPr lang="en-US" sz="1400" b="1" dirty="0"/>
                        <a:t>TVW-300</a:t>
                      </a:r>
                    </a:p>
                  </a:txBody>
                  <a:tcPr>
                    <a:solidFill>
                      <a:schemeClr val="bg1">
                        <a:lumMod val="95000"/>
                      </a:schemeClr>
                    </a:solidFill>
                  </a:tcPr>
                </a:tc>
                <a:tc>
                  <a:txBody>
                    <a:bodyPr/>
                    <a:lstStyle/>
                    <a:p>
                      <a:pPr algn="ctr"/>
                      <a:r>
                        <a:rPr lang="en-US" sz="1400" b="1" dirty="0"/>
                        <a:t>TVW-301</a:t>
                      </a:r>
                    </a:p>
                  </a:txBody>
                  <a:tcPr>
                    <a:solidFill>
                      <a:schemeClr val="bg1">
                        <a:lumMod val="95000"/>
                      </a:schemeClr>
                    </a:solidFill>
                  </a:tcPr>
                </a:tc>
                <a:extLst>
                  <a:ext uri="{0D108BD9-81ED-4DB2-BD59-A6C34878D82A}">
                    <a16:rowId xmlns:a16="http://schemas.microsoft.com/office/drawing/2014/main" val="10000"/>
                  </a:ext>
                </a:extLst>
              </a:tr>
              <a:tr h="1128617">
                <a:tc>
                  <a:txBody>
                    <a:bodyPr/>
                    <a:lstStyle/>
                    <a:p>
                      <a:r>
                        <a:rPr lang="en-US" sz="1400" dirty="0"/>
                        <a:t>Photo</a:t>
                      </a:r>
                    </a:p>
                  </a:txBody>
                  <a:tcPr anchor="ctr"/>
                </a:tc>
                <a:tc>
                  <a:txBody>
                    <a:bodyPr/>
                    <a:lstStyle/>
                    <a:p>
                      <a:pPr algn="ctr"/>
                      <a:endParaRPr lang="en-US" sz="1400" dirty="0"/>
                    </a:p>
                  </a:txBody>
                  <a:tcPr anchor="ctr"/>
                </a:tc>
                <a:tc>
                  <a:txBody>
                    <a:bodyPr/>
                    <a:lstStyle/>
                    <a:p>
                      <a:pPr algn="ctr"/>
                      <a:endParaRPr lang="en-US" sz="1400" dirty="0">
                        <a:solidFill>
                          <a:schemeClr val="tx1">
                            <a:lumMod val="65000"/>
                            <a:lumOff val="35000"/>
                          </a:schemeClr>
                        </a:solidFill>
                      </a:endParaRPr>
                    </a:p>
                  </a:txBody>
                  <a:tcPr anchor="ctr"/>
                </a:tc>
                <a:extLst>
                  <a:ext uri="{0D108BD9-81ED-4DB2-BD59-A6C34878D82A}">
                    <a16:rowId xmlns:a16="http://schemas.microsoft.com/office/drawing/2014/main" val="10001"/>
                  </a:ext>
                </a:extLst>
              </a:tr>
              <a:tr h="311543">
                <a:tc>
                  <a:txBody>
                    <a:bodyPr/>
                    <a:lstStyle/>
                    <a:p>
                      <a:r>
                        <a:rPr lang="en-US" sz="1400" dirty="0"/>
                        <a:t>Product Type</a:t>
                      </a:r>
                    </a:p>
                  </a:txBody>
                  <a:tcPr anchor="ctr"/>
                </a:tc>
                <a:tc>
                  <a:txBody>
                    <a:bodyPr/>
                    <a:lstStyle/>
                    <a:p>
                      <a:pPr algn="ctr"/>
                      <a:r>
                        <a:rPr lang="en-US" sz="1400" dirty="0"/>
                        <a:t>Standalone TV Wall</a:t>
                      </a:r>
                    </a:p>
                  </a:txBody>
                  <a:tcPr anchor="ctr"/>
                </a:tc>
                <a:tc>
                  <a:txBody>
                    <a:bodyPr/>
                    <a:lstStyle/>
                    <a:p>
                      <a:pPr algn="ctr"/>
                      <a:r>
                        <a:rPr lang="en-US" sz="1400" dirty="0"/>
                        <a:t>Standalone TV Wall</a:t>
                      </a:r>
                    </a:p>
                  </a:txBody>
                  <a:tcPr anchor="ctr"/>
                </a:tc>
                <a:extLst>
                  <a:ext uri="{0D108BD9-81ED-4DB2-BD59-A6C34878D82A}">
                    <a16:rowId xmlns:a16="http://schemas.microsoft.com/office/drawing/2014/main" val="10002"/>
                  </a:ext>
                </a:extLst>
              </a:tr>
              <a:tr h="311543">
                <a:tc>
                  <a:txBody>
                    <a:bodyPr/>
                    <a:lstStyle/>
                    <a:p>
                      <a:r>
                        <a:rPr lang="en-US" sz="1400" dirty="0"/>
                        <a:t>Maximum Number of Monitors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400" dirty="0"/>
                        <a:t>4</a:t>
                      </a:r>
                    </a:p>
                  </a:txBody>
                  <a:tcPr anchor="ctr"/>
                </a:tc>
                <a:tc>
                  <a:txBody>
                    <a:bodyPr/>
                    <a:lstStyle/>
                    <a:p>
                      <a:pPr algn="ctr"/>
                      <a:r>
                        <a:rPr lang="en-US" altLang="zh-TW" sz="1400" dirty="0"/>
                        <a:t>4</a:t>
                      </a:r>
                    </a:p>
                  </a:txBody>
                  <a:tcPr anchor="ctr"/>
                </a:tc>
                <a:extLst>
                  <a:ext uri="{0D108BD9-81ED-4DB2-BD59-A6C34878D82A}">
                    <a16:rowId xmlns:a16="http://schemas.microsoft.com/office/drawing/2014/main" val="3732438586"/>
                  </a:ext>
                </a:extLst>
              </a:tr>
              <a:tr h="311543">
                <a:tc>
                  <a:txBody>
                    <a:bodyPr/>
                    <a:lstStyle/>
                    <a:p>
                      <a:r>
                        <a:rPr lang="en-US" sz="1400" dirty="0"/>
                        <a:t>Maximum Display Layout</a:t>
                      </a:r>
                    </a:p>
                  </a:txBody>
                  <a:tcPr anchor="ctr"/>
                </a:tc>
                <a:tc>
                  <a:txBody>
                    <a:bodyPr/>
                    <a:lstStyle/>
                    <a:p>
                      <a:pPr algn="ctr"/>
                      <a:r>
                        <a:rPr lang="en-US" sz="1400" dirty="0"/>
                        <a:t>64 (per monitor) </a:t>
                      </a:r>
                    </a:p>
                  </a:txBody>
                  <a:tcPr anchor="ctr"/>
                </a:tc>
                <a:tc>
                  <a:txBody>
                    <a:bodyPr/>
                    <a:lstStyle/>
                    <a:p>
                      <a:pPr algn="ctr"/>
                      <a:r>
                        <a:rPr lang="en-US" sz="1400" dirty="0"/>
                        <a:t>64 (per monitor) </a:t>
                      </a:r>
                    </a:p>
                  </a:txBody>
                  <a:tcPr anchor="ctr"/>
                </a:tc>
                <a:extLst>
                  <a:ext uri="{0D108BD9-81ED-4DB2-BD59-A6C34878D82A}">
                    <a16:rowId xmlns:a16="http://schemas.microsoft.com/office/drawing/2014/main" val="10004"/>
                  </a:ext>
                </a:extLst>
              </a:tr>
              <a:tr h="311543">
                <a:tc>
                  <a:txBody>
                    <a:bodyPr/>
                    <a:lstStyle/>
                    <a:p>
                      <a:r>
                        <a:rPr lang="en-US" sz="1400" dirty="0"/>
                        <a:t>CPU/RAM</a:t>
                      </a:r>
                    </a:p>
                  </a:txBody>
                  <a:tcPr anchor="ctr"/>
                </a:tc>
                <a:tc>
                  <a:txBody>
                    <a:bodyPr/>
                    <a:lstStyle/>
                    <a:p>
                      <a:pPr algn="ctr"/>
                      <a:r>
                        <a:rPr lang="en-US" sz="1400" dirty="0"/>
                        <a:t>Intel Core i7-8700K / 16GB</a:t>
                      </a:r>
                    </a:p>
                  </a:txBody>
                  <a:tcPr anchor="ctr"/>
                </a:tc>
                <a:tc>
                  <a:txBody>
                    <a:bodyPr/>
                    <a:lstStyle/>
                    <a:p>
                      <a:pPr algn="ctr"/>
                      <a:r>
                        <a:rPr lang="en-US" sz="1400" dirty="0"/>
                        <a:t>Intel Core i7-10700K / 16GB</a:t>
                      </a:r>
                    </a:p>
                  </a:txBody>
                  <a:tcPr anchor="ctr"/>
                </a:tc>
                <a:extLst>
                  <a:ext uri="{0D108BD9-81ED-4DB2-BD59-A6C34878D82A}">
                    <a16:rowId xmlns:a16="http://schemas.microsoft.com/office/drawing/2014/main" val="420238445"/>
                  </a:ext>
                </a:extLst>
              </a:tr>
              <a:tr h="311543">
                <a:tc>
                  <a:txBody>
                    <a:bodyPr/>
                    <a:lstStyle/>
                    <a:p>
                      <a:r>
                        <a:rPr lang="en-US" sz="1400" dirty="0"/>
                        <a:t>GPU</a:t>
                      </a:r>
                    </a:p>
                  </a:txBody>
                  <a:tcPr anchor="ctr"/>
                </a:tc>
                <a:tc>
                  <a:txBody>
                    <a:bodyPr/>
                    <a:lstStyle/>
                    <a:p>
                      <a:pPr algn="ctr"/>
                      <a:r>
                        <a:rPr lang="en-US" sz="1400" dirty="0"/>
                        <a:t>NVIDIA GeForce GTX1650 x 2 </a:t>
                      </a:r>
                    </a:p>
                  </a:txBody>
                  <a:tcPr anchor="ctr"/>
                </a:tc>
                <a:tc>
                  <a:txBody>
                    <a:bodyPr/>
                    <a:lstStyle/>
                    <a:p>
                      <a:pPr algn="ctr"/>
                      <a:r>
                        <a:rPr lang="en-US" sz="1400" dirty="0"/>
                        <a:t>ZOTAC GAMING GeForce GTX 1650(ZT-T16520H-10L) x 2 </a:t>
                      </a:r>
                    </a:p>
                  </a:txBody>
                  <a:tcPr anchor="ctr"/>
                </a:tc>
                <a:extLst>
                  <a:ext uri="{0D108BD9-81ED-4DB2-BD59-A6C34878D82A}">
                    <a16:rowId xmlns:a16="http://schemas.microsoft.com/office/drawing/2014/main" val="3112262903"/>
                  </a:ext>
                </a:extLst>
              </a:tr>
              <a:tr h="311543">
                <a:tc>
                  <a:txBody>
                    <a:bodyPr/>
                    <a:lstStyle/>
                    <a:p>
                      <a:r>
                        <a:rPr lang="en-US" sz="1400" dirty="0"/>
                        <a:t>E-Map and Google Maps</a:t>
                      </a:r>
                    </a:p>
                  </a:txBody>
                  <a:tcPr anchor="ctr"/>
                </a:tc>
                <a:tc>
                  <a:txBody>
                    <a:bodyPr/>
                    <a:lstStyle/>
                    <a:p>
                      <a:pPr algn="ctr"/>
                      <a:r>
                        <a:rPr lang="en-US" sz="1400" dirty="0"/>
                        <a:t>Yes</a:t>
                      </a:r>
                    </a:p>
                  </a:txBody>
                  <a:tcPr anchor="ctr"/>
                </a:tc>
                <a:tc>
                  <a:txBody>
                    <a:bodyPr/>
                    <a:lstStyle/>
                    <a:p>
                      <a:pPr algn="ctr"/>
                      <a:r>
                        <a:rPr lang="en-US" sz="1400" dirty="0"/>
                        <a:t>Yes</a:t>
                      </a:r>
                    </a:p>
                  </a:txBody>
                  <a:tcPr anchor="ctr"/>
                </a:tc>
                <a:extLst>
                  <a:ext uri="{0D108BD9-81ED-4DB2-BD59-A6C34878D82A}">
                    <a16:rowId xmlns:a16="http://schemas.microsoft.com/office/drawing/2014/main" val="284105931"/>
                  </a:ext>
                </a:extLst>
              </a:tr>
              <a:tr h="311543">
                <a:tc>
                  <a:txBody>
                    <a:bodyPr/>
                    <a:lstStyle/>
                    <a:p>
                      <a:r>
                        <a:rPr lang="en-US" sz="1400" dirty="0"/>
                        <a:t>System Drive</a:t>
                      </a:r>
                    </a:p>
                  </a:txBody>
                  <a:tcPr anchor="ctr"/>
                </a:tc>
                <a:tc>
                  <a:txBody>
                    <a:bodyPr/>
                    <a:lstStyle/>
                    <a:p>
                      <a:pPr algn="ctr"/>
                      <a:r>
                        <a:rPr lang="en-US" sz="1400" dirty="0"/>
                        <a:t>SSD 256GB</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t>SSD 256GB</a:t>
                      </a:r>
                    </a:p>
                  </a:txBody>
                  <a:tcPr anchor="ctr"/>
                </a:tc>
                <a:extLst>
                  <a:ext uri="{0D108BD9-81ED-4DB2-BD59-A6C34878D82A}">
                    <a16:rowId xmlns:a16="http://schemas.microsoft.com/office/drawing/2014/main" val="510118436"/>
                  </a:ext>
                </a:extLst>
              </a:tr>
            </a:tbl>
          </a:graphicData>
        </a:graphic>
      </p:graphicFrame>
      <p:pic>
        <p:nvPicPr>
          <p:cNvPr id="8194" name="Picture 2">
            <a:extLst>
              <a:ext uri="{FF2B5EF4-FFF2-40B4-BE49-F238E27FC236}">
                <a16:creationId xmlns:a16="http://schemas.microsoft.com/office/drawing/2014/main" id="{03725994-83DB-7286-C433-9C89E88BDE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3968" y="2564904"/>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a:extLst>
              <a:ext uri="{FF2B5EF4-FFF2-40B4-BE49-F238E27FC236}">
                <a16:creationId xmlns:a16="http://schemas.microsoft.com/office/drawing/2014/main" id="{4C15F863-5A5A-18B0-3CAF-228D0CA0195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76256" y="2564904"/>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CA9EBE9-AC59-0D4A-3699-5E3A0B5CCC1F}"/>
              </a:ext>
            </a:extLst>
          </p:cNvPr>
          <p:cNvSpPr txBox="1"/>
          <p:nvPr/>
        </p:nvSpPr>
        <p:spPr>
          <a:xfrm>
            <a:off x="503548" y="6165304"/>
            <a:ext cx="8388932" cy="338554"/>
          </a:xfrm>
          <a:prstGeom prst="rect">
            <a:avLst/>
          </a:prstGeom>
          <a:noFill/>
        </p:spPr>
        <p:txBody>
          <a:bodyPr wrap="square" rtlCol="0">
            <a:spAutoFit/>
          </a:bodyPr>
          <a:lstStyle/>
          <a:p>
            <a:r>
              <a:rPr lang="en-US" sz="1600" dirty="0"/>
              <a:t>More features: </a:t>
            </a:r>
            <a:r>
              <a:rPr lang="en-US" sz="1600" dirty="0">
                <a:hlinkClick r:id="rId5"/>
              </a:rPr>
              <a:t>https://www.acti.com/products/spec/TVW-300%7CTVW-301</a:t>
            </a:r>
            <a:endParaRPr lang="en-US" sz="1600" dirty="0"/>
          </a:p>
        </p:txBody>
      </p:sp>
    </p:spTree>
    <p:extLst>
      <p:ext uri="{BB962C8B-B14F-4D97-AF65-F5344CB8AC3E}">
        <p14:creationId xmlns:p14="http://schemas.microsoft.com/office/powerpoint/2010/main" val="16968768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55F79AD-C0DE-567C-7A70-A4C589E1D98D}"/>
              </a:ext>
            </a:extLst>
          </p:cNvPr>
          <p:cNvSpPr/>
          <p:nvPr/>
        </p:nvSpPr>
        <p:spPr>
          <a:xfrm>
            <a:off x="293960" y="5166489"/>
            <a:ext cx="8454504" cy="1358855"/>
          </a:xfrm>
          <a:prstGeom prst="rect">
            <a:avLst/>
          </a:prstGeom>
          <a:solidFill>
            <a:schemeClr val="bg1">
              <a:lumMod val="95000"/>
            </a:schemeClr>
          </a:solidFill>
          <a:ln>
            <a:solidFill>
              <a:schemeClr val="bg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Learn More About NVR 3</a:t>
            </a:r>
          </a:p>
        </p:txBody>
      </p:sp>
      <p:pic>
        <p:nvPicPr>
          <p:cNvPr id="4" name="Picture 3">
            <a:extLst>
              <a:ext uri="{FF2B5EF4-FFF2-40B4-BE49-F238E27FC236}">
                <a16:creationId xmlns:a16="http://schemas.microsoft.com/office/drawing/2014/main" id="{EF4D502E-F48B-B6A4-F96A-01975AA020B1}"/>
              </a:ext>
            </a:extLst>
          </p:cNvPr>
          <p:cNvPicPr>
            <a:picLocks noChangeAspect="1"/>
          </p:cNvPicPr>
          <p:nvPr/>
        </p:nvPicPr>
        <p:blipFill>
          <a:blip r:embed="rId3"/>
          <a:stretch>
            <a:fillRect/>
          </a:stretch>
        </p:blipFill>
        <p:spPr>
          <a:xfrm>
            <a:off x="209550" y="2132856"/>
            <a:ext cx="3995794" cy="2268355"/>
          </a:xfrm>
          <a:prstGeom prst="rect">
            <a:avLst/>
          </a:prstGeom>
        </p:spPr>
      </p:pic>
      <p:pic>
        <p:nvPicPr>
          <p:cNvPr id="7" name="Picture 6">
            <a:extLst>
              <a:ext uri="{FF2B5EF4-FFF2-40B4-BE49-F238E27FC236}">
                <a16:creationId xmlns:a16="http://schemas.microsoft.com/office/drawing/2014/main" id="{3CF3391D-4852-93C4-3995-1DDB3565BF85}"/>
              </a:ext>
            </a:extLst>
          </p:cNvPr>
          <p:cNvPicPr>
            <a:picLocks noChangeAspect="1"/>
          </p:cNvPicPr>
          <p:nvPr/>
        </p:nvPicPr>
        <p:blipFill>
          <a:blip r:embed="rId4"/>
          <a:stretch>
            <a:fillRect/>
          </a:stretch>
        </p:blipFill>
        <p:spPr>
          <a:xfrm>
            <a:off x="4593418" y="2132857"/>
            <a:ext cx="4083038" cy="2329426"/>
          </a:xfrm>
          <a:prstGeom prst="rect">
            <a:avLst/>
          </a:prstGeom>
        </p:spPr>
      </p:pic>
      <p:sp>
        <p:nvSpPr>
          <p:cNvPr id="8" name="TextBox 7">
            <a:extLst>
              <a:ext uri="{FF2B5EF4-FFF2-40B4-BE49-F238E27FC236}">
                <a16:creationId xmlns:a16="http://schemas.microsoft.com/office/drawing/2014/main" id="{9E5FEF59-6985-EFA7-2DCB-143FA845FC0F}"/>
              </a:ext>
            </a:extLst>
          </p:cNvPr>
          <p:cNvSpPr txBox="1"/>
          <p:nvPr/>
        </p:nvSpPr>
        <p:spPr>
          <a:xfrm>
            <a:off x="209550" y="1700808"/>
            <a:ext cx="2922290" cy="369332"/>
          </a:xfrm>
          <a:prstGeom prst="rect">
            <a:avLst/>
          </a:prstGeom>
          <a:noFill/>
        </p:spPr>
        <p:txBody>
          <a:bodyPr wrap="square" rtlCol="0">
            <a:spAutoFit/>
          </a:bodyPr>
          <a:lstStyle/>
          <a:p>
            <a:r>
              <a:rPr lang="en-US" b="1" dirty="0"/>
              <a:t>Video Tutorials</a:t>
            </a:r>
          </a:p>
        </p:txBody>
      </p:sp>
      <p:sp>
        <p:nvSpPr>
          <p:cNvPr id="10" name="TextBox 9">
            <a:extLst>
              <a:ext uri="{FF2B5EF4-FFF2-40B4-BE49-F238E27FC236}">
                <a16:creationId xmlns:a16="http://schemas.microsoft.com/office/drawing/2014/main" id="{85CC7B3B-A9C0-C868-5390-0650F49C243B}"/>
              </a:ext>
            </a:extLst>
          </p:cNvPr>
          <p:cNvSpPr txBox="1"/>
          <p:nvPr/>
        </p:nvSpPr>
        <p:spPr>
          <a:xfrm>
            <a:off x="107504" y="4462283"/>
            <a:ext cx="4572000" cy="307777"/>
          </a:xfrm>
          <a:prstGeom prst="rect">
            <a:avLst/>
          </a:prstGeom>
          <a:noFill/>
        </p:spPr>
        <p:txBody>
          <a:bodyPr wrap="square">
            <a:spAutoFit/>
          </a:bodyPr>
          <a:lstStyle/>
          <a:p>
            <a:r>
              <a:rPr lang="en-US" sz="1400" dirty="0">
                <a:hlinkClick r:id="rId5"/>
              </a:rPr>
              <a:t>https://www.acti.com/video/v1468</a:t>
            </a:r>
            <a:endParaRPr lang="en-US" sz="1400" dirty="0"/>
          </a:p>
        </p:txBody>
      </p:sp>
      <p:sp>
        <p:nvSpPr>
          <p:cNvPr id="12" name="TextBox 11">
            <a:extLst>
              <a:ext uri="{FF2B5EF4-FFF2-40B4-BE49-F238E27FC236}">
                <a16:creationId xmlns:a16="http://schemas.microsoft.com/office/drawing/2014/main" id="{521658A9-3177-CACE-1F23-7117C91F9852}"/>
              </a:ext>
            </a:extLst>
          </p:cNvPr>
          <p:cNvSpPr txBox="1"/>
          <p:nvPr/>
        </p:nvSpPr>
        <p:spPr>
          <a:xfrm>
            <a:off x="4560453" y="4489036"/>
            <a:ext cx="4572000" cy="307777"/>
          </a:xfrm>
          <a:prstGeom prst="rect">
            <a:avLst/>
          </a:prstGeom>
          <a:noFill/>
        </p:spPr>
        <p:txBody>
          <a:bodyPr wrap="square">
            <a:spAutoFit/>
          </a:bodyPr>
          <a:lstStyle/>
          <a:p>
            <a:r>
              <a:rPr lang="en-US" sz="1400" dirty="0">
                <a:hlinkClick r:id="rId6"/>
              </a:rPr>
              <a:t>https://www.acti.com/video/v1478</a:t>
            </a:r>
            <a:endParaRPr lang="en-US" sz="1400" dirty="0"/>
          </a:p>
        </p:txBody>
      </p:sp>
      <p:sp>
        <p:nvSpPr>
          <p:cNvPr id="13" name="TextBox 12">
            <a:extLst>
              <a:ext uri="{FF2B5EF4-FFF2-40B4-BE49-F238E27FC236}">
                <a16:creationId xmlns:a16="http://schemas.microsoft.com/office/drawing/2014/main" id="{94C505B8-33EC-CD75-633E-48511ED63BB2}"/>
              </a:ext>
            </a:extLst>
          </p:cNvPr>
          <p:cNvSpPr txBox="1"/>
          <p:nvPr/>
        </p:nvSpPr>
        <p:spPr>
          <a:xfrm>
            <a:off x="293960" y="5166489"/>
            <a:ext cx="3917999" cy="369332"/>
          </a:xfrm>
          <a:prstGeom prst="rect">
            <a:avLst/>
          </a:prstGeom>
          <a:noFill/>
        </p:spPr>
        <p:txBody>
          <a:bodyPr wrap="square" rtlCol="0">
            <a:spAutoFit/>
          </a:bodyPr>
          <a:lstStyle/>
          <a:p>
            <a:r>
              <a:rPr lang="en-US" b="1" dirty="0"/>
              <a:t>Try NVR 3 Live Demo for Free!</a:t>
            </a:r>
          </a:p>
        </p:txBody>
      </p:sp>
      <p:sp>
        <p:nvSpPr>
          <p:cNvPr id="14" name="TextBox 13">
            <a:extLst>
              <a:ext uri="{FF2B5EF4-FFF2-40B4-BE49-F238E27FC236}">
                <a16:creationId xmlns:a16="http://schemas.microsoft.com/office/drawing/2014/main" id="{D275C12B-1679-9B22-81F4-43D03AD5C712}"/>
              </a:ext>
            </a:extLst>
          </p:cNvPr>
          <p:cNvSpPr txBox="1"/>
          <p:nvPr/>
        </p:nvSpPr>
        <p:spPr>
          <a:xfrm>
            <a:off x="395536" y="5661248"/>
            <a:ext cx="3917999" cy="646331"/>
          </a:xfrm>
          <a:prstGeom prst="rect">
            <a:avLst/>
          </a:prstGeom>
          <a:noFill/>
        </p:spPr>
        <p:txBody>
          <a:bodyPr wrap="square" rtlCol="0">
            <a:spAutoFit/>
          </a:bodyPr>
          <a:lstStyle/>
          <a:p>
            <a:r>
              <a:rPr lang="en-US" dirty="0"/>
              <a:t>Visit </a:t>
            </a:r>
            <a:r>
              <a:rPr lang="en-US" b="1" dirty="0">
                <a:solidFill>
                  <a:srgbClr val="0000FF"/>
                </a:solidFill>
              </a:rPr>
              <a:t>nvr.acti.com</a:t>
            </a:r>
          </a:p>
          <a:p>
            <a:r>
              <a:rPr lang="en-US" dirty="0"/>
              <a:t>(Microsoft Edge recommended)</a:t>
            </a:r>
          </a:p>
        </p:txBody>
      </p:sp>
    </p:spTree>
    <p:extLst>
      <p:ext uri="{BB962C8B-B14F-4D97-AF65-F5344CB8AC3E}">
        <p14:creationId xmlns:p14="http://schemas.microsoft.com/office/powerpoint/2010/main" val="39894721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dirty="0"/>
              <a:t>Via Authorized Resellers</a:t>
            </a:r>
          </a:p>
          <a:p>
            <a:pPr>
              <a:lnSpc>
                <a:spcPct val="150000"/>
              </a:lnSpc>
            </a:pPr>
            <a:r>
              <a:rPr lang="en-US" dirty="0">
                <a:hlinkClick r:id="rId3"/>
              </a:rPr>
              <a:t>https://www.acti.com/Corporate/WhereToBuy</a:t>
            </a:r>
            <a:endParaRPr lang="en-US" dirty="0"/>
          </a:p>
          <a:p>
            <a:pPr>
              <a:lnSpc>
                <a:spcPct val="150000"/>
              </a:lnSpc>
            </a:pPr>
            <a:endParaRPr lang="en-US" b="1" dirty="0"/>
          </a:p>
          <a:p>
            <a:pPr>
              <a:lnSpc>
                <a:spcPct val="150000"/>
              </a:lnSpc>
            </a:pPr>
            <a:endParaRPr lang="en-US" b="1" dirty="0"/>
          </a:p>
          <a:p>
            <a:pPr>
              <a:lnSpc>
                <a:spcPct val="150000"/>
              </a:lnSpc>
            </a:pPr>
            <a:endParaRPr lang="en-US" b="1" dirty="0"/>
          </a:p>
          <a:p>
            <a:pPr>
              <a:lnSpc>
                <a:spcPct val="150000"/>
              </a:lnSpc>
            </a:pPr>
            <a:endParaRPr lang="en-US" b="1" dirty="0"/>
          </a:p>
          <a:p>
            <a:pPr>
              <a:lnSpc>
                <a:spcPct val="150000"/>
              </a:lnSpc>
            </a:pPr>
            <a:endParaRPr lang="en-US" b="1" dirty="0"/>
          </a:p>
          <a:p>
            <a:pPr>
              <a:lnSpc>
                <a:spcPct val="150000"/>
              </a:lnSpc>
            </a:pPr>
            <a:r>
              <a:rPr lang="en-US" b="1" dirty="0"/>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dirty="0"/>
              <a:t>From ACTi Corporation Directly</a:t>
            </a:r>
          </a:p>
          <a:p>
            <a:pPr>
              <a:lnSpc>
                <a:spcPct val="150000"/>
              </a:lnSpc>
            </a:pPr>
            <a:r>
              <a:rPr lang="en-US" dirty="0"/>
              <a:t>E-Mail: </a:t>
            </a:r>
            <a:r>
              <a:rPr lang="en-US" dirty="0">
                <a:hlinkClick r:id="rId5"/>
              </a:rPr>
              <a:t>sales@acti.com</a:t>
            </a:r>
            <a:endParaRPr lang="en-US" dirty="0"/>
          </a:p>
          <a:p>
            <a:pPr>
              <a:lnSpc>
                <a:spcPct val="150000"/>
              </a:lnSpc>
            </a:pPr>
            <a:r>
              <a:rPr lang="en-US" dirty="0"/>
              <a:t>Tel (US):  +1-866-410-2284 (Toll Free)</a:t>
            </a:r>
          </a:p>
          <a:p>
            <a:pPr>
              <a:lnSpc>
                <a:spcPct val="150000"/>
              </a:lnSpc>
            </a:pPr>
            <a:r>
              <a:rPr lang="en-US" dirty="0"/>
              <a:t>Tel (Non-US):  +886-2-2656-2588 </a:t>
            </a:r>
          </a:p>
          <a:p>
            <a:pPr>
              <a:lnSpc>
                <a:spcPct val="150000"/>
              </a:lnSpc>
            </a:pPr>
            <a:endParaRPr lang="en-US" dirty="0"/>
          </a:p>
          <a:p>
            <a:pPr>
              <a:lnSpc>
                <a:spcPct val="150000"/>
              </a:lnSpc>
            </a:pPr>
            <a:endParaRPr lang="en-US" dirty="0"/>
          </a:p>
          <a:p>
            <a:pPr>
              <a:lnSpc>
                <a:spcPct val="150000"/>
              </a:lnSpc>
            </a:pPr>
            <a:endParaRPr lang="en-US" dirty="0"/>
          </a:p>
          <a:p>
            <a:pPr>
              <a:lnSpc>
                <a:spcPct val="150000"/>
              </a:lnSpc>
            </a:pPr>
            <a:endParaRPr lang="en-US" dirty="0"/>
          </a:p>
        </p:txBody>
      </p:sp>
    </p:spTree>
    <p:extLst>
      <p:ext uri="{BB962C8B-B14F-4D97-AF65-F5344CB8AC3E}">
        <p14:creationId xmlns:p14="http://schemas.microsoft.com/office/powerpoint/2010/main" val="529079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dirty="0"/>
              <a:t>Technical Support</a:t>
            </a:r>
          </a:p>
          <a:p>
            <a:pPr>
              <a:lnSpc>
                <a:spcPct val="150000"/>
              </a:lnSpc>
            </a:pPr>
            <a:r>
              <a:rPr lang="en-US" dirty="0"/>
              <a:t>	- Online Customer Helpdesk - </a:t>
            </a:r>
            <a:r>
              <a:rPr lang="en-US" dirty="0">
                <a:hlinkClick r:id="rId3"/>
              </a:rPr>
              <a:t>https://www.acti.com/chd</a:t>
            </a:r>
            <a:endParaRPr lang="en-US" dirty="0"/>
          </a:p>
          <a:p>
            <a:pPr>
              <a:lnSpc>
                <a:spcPct val="150000"/>
              </a:lnSpc>
            </a:pPr>
            <a:r>
              <a:rPr lang="en-US" dirty="0"/>
              <a:t>	- Phone support</a:t>
            </a:r>
          </a:p>
          <a:p>
            <a:pPr>
              <a:lnSpc>
                <a:spcPct val="150000"/>
              </a:lnSpc>
            </a:pPr>
            <a:r>
              <a:rPr lang="en-US" dirty="0"/>
              <a:t>		US: +1-866-410-2284 (Toll Free)</a:t>
            </a:r>
          </a:p>
          <a:p>
            <a:pPr>
              <a:lnSpc>
                <a:spcPct val="150000"/>
              </a:lnSpc>
            </a:pPr>
            <a:r>
              <a:rPr lang="en-US" dirty="0"/>
              <a:t>		Other Regions:  +886-2-2656-5200</a:t>
            </a:r>
          </a:p>
          <a:p>
            <a:pPr>
              <a:lnSpc>
                <a:spcPct val="150000"/>
              </a:lnSpc>
            </a:pPr>
            <a:r>
              <a:rPr lang="en-US" b="1" dirty="0"/>
              <a:t>RMA Services</a:t>
            </a:r>
          </a:p>
          <a:p>
            <a:pPr>
              <a:lnSpc>
                <a:spcPct val="150000"/>
              </a:lnSpc>
            </a:pPr>
            <a:r>
              <a:rPr lang="en-US" dirty="0"/>
              <a:t>	- </a:t>
            </a:r>
            <a:r>
              <a:rPr lang="en-US" dirty="0">
                <a:hlinkClick r:id="rId4"/>
              </a:rPr>
              <a:t>Warranty</a:t>
            </a:r>
            <a:endParaRPr lang="en-US" dirty="0"/>
          </a:p>
          <a:p>
            <a:pPr>
              <a:lnSpc>
                <a:spcPct val="150000"/>
              </a:lnSpc>
            </a:pPr>
            <a:r>
              <a:rPr lang="en-US" dirty="0"/>
              <a:t>	- </a:t>
            </a:r>
            <a:r>
              <a:rPr lang="en-US" dirty="0">
                <a:hlinkClick r:id="rId5"/>
              </a:rPr>
              <a:t>Repair services</a:t>
            </a:r>
            <a:endParaRPr lang="en-US" dirty="0"/>
          </a:p>
          <a:p>
            <a:pPr>
              <a:lnSpc>
                <a:spcPct val="150000"/>
              </a:lnSpc>
            </a:pPr>
            <a:r>
              <a:rPr lang="en-US" b="1" dirty="0"/>
              <a:t>Training</a:t>
            </a:r>
          </a:p>
          <a:p>
            <a:pPr>
              <a:lnSpc>
                <a:spcPct val="150000"/>
              </a:lnSpc>
            </a:pPr>
            <a:r>
              <a:rPr lang="en-US" dirty="0"/>
              <a:t>	- </a:t>
            </a:r>
            <a:r>
              <a:rPr lang="en-US" dirty="0">
                <a:hlinkClick r:id="rId6"/>
              </a:rPr>
              <a:t>Self-learning</a:t>
            </a:r>
            <a:endParaRPr lang="en-US" dirty="0"/>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36407</TotalTime>
  <Words>2177</Words>
  <Application>Microsoft Office PowerPoint</Application>
  <PresentationFormat>On-screen Show (4:3)</PresentationFormat>
  <Paragraphs>425</Paragraphs>
  <Slides>28</Slides>
  <Notes>28</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28</vt:i4>
      </vt:variant>
    </vt:vector>
  </HeadingPairs>
  <TitlesOfParts>
    <vt:vector size="32" baseType="lpstr">
      <vt:lpstr>Arial</vt:lpstr>
      <vt:lpstr>Calibri</vt: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 Covert Cameras</dc:title>
  <dc:creator>Ando.Meritee</dc:creator>
  <cp:lastModifiedBy>Ando.Meritee</cp:lastModifiedBy>
  <cp:revision>1611</cp:revision>
  <dcterms:created xsi:type="dcterms:W3CDTF">2015-08-31T10:30:03Z</dcterms:created>
  <dcterms:modified xsi:type="dcterms:W3CDTF">2023-08-23T04:32:54Z</dcterms:modified>
</cp:coreProperties>
</file>