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3"/>
  </p:notesMasterIdLst>
  <p:sldIdLst>
    <p:sldId id="279" r:id="rId3"/>
    <p:sldId id="376" r:id="rId4"/>
    <p:sldId id="413" r:id="rId5"/>
    <p:sldId id="414" r:id="rId6"/>
    <p:sldId id="457" r:id="rId7"/>
    <p:sldId id="464" r:id="rId8"/>
    <p:sldId id="434" r:id="rId9"/>
    <p:sldId id="416" r:id="rId10"/>
    <p:sldId id="440" r:id="rId11"/>
    <p:sldId id="441" r:id="rId1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7B7B6B-3630-4039-3942-EE459B8CDD8A}" v="4" dt="2025-06-12T08:15:47.753"/>
    <p1510:client id="{F0AB9AA7-2787-4B8E-BD34-9BAA78211835}" v="1" dt="2025-06-11T09:19:28.072"/>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5" d="100"/>
          <a:sy n="75" d="100"/>
        </p:scale>
        <p:origin x="1651" y="43"/>
      </p:cViewPr>
      <p:guideLst>
        <p:guide orient="horz" pos="2160"/>
        <p:guide pos="2880"/>
      </p:guideLst>
    </p:cSldViewPr>
  </p:slideViewPr>
  <p:notesTextViewPr>
    <p:cViewPr>
      <p:scale>
        <a:sx n="3" d="2"/>
        <a:sy n="3" d="2"/>
      </p:scale>
      <p:origin x="0" y="-5"/>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19"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F0AB9AA7-2787-4B8E-BD34-9BAA78211835}"/>
    <pc:docChg chg="modSld">
      <pc:chgData name="Bella.Liu (劉家瑀)" userId="6122b3cf-428f-4cd4-a3fb-11ae43be01db" providerId="ADAL" clId="{F0AB9AA7-2787-4B8E-BD34-9BAA78211835}" dt="2025-06-11T09:19:28.071" v="3"/>
      <pc:docMkLst>
        <pc:docMk/>
      </pc:docMkLst>
      <pc:sldChg chg="modSp mod">
        <pc:chgData name="Bella.Liu (劉家瑀)" userId="6122b3cf-428f-4cd4-a3fb-11ae43be01db" providerId="ADAL" clId="{F0AB9AA7-2787-4B8E-BD34-9BAA78211835}" dt="2025-06-11T09:19:28.071" v="3"/>
        <pc:sldMkLst>
          <pc:docMk/>
          <pc:sldMk cId="968189708" sldId="414"/>
        </pc:sldMkLst>
        <pc:graphicFrameChg chg="mod modGraphic">
          <ac:chgData name="Bella.Liu (劉家瑀)" userId="6122b3cf-428f-4cd4-a3fb-11ae43be01db" providerId="ADAL" clId="{F0AB9AA7-2787-4B8E-BD34-9BAA78211835}" dt="2025-06-11T09:19:28.071" v="3"/>
          <ac:graphicFrameMkLst>
            <pc:docMk/>
            <pc:sldMk cId="968189708" sldId="414"/>
            <ac:graphicFrameMk id="2" creationId="{CA4E805D-71C0-7FF6-B52B-9B1AB48FF76A}"/>
          </ac:graphicFrameMkLst>
        </pc:graphicFrameChg>
      </pc:sldChg>
    </pc:docChg>
  </pc:docChgLst>
  <pc:docChgLst>
    <pc:chgData name="Bella.Liu (劉家瑀)" userId="S::bella.liu@acti.com::6122b3cf-428f-4cd4-a3fb-11ae43be01db" providerId="AD" clId="Web-{157B7B6B-3630-4039-3942-EE459B8CDD8A}"/>
    <pc:docChg chg="modSld">
      <pc:chgData name="Bella.Liu (劉家瑀)" userId="S::bella.liu@acti.com::6122b3cf-428f-4cd4-a3fb-11ae43be01db" providerId="AD" clId="Web-{157B7B6B-3630-4039-3942-EE459B8CDD8A}" dt="2025-06-12T08:15:47.113" v="1"/>
      <pc:docMkLst>
        <pc:docMk/>
      </pc:docMkLst>
      <pc:sldChg chg="modSp">
        <pc:chgData name="Bella.Liu (劉家瑀)" userId="S::bella.liu@acti.com::6122b3cf-428f-4cd4-a3fb-11ae43be01db" providerId="AD" clId="Web-{157B7B6B-3630-4039-3942-EE459B8CDD8A}" dt="2025-06-12T08:15:47.113" v="1"/>
        <pc:sldMkLst>
          <pc:docMk/>
          <pc:sldMk cId="968189708" sldId="414"/>
        </pc:sldMkLst>
        <pc:graphicFrameChg chg="mod modGraphic">
          <ac:chgData name="Bella.Liu (劉家瑀)" userId="S::bella.liu@acti.com::6122b3cf-428f-4cd4-a3fb-11ae43be01db" providerId="AD" clId="Web-{157B7B6B-3630-4039-3942-EE459B8CDD8A}" dt="2025-06-12T08:15:47.113" v="1"/>
          <ac:graphicFrameMkLst>
            <pc:docMk/>
            <pc:sldMk cId="968189708" sldId="414"/>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2025/6/12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2025/6/12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2025/6/12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hyperlink" Target="https://www.acti.com/product/A427"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www.acti.com/product/A428"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acti.com/product/A428" TargetMode="External"/><Relationship Id="rId2" Type="http://schemas.openxmlformats.org/officeDocument/2006/relationships/hyperlink" Target="https://www.acti.com/product/A427" TargetMode="Externa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acti.com/product/A428" TargetMode="External"/><Relationship Id="rId2" Type="http://schemas.openxmlformats.org/officeDocument/2006/relationships/hyperlink" Target="https://www.acti.com/product/A427" TargetMode="Externa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12"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hyperlink" Target="https://www.acti.com/video/v3182"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A427, A428</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089632E0-CD07-DE5F-1C97-E6EF58A2CDD9}"/>
              </a:ext>
            </a:extLst>
          </p:cNvPr>
          <p:cNvSpPr txBox="1"/>
          <p:nvPr/>
        </p:nvSpPr>
        <p:spPr>
          <a:xfrm>
            <a:off x="755576" y="4437112"/>
            <a:ext cx="4032448" cy="646331"/>
          </a:xfrm>
          <a:prstGeom prst="rect">
            <a:avLst/>
          </a:prstGeom>
          <a:noFill/>
        </p:spPr>
        <p:txBody>
          <a:bodyPr wrap="square" rtlCol="0">
            <a:spAutoFit/>
          </a:bodyPr>
          <a:lstStyle/>
          <a:p>
            <a:r>
              <a:rPr lang="en-US" b="1" dirty="0">
                <a:solidFill>
                  <a:srgbClr val="C00000"/>
                </a:solidFill>
              </a:rPr>
              <a:t>Deep Learning AI Cameras with Built-in or Plug-in AI capabilities</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93B392A-7C4B-6726-55FA-4900FA691C3D}"/>
              </a:ext>
            </a:extLst>
          </p:cNvPr>
          <p:cNvGrpSpPr/>
          <p:nvPr/>
        </p:nvGrpSpPr>
        <p:grpSpPr>
          <a:xfrm>
            <a:off x="611560" y="1844824"/>
            <a:ext cx="8064896" cy="2073052"/>
            <a:chOff x="611560" y="1844824"/>
            <a:chExt cx="8064896" cy="2073052"/>
          </a:xfrm>
        </p:grpSpPr>
        <p:sp>
          <p:nvSpPr>
            <p:cNvPr id="7" name="Rectangle 6">
              <a:extLst>
                <a:ext uri="{FF2B5EF4-FFF2-40B4-BE49-F238E27FC236}">
                  <a16:creationId xmlns:a16="http://schemas.microsoft.com/office/drawing/2014/main" id="{E62D6401-38DC-0C2F-A57F-0338A813C535}"/>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3201380" y="2597631"/>
              <a:ext cx="5403068" cy="1200329"/>
            </a:xfrm>
            <a:prstGeom prst="rect">
              <a:avLst/>
            </a:prstGeom>
            <a:solidFill>
              <a:schemeClr val="bg1">
                <a:lumMod val="95000"/>
              </a:schemeClr>
            </a:solidFill>
          </p:spPr>
          <p:txBody>
            <a:bodyPr wrap="square">
              <a:spAutoFit/>
            </a:bodyPr>
            <a:lstStyle/>
            <a:p>
              <a:r>
                <a:rPr lang="en-US" sz="2400" b="1" dirty="0">
                  <a:solidFill>
                    <a:srgbClr val="FF0000"/>
                  </a:solidFill>
                </a:rPr>
                <a:t>4MP</a:t>
              </a:r>
              <a:r>
                <a:rPr lang="en-US" sz="2400" b="1" dirty="0"/>
                <a:t> </a:t>
              </a:r>
              <a:r>
                <a:rPr lang="en-US" sz="2400" b="1" dirty="0">
                  <a:solidFill>
                    <a:srgbClr val="FF0000"/>
                  </a:solidFill>
                </a:rPr>
                <a:t>Deep Learning AI </a:t>
              </a:r>
              <a:r>
                <a:rPr lang="en-US" sz="2400" b="1" dirty="0" err="1"/>
                <a:t>LightGuard</a:t>
              </a:r>
              <a:r>
                <a:rPr lang="en-US" sz="2400" b="1" dirty="0"/>
                <a:t> </a:t>
              </a:r>
              <a:r>
                <a:rPr lang="en-US" sz="2400" b="1" dirty="0">
                  <a:solidFill>
                    <a:srgbClr val="FF0000"/>
                  </a:solidFill>
                </a:rPr>
                <a:t>4.3x</a:t>
              </a:r>
              <a:r>
                <a:rPr lang="en-US" sz="2400" b="1" dirty="0"/>
                <a:t> Zoom Bullet with IR LED 50m, WDR 140dB with </a:t>
              </a:r>
              <a:r>
                <a:rPr lang="en-US" sz="2400" b="1" dirty="0">
                  <a:solidFill>
                    <a:srgbClr val="FF0000"/>
                  </a:solidFill>
                </a:rPr>
                <a:t>Built-in Analytics</a:t>
              </a:r>
            </a:p>
          </p:txBody>
        </p:sp>
        <p:sp>
          <p:nvSpPr>
            <p:cNvPr id="8" name="TextBox 7">
              <a:extLst>
                <a:ext uri="{FF2B5EF4-FFF2-40B4-BE49-F238E27FC236}">
                  <a16:creationId xmlns:a16="http://schemas.microsoft.com/office/drawing/2014/main" id="{8B6F4D26-3CD1-E053-5855-88376E39C786}"/>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A427</a:t>
              </a:r>
            </a:p>
          </p:txBody>
        </p:sp>
      </p:grpSp>
      <p:grpSp>
        <p:nvGrpSpPr>
          <p:cNvPr id="9" name="Group 8">
            <a:extLst>
              <a:ext uri="{FF2B5EF4-FFF2-40B4-BE49-F238E27FC236}">
                <a16:creationId xmlns:a16="http://schemas.microsoft.com/office/drawing/2014/main" id="{4BD9504D-5A58-9A63-0115-B43ED589EB43}"/>
              </a:ext>
            </a:extLst>
          </p:cNvPr>
          <p:cNvGrpSpPr/>
          <p:nvPr/>
        </p:nvGrpSpPr>
        <p:grpSpPr>
          <a:xfrm>
            <a:off x="611560" y="4241447"/>
            <a:ext cx="8064896" cy="2073052"/>
            <a:chOff x="611560" y="1844824"/>
            <a:chExt cx="8064896" cy="2073052"/>
          </a:xfrm>
        </p:grpSpPr>
        <p:sp>
          <p:nvSpPr>
            <p:cNvPr id="10" name="Rectangle 9">
              <a:extLst>
                <a:ext uri="{FF2B5EF4-FFF2-40B4-BE49-F238E27FC236}">
                  <a16:creationId xmlns:a16="http://schemas.microsoft.com/office/drawing/2014/main" id="{896FF080-D54A-AC35-AA80-321EBC776F44}"/>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85AB86A-F67A-0AC3-D0FB-16B62C3C60CC}"/>
                </a:ext>
              </a:extLst>
            </p:cNvPr>
            <p:cNvSpPr txBox="1"/>
            <p:nvPr/>
          </p:nvSpPr>
          <p:spPr>
            <a:xfrm>
              <a:off x="3201380" y="2597631"/>
              <a:ext cx="5403068" cy="1200329"/>
            </a:xfrm>
            <a:prstGeom prst="rect">
              <a:avLst/>
            </a:prstGeom>
            <a:solidFill>
              <a:schemeClr val="bg1">
                <a:lumMod val="95000"/>
              </a:schemeClr>
            </a:solidFill>
          </p:spPr>
          <p:txBody>
            <a:bodyPr wrap="square">
              <a:spAutoFit/>
            </a:bodyPr>
            <a:lstStyle/>
            <a:p>
              <a:r>
                <a:rPr lang="en-US" sz="2400" b="1" dirty="0">
                  <a:solidFill>
                    <a:srgbClr val="FF0000"/>
                  </a:solidFill>
                </a:rPr>
                <a:t>4MP Deep Learning AI </a:t>
              </a:r>
              <a:r>
                <a:rPr lang="en-US" sz="2400" b="1" dirty="0" err="1"/>
                <a:t>LightGuard</a:t>
              </a:r>
              <a:r>
                <a:rPr lang="en-US" sz="2400" b="1" dirty="0"/>
                <a:t> </a:t>
              </a:r>
              <a:r>
                <a:rPr lang="en-US" sz="2400" b="1" dirty="0">
                  <a:solidFill>
                    <a:srgbClr val="FF0000"/>
                  </a:solidFill>
                </a:rPr>
                <a:t>4.3x</a:t>
              </a:r>
              <a:r>
                <a:rPr lang="en-US" sz="2400" b="1" dirty="0"/>
                <a:t> Zoom Bullet with IR LED 60m, WDR 150dB with </a:t>
              </a:r>
              <a:r>
                <a:rPr lang="en-US" sz="2400" b="1" dirty="0">
                  <a:solidFill>
                    <a:srgbClr val="FF0000"/>
                  </a:solidFill>
                </a:rPr>
                <a:t>Built-in and Plug-in Analytics</a:t>
              </a:r>
            </a:p>
          </p:txBody>
        </p:sp>
        <p:sp>
          <p:nvSpPr>
            <p:cNvPr id="12" name="TextBox 11">
              <a:extLst>
                <a:ext uri="{FF2B5EF4-FFF2-40B4-BE49-F238E27FC236}">
                  <a16:creationId xmlns:a16="http://schemas.microsoft.com/office/drawing/2014/main" id="{6D08BCB1-39A8-79BF-0FAF-25D1F47DEBB3}"/>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A428</a:t>
              </a:r>
            </a:p>
          </p:txBody>
        </p:sp>
      </p:grpSp>
      <p:pic>
        <p:nvPicPr>
          <p:cNvPr id="1026" name="Picture 2">
            <a:extLst>
              <a:ext uri="{FF2B5EF4-FFF2-40B4-BE49-F238E27FC236}">
                <a16:creationId xmlns:a16="http://schemas.microsoft.com/office/drawing/2014/main" id="{2A4441D7-EE29-5623-410B-8F9EDC882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470" y="1778784"/>
            <a:ext cx="228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0CBEDC0E-ED7C-3BA8-2B31-6ED3EEA5DD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692" y="4186704"/>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F68607-17E1-492E-D4E3-6AB17FF4492E}"/>
              </a:ext>
            </a:extLst>
          </p:cNvPr>
          <p:cNvPicPr>
            <a:picLocks noChangeAspect="1"/>
          </p:cNvPicPr>
          <p:nvPr/>
        </p:nvPicPr>
        <p:blipFill>
          <a:blip r:embed="rId3"/>
          <a:stretch>
            <a:fillRect/>
          </a:stretch>
        </p:blipFill>
        <p:spPr>
          <a:xfrm>
            <a:off x="2627784" y="1124744"/>
            <a:ext cx="5760640" cy="5715776"/>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flipH="1">
            <a:off x="5534744" y="4725144"/>
            <a:ext cx="837456" cy="360040"/>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4106655219"/>
              </p:ext>
            </p:extLst>
          </p:nvPr>
        </p:nvGraphicFramePr>
        <p:xfrm>
          <a:off x="395536" y="1664770"/>
          <a:ext cx="8352927" cy="5021790"/>
        </p:xfrm>
        <a:graphic>
          <a:graphicData uri="http://schemas.openxmlformats.org/drawingml/2006/table">
            <a:tbl>
              <a:tblPr firstRow="1" bandRow="1">
                <a:tableStyleId>{5940675A-B579-460E-94D1-54222C63F5DA}</a:tableStyleId>
              </a:tblPr>
              <a:tblGrid>
                <a:gridCol w="2784309">
                  <a:extLst>
                    <a:ext uri="{9D8B030D-6E8A-4147-A177-3AD203B41FA5}">
                      <a16:colId xmlns:a16="http://schemas.microsoft.com/office/drawing/2014/main" val="1674525478"/>
                    </a:ext>
                  </a:extLst>
                </a:gridCol>
                <a:gridCol w="2784309">
                  <a:extLst>
                    <a:ext uri="{9D8B030D-6E8A-4147-A177-3AD203B41FA5}">
                      <a16:colId xmlns:a16="http://schemas.microsoft.com/office/drawing/2014/main" val="4000711029"/>
                    </a:ext>
                  </a:extLst>
                </a:gridCol>
                <a:gridCol w="2784309">
                  <a:extLst>
                    <a:ext uri="{9D8B030D-6E8A-4147-A177-3AD203B41FA5}">
                      <a16:colId xmlns:a16="http://schemas.microsoft.com/office/drawing/2014/main" val="1898860449"/>
                    </a:ext>
                  </a:extLst>
                </a:gridCol>
              </a:tblGrid>
              <a:tr h="370840">
                <a:tc>
                  <a:txBody>
                    <a:bodyPr/>
                    <a:lstStyle/>
                    <a:p>
                      <a:endParaRPr lang="en-US" dirty="0"/>
                    </a:p>
                  </a:txBody>
                  <a:tcPr>
                    <a:solidFill>
                      <a:schemeClr val="bg1">
                        <a:lumMod val="95000"/>
                      </a:schemeClr>
                    </a:solidFill>
                  </a:tcPr>
                </a:tc>
                <a:tc>
                  <a:txBody>
                    <a:bodyPr/>
                    <a:lstStyle/>
                    <a:p>
                      <a:r>
                        <a:rPr lang="en-US" b="1" dirty="0">
                          <a:solidFill>
                            <a:srgbClr val="00B050"/>
                          </a:solidFill>
                          <a:hlinkClick r:id="rId3"/>
                        </a:rPr>
                        <a:t>A427</a:t>
                      </a:r>
                      <a:endParaRPr lang="en-US" b="1" dirty="0">
                        <a:solidFill>
                          <a:srgbClr val="00B050"/>
                        </a:solidFill>
                      </a:endParaRPr>
                    </a:p>
                  </a:txBody>
                  <a:tcPr>
                    <a:solidFill>
                      <a:schemeClr val="accent3">
                        <a:lumMod val="40000"/>
                        <a:lumOff val="60000"/>
                      </a:schemeClr>
                    </a:solidFill>
                  </a:tcPr>
                </a:tc>
                <a:tc>
                  <a:txBody>
                    <a:bodyPr/>
                    <a:lstStyle/>
                    <a:p>
                      <a:r>
                        <a:rPr lang="en-US" sz="1800" b="1" kern="1200" dirty="0">
                          <a:solidFill>
                            <a:srgbClr val="00B050"/>
                          </a:solidFill>
                          <a:latin typeface="+mn-lt"/>
                          <a:ea typeface="+mn-ea"/>
                          <a:cs typeface="+mn-cs"/>
                          <a:hlinkClick r:id="rId4"/>
                        </a:rPr>
                        <a:t>A428</a:t>
                      </a:r>
                      <a:endParaRPr lang="en-US" sz="1800" b="1" kern="1200" dirty="0">
                        <a:solidFill>
                          <a:srgbClr val="00B050"/>
                        </a:solidFill>
                        <a:latin typeface="+mn-lt"/>
                        <a:ea typeface="+mn-ea"/>
                        <a:cs typeface="+mn-cs"/>
                      </a:endParaRPr>
                    </a:p>
                  </a:txBody>
                  <a:tcPr>
                    <a:solidFill>
                      <a:schemeClr val="accent3">
                        <a:lumMod val="40000"/>
                        <a:lumOff val="60000"/>
                      </a:schemeClr>
                    </a:solidFill>
                  </a:tcPr>
                </a:tc>
                <a:extLst>
                  <a:ext uri="{0D108BD9-81ED-4DB2-BD59-A6C34878D82A}">
                    <a16:rowId xmlns:a16="http://schemas.microsoft.com/office/drawing/2014/main" val="2842435519"/>
                  </a:ext>
                </a:extLst>
              </a:tr>
              <a:tr h="6733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70840">
                <a:tc>
                  <a:txBody>
                    <a:bodyPr/>
                    <a:lstStyle/>
                    <a:p>
                      <a:r>
                        <a:rPr lang="en-US" dirty="0"/>
                        <a:t>Product type</a:t>
                      </a:r>
                    </a:p>
                  </a:txBody>
                  <a:tcPr/>
                </a:tc>
                <a:tc>
                  <a:txBody>
                    <a:bodyPr/>
                    <a:lstStyle/>
                    <a:p>
                      <a:r>
                        <a:rPr lang="en-US" dirty="0"/>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Bullet</a:t>
                      </a:r>
                    </a:p>
                  </a:txBody>
                  <a:tcPr/>
                </a:tc>
                <a:extLst>
                  <a:ext uri="{0D108BD9-81ED-4DB2-BD59-A6C34878D82A}">
                    <a16:rowId xmlns:a16="http://schemas.microsoft.com/office/drawing/2014/main" val="411042822"/>
                  </a:ext>
                </a:extLst>
              </a:tr>
              <a:tr h="370840">
                <a:tc>
                  <a:txBody>
                    <a:bodyPr/>
                    <a:lstStyle/>
                    <a:p>
                      <a:r>
                        <a:rPr lang="en-US" dirty="0"/>
                        <a:t>Resolution</a:t>
                      </a:r>
                    </a:p>
                  </a:txBody>
                  <a:tcPr/>
                </a:tc>
                <a:tc>
                  <a:txBody>
                    <a:bodyPr/>
                    <a:lstStyle/>
                    <a:p>
                      <a:r>
                        <a:rPr lang="en-US" sz="1800" kern="1200" dirty="0">
                          <a:solidFill>
                            <a:schemeClr val="tx1"/>
                          </a:solidFill>
                          <a:latin typeface="+mn-lt"/>
                          <a:ea typeface="+mn-ea"/>
                          <a:cs typeface="+mn-cs"/>
                        </a:rPr>
                        <a:t>4MP</a:t>
                      </a:r>
                    </a:p>
                  </a:txBody>
                  <a:tcPr/>
                </a:tc>
                <a:tc>
                  <a:txBody>
                    <a:bodyPr/>
                    <a:lstStyle/>
                    <a:p>
                      <a:r>
                        <a:rPr lang="en-US" dirty="0"/>
                        <a:t>4MP</a:t>
                      </a:r>
                    </a:p>
                  </a:txBody>
                  <a:tcPr/>
                </a:tc>
                <a:extLst>
                  <a:ext uri="{0D108BD9-81ED-4DB2-BD59-A6C34878D82A}">
                    <a16:rowId xmlns:a16="http://schemas.microsoft.com/office/drawing/2014/main" val="1174545042"/>
                  </a:ext>
                </a:extLst>
              </a:tr>
              <a:tr h="370840">
                <a:tc>
                  <a:txBody>
                    <a:bodyPr/>
                    <a:lstStyle/>
                    <a:p>
                      <a:r>
                        <a:rPr lang="en-US" dirty="0"/>
                        <a:t>Zoom</a:t>
                      </a:r>
                    </a:p>
                  </a:txBody>
                  <a:tcPr/>
                </a:tc>
                <a:tc>
                  <a:txBody>
                    <a:bodyPr/>
                    <a:lstStyle/>
                    <a:p>
                      <a:r>
                        <a:rPr lang="en-US" dirty="0"/>
                        <a:t>4.3x</a:t>
                      </a:r>
                    </a:p>
                  </a:txBody>
                  <a:tcPr/>
                </a:tc>
                <a:tc>
                  <a:txBody>
                    <a:bodyPr/>
                    <a:lstStyle/>
                    <a:p>
                      <a:r>
                        <a:rPr lang="en-US" dirty="0"/>
                        <a:t>4.3x</a:t>
                      </a:r>
                    </a:p>
                  </a:txBody>
                  <a:tcPr/>
                </a:tc>
                <a:extLst>
                  <a:ext uri="{0D108BD9-81ED-4DB2-BD59-A6C34878D82A}">
                    <a16:rowId xmlns:a16="http://schemas.microsoft.com/office/drawing/2014/main" val="1522604302"/>
                  </a:ext>
                </a:extLst>
              </a:tr>
              <a:tr h="370840">
                <a:tc>
                  <a:txBody>
                    <a:bodyPr/>
                    <a:lstStyle/>
                    <a:p>
                      <a:r>
                        <a:rPr lang="en-US" dirty="0"/>
                        <a:t>IR LED</a:t>
                      </a:r>
                    </a:p>
                  </a:txBody>
                  <a:tcPr/>
                </a:tc>
                <a:tc>
                  <a:txBody>
                    <a:bodyPr/>
                    <a:lstStyle/>
                    <a:p>
                      <a:r>
                        <a:rPr lang="en-US" dirty="0"/>
                        <a:t>Yes, </a:t>
                      </a:r>
                      <a:r>
                        <a:rPr lang="en-US" dirty="0">
                          <a:solidFill>
                            <a:schemeClr val="tx1"/>
                          </a:solidFill>
                        </a:rPr>
                        <a:t>50m</a:t>
                      </a:r>
                    </a:p>
                  </a:txBody>
                  <a:tcPr/>
                </a:tc>
                <a:tc>
                  <a:txBody>
                    <a:bodyPr/>
                    <a:lstStyle/>
                    <a:p>
                      <a:r>
                        <a:rPr lang="en-US" dirty="0"/>
                        <a:t>Yes, </a:t>
                      </a:r>
                      <a:r>
                        <a:rPr lang="en-US" dirty="0">
                          <a:solidFill>
                            <a:srgbClr val="00B050"/>
                          </a:solidFill>
                        </a:rPr>
                        <a:t>60m</a:t>
                      </a:r>
                    </a:p>
                  </a:txBody>
                  <a:tcPr/>
                </a:tc>
                <a:extLst>
                  <a:ext uri="{0D108BD9-81ED-4DB2-BD59-A6C34878D82A}">
                    <a16:rowId xmlns:a16="http://schemas.microsoft.com/office/drawing/2014/main" val="2777652312"/>
                  </a:ext>
                </a:extLst>
              </a:tr>
              <a:tr h="370840">
                <a:tc>
                  <a:txBody>
                    <a:bodyPr/>
                    <a:lstStyle/>
                    <a:p>
                      <a:r>
                        <a:rPr lang="en-US" dirty="0"/>
                        <a:t>WDR</a:t>
                      </a:r>
                    </a:p>
                  </a:txBody>
                  <a:tcPr/>
                </a:tc>
                <a:tc>
                  <a:txBody>
                    <a:bodyPr/>
                    <a:lstStyle/>
                    <a:p>
                      <a:r>
                        <a:rPr lang="en-US" dirty="0"/>
                        <a:t>Extreme </a:t>
                      </a:r>
                      <a:r>
                        <a:rPr lang="en-US" dirty="0">
                          <a:solidFill>
                            <a:schemeClr val="tx1"/>
                          </a:solidFill>
                        </a:rPr>
                        <a:t>140dB</a:t>
                      </a:r>
                    </a:p>
                  </a:txBody>
                  <a:tcPr/>
                </a:tc>
                <a:tc>
                  <a:txBody>
                    <a:bodyPr/>
                    <a:lstStyle/>
                    <a:p>
                      <a:r>
                        <a:rPr lang="en-US" dirty="0"/>
                        <a:t>Extreme </a:t>
                      </a:r>
                      <a:r>
                        <a:rPr lang="en-US" dirty="0">
                          <a:solidFill>
                            <a:srgbClr val="00B050"/>
                          </a:solidFill>
                        </a:rPr>
                        <a:t>150dB</a:t>
                      </a:r>
                    </a:p>
                  </a:txBody>
                  <a:tcPr/>
                </a:tc>
                <a:extLst>
                  <a:ext uri="{0D108BD9-81ED-4DB2-BD59-A6C34878D82A}">
                    <a16:rowId xmlns:a16="http://schemas.microsoft.com/office/drawing/2014/main" val="2506643403"/>
                  </a:ext>
                </a:extLst>
              </a:tr>
              <a:tr h="370840">
                <a:tc>
                  <a:txBody>
                    <a:bodyPr/>
                    <a:lstStyle/>
                    <a:p>
                      <a:r>
                        <a:rPr lang="en-US" dirty="0"/>
                        <a:t>Frame 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60 fps @ 4MP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60 fps </a:t>
                      </a:r>
                      <a:r>
                        <a:rPr kumimoji="0" lang="en-US" sz="1800" b="0" i="0" u="none" strike="noStrike" kern="1200" cap="none" spc="0" normalizeH="0" baseline="0" noProof="0" dirty="0">
                          <a:ln>
                            <a:noFill/>
                          </a:ln>
                          <a:solidFill>
                            <a:prstClr val="black"/>
                          </a:solidFill>
                          <a:effectLst/>
                          <a:uLnTx/>
                          <a:uFillTx/>
                          <a:latin typeface="Calibri"/>
                          <a:ea typeface="+mn-ea"/>
                          <a:cs typeface="+mn-cs"/>
                        </a:rPr>
                        <a:t>@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120 fps </a:t>
                      </a:r>
                      <a:r>
                        <a:rPr kumimoji="0" lang="en-US" sz="1800" b="0" i="0" u="none" strike="noStrike" kern="1200" cap="none" spc="0" normalizeH="0" baseline="0" noProof="0" dirty="0">
                          <a:ln>
                            <a:noFill/>
                          </a:ln>
                          <a:solidFill>
                            <a:prstClr val="black"/>
                          </a:solidFill>
                          <a:effectLst/>
                          <a:uLnTx/>
                          <a:uFillTx/>
                          <a:latin typeface="Calibri"/>
                          <a:ea typeface="+mn-ea"/>
                          <a:cs typeface="+mn-cs"/>
                        </a:rPr>
                        <a:t>@ 2MP</a:t>
                      </a:r>
                    </a:p>
                  </a:txBody>
                  <a:tcPr/>
                </a:tc>
                <a:extLst>
                  <a:ext uri="{0D108BD9-81ED-4DB2-BD59-A6C34878D82A}">
                    <a16:rowId xmlns:a16="http://schemas.microsoft.com/office/drawing/2014/main" val="1480851632"/>
                  </a:ext>
                </a:extLst>
              </a:tr>
              <a:tr h="370840">
                <a:tc>
                  <a:txBody>
                    <a:bodyPr/>
                    <a:lstStyle/>
                    <a:p>
                      <a:r>
                        <a:rPr lang="en-US" dirty="0"/>
                        <a:t>Audio</a:t>
                      </a:r>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cap="none" spc="0" normalizeH="0" baseline="0" noProof="0" dirty="0">
                          <a:ln>
                            <a:noFill/>
                          </a:ln>
                          <a:solidFill>
                            <a:schemeClr val="tx1"/>
                          </a:solidFill>
                          <a:effectLst/>
                          <a:uLnTx/>
                          <a:uFillTx/>
                          <a:latin typeface="Calibri"/>
                        </a:rPr>
                        <a:t>No</a:t>
                      </a:r>
                      <a:endParaRPr kumimoji="0"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Yes</a:t>
                      </a:r>
                    </a:p>
                  </a:txBody>
                  <a:tcPr/>
                </a:tc>
                <a:extLst>
                  <a:ext uri="{0D108BD9-81ED-4DB2-BD59-A6C34878D82A}">
                    <a16:rowId xmlns:a16="http://schemas.microsoft.com/office/drawing/2014/main" val="3059822475"/>
                  </a:ext>
                </a:extLst>
              </a:tr>
              <a:tr h="370840">
                <a:tc>
                  <a:txBody>
                    <a:bodyPr/>
                    <a:lstStyle/>
                    <a:p>
                      <a:r>
                        <a:rPr lang="en-US" dirty="0"/>
                        <a:t>Simultaneous streams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5 Streams</a:t>
                      </a:r>
                      <a:endParaRPr kumimoji="0" lang="en-US" sz="1800" b="1" i="0" u="none" strike="noStrike" kern="1200" cap="none" spc="0" normalizeH="0" baseline="0" noProof="0" dirty="0">
                        <a:ln>
                          <a:noFill/>
                        </a:ln>
                        <a:solidFill>
                          <a:srgbClr val="00B050"/>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5 Streams</a:t>
                      </a:r>
                    </a:p>
                  </a:txBody>
                  <a:tcPr/>
                </a:tc>
                <a:extLst>
                  <a:ext uri="{0D108BD9-81ED-4DB2-BD59-A6C34878D82A}">
                    <a16:rowId xmlns:a16="http://schemas.microsoft.com/office/drawing/2014/main" val="3782413204"/>
                  </a:ext>
                </a:extLst>
              </a:tr>
              <a:tr h="370840">
                <a:tc>
                  <a:txBody>
                    <a:bodyPr/>
                    <a:lstStyle/>
                    <a:p>
                      <a:r>
                        <a:rPr lang="en-US" dirty="0"/>
                        <a:t>Built-in Deep Learning AI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Yes</a:t>
                      </a:r>
                    </a:p>
                  </a:txBody>
                  <a:tcPr/>
                </a:tc>
                <a:extLst>
                  <a:ext uri="{0D108BD9-81ED-4DB2-BD59-A6C34878D82A}">
                    <a16:rowId xmlns:a16="http://schemas.microsoft.com/office/drawing/2014/main" val="1787575535"/>
                  </a:ext>
                </a:extLst>
              </a:tr>
              <a:tr h="370840">
                <a:tc>
                  <a:txBody>
                    <a:bodyPr/>
                    <a:lstStyle/>
                    <a:p>
                      <a:r>
                        <a:rPr lang="en-US" dirty="0"/>
                        <a:t>Plug-in Deep Learning AI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Yes</a:t>
                      </a:r>
                    </a:p>
                  </a:txBody>
                  <a:tcPr/>
                </a:tc>
                <a:extLst>
                  <a:ext uri="{0D108BD9-81ED-4DB2-BD59-A6C34878D82A}">
                    <a16:rowId xmlns:a16="http://schemas.microsoft.com/office/drawing/2014/main" val="908970326"/>
                  </a:ext>
                </a:extLst>
              </a:tr>
            </a:tbl>
          </a:graphicData>
        </a:graphic>
      </p:graphicFrame>
      <p:pic>
        <p:nvPicPr>
          <p:cNvPr id="2050" name="Picture 2">
            <a:extLst>
              <a:ext uri="{FF2B5EF4-FFF2-40B4-BE49-F238E27FC236}">
                <a16:creationId xmlns:a16="http://schemas.microsoft.com/office/drawing/2014/main" id="{FB218BC5-2ADD-939A-6505-C0E3F9F89E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5749"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B58314F7-F418-45B9-A783-9318B5E446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2240" y="1892320"/>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8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0440C6-98BF-9DAA-1985-BA7DC0370B0C}"/>
              </a:ext>
            </a:extLst>
          </p:cNvPr>
          <p:cNvSpPr txBox="1"/>
          <p:nvPr/>
        </p:nvSpPr>
        <p:spPr>
          <a:xfrm>
            <a:off x="179512" y="1203105"/>
            <a:ext cx="6120680" cy="461665"/>
          </a:xfrm>
          <a:prstGeom prst="rect">
            <a:avLst/>
          </a:prstGeom>
          <a:noFill/>
        </p:spPr>
        <p:txBody>
          <a:bodyPr wrap="square" rtlCol="0">
            <a:spAutoFit/>
          </a:bodyPr>
          <a:lstStyle/>
          <a:p>
            <a:r>
              <a:rPr lang="en-US" sz="2400" b="1" dirty="0"/>
              <a:t>Built-in Deep Learning AI:</a:t>
            </a:r>
          </a:p>
        </p:txBody>
      </p:sp>
      <p:graphicFrame>
        <p:nvGraphicFramePr>
          <p:cNvPr id="3" name="Table 2">
            <a:extLst>
              <a:ext uri="{FF2B5EF4-FFF2-40B4-BE49-F238E27FC236}">
                <a16:creationId xmlns:a16="http://schemas.microsoft.com/office/drawing/2014/main" id="{2405EEAC-3BB2-00FC-E6D6-D04B21D4F034}"/>
              </a:ext>
            </a:extLst>
          </p:cNvPr>
          <p:cNvGraphicFramePr>
            <a:graphicFrameLocks noGrp="1"/>
          </p:cNvGraphicFramePr>
          <p:nvPr>
            <p:extLst>
              <p:ext uri="{D42A27DB-BD31-4B8C-83A1-F6EECF244321}">
                <p14:modId xmlns:p14="http://schemas.microsoft.com/office/powerpoint/2010/main" val="1176191568"/>
              </p:ext>
            </p:extLst>
          </p:nvPr>
        </p:nvGraphicFramePr>
        <p:xfrm>
          <a:off x="395536" y="1938410"/>
          <a:ext cx="8352927" cy="4381710"/>
        </p:xfrm>
        <a:graphic>
          <a:graphicData uri="http://schemas.openxmlformats.org/drawingml/2006/table">
            <a:tbl>
              <a:tblPr firstRow="1" bandRow="1">
                <a:tableStyleId>{5940675A-B579-460E-94D1-54222C63F5DA}</a:tableStyleId>
              </a:tblPr>
              <a:tblGrid>
                <a:gridCol w="4752528">
                  <a:extLst>
                    <a:ext uri="{9D8B030D-6E8A-4147-A177-3AD203B41FA5}">
                      <a16:colId xmlns:a16="http://schemas.microsoft.com/office/drawing/2014/main" val="1674525478"/>
                    </a:ext>
                  </a:extLst>
                </a:gridCol>
                <a:gridCol w="1800200">
                  <a:extLst>
                    <a:ext uri="{9D8B030D-6E8A-4147-A177-3AD203B41FA5}">
                      <a16:colId xmlns:a16="http://schemas.microsoft.com/office/drawing/2014/main" val="4000711029"/>
                    </a:ext>
                  </a:extLst>
                </a:gridCol>
                <a:gridCol w="1800199">
                  <a:extLst>
                    <a:ext uri="{9D8B030D-6E8A-4147-A177-3AD203B41FA5}">
                      <a16:colId xmlns:a16="http://schemas.microsoft.com/office/drawing/2014/main" val="1898860449"/>
                    </a:ext>
                  </a:extLst>
                </a:gridCol>
              </a:tblGrid>
              <a:tr h="370840">
                <a:tc>
                  <a:txBody>
                    <a:bodyPr/>
                    <a:lstStyle/>
                    <a:p>
                      <a:endParaRPr lang="en-US" dirty="0"/>
                    </a:p>
                  </a:txBody>
                  <a:tcPr>
                    <a:solidFill>
                      <a:schemeClr val="bg1">
                        <a:lumMod val="95000"/>
                      </a:schemeClr>
                    </a:solidFill>
                  </a:tcPr>
                </a:tc>
                <a:tc>
                  <a:txBody>
                    <a:bodyPr/>
                    <a:lstStyle/>
                    <a:p>
                      <a:r>
                        <a:rPr lang="en-US" b="1" dirty="0">
                          <a:solidFill>
                            <a:srgbClr val="00B050"/>
                          </a:solidFill>
                          <a:hlinkClick r:id="rId2"/>
                        </a:rPr>
                        <a:t>A427</a:t>
                      </a:r>
                      <a:endParaRPr lang="en-US" b="1" dirty="0">
                        <a:solidFill>
                          <a:srgbClr val="00B050"/>
                        </a:solidFill>
                      </a:endParaRPr>
                    </a:p>
                  </a:txBody>
                  <a:tcPr>
                    <a:solidFill>
                      <a:schemeClr val="accent3">
                        <a:lumMod val="40000"/>
                        <a:lumOff val="60000"/>
                      </a:schemeClr>
                    </a:solidFill>
                  </a:tcPr>
                </a:tc>
                <a:tc>
                  <a:txBody>
                    <a:bodyPr/>
                    <a:lstStyle/>
                    <a:p>
                      <a:r>
                        <a:rPr lang="en-US" sz="1800" b="1" kern="1200" dirty="0">
                          <a:solidFill>
                            <a:srgbClr val="00B050"/>
                          </a:solidFill>
                          <a:latin typeface="+mn-lt"/>
                          <a:ea typeface="+mn-ea"/>
                          <a:cs typeface="+mn-cs"/>
                          <a:hlinkClick r:id="rId3"/>
                        </a:rPr>
                        <a:t>A428</a:t>
                      </a:r>
                      <a:endParaRPr lang="en-US" sz="1800" b="1" kern="1200" dirty="0">
                        <a:solidFill>
                          <a:srgbClr val="00B050"/>
                        </a:solidFill>
                        <a:latin typeface="+mn-lt"/>
                        <a:ea typeface="+mn-ea"/>
                        <a:cs typeface="+mn-cs"/>
                      </a:endParaRPr>
                    </a:p>
                  </a:txBody>
                  <a:tcPr>
                    <a:solidFill>
                      <a:schemeClr val="accent3">
                        <a:lumMod val="40000"/>
                        <a:lumOff val="60000"/>
                      </a:schemeClr>
                    </a:solidFill>
                  </a:tcPr>
                </a:tc>
                <a:extLst>
                  <a:ext uri="{0D108BD9-81ED-4DB2-BD59-A6C34878D82A}">
                    <a16:rowId xmlns:a16="http://schemas.microsoft.com/office/drawing/2014/main" val="2842435519"/>
                  </a:ext>
                </a:extLst>
              </a:tr>
              <a:tr h="6733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70840">
                <a:tc>
                  <a:txBody>
                    <a:bodyPr/>
                    <a:lstStyle/>
                    <a:p>
                      <a:r>
                        <a:rPr lang="en-US" dirty="0"/>
                        <a:t>Smart Motion Detection</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411042822"/>
                  </a:ext>
                </a:extLst>
              </a:tr>
              <a:tr h="370840">
                <a:tc>
                  <a:txBody>
                    <a:bodyPr/>
                    <a:lstStyle/>
                    <a:p>
                      <a:r>
                        <a:rPr lang="en-US" dirty="0"/>
                        <a:t>Smart Intrusion Protection</a:t>
                      </a:r>
                    </a:p>
                  </a:txBody>
                  <a:tcPr/>
                </a:tc>
                <a:tc>
                  <a:txBody>
                    <a:bodyPr/>
                    <a:lstStyle/>
                    <a:p>
                      <a:r>
                        <a:rPr lang="en-US" sz="1800" kern="1200" dirty="0">
                          <a:solidFill>
                            <a:schemeClr val="tx1"/>
                          </a:solidFill>
                          <a:latin typeface="+mn-lt"/>
                          <a:ea typeface="+mn-ea"/>
                          <a:cs typeface="+mn-cs"/>
                        </a:rPr>
                        <a:t>Yes</a:t>
                      </a:r>
                    </a:p>
                  </a:txBody>
                  <a:tcPr/>
                </a:tc>
                <a:tc>
                  <a:txBody>
                    <a:bodyPr/>
                    <a:lstStyle/>
                    <a:p>
                      <a:r>
                        <a:rPr lang="en-US" dirty="0"/>
                        <a:t>Yes</a:t>
                      </a:r>
                    </a:p>
                  </a:txBody>
                  <a:tcPr/>
                </a:tc>
                <a:extLst>
                  <a:ext uri="{0D108BD9-81ED-4DB2-BD59-A6C34878D82A}">
                    <a16:rowId xmlns:a16="http://schemas.microsoft.com/office/drawing/2014/main" val="1174545042"/>
                  </a:ext>
                </a:extLst>
              </a:tr>
              <a:tr h="370840">
                <a:tc>
                  <a:txBody>
                    <a:bodyPr/>
                    <a:lstStyle/>
                    <a:p>
                      <a:r>
                        <a:rPr lang="en-US" dirty="0"/>
                        <a:t>People Detection, Vehicle Detection</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1522604302"/>
                  </a:ext>
                </a:extLst>
              </a:tr>
              <a:tr h="370840">
                <a:tc>
                  <a:txBody>
                    <a:bodyPr/>
                    <a:lstStyle/>
                    <a:p>
                      <a:r>
                        <a:rPr lang="en-US" dirty="0"/>
                        <a:t>Object Metadata</a:t>
                      </a:r>
                    </a:p>
                  </a:txBody>
                  <a:tcPr/>
                </a:tc>
                <a:tc>
                  <a:txBody>
                    <a:bodyPr/>
                    <a:lstStyle/>
                    <a:p>
                      <a:r>
                        <a:rPr lang="en-US" dirty="0">
                          <a:solidFill>
                            <a:schemeClr val="tx1"/>
                          </a:solidFill>
                        </a:rPr>
                        <a:t>Yes</a:t>
                      </a:r>
                    </a:p>
                  </a:txBody>
                  <a:tcPr/>
                </a:tc>
                <a:tc>
                  <a:txBody>
                    <a:bodyPr/>
                    <a:lstStyle/>
                    <a:p>
                      <a:r>
                        <a:rPr lang="en-US" sz="1800" kern="1200" dirty="0">
                          <a:solidFill>
                            <a:schemeClr val="tx1"/>
                          </a:solidFill>
                          <a:latin typeface="+mn-lt"/>
                          <a:ea typeface="+mn-ea"/>
                          <a:cs typeface="+mn-cs"/>
                        </a:rPr>
                        <a:t>Yes</a:t>
                      </a:r>
                    </a:p>
                  </a:txBody>
                  <a:tcPr/>
                </a:tc>
                <a:extLst>
                  <a:ext uri="{0D108BD9-81ED-4DB2-BD59-A6C34878D82A}">
                    <a16:rowId xmlns:a16="http://schemas.microsoft.com/office/drawing/2014/main" val="2777652312"/>
                  </a:ext>
                </a:extLst>
              </a:tr>
              <a:tr h="370840">
                <a:tc>
                  <a:txBody>
                    <a:bodyPr/>
                    <a:lstStyle/>
                    <a:p>
                      <a:r>
                        <a:rPr lang="en-US" dirty="0"/>
                        <a:t>People/Vehicle Enter/Exit Area Detection</a:t>
                      </a:r>
                    </a:p>
                  </a:txBody>
                  <a:tcPr/>
                </a:tc>
                <a:tc>
                  <a:txBody>
                    <a:bodyPr/>
                    <a:lstStyle/>
                    <a:p>
                      <a:r>
                        <a:rPr lang="en-US" dirty="0">
                          <a:solidFill>
                            <a:schemeClr val="tx1"/>
                          </a:solidFill>
                        </a:rPr>
                        <a:t>Yes</a:t>
                      </a:r>
                    </a:p>
                  </a:txBody>
                  <a:tcPr/>
                </a:tc>
                <a:tc>
                  <a:txBody>
                    <a:bodyPr/>
                    <a:lstStyle/>
                    <a:p>
                      <a:r>
                        <a:rPr lang="en-US" sz="1800" kern="1200" dirty="0">
                          <a:solidFill>
                            <a:schemeClr val="tx1"/>
                          </a:solidFill>
                          <a:latin typeface="+mn-lt"/>
                          <a:ea typeface="+mn-ea"/>
                          <a:cs typeface="+mn-cs"/>
                        </a:rPr>
                        <a:t>Yes</a:t>
                      </a:r>
                    </a:p>
                  </a:txBody>
                  <a:tcPr/>
                </a:tc>
                <a:extLst>
                  <a:ext uri="{0D108BD9-81ED-4DB2-BD59-A6C34878D82A}">
                    <a16:rowId xmlns:a16="http://schemas.microsoft.com/office/drawing/2014/main" val="25066434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People/Vehicle Line Crossing Detection</a:t>
                      </a:r>
                    </a:p>
                  </a:txBody>
                  <a:tcPr/>
                </a:tc>
                <a:tc>
                  <a:txBody>
                    <a:bodyPr/>
                    <a:lstStyle/>
                    <a:p>
                      <a:r>
                        <a:rPr lang="en-US" dirty="0">
                          <a:solidFill>
                            <a:schemeClr val="tx1"/>
                          </a:solidFill>
                        </a:rPr>
                        <a:t>Yes</a:t>
                      </a:r>
                    </a:p>
                  </a:txBody>
                  <a:tcPr/>
                </a:tc>
                <a:tc>
                  <a:txBody>
                    <a:bodyPr/>
                    <a:lstStyle/>
                    <a:p>
                      <a:r>
                        <a:rPr lang="en-US" sz="1800" kern="1200" dirty="0">
                          <a:solidFill>
                            <a:schemeClr val="tx1"/>
                          </a:solidFill>
                          <a:latin typeface="+mn-lt"/>
                          <a:ea typeface="+mn-ea"/>
                          <a:cs typeface="+mn-cs"/>
                        </a:rPr>
                        <a:t>Yes</a:t>
                      </a:r>
                    </a:p>
                  </a:txBody>
                  <a:tcPr/>
                </a:tc>
                <a:extLst>
                  <a:ext uri="{0D108BD9-81ED-4DB2-BD59-A6C34878D82A}">
                    <a16:rowId xmlns:a16="http://schemas.microsoft.com/office/drawing/2014/main" val="3963209448"/>
                  </a:ext>
                </a:extLst>
              </a:tr>
              <a:tr h="370840">
                <a:tc>
                  <a:txBody>
                    <a:bodyPr/>
                    <a:lstStyle/>
                    <a:p>
                      <a:r>
                        <a:rPr lang="en-US" dirty="0"/>
                        <a:t>Face Recognition, Face Detection, Face Snapshot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1480851632"/>
                  </a:ext>
                </a:extLst>
              </a:tr>
              <a:tr h="370840">
                <a:tc>
                  <a:txBody>
                    <a:bodyPr/>
                    <a:lstStyle/>
                    <a:p>
                      <a:r>
                        <a:rPr lang="en-US" dirty="0"/>
                        <a:t>People Counting, Vehicle Counting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3782413204"/>
                  </a:ext>
                </a:extLst>
              </a:tr>
              <a:tr h="370840">
                <a:tc>
                  <a:txBody>
                    <a:bodyPr/>
                    <a:lstStyle/>
                    <a:p>
                      <a:r>
                        <a:rPr lang="en-US" dirty="0"/>
                        <a:t>Hard Hat / Helmet Detection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1787575535"/>
                  </a:ext>
                </a:extLst>
              </a:tr>
            </a:tbl>
          </a:graphicData>
        </a:graphic>
      </p:graphicFrame>
      <p:pic>
        <p:nvPicPr>
          <p:cNvPr id="5" name="Picture 2">
            <a:extLst>
              <a:ext uri="{FF2B5EF4-FFF2-40B4-BE49-F238E27FC236}">
                <a16:creationId xmlns:a16="http://schemas.microsoft.com/office/drawing/2014/main" id="{1E84C37E-468F-8FF6-F4EF-070FF2089B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21904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07F9B2F0-8FD4-723D-B784-E41C012B7D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312" y="219047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794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0AD5F-E3A1-8874-832A-7EE77240F39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F19A646-CEFA-F990-1AF9-E6A0B97FF494}"/>
              </a:ext>
            </a:extLst>
          </p:cNvPr>
          <p:cNvSpPr txBox="1"/>
          <p:nvPr/>
        </p:nvSpPr>
        <p:spPr>
          <a:xfrm>
            <a:off x="179512" y="1203105"/>
            <a:ext cx="6120680" cy="461665"/>
          </a:xfrm>
          <a:prstGeom prst="rect">
            <a:avLst/>
          </a:prstGeom>
          <a:noFill/>
        </p:spPr>
        <p:txBody>
          <a:bodyPr wrap="square" rtlCol="0">
            <a:spAutoFit/>
          </a:bodyPr>
          <a:lstStyle/>
          <a:p>
            <a:r>
              <a:rPr lang="en-US" sz="2400" b="1" dirty="0"/>
              <a:t>Plug-in Deep Learning AI:</a:t>
            </a:r>
          </a:p>
        </p:txBody>
      </p:sp>
      <p:graphicFrame>
        <p:nvGraphicFramePr>
          <p:cNvPr id="3" name="Table 2">
            <a:extLst>
              <a:ext uri="{FF2B5EF4-FFF2-40B4-BE49-F238E27FC236}">
                <a16:creationId xmlns:a16="http://schemas.microsoft.com/office/drawing/2014/main" id="{B121D899-CD2F-5142-AC0B-DB98E8D7AE5F}"/>
              </a:ext>
            </a:extLst>
          </p:cNvPr>
          <p:cNvGraphicFramePr>
            <a:graphicFrameLocks noGrp="1"/>
          </p:cNvGraphicFramePr>
          <p:nvPr>
            <p:extLst>
              <p:ext uri="{D42A27DB-BD31-4B8C-83A1-F6EECF244321}">
                <p14:modId xmlns:p14="http://schemas.microsoft.com/office/powerpoint/2010/main" val="3392756017"/>
              </p:ext>
            </p:extLst>
          </p:nvPr>
        </p:nvGraphicFramePr>
        <p:xfrm>
          <a:off x="395536" y="3079738"/>
          <a:ext cx="8352927" cy="3436830"/>
        </p:xfrm>
        <a:graphic>
          <a:graphicData uri="http://schemas.openxmlformats.org/drawingml/2006/table">
            <a:tbl>
              <a:tblPr firstRow="1" bandRow="1">
                <a:tableStyleId>{5940675A-B579-460E-94D1-54222C63F5DA}</a:tableStyleId>
              </a:tblPr>
              <a:tblGrid>
                <a:gridCol w="4752528">
                  <a:extLst>
                    <a:ext uri="{9D8B030D-6E8A-4147-A177-3AD203B41FA5}">
                      <a16:colId xmlns:a16="http://schemas.microsoft.com/office/drawing/2014/main" val="1674525478"/>
                    </a:ext>
                  </a:extLst>
                </a:gridCol>
                <a:gridCol w="1800200">
                  <a:extLst>
                    <a:ext uri="{9D8B030D-6E8A-4147-A177-3AD203B41FA5}">
                      <a16:colId xmlns:a16="http://schemas.microsoft.com/office/drawing/2014/main" val="4000711029"/>
                    </a:ext>
                  </a:extLst>
                </a:gridCol>
                <a:gridCol w="1800199">
                  <a:extLst>
                    <a:ext uri="{9D8B030D-6E8A-4147-A177-3AD203B41FA5}">
                      <a16:colId xmlns:a16="http://schemas.microsoft.com/office/drawing/2014/main" val="1898860449"/>
                    </a:ext>
                  </a:extLst>
                </a:gridCol>
              </a:tblGrid>
              <a:tr h="370840">
                <a:tc>
                  <a:txBody>
                    <a:bodyPr/>
                    <a:lstStyle/>
                    <a:p>
                      <a:endParaRPr lang="en-US" dirty="0"/>
                    </a:p>
                  </a:txBody>
                  <a:tcPr>
                    <a:solidFill>
                      <a:schemeClr val="bg1">
                        <a:lumMod val="95000"/>
                      </a:schemeClr>
                    </a:solidFill>
                  </a:tcPr>
                </a:tc>
                <a:tc>
                  <a:txBody>
                    <a:bodyPr/>
                    <a:lstStyle/>
                    <a:p>
                      <a:r>
                        <a:rPr lang="en-US" b="1" dirty="0">
                          <a:solidFill>
                            <a:srgbClr val="00B050"/>
                          </a:solidFill>
                          <a:hlinkClick r:id="rId2"/>
                        </a:rPr>
                        <a:t>A427</a:t>
                      </a:r>
                      <a:endParaRPr lang="en-US" b="1" dirty="0">
                        <a:solidFill>
                          <a:srgbClr val="00B050"/>
                        </a:solidFill>
                      </a:endParaRPr>
                    </a:p>
                  </a:txBody>
                  <a:tcPr>
                    <a:solidFill>
                      <a:schemeClr val="accent3">
                        <a:lumMod val="40000"/>
                        <a:lumOff val="60000"/>
                      </a:schemeClr>
                    </a:solidFill>
                  </a:tcPr>
                </a:tc>
                <a:tc>
                  <a:txBody>
                    <a:bodyPr/>
                    <a:lstStyle/>
                    <a:p>
                      <a:r>
                        <a:rPr lang="en-US" sz="1800" b="1" kern="1200" dirty="0">
                          <a:solidFill>
                            <a:srgbClr val="00B050"/>
                          </a:solidFill>
                          <a:latin typeface="+mn-lt"/>
                          <a:ea typeface="+mn-ea"/>
                          <a:cs typeface="+mn-cs"/>
                          <a:hlinkClick r:id="rId3"/>
                        </a:rPr>
                        <a:t>A428</a:t>
                      </a:r>
                      <a:endParaRPr lang="en-US" sz="1800" b="1" kern="1200" dirty="0">
                        <a:solidFill>
                          <a:srgbClr val="00B050"/>
                        </a:solidFill>
                        <a:latin typeface="+mn-lt"/>
                        <a:ea typeface="+mn-ea"/>
                        <a:cs typeface="+mn-cs"/>
                      </a:endParaRPr>
                    </a:p>
                  </a:txBody>
                  <a:tcPr>
                    <a:solidFill>
                      <a:schemeClr val="accent3">
                        <a:lumMod val="40000"/>
                        <a:lumOff val="60000"/>
                      </a:schemeClr>
                    </a:solidFill>
                  </a:tcPr>
                </a:tc>
                <a:extLst>
                  <a:ext uri="{0D108BD9-81ED-4DB2-BD59-A6C34878D82A}">
                    <a16:rowId xmlns:a16="http://schemas.microsoft.com/office/drawing/2014/main" val="2842435519"/>
                  </a:ext>
                </a:extLst>
              </a:tr>
              <a:tr h="6733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70840">
                <a:tc>
                  <a:txBody>
                    <a:bodyPr/>
                    <a:lstStyle/>
                    <a:p>
                      <a:r>
                        <a:rPr lang="en-US" dirty="0"/>
                        <a:t>Mask Wearing or Absence Detection</a:t>
                      </a:r>
                    </a:p>
                  </a:txBody>
                  <a:tcPr/>
                </a:tc>
                <a:tc>
                  <a:txBody>
                    <a:bodyPr/>
                    <a:lstStyle/>
                    <a:p>
                      <a:r>
                        <a:rPr lang="en-US" dirty="0"/>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50"/>
                          </a:solidFill>
                          <a:effectLst/>
                          <a:uLnTx/>
                          <a:uFillTx/>
                          <a:latin typeface="Calibri"/>
                          <a:ea typeface="+mn-ea"/>
                          <a:cs typeface="+mn-cs"/>
                        </a:rPr>
                        <a:t>Yes</a:t>
                      </a:r>
                    </a:p>
                  </a:txBody>
                  <a:tcPr/>
                </a:tc>
                <a:extLst>
                  <a:ext uri="{0D108BD9-81ED-4DB2-BD59-A6C34878D82A}">
                    <a16:rowId xmlns:a16="http://schemas.microsoft.com/office/drawing/2014/main" val="411042822"/>
                  </a:ext>
                </a:extLst>
              </a:tr>
              <a:tr h="370840">
                <a:tc>
                  <a:txBody>
                    <a:bodyPr/>
                    <a:lstStyle/>
                    <a:p>
                      <a:r>
                        <a:rPr lang="en-US" dirty="0"/>
                        <a:t>Helmet Wearing or Absence Detection</a:t>
                      </a:r>
                    </a:p>
                  </a:txBody>
                  <a:tcPr/>
                </a:tc>
                <a:tc>
                  <a:txBody>
                    <a:bodyPr/>
                    <a:lstStyle/>
                    <a:p>
                      <a:r>
                        <a:rPr lang="en-US" sz="1800" kern="1200" dirty="0">
                          <a:solidFill>
                            <a:schemeClr val="tx1"/>
                          </a:solidFill>
                          <a:latin typeface="+mn-lt"/>
                          <a:ea typeface="+mn-ea"/>
                          <a:cs typeface="+mn-cs"/>
                        </a:rPr>
                        <a:t>No</a:t>
                      </a:r>
                    </a:p>
                  </a:txBody>
                  <a:tcPr/>
                </a:tc>
                <a:tc>
                  <a:txBody>
                    <a:bodyPr/>
                    <a:lstStyle/>
                    <a:p>
                      <a:r>
                        <a:rPr lang="en-US" dirty="0">
                          <a:solidFill>
                            <a:srgbClr val="00B050"/>
                          </a:solidFill>
                        </a:rPr>
                        <a:t>Yes</a:t>
                      </a:r>
                    </a:p>
                  </a:txBody>
                  <a:tcPr/>
                </a:tc>
                <a:extLst>
                  <a:ext uri="{0D108BD9-81ED-4DB2-BD59-A6C34878D82A}">
                    <a16:rowId xmlns:a16="http://schemas.microsoft.com/office/drawing/2014/main" val="1174545042"/>
                  </a:ext>
                </a:extLst>
              </a:tr>
              <a:tr h="370840">
                <a:tc>
                  <a:txBody>
                    <a:bodyPr/>
                    <a:lstStyle/>
                    <a:p>
                      <a:r>
                        <a:rPr lang="en-US" dirty="0"/>
                        <a:t>Construction Site Safety Violation Detection</a:t>
                      </a:r>
                    </a:p>
                  </a:txBody>
                  <a:tcPr/>
                </a:tc>
                <a:tc>
                  <a:txBody>
                    <a:bodyPr/>
                    <a:lstStyle/>
                    <a:p>
                      <a:r>
                        <a:rPr lang="en-US" dirty="0"/>
                        <a:t>No</a:t>
                      </a:r>
                    </a:p>
                  </a:txBody>
                  <a:tcPr/>
                </a:tc>
                <a:tc>
                  <a:txBody>
                    <a:bodyPr/>
                    <a:lstStyle/>
                    <a:p>
                      <a:r>
                        <a:rPr lang="en-US" dirty="0">
                          <a:solidFill>
                            <a:srgbClr val="00B050"/>
                          </a:solidFill>
                        </a:rPr>
                        <a:t>Yes</a:t>
                      </a:r>
                    </a:p>
                  </a:txBody>
                  <a:tcPr/>
                </a:tc>
                <a:extLst>
                  <a:ext uri="{0D108BD9-81ED-4DB2-BD59-A6C34878D82A}">
                    <a16:rowId xmlns:a16="http://schemas.microsoft.com/office/drawing/2014/main" val="1522604302"/>
                  </a:ext>
                </a:extLst>
              </a:tr>
              <a:tr h="370840">
                <a:tc>
                  <a:txBody>
                    <a:bodyPr/>
                    <a:lstStyle/>
                    <a:p>
                      <a:r>
                        <a:rPr lang="en-US" dirty="0"/>
                        <a:t>Fire &amp; Hazardous Materials Control Room Rules Violation Detection</a:t>
                      </a:r>
                    </a:p>
                  </a:txBody>
                  <a:tcPr/>
                </a:tc>
                <a:tc>
                  <a:txBody>
                    <a:bodyPr/>
                    <a:lstStyle/>
                    <a:p>
                      <a:r>
                        <a:rPr lang="en-US" dirty="0">
                          <a:solidFill>
                            <a:schemeClr val="tx1"/>
                          </a:solidFill>
                        </a:rPr>
                        <a:t>No</a:t>
                      </a:r>
                    </a:p>
                  </a:txBody>
                  <a:tcPr/>
                </a:tc>
                <a:tc>
                  <a:txBody>
                    <a:bodyPr/>
                    <a:lstStyle/>
                    <a:p>
                      <a:r>
                        <a:rPr lang="en-US" sz="1800" kern="1200" dirty="0">
                          <a:solidFill>
                            <a:srgbClr val="00B050"/>
                          </a:solidFill>
                          <a:latin typeface="+mn-lt"/>
                          <a:ea typeface="+mn-ea"/>
                          <a:cs typeface="+mn-cs"/>
                        </a:rPr>
                        <a:t>Yes</a:t>
                      </a:r>
                    </a:p>
                  </a:txBody>
                  <a:tcPr/>
                </a:tc>
                <a:extLst>
                  <a:ext uri="{0D108BD9-81ED-4DB2-BD59-A6C34878D82A}">
                    <a16:rowId xmlns:a16="http://schemas.microsoft.com/office/drawing/2014/main" val="2777652312"/>
                  </a:ext>
                </a:extLst>
              </a:tr>
              <a:tr h="370840">
                <a:tc>
                  <a:txBody>
                    <a:bodyPr/>
                    <a:lstStyle/>
                    <a:p>
                      <a:r>
                        <a:rPr lang="en-US" dirty="0"/>
                        <a:t>Gas Station &amp; Control Room Rules Violation Detection</a:t>
                      </a:r>
                    </a:p>
                  </a:txBody>
                  <a:tcPr/>
                </a:tc>
                <a:tc>
                  <a:txBody>
                    <a:bodyPr/>
                    <a:lstStyle/>
                    <a:p>
                      <a:r>
                        <a:rPr lang="en-US" dirty="0">
                          <a:solidFill>
                            <a:schemeClr val="tx1"/>
                          </a:solidFill>
                        </a:rPr>
                        <a:t>No</a:t>
                      </a:r>
                    </a:p>
                  </a:txBody>
                  <a:tcPr/>
                </a:tc>
                <a:tc>
                  <a:txBody>
                    <a:bodyPr/>
                    <a:lstStyle/>
                    <a:p>
                      <a:r>
                        <a:rPr lang="en-US" sz="1800" kern="1200" dirty="0">
                          <a:solidFill>
                            <a:srgbClr val="00B050"/>
                          </a:solidFill>
                          <a:latin typeface="+mn-lt"/>
                          <a:ea typeface="+mn-ea"/>
                          <a:cs typeface="+mn-cs"/>
                        </a:rPr>
                        <a:t>Yes</a:t>
                      </a:r>
                    </a:p>
                  </a:txBody>
                  <a:tcPr/>
                </a:tc>
                <a:extLst>
                  <a:ext uri="{0D108BD9-81ED-4DB2-BD59-A6C34878D82A}">
                    <a16:rowId xmlns:a16="http://schemas.microsoft.com/office/drawing/2014/main" val="2506643403"/>
                  </a:ext>
                </a:extLst>
              </a:tr>
            </a:tbl>
          </a:graphicData>
        </a:graphic>
      </p:graphicFrame>
      <p:pic>
        <p:nvPicPr>
          <p:cNvPr id="5" name="Picture 2">
            <a:extLst>
              <a:ext uri="{FF2B5EF4-FFF2-40B4-BE49-F238E27FC236}">
                <a16:creationId xmlns:a16="http://schemas.microsoft.com/office/drawing/2014/main" id="{4A1EF82D-4777-D44A-F612-5AC658023E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3331800"/>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06A26C19-E23F-478A-9063-A8DA1E0636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312" y="3331800"/>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ED25854-6634-A8F0-02F0-01F78B95206B}"/>
              </a:ext>
            </a:extLst>
          </p:cNvPr>
          <p:cNvSpPr txBox="1"/>
          <p:nvPr/>
        </p:nvSpPr>
        <p:spPr>
          <a:xfrm>
            <a:off x="251520" y="1664770"/>
            <a:ext cx="8640960" cy="1200329"/>
          </a:xfrm>
          <a:prstGeom prst="rect">
            <a:avLst/>
          </a:prstGeom>
          <a:noFill/>
        </p:spPr>
        <p:txBody>
          <a:bodyPr wrap="square" rtlCol="0">
            <a:spAutoFit/>
          </a:bodyPr>
          <a:lstStyle/>
          <a:p>
            <a:r>
              <a:rPr lang="en-US" dirty="0"/>
              <a:t>Plug-in analytics is a value-added free service by ACTi. Upon the project, the customers may specify which of the additional analytics they would need, and ACTi will provide the updated firmware with the requested plug-in analytics. Only 1 analytics function can be enabled at a time while using it. </a:t>
            </a:r>
          </a:p>
        </p:txBody>
      </p:sp>
    </p:spTree>
    <p:extLst>
      <p:ext uri="{BB962C8B-B14F-4D97-AF65-F5344CB8AC3E}">
        <p14:creationId xmlns:p14="http://schemas.microsoft.com/office/powerpoint/2010/main" val="3958634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AI Solution Architecture</a:t>
            </a:r>
          </a:p>
        </p:txBody>
      </p:sp>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4"/>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dirty="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dirty="0"/>
              <a:t>Realtime</a:t>
            </a:r>
          </a:p>
          <a:p>
            <a:r>
              <a:rPr lang="en-US" sz="1400" dirty="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dirty="0"/>
              <a:t>Realtime</a:t>
            </a:r>
          </a:p>
          <a:p>
            <a:r>
              <a:rPr lang="en-US" sz="1400" dirty="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dirty="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957203" y="4888198"/>
            <a:ext cx="1063723" cy="307777"/>
          </a:xfrm>
          <a:prstGeom prst="rect">
            <a:avLst/>
          </a:prstGeom>
          <a:noFill/>
        </p:spPr>
        <p:txBody>
          <a:bodyPr wrap="square" rtlCol="0">
            <a:spAutoFit/>
          </a:bodyPr>
          <a:lstStyle/>
          <a:p>
            <a:r>
              <a:rPr lang="en-US" sz="1400" b="1" dirty="0"/>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dirty="0"/>
              <a:t>NVR SERVER</a:t>
            </a:r>
          </a:p>
          <a:p>
            <a:endParaRPr lang="en-US" sz="1400" b="1" dirty="0"/>
          </a:p>
          <a:p>
            <a:r>
              <a:rPr lang="en-US" sz="1400" b="1" dirty="0"/>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dirty="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dirty="0"/>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dirty="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dirty="0"/>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dirty="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A7281DB-8F9F-16C6-8E25-4D682F0869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9203" y="362463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27B004A4-045C-1CC7-97A5-6D9F7EFC92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9896" y="4089587"/>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graphicFrame>
        <p:nvGraphicFramePr>
          <p:cNvPr id="3" name="Table 2">
            <a:extLst>
              <a:ext uri="{FF2B5EF4-FFF2-40B4-BE49-F238E27FC236}">
                <a16:creationId xmlns:a16="http://schemas.microsoft.com/office/drawing/2014/main" id="{784A3463-6B23-4E08-1A08-567236CDEB21}"/>
              </a:ext>
            </a:extLst>
          </p:cNvPr>
          <p:cNvGraphicFramePr>
            <a:graphicFrameLocks noGrp="1"/>
          </p:cNvGraphicFramePr>
          <p:nvPr>
            <p:extLst>
              <p:ext uri="{D42A27DB-BD31-4B8C-83A1-F6EECF244321}">
                <p14:modId xmlns:p14="http://schemas.microsoft.com/office/powerpoint/2010/main" val="1486217527"/>
              </p:ext>
            </p:extLst>
          </p:nvPr>
        </p:nvGraphicFramePr>
        <p:xfrm>
          <a:off x="539552" y="170080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endParaRPr lang="en-US" dirty="0"/>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pic>
        <p:nvPicPr>
          <p:cNvPr id="4" name="Picture 3">
            <a:hlinkClick r:id="rId11"/>
            <a:extLst>
              <a:ext uri="{FF2B5EF4-FFF2-40B4-BE49-F238E27FC236}">
                <a16:creationId xmlns:a16="http://schemas.microsoft.com/office/drawing/2014/main" id="{39310422-39F5-F80A-F905-7319668E90F7}"/>
              </a:ext>
            </a:extLst>
          </p:cNvPr>
          <p:cNvPicPr>
            <a:picLocks noChangeAspect="1"/>
          </p:cNvPicPr>
          <p:nvPr/>
        </p:nvPicPr>
        <p:blipFill>
          <a:blip r:embed="rId12"/>
          <a:stretch>
            <a:fillRect/>
          </a:stretch>
        </p:blipFill>
        <p:spPr>
          <a:xfrm>
            <a:off x="566976" y="4077072"/>
            <a:ext cx="1554259" cy="2499416"/>
          </a:xfrm>
          <a:prstGeom prst="rect">
            <a:avLst/>
          </a:prstGeom>
        </p:spPr>
      </p:pic>
    </p:spTree>
    <p:extLst>
      <p:ext uri="{BB962C8B-B14F-4D97-AF65-F5344CB8AC3E}">
        <p14:creationId xmlns:p14="http://schemas.microsoft.com/office/powerpoint/2010/main" val="4111692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dirty="0"/>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Faster response to the events – AI cameras can control the other nearby PTZ cameras for instant response, to get better video coverage of the scene. The analyses that are processed on the VMS side will be too slow for proper response.</a:t>
            </a:r>
          </a:p>
          <a:p>
            <a:endParaRPr lang="en-US" dirty="0"/>
          </a:p>
          <a:p>
            <a:pPr marL="285750" indent="-285750">
              <a:buFont typeface="Arial" panose="020B0604020202020204" pitchFamily="34" charset="0"/>
              <a:buChar char="•"/>
            </a:pPr>
            <a:r>
              <a:rPr lang="en-US" dirty="0"/>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dirty="0"/>
              <a:t>ACTi NVR 3 Corporate (and CMS 2) manages the analytics events from the cameras as follows:</a:t>
            </a:r>
          </a:p>
          <a:p>
            <a:endParaRPr lang="en-US" dirty="0"/>
          </a:p>
          <a:p>
            <a:pPr marL="342900" indent="-342900">
              <a:buAutoNum type="arabicPeriod"/>
            </a:pPr>
            <a:r>
              <a:rPr lang="en-US" dirty="0"/>
              <a:t>Set up the analytic rules and thresholds – for example, how big is the crowd, how long time is considered loitering.</a:t>
            </a:r>
          </a:p>
          <a:p>
            <a:pPr marL="342900" indent="-342900">
              <a:buAutoNum type="arabicPeriod"/>
            </a:pPr>
            <a:endParaRPr lang="en-US" dirty="0"/>
          </a:p>
          <a:p>
            <a:pPr marL="342900" indent="-342900">
              <a:buAutoNum type="arabicPeriod"/>
            </a:pPr>
            <a:r>
              <a:rPr lang="en-US" dirty="0"/>
              <a:t>Receive real-time analytic events from all the cameras and respond by the pre-defined actions, such as send e-mail, instant pop-up of the video channel on the VMS screen and more.</a:t>
            </a:r>
          </a:p>
          <a:p>
            <a:pPr marL="342900" indent="-342900">
              <a:buAutoNum type="arabicPeriod"/>
            </a:pPr>
            <a:endParaRPr lang="en-US" dirty="0"/>
          </a:p>
          <a:p>
            <a:pPr marL="342900" indent="-342900">
              <a:buAutoNum type="arabicPeriod"/>
            </a:pPr>
            <a:r>
              <a:rPr lang="en-US" dirty="0"/>
              <a:t>Automatically push video to the mobile app of the patrolling security guards.</a:t>
            </a:r>
          </a:p>
          <a:p>
            <a:pPr marL="342900" indent="-342900">
              <a:buAutoNum type="arabicPeriod"/>
            </a:pPr>
            <a:endParaRPr lang="en-US" dirty="0"/>
          </a:p>
          <a:p>
            <a:pPr marL="342900" indent="-342900">
              <a:buAutoNum type="arabicPeriod"/>
            </a:pPr>
            <a:r>
              <a:rPr lang="en-US" dirty="0"/>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36748</TotalTime>
  <Words>656</Words>
  <Application>Microsoft Office PowerPoint</Application>
  <PresentationFormat>On-screen Show (4:3)</PresentationFormat>
  <Paragraphs>154</Paragraphs>
  <Slides>10</Slides>
  <Notes>6</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1619</cp:revision>
  <dcterms:created xsi:type="dcterms:W3CDTF">2015-08-31T10:30:03Z</dcterms:created>
  <dcterms:modified xsi:type="dcterms:W3CDTF">2025-06-12T08:15:48Z</dcterms:modified>
</cp:coreProperties>
</file>