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0"/>
  </p:notesMasterIdLst>
  <p:sldIdLst>
    <p:sldId id="279" r:id="rId3"/>
    <p:sldId id="376" r:id="rId4"/>
    <p:sldId id="419" r:id="rId5"/>
    <p:sldId id="418" r:id="rId6"/>
    <p:sldId id="416" r:id="rId7"/>
    <p:sldId id="423" r:id="rId8"/>
    <p:sldId id="424" r:id="rId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3" d="2"/>
        <a:sy n="3" d="2"/>
      </p:scale>
      <p:origin x="0" y="-5"/>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8D4B16CC-E9D5-4325-974C-81DEBE0BBA37}"/>
    <pc:docChg chg="undo custSel modSld">
      <pc:chgData name="Bella.Liu (劉家瑀)" userId="6122b3cf-428f-4cd4-a3fb-11ae43be01db" providerId="ADAL" clId="{8D4B16CC-E9D5-4325-974C-81DEBE0BBA37}" dt="2025-12-17T07:56:29.477" v="58" actId="20577"/>
      <pc:docMkLst>
        <pc:docMk/>
      </pc:docMkLst>
      <pc:sldChg chg="modSp mod">
        <pc:chgData name="Bella.Liu (劉家瑀)" userId="6122b3cf-428f-4cd4-a3fb-11ae43be01db" providerId="ADAL" clId="{8D4B16CC-E9D5-4325-974C-81DEBE0BBA37}" dt="2025-11-19T06:21:45.510" v="5" actId="255"/>
        <pc:sldMkLst>
          <pc:docMk/>
          <pc:sldMk cId="2878030038" sldId="376"/>
        </pc:sldMkLst>
        <pc:spChg chg="mod">
          <ac:chgData name="Bella.Liu (劉家瑀)" userId="6122b3cf-428f-4cd4-a3fb-11ae43be01db" providerId="ADAL" clId="{8D4B16CC-E9D5-4325-974C-81DEBE0BBA37}" dt="2025-11-19T06:21:45.510" v="5" actId="255"/>
          <ac:spMkLst>
            <pc:docMk/>
            <pc:sldMk cId="2878030038" sldId="376"/>
            <ac:spMk id="10" creationId="{077076A1-3E68-8254-8DD9-D0A9EB5415B5}"/>
          </ac:spMkLst>
        </pc:spChg>
      </pc:sldChg>
      <pc:sldChg chg="modSp mod modNotesTx">
        <pc:chgData name="Bella.Liu (劉家瑀)" userId="6122b3cf-428f-4cd4-a3fb-11ae43be01db" providerId="ADAL" clId="{8D4B16CC-E9D5-4325-974C-81DEBE0BBA37}" dt="2025-12-17T07:56:29.477" v="58" actId="20577"/>
        <pc:sldMkLst>
          <pc:docMk/>
          <pc:sldMk cId="2998669500" sldId="418"/>
        </pc:sldMkLst>
        <pc:graphicFrameChg chg="modGraphic">
          <ac:chgData name="Bella.Liu (劉家瑀)" userId="6122b3cf-428f-4cd4-a3fb-11ae43be01db" providerId="ADAL" clId="{8D4B16CC-E9D5-4325-974C-81DEBE0BBA37}" dt="2025-12-17T07:56:29.477" v="58" actId="20577"/>
          <ac:graphicFrameMkLst>
            <pc:docMk/>
            <pc:sldMk cId="2998669500" sldId="418"/>
            <ac:graphicFrameMk id="2" creationId="{CA4E805D-71C0-7FF6-B52B-9B1AB48FF76A}"/>
          </ac:graphicFrameMkLst>
        </pc:graphicFrameChg>
      </pc:sldChg>
    </pc:docChg>
  </pc:docChgLst>
  <pc:docChgLst>
    <pc:chgData name="Ando.Meritee" userId="S::ando.meritee@acti.com::16748e08-7dbb-430e-baa8-a2f638470044" providerId="AD" clId="Web-{197174FE-2A2E-5F0C-436C-7AEF961C6724}"/>
    <pc:docChg chg="delSld modSld">
      <pc:chgData name="Ando.Meritee" userId="S::ando.meritee@acti.com::16748e08-7dbb-430e-baa8-a2f638470044" providerId="AD" clId="Web-{197174FE-2A2E-5F0C-436C-7AEF961C6724}" dt="2025-11-19T08:27:35.895" v="175" actId="20577"/>
      <pc:docMkLst>
        <pc:docMk/>
      </pc:docMkLst>
      <pc:sldChg chg="modSp">
        <pc:chgData name="Ando.Meritee" userId="S::ando.meritee@acti.com::16748e08-7dbb-430e-baa8-a2f638470044" providerId="AD" clId="Web-{197174FE-2A2E-5F0C-436C-7AEF961C6724}" dt="2025-11-19T08:27:35.895" v="175" actId="20577"/>
        <pc:sldMkLst>
          <pc:docMk/>
          <pc:sldMk cId="3017838668" sldId="279"/>
        </pc:sldMkLst>
        <pc:spChg chg="mod">
          <ac:chgData name="Ando.Meritee" userId="S::ando.meritee@acti.com::16748e08-7dbb-430e-baa8-a2f638470044" providerId="AD" clId="Web-{197174FE-2A2E-5F0C-436C-7AEF961C6724}" dt="2025-11-19T08:27:35.895" v="175" actId="20577"/>
          <ac:spMkLst>
            <pc:docMk/>
            <pc:sldMk cId="3017838668" sldId="279"/>
            <ac:spMk id="2" creationId="{C9B9E64B-6171-C20F-7E37-BF0CBD9F318F}"/>
          </ac:spMkLst>
        </pc:spChg>
        <pc:spChg chg="mod">
          <ac:chgData name="Ando.Meritee" userId="S::ando.meritee@acti.com::16748e08-7dbb-430e-baa8-a2f638470044" providerId="AD" clId="Web-{197174FE-2A2E-5F0C-436C-7AEF961C6724}" dt="2025-11-19T03:17:27.940" v="21" actId="20577"/>
          <ac:spMkLst>
            <pc:docMk/>
            <pc:sldMk cId="3017838668" sldId="279"/>
            <ac:spMk id="8" creationId="{07683C5B-C2DB-B8FB-702D-41EC6A5F69F5}"/>
          </ac:spMkLst>
        </pc:spChg>
      </pc:sldChg>
      <pc:sldChg chg="modSp">
        <pc:chgData name="Ando.Meritee" userId="S::ando.meritee@acti.com::16748e08-7dbb-430e-baa8-a2f638470044" providerId="AD" clId="Web-{197174FE-2A2E-5F0C-436C-7AEF961C6724}" dt="2025-11-19T08:24:53.330" v="139" actId="20577"/>
        <pc:sldMkLst>
          <pc:docMk/>
          <pc:sldMk cId="2878030038" sldId="376"/>
        </pc:sldMkLst>
        <pc:spChg chg="mod">
          <ac:chgData name="Ando.Meritee" userId="S::ando.meritee@acti.com::16748e08-7dbb-430e-baa8-a2f638470044" providerId="AD" clId="Web-{197174FE-2A2E-5F0C-436C-7AEF961C6724}" dt="2025-11-19T08:24:46.438" v="138" actId="20577"/>
          <ac:spMkLst>
            <pc:docMk/>
            <pc:sldMk cId="2878030038" sldId="376"/>
            <ac:spMk id="10" creationId="{077076A1-3E68-8254-8DD9-D0A9EB5415B5}"/>
          </ac:spMkLst>
        </pc:spChg>
      </pc:sldChg>
      <pc:sldChg chg="delSp modSp">
        <pc:chgData name="Ando.Meritee" userId="S::ando.meritee@acti.com::16748e08-7dbb-430e-baa8-a2f638470044" providerId="AD" clId="Web-{197174FE-2A2E-5F0C-436C-7AEF961C6724}" dt="2025-11-19T03:19:21.019" v="41"/>
        <pc:sldMkLst>
          <pc:docMk/>
          <pc:sldMk cId="2998669500" sldId="418"/>
        </pc:sldMkLst>
        <pc:graphicFrameChg chg="mod modGraphic">
          <ac:chgData name="Ando.Meritee" userId="S::ando.meritee@acti.com::16748e08-7dbb-430e-baa8-a2f638470044" providerId="AD" clId="Web-{197174FE-2A2E-5F0C-436C-7AEF961C6724}" dt="2025-11-19T03:19:21.019" v="41"/>
          <ac:graphicFrameMkLst>
            <pc:docMk/>
            <pc:sldMk cId="2998669500" sldId="418"/>
            <ac:graphicFrameMk id="2" creationId="{CA4E805D-71C0-7FF6-B52B-9B1AB48FF76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2025/12/17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1DB70-1E47-7BF9-58E3-EFE5921C8B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1239D5-64AD-F327-3294-CD206B4A1B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00FF2A-75DA-E3E3-4630-4705089466D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B6990C0-F1FC-086F-7A93-EFD81EAE076E}"/>
              </a:ext>
            </a:extLst>
          </p:cNvPr>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525931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CB4DD-3D14-0F72-3445-1782D644E1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78F8BF-A083-8195-4FB3-6EE0C96F9E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492613-CC72-8248-C1CE-B965ED3600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88708F-5BAC-AB07-A0A7-8F4B79A39D83}"/>
              </a:ext>
            </a:extLst>
          </p:cNvPr>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16900126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A5DF6-A22E-9C50-B3D5-04C6333C49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07BB5E-7D8B-965D-BD43-00B6039F96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893DC2-832F-F32F-85ED-9348AE930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C35315-7D06-77DC-EA23-22179162D02E}"/>
              </a:ext>
            </a:extLst>
          </p:cNvPr>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5215756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2025/12/17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2025/12/17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youtu.be/VqDTvjQnjHs"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32916" y="1052736"/>
            <a:ext cx="7632848" cy="3312368"/>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4000" b="1" dirty="0">
                <a:solidFill>
                  <a:schemeClr val="tx1">
                    <a:lumMod val="50000"/>
                    <a:lumOff val="50000"/>
                  </a:schemeClr>
                </a:solidFill>
                <a:ea typeface="新細明體"/>
              </a:rPr>
              <a:t>Z814, Z64</a:t>
            </a:r>
            <a:endParaRPr lang="en-US" dirty="0">
              <a:solidFill>
                <a:schemeClr val="tx1">
                  <a:lumMod val="50000"/>
                  <a:lumOff val="50000"/>
                </a:schemeClr>
              </a:solidFill>
              <a:ea typeface="Calibri"/>
              <a:cs typeface="Calibri"/>
            </a:endParaRPr>
          </a:p>
          <a:p>
            <a:pPr algn="l">
              <a:lnSpc>
                <a:spcPct val="150000"/>
              </a:lnSpc>
            </a:pPr>
            <a:r>
              <a:rPr lang="en-US" sz="20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C9B9E64B-6171-C20F-7E37-BF0CBD9F318F}"/>
              </a:ext>
            </a:extLst>
          </p:cNvPr>
          <p:cNvSpPr txBox="1"/>
          <p:nvPr/>
        </p:nvSpPr>
        <p:spPr>
          <a:xfrm>
            <a:off x="452371" y="4668341"/>
            <a:ext cx="4462597" cy="400110"/>
          </a:xfrm>
          <a:prstGeom prst="rect">
            <a:avLst/>
          </a:prstGeom>
          <a:noFill/>
        </p:spPr>
        <p:txBody>
          <a:bodyPr wrap="square" lIns="91440" tIns="45720" rIns="91440" bIns="45720" rtlCol="0" anchor="t">
            <a:spAutoFit/>
          </a:bodyPr>
          <a:lstStyle/>
          <a:p>
            <a:r>
              <a:rPr lang="en-US" sz="2000" b="1" dirty="0">
                <a:solidFill>
                  <a:schemeClr val="accent6">
                    <a:lumMod val="75000"/>
                  </a:schemeClr>
                </a:solidFill>
              </a:rPr>
              <a:t>4MP and 8MP Outdoor Zoom Turrets</a:t>
            </a:r>
            <a:endParaRPr lang="en-US" sz="2000" b="1" dirty="0">
              <a:solidFill>
                <a:schemeClr val="accent6">
                  <a:lumMod val="75000"/>
                </a:schemeClr>
              </a:solidFill>
              <a:ea typeface="Calibri"/>
              <a:cs typeface="Calibri"/>
            </a:endParaRP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D6202A-EE1C-C46A-99A0-BDFA4E9E74C3}"/>
              </a:ext>
            </a:extLst>
          </p:cNvPr>
          <p:cNvSpPr txBox="1"/>
          <p:nvPr/>
        </p:nvSpPr>
        <p:spPr>
          <a:xfrm>
            <a:off x="267778" y="1126450"/>
            <a:ext cx="6120680" cy="369332"/>
          </a:xfrm>
          <a:prstGeom prst="rect">
            <a:avLst/>
          </a:prstGeom>
          <a:noFill/>
        </p:spPr>
        <p:txBody>
          <a:bodyPr wrap="square" rtlCol="0">
            <a:spAutoFit/>
          </a:bodyPr>
          <a:lstStyle/>
          <a:p>
            <a:r>
              <a:rPr lang="en-US"/>
              <a:t>ACTi is introducing the newest products:</a:t>
            </a:r>
          </a:p>
        </p:txBody>
      </p:sp>
      <p:grpSp>
        <p:nvGrpSpPr>
          <p:cNvPr id="3" name="Group 2">
            <a:extLst>
              <a:ext uri="{FF2B5EF4-FFF2-40B4-BE49-F238E27FC236}">
                <a16:creationId xmlns:a16="http://schemas.microsoft.com/office/drawing/2014/main" id="{E116D351-0137-F4BF-2BEB-F06BE549887A}"/>
              </a:ext>
            </a:extLst>
          </p:cNvPr>
          <p:cNvGrpSpPr/>
          <p:nvPr/>
        </p:nvGrpSpPr>
        <p:grpSpPr>
          <a:xfrm>
            <a:off x="600271" y="1727655"/>
            <a:ext cx="8064896" cy="1421940"/>
            <a:chOff x="611560" y="2122770"/>
            <a:chExt cx="8064896" cy="1421940"/>
          </a:xfrm>
        </p:grpSpPr>
        <p:sp>
          <p:nvSpPr>
            <p:cNvPr id="9" name="Rectangle 8">
              <a:extLst>
                <a:ext uri="{FF2B5EF4-FFF2-40B4-BE49-F238E27FC236}">
                  <a16:creationId xmlns:a16="http://schemas.microsoft.com/office/drawing/2014/main" id="{805201C7-6296-D446-CF61-228AC5763923}"/>
                </a:ext>
              </a:extLst>
            </p:cNvPr>
            <p:cNvSpPr/>
            <p:nvPr/>
          </p:nvSpPr>
          <p:spPr>
            <a:xfrm>
              <a:off x="611560" y="2160915"/>
              <a:ext cx="8064896" cy="1383795"/>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3263298" y="2589678"/>
              <a:ext cx="5403068" cy="707886"/>
            </a:xfrm>
            <a:prstGeom prst="rect">
              <a:avLst/>
            </a:prstGeom>
            <a:solidFill>
              <a:schemeClr val="bg1">
                <a:lumMod val="95000"/>
              </a:schemeClr>
            </a:solidFill>
          </p:spPr>
          <p:txBody>
            <a:bodyPr wrap="square" lIns="91440" tIns="45720" rIns="91440" bIns="45720" anchor="t">
              <a:spAutoFit/>
            </a:bodyPr>
            <a:lstStyle/>
            <a:p>
              <a:r>
                <a:rPr lang="en-US" sz="2000" b="1" dirty="0">
                  <a:solidFill>
                    <a:srgbClr val="FF0000"/>
                  </a:solidFill>
                </a:rPr>
                <a:t>4MP</a:t>
              </a:r>
              <a:r>
                <a:rPr lang="en-US" sz="2000" b="1" dirty="0"/>
                <a:t> </a:t>
              </a:r>
              <a:r>
                <a:rPr lang="en-US" sz="2000" b="1" dirty="0">
                  <a:solidFill>
                    <a:srgbClr val="FF0000"/>
                  </a:solidFill>
                </a:rPr>
                <a:t>4.3x</a:t>
              </a:r>
              <a:r>
                <a:rPr lang="en-US" sz="2000" b="1" dirty="0"/>
                <a:t> Outdoor Zoom </a:t>
              </a:r>
              <a:r>
                <a:rPr lang="en-US" sz="2000" b="1" dirty="0">
                  <a:solidFill>
                    <a:srgbClr val="FF0000"/>
                  </a:solidFill>
                </a:rPr>
                <a:t>Turret</a:t>
              </a:r>
              <a:r>
                <a:rPr lang="en-US" sz="2000" b="1" dirty="0"/>
                <a:t> with IR LED 60m, WDR 120dB</a:t>
              </a:r>
            </a:p>
          </p:txBody>
        </p:sp>
        <p:sp>
          <p:nvSpPr>
            <p:cNvPr id="11" name="TextBox 10">
              <a:extLst>
                <a:ext uri="{FF2B5EF4-FFF2-40B4-BE49-F238E27FC236}">
                  <a16:creationId xmlns:a16="http://schemas.microsoft.com/office/drawing/2014/main" id="{F65804F2-B124-5590-BE37-73CA85377D3C}"/>
                </a:ext>
              </a:extLst>
            </p:cNvPr>
            <p:cNvSpPr txBox="1"/>
            <p:nvPr/>
          </p:nvSpPr>
          <p:spPr>
            <a:xfrm>
              <a:off x="3263298" y="2122770"/>
              <a:ext cx="1368152" cy="584775"/>
            </a:xfrm>
            <a:prstGeom prst="rect">
              <a:avLst/>
            </a:prstGeom>
            <a:noFill/>
          </p:spPr>
          <p:txBody>
            <a:bodyPr wrap="square" rtlCol="0">
              <a:spAutoFit/>
            </a:bodyPr>
            <a:lstStyle/>
            <a:p>
              <a:r>
                <a:rPr lang="en-US" sz="3200" b="1" dirty="0">
                  <a:solidFill>
                    <a:srgbClr val="00B050"/>
                  </a:solidFill>
                </a:rPr>
                <a:t>Z814</a:t>
              </a:r>
            </a:p>
          </p:txBody>
        </p:sp>
      </p:grpSp>
      <p:grpSp>
        <p:nvGrpSpPr>
          <p:cNvPr id="5" name="Group 4">
            <a:extLst>
              <a:ext uri="{FF2B5EF4-FFF2-40B4-BE49-F238E27FC236}">
                <a16:creationId xmlns:a16="http://schemas.microsoft.com/office/drawing/2014/main" id="{FF8D3193-03CE-1EA2-C4A7-354E6A208170}"/>
              </a:ext>
            </a:extLst>
          </p:cNvPr>
          <p:cNvGrpSpPr/>
          <p:nvPr/>
        </p:nvGrpSpPr>
        <p:grpSpPr>
          <a:xfrm>
            <a:off x="600271" y="3331212"/>
            <a:ext cx="8064896" cy="1421940"/>
            <a:chOff x="611560" y="2122770"/>
            <a:chExt cx="8064896" cy="1421940"/>
          </a:xfrm>
        </p:grpSpPr>
        <p:sp>
          <p:nvSpPr>
            <p:cNvPr id="12" name="Rectangle 11">
              <a:extLst>
                <a:ext uri="{FF2B5EF4-FFF2-40B4-BE49-F238E27FC236}">
                  <a16:creationId xmlns:a16="http://schemas.microsoft.com/office/drawing/2014/main" id="{2FF585E3-752D-E304-2780-F42D2FF7B5EE}"/>
                </a:ext>
              </a:extLst>
            </p:cNvPr>
            <p:cNvSpPr/>
            <p:nvPr/>
          </p:nvSpPr>
          <p:spPr>
            <a:xfrm>
              <a:off x="611560" y="2160915"/>
              <a:ext cx="8064896" cy="1383795"/>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5A15C51-E2F2-035F-6071-2ECF821B8110}"/>
                </a:ext>
              </a:extLst>
            </p:cNvPr>
            <p:cNvSpPr txBox="1"/>
            <p:nvPr/>
          </p:nvSpPr>
          <p:spPr>
            <a:xfrm>
              <a:off x="3263298" y="2589678"/>
              <a:ext cx="5403068" cy="707886"/>
            </a:xfrm>
            <a:prstGeom prst="rect">
              <a:avLst/>
            </a:prstGeom>
            <a:solidFill>
              <a:schemeClr val="bg1">
                <a:lumMod val="95000"/>
              </a:schemeClr>
            </a:solidFill>
          </p:spPr>
          <p:txBody>
            <a:bodyPr wrap="square" lIns="91440" tIns="45720" rIns="91440" bIns="45720" anchor="t">
              <a:spAutoFit/>
            </a:bodyPr>
            <a:lstStyle/>
            <a:p>
              <a:r>
                <a:rPr lang="en-US" sz="2000" b="1" dirty="0">
                  <a:solidFill>
                    <a:srgbClr val="FF0000"/>
                  </a:solidFill>
                </a:rPr>
                <a:t>8MP </a:t>
              </a:r>
              <a:r>
                <a:rPr lang="en-US" sz="2000" b="1" dirty="0"/>
                <a:t>Deep Learning </a:t>
              </a:r>
              <a:r>
                <a:rPr lang="en-US" sz="2000" b="1" dirty="0">
                  <a:solidFill>
                    <a:srgbClr val="FF0000"/>
                  </a:solidFill>
                </a:rPr>
                <a:t>AI</a:t>
              </a:r>
              <a:r>
                <a:rPr lang="en-US" sz="2000" b="1" dirty="0"/>
                <a:t> </a:t>
              </a:r>
              <a:r>
                <a:rPr lang="en-US" sz="2000" b="1" dirty="0" err="1">
                  <a:solidFill>
                    <a:srgbClr val="FF0000"/>
                  </a:solidFill>
                </a:rPr>
                <a:t>LightGuard</a:t>
              </a:r>
              <a:r>
                <a:rPr lang="en-US" sz="2000" b="1" dirty="0"/>
                <a:t> </a:t>
              </a:r>
              <a:r>
                <a:rPr lang="en-US" sz="2000" b="1" dirty="0">
                  <a:solidFill>
                    <a:srgbClr val="FF0000"/>
                  </a:solidFill>
                </a:rPr>
                <a:t>4.3x</a:t>
              </a:r>
              <a:r>
                <a:rPr lang="en-US" sz="2000" b="1" dirty="0"/>
                <a:t> Outdoor Zoom </a:t>
              </a:r>
              <a:r>
                <a:rPr lang="en-US" sz="2000" b="1" dirty="0">
                  <a:solidFill>
                    <a:srgbClr val="FF0000"/>
                  </a:solidFill>
                </a:rPr>
                <a:t>Turret</a:t>
              </a:r>
              <a:r>
                <a:rPr lang="en-US" sz="2000" b="1" dirty="0"/>
                <a:t> with IR LED 40m, WDR 130dB</a:t>
              </a:r>
            </a:p>
          </p:txBody>
        </p:sp>
        <p:sp>
          <p:nvSpPr>
            <p:cNvPr id="14" name="TextBox 13">
              <a:extLst>
                <a:ext uri="{FF2B5EF4-FFF2-40B4-BE49-F238E27FC236}">
                  <a16:creationId xmlns:a16="http://schemas.microsoft.com/office/drawing/2014/main" id="{990DF17D-767C-E3F8-45A8-43CA00469EE5}"/>
                </a:ext>
              </a:extLst>
            </p:cNvPr>
            <p:cNvSpPr txBox="1"/>
            <p:nvPr/>
          </p:nvSpPr>
          <p:spPr>
            <a:xfrm>
              <a:off x="3263298" y="2122770"/>
              <a:ext cx="1368152" cy="584775"/>
            </a:xfrm>
            <a:prstGeom prst="rect">
              <a:avLst/>
            </a:prstGeom>
            <a:noFill/>
          </p:spPr>
          <p:txBody>
            <a:bodyPr wrap="square" rtlCol="0">
              <a:spAutoFit/>
            </a:bodyPr>
            <a:lstStyle/>
            <a:p>
              <a:r>
                <a:rPr lang="en-US" sz="3200" b="1" dirty="0">
                  <a:solidFill>
                    <a:srgbClr val="00B050"/>
                  </a:solidFill>
                </a:rPr>
                <a:t>Z64</a:t>
              </a:r>
            </a:p>
          </p:txBody>
        </p:sp>
      </p:grpSp>
      <p:pic>
        <p:nvPicPr>
          <p:cNvPr id="4" name="Picture 2">
            <a:extLst>
              <a:ext uri="{FF2B5EF4-FFF2-40B4-BE49-F238E27FC236}">
                <a16:creationId xmlns:a16="http://schemas.microsoft.com/office/drawing/2014/main" id="{7BCB7071-DDC0-7FB9-BE77-B5693000CA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7413" y="1916018"/>
            <a:ext cx="1083357" cy="108335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063AA91-BDA9-8B81-189A-AE1E8F52D5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0883" y="3312394"/>
            <a:ext cx="1476416" cy="147641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97E5EF8-CC5D-AE59-700A-D48BE360954D}"/>
              </a:ext>
            </a:extLst>
          </p:cNvPr>
          <p:cNvSpPr txBox="1"/>
          <p:nvPr/>
        </p:nvSpPr>
        <p:spPr>
          <a:xfrm>
            <a:off x="530942" y="5555226"/>
            <a:ext cx="8064896" cy="369332"/>
          </a:xfrm>
          <a:prstGeom prst="rect">
            <a:avLst/>
          </a:prstGeom>
          <a:noFill/>
        </p:spPr>
        <p:txBody>
          <a:bodyPr wrap="square" rtlCol="0">
            <a:spAutoFit/>
          </a:bodyPr>
          <a:lstStyle/>
          <a:p>
            <a:r>
              <a:rPr lang="en-US" dirty="0"/>
              <a:t>*All the new turret models will be named with 6xx label.</a:t>
            </a:r>
          </a:p>
        </p:txBody>
      </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A53E1-4E35-7D53-98F0-61D32F0886A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0A41713-2D09-C85E-8B46-5642EB8B72CE}"/>
              </a:ext>
            </a:extLst>
          </p:cNvPr>
          <p:cNvSpPr txBox="1"/>
          <p:nvPr/>
        </p:nvSpPr>
        <p:spPr>
          <a:xfrm>
            <a:off x="267778" y="1126450"/>
            <a:ext cx="6120680" cy="369332"/>
          </a:xfrm>
          <a:prstGeom prst="rect">
            <a:avLst/>
          </a:prstGeom>
          <a:noFill/>
        </p:spPr>
        <p:txBody>
          <a:bodyPr wrap="square" rtlCol="0">
            <a:spAutoFit/>
          </a:bodyPr>
          <a:lstStyle/>
          <a:p>
            <a:r>
              <a:rPr lang="en-US" dirty="0"/>
              <a:t>Product Matrix</a:t>
            </a:r>
          </a:p>
        </p:txBody>
      </p:sp>
      <p:pic>
        <p:nvPicPr>
          <p:cNvPr id="8" name="Picture 7">
            <a:extLst>
              <a:ext uri="{FF2B5EF4-FFF2-40B4-BE49-F238E27FC236}">
                <a16:creationId xmlns:a16="http://schemas.microsoft.com/office/drawing/2014/main" id="{8860D18D-60ED-5842-E68D-48CBC30ED086}"/>
              </a:ext>
            </a:extLst>
          </p:cNvPr>
          <p:cNvPicPr>
            <a:picLocks noChangeAspect="1"/>
          </p:cNvPicPr>
          <p:nvPr/>
        </p:nvPicPr>
        <p:blipFill>
          <a:blip r:embed="rId3"/>
          <a:stretch>
            <a:fillRect/>
          </a:stretch>
        </p:blipFill>
        <p:spPr>
          <a:xfrm>
            <a:off x="2881076" y="1830500"/>
            <a:ext cx="3381847" cy="4239217"/>
          </a:xfrm>
          <a:prstGeom prst="rect">
            <a:avLst/>
          </a:prstGeom>
        </p:spPr>
      </p:pic>
      <p:sp>
        <p:nvSpPr>
          <p:cNvPr id="15" name="Rectangle 14">
            <a:extLst>
              <a:ext uri="{FF2B5EF4-FFF2-40B4-BE49-F238E27FC236}">
                <a16:creationId xmlns:a16="http://schemas.microsoft.com/office/drawing/2014/main" id="{3CA85B6E-8184-431C-62B5-68FAB473678E}"/>
              </a:ext>
            </a:extLst>
          </p:cNvPr>
          <p:cNvSpPr/>
          <p:nvPr/>
        </p:nvSpPr>
        <p:spPr>
          <a:xfrm>
            <a:off x="5211097" y="4473677"/>
            <a:ext cx="442451" cy="216310"/>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29B0673-7D65-7866-0129-37FA06DFF432}"/>
              </a:ext>
            </a:extLst>
          </p:cNvPr>
          <p:cNvSpPr/>
          <p:nvPr/>
        </p:nvSpPr>
        <p:spPr>
          <a:xfrm>
            <a:off x="5211096" y="5731549"/>
            <a:ext cx="540775" cy="338167"/>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96199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3570145" y="548680"/>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2509720209"/>
              </p:ext>
            </p:extLst>
          </p:nvPr>
        </p:nvGraphicFramePr>
        <p:xfrm>
          <a:off x="395536" y="1167782"/>
          <a:ext cx="8421088" cy="5507298"/>
        </p:xfrm>
        <a:graphic>
          <a:graphicData uri="http://schemas.openxmlformats.org/drawingml/2006/table">
            <a:tbl>
              <a:tblPr firstRow="1" bandRow="1">
                <a:tableStyleId>{5940675A-B579-460E-94D1-54222C63F5DA}</a:tableStyleId>
              </a:tblPr>
              <a:tblGrid>
                <a:gridCol w="2105272">
                  <a:extLst>
                    <a:ext uri="{9D8B030D-6E8A-4147-A177-3AD203B41FA5}">
                      <a16:colId xmlns:a16="http://schemas.microsoft.com/office/drawing/2014/main" val="1674525478"/>
                    </a:ext>
                  </a:extLst>
                </a:gridCol>
                <a:gridCol w="2105272">
                  <a:extLst>
                    <a:ext uri="{9D8B030D-6E8A-4147-A177-3AD203B41FA5}">
                      <a16:colId xmlns:a16="http://schemas.microsoft.com/office/drawing/2014/main" val="1729072205"/>
                    </a:ext>
                  </a:extLst>
                </a:gridCol>
                <a:gridCol w="2105272">
                  <a:extLst>
                    <a:ext uri="{9D8B030D-6E8A-4147-A177-3AD203B41FA5}">
                      <a16:colId xmlns:a16="http://schemas.microsoft.com/office/drawing/2014/main" val="4000711029"/>
                    </a:ext>
                  </a:extLst>
                </a:gridCol>
                <a:gridCol w="2105272">
                  <a:extLst>
                    <a:ext uri="{9D8B030D-6E8A-4147-A177-3AD203B41FA5}">
                      <a16:colId xmlns:a16="http://schemas.microsoft.com/office/drawing/2014/main" val="4235285977"/>
                    </a:ext>
                  </a:extLst>
                </a:gridCol>
              </a:tblGrid>
              <a:tr h="327342">
                <a:tc>
                  <a:txBody>
                    <a:bodyPr/>
                    <a:lstStyle/>
                    <a:p>
                      <a:r>
                        <a:rPr lang="en-US"/>
                        <a:t>Model</a:t>
                      </a:r>
                    </a:p>
                  </a:txBody>
                  <a:tcPr>
                    <a:solidFill>
                      <a:schemeClr val="bg1">
                        <a:lumMod val="95000"/>
                      </a:schemeClr>
                    </a:solidFill>
                  </a:tcPr>
                </a:tc>
                <a:tc>
                  <a:txBody>
                    <a:bodyPr/>
                    <a:lstStyle/>
                    <a:p>
                      <a:r>
                        <a:rPr lang="en-US" dirty="0"/>
                        <a:t>Z814</a:t>
                      </a:r>
                      <a:endParaRPr lang="en-US" dirty="0">
                        <a:solidFill>
                          <a:schemeClr val="tx1">
                            <a:lumMod val="50000"/>
                            <a:lumOff val="50000"/>
                          </a:schemeClr>
                        </a:solidFill>
                      </a:endParaRPr>
                    </a:p>
                  </a:txBody>
                  <a:tcPr>
                    <a:solidFill>
                      <a:schemeClr val="bg1">
                        <a:lumMod val="95000"/>
                      </a:schemeClr>
                    </a:solidFill>
                  </a:tcPr>
                </a:tc>
                <a:tc>
                  <a:txBody>
                    <a:bodyPr/>
                    <a:lstStyle/>
                    <a:p>
                      <a:r>
                        <a:rPr lang="en-US" sz="1800" kern="1200" dirty="0">
                          <a:solidFill>
                            <a:schemeClr val="tx1"/>
                          </a:solidFill>
                          <a:latin typeface="+mn-lt"/>
                          <a:ea typeface="+mn-ea"/>
                          <a:cs typeface="+mn-cs"/>
                        </a:rPr>
                        <a:t>Z87</a:t>
                      </a:r>
                      <a:endParaRPr lang="en-US" sz="1800" kern="1200" dirty="0">
                        <a:solidFill>
                          <a:schemeClr val="tx1">
                            <a:lumMod val="50000"/>
                            <a:lumOff val="50000"/>
                          </a:schemeClr>
                        </a:solidFill>
                        <a:latin typeface="+mn-lt"/>
                        <a:ea typeface="+mn-ea"/>
                        <a:cs typeface="+mn-cs"/>
                      </a:endParaRPr>
                    </a:p>
                  </a:txBody>
                  <a:tcPr>
                    <a:solidFill>
                      <a:schemeClr val="bg1">
                        <a:lumMod val="95000"/>
                      </a:schemeClr>
                    </a:solidFill>
                  </a:tcPr>
                </a:tc>
                <a:tc>
                  <a:txBody>
                    <a:bodyPr/>
                    <a:lstStyle/>
                    <a:p>
                      <a:r>
                        <a:rPr lang="en-US" sz="1800" kern="1200" dirty="0">
                          <a:solidFill>
                            <a:schemeClr val="tx1"/>
                          </a:solidFill>
                          <a:latin typeface="+mn-lt"/>
                          <a:ea typeface="+mn-ea"/>
                          <a:cs typeface="+mn-cs"/>
                        </a:rPr>
                        <a:t>Z64</a:t>
                      </a:r>
                    </a:p>
                  </a:txBody>
                  <a:tcPr>
                    <a:solidFill>
                      <a:schemeClr val="bg1">
                        <a:lumMod val="95000"/>
                      </a:schemeClr>
                    </a:solidFill>
                  </a:tcPr>
                </a:tc>
                <a:extLst>
                  <a:ext uri="{0D108BD9-81ED-4DB2-BD59-A6C34878D82A}">
                    <a16:rowId xmlns:a16="http://schemas.microsoft.com/office/drawing/2014/main" val="2842435519"/>
                  </a:ext>
                </a:extLst>
              </a:tr>
              <a:tr h="752418">
                <a:tc>
                  <a:txBody>
                    <a:bodyPr/>
                    <a:lstStyle/>
                    <a:p>
                      <a:r>
                        <a:rPr lang="en-US"/>
                        <a:t>Photo</a:t>
                      </a:r>
                    </a:p>
                  </a:txBody>
                  <a:tcPr/>
                </a:tc>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27342">
                <a:tc>
                  <a:txBody>
                    <a:bodyPr/>
                    <a:lstStyle/>
                    <a:p>
                      <a:r>
                        <a:rPr lang="en-US"/>
                        <a:t>Product type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Zoom Turret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Zoom Turret</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Zoom Turret</a:t>
                      </a:r>
                    </a:p>
                  </a:txBody>
                  <a:tcPr/>
                </a:tc>
                <a:extLst>
                  <a:ext uri="{0D108BD9-81ED-4DB2-BD59-A6C34878D82A}">
                    <a16:rowId xmlns:a16="http://schemas.microsoft.com/office/drawing/2014/main" val="411042822"/>
                  </a:ext>
                </a:extLst>
              </a:tr>
              <a:tr h="327342">
                <a:tc>
                  <a:txBody>
                    <a:bodyPr/>
                    <a:lstStyle/>
                    <a:p>
                      <a:r>
                        <a:rPr lang="en-US"/>
                        <a:t>Resolution</a:t>
                      </a:r>
                    </a:p>
                  </a:txBody>
                  <a:tcPr/>
                </a:tc>
                <a:tc>
                  <a:txBody>
                    <a:bodyPr/>
                    <a:lstStyle/>
                    <a:p>
                      <a:r>
                        <a:rPr lang="en-US" sz="1800" kern="1200" dirty="0">
                          <a:solidFill>
                            <a:schemeClr val="tx1"/>
                          </a:solidFill>
                          <a:latin typeface="+mn-lt"/>
                          <a:ea typeface="+mn-ea"/>
                          <a:cs typeface="+mn-cs"/>
                        </a:rPr>
                        <a:t>4MP</a:t>
                      </a:r>
                    </a:p>
                  </a:txBody>
                  <a:tcPr/>
                </a:tc>
                <a:tc>
                  <a:txBody>
                    <a:bodyPr/>
                    <a:lstStyle/>
                    <a:p>
                      <a:r>
                        <a:rPr lang="en-US" sz="1800" kern="1200" dirty="0">
                          <a:solidFill>
                            <a:schemeClr val="tx1"/>
                          </a:solidFill>
                          <a:latin typeface="+mn-lt"/>
                          <a:ea typeface="+mn-ea"/>
                          <a:cs typeface="+mn-cs"/>
                        </a:rPr>
                        <a:t>4MP</a:t>
                      </a:r>
                    </a:p>
                  </a:txBody>
                  <a:tcPr/>
                </a:tc>
                <a:tc>
                  <a:txBody>
                    <a:bodyPr/>
                    <a:lstStyle/>
                    <a:p>
                      <a:r>
                        <a:rPr lang="en-US" sz="1800" kern="1200" dirty="0">
                          <a:solidFill>
                            <a:schemeClr val="tx1"/>
                          </a:solidFill>
                          <a:latin typeface="+mn-lt"/>
                          <a:ea typeface="+mn-ea"/>
                          <a:cs typeface="+mn-cs"/>
                        </a:rPr>
                        <a:t>8MP</a:t>
                      </a:r>
                    </a:p>
                  </a:txBody>
                  <a:tcPr/>
                </a:tc>
                <a:extLst>
                  <a:ext uri="{0D108BD9-81ED-4DB2-BD59-A6C34878D82A}">
                    <a16:rowId xmlns:a16="http://schemas.microsoft.com/office/drawing/2014/main" val="1174545042"/>
                  </a:ext>
                </a:extLst>
              </a:tr>
              <a:tr h="327342">
                <a:tc>
                  <a:txBody>
                    <a:bodyPr/>
                    <a:lstStyle/>
                    <a:p>
                      <a:r>
                        <a:rPr lang="en-US" dirty="0"/>
                        <a:t>Lens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Zoom, 4.3x</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Zoom, 4.3x</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Zoom, 4.3x</a:t>
                      </a:r>
                    </a:p>
                  </a:txBody>
                  <a:tcPr/>
                </a:tc>
                <a:extLst>
                  <a:ext uri="{0D108BD9-81ED-4DB2-BD59-A6C34878D82A}">
                    <a16:rowId xmlns:a16="http://schemas.microsoft.com/office/drawing/2014/main" val="1522604302"/>
                  </a:ext>
                </a:extLst>
              </a:tr>
              <a:tr h="327342">
                <a:tc>
                  <a:txBody>
                    <a:bodyPr/>
                    <a:lstStyle/>
                    <a:p>
                      <a:r>
                        <a:rPr lang="en-US"/>
                        <a:t>HOR</a:t>
                      </a:r>
                    </a:p>
                  </a:txBody>
                  <a:tcPr/>
                </a:tc>
                <a:tc>
                  <a:txBody>
                    <a:bodyPr/>
                    <a:lstStyle/>
                    <a:p>
                      <a:r>
                        <a:rPr lang="en-US" sz="1800" kern="1200" dirty="0">
                          <a:solidFill>
                            <a:schemeClr val="tx1"/>
                          </a:solidFill>
                          <a:latin typeface="+mn-lt"/>
                          <a:ea typeface="+mn-ea"/>
                          <a:cs typeface="+mn-cs"/>
                        </a:rPr>
                        <a:t>99.8° - 30.7° </a:t>
                      </a:r>
                    </a:p>
                  </a:txBody>
                  <a:tcPr/>
                </a:tc>
                <a:tc>
                  <a:txBody>
                    <a:bodyPr/>
                    <a:lstStyle/>
                    <a:p>
                      <a:r>
                        <a:rPr lang="en-US" sz="1800" kern="1200" dirty="0">
                          <a:solidFill>
                            <a:schemeClr val="tx1"/>
                          </a:solidFill>
                          <a:latin typeface="+mn-lt"/>
                          <a:ea typeface="+mn-ea"/>
                          <a:cs typeface="+mn-cs"/>
                        </a:rPr>
                        <a:t>99.8° - 30.7° </a:t>
                      </a:r>
                    </a:p>
                  </a:txBody>
                  <a:tcPr/>
                </a:tc>
                <a:tc>
                  <a:txBody>
                    <a:bodyPr/>
                    <a:lstStyle/>
                    <a:p>
                      <a:r>
                        <a:rPr lang="en-US" sz="1800" kern="1200" dirty="0">
                          <a:solidFill>
                            <a:schemeClr val="tx1"/>
                          </a:solidFill>
                          <a:latin typeface="+mn-lt"/>
                          <a:ea typeface="+mn-ea"/>
                          <a:cs typeface="+mn-cs"/>
                        </a:rPr>
                        <a:t>107.4° - 29.2° </a:t>
                      </a:r>
                    </a:p>
                  </a:txBody>
                  <a:tcPr/>
                </a:tc>
                <a:extLst>
                  <a:ext uri="{0D108BD9-81ED-4DB2-BD59-A6C34878D82A}">
                    <a16:rowId xmlns:a16="http://schemas.microsoft.com/office/drawing/2014/main" val="1762527708"/>
                  </a:ext>
                </a:extLst>
              </a:tr>
              <a:tr h="327342">
                <a:tc>
                  <a:txBody>
                    <a:bodyPr/>
                    <a:lstStyle/>
                    <a:p>
                      <a:r>
                        <a:rPr lang="en-US"/>
                        <a:t>LED</a:t>
                      </a:r>
                    </a:p>
                  </a:txBody>
                  <a:tcPr/>
                </a:tc>
                <a:tc>
                  <a:txBody>
                    <a:bodyPr/>
                    <a:lstStyle/>
                    <a:p>
                      <a:r>
                        <a:rPr lang="en-US" sz="1800" kern="1200" dirty="0">
                          <a:solidFill>
                            <a:schemeClr val="tx1"/>
                          </a:solidFill>
                          <a:latin typeface="+mn-lt"/>
                          <a:ea typeface="+mn-ea"/>
                          <a:cs typeface="+mn-cs"/>
                        </a:rPr>
                        <a:t>IR LED</a:t>
                      </a:r>
                      <a:endParaRPr lang="en-US" sz="1800" b="1" kern="1200" dirty="0">
                        <a:solidFill>
                          <a:schemeClr val="tx1"/>
                        </a:solidFill>
                        <a:latin typeface="+mn-lt"/>
                        <a:ea typeface="+mn-ea"/>
                        <a:cs typeface="+mn-cs"/>
                      </a:endParaRPr>
                    </a:p>
                  </a:txBody>
                  <a:tcPr/>
                </a:tc>
                <a:tc>
                  <a:txBody>
                    <a:bodyPr/>
                    <a:lstStyle/>
                    <a:p>
                      <a:r>
                        <a:rPr lang="en-US" sz="1800" kern="1200">
                          <a:solidFill>
                            <a:schemeClr val="tx1"/>
                          </a:solidFill>
                          <a:latin typeface="+mn-lt"/>
                          <a:ea typeface="+mn-ea"/>
                          <a:cs typeface="+mn-cs"/>
                        </a:rPr>
                        <a:t>IR LED</a:t>
                      </a:r>
                      <a:endParaRPr lang="en-US" sz="1800" b="1" kern="1200">
                        <a:solidFill>
                          <a:schemeClr val="tx1"/>
                        </a:solidFill>
                        <a:latin typeface="+mn-lt"/>
                        <a:ea typeface="+mn-ea"/>
                        <a:cs typeface="+mn-cs"/>
                      </a:endParaRPr>
                    </a:p>
                  </a:txBody>
                  <a:tcPr/>
                </a:tc>
                <a:tc>
                  <a:txBody>
                    <a:bodyPr/>
                    <a:lstStyle/>
                    <a:p>
                      <a:r>
                        <a:rPr lang="en-US" sz="1800" kern="1200" dirty="0">
                          <a:solidFill>
                            <a:schemeClr val="tx1"/>
                          </a:solidFill>
                          <a:latin typeface="+mn-lt"/>
                          <a:ea typeface="+mn-ea"/>
                          <a:cs typeface="+mn-cs"/>
                        </a:rPr>
                        <a:t>IR LED</a:t>
                      </a:r>
                      <a:endParaRPr lang="en-US" sz="1800" b="1" kern="1200" dirty="0">
                        <a:solidFill>
                          <a:schemeClr val="tx1"/>
                        </a:solidFill>
                        <a:latin typeface="+mn-lt"/>
                        <a:ea typeface="+mn-ea"/>
                        <a:cs typeface="+mn-cs"/>
                      </a:endParaRPr>
                    </a:p>
                  </a:txBody>
                  <a:tcPr/>
                </a:tc>
                <a:extLst>
                  <a:ext uri="{0D108BD9-81ED-4DB2-BD59-A6C34878D82A}">
                    <a16:rowId xmlns:a16="http://schemas.microsoft.com/office/drawing/2014/main" val="731546296"/>
                  </a:ext>
                </a:extLst>
              </a:tr>
              <a:tr h="327342">
                <a:tc>
                  <a:txBody>
                    <a:bodyPr/>
                    <a:lstStyle/>
                    <a:p>
                      <a:r>
                        <a:rPr lang="en-US" err="1"/>
                        <a:t>LightGuard</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l" defTabSz="914400">
                        <a:lnSpc>
                          <a:spcPct val="100000"/>
                        </a:lnSpc>
                        <a:spcBef>
                          <a:spcPts val="0"/>
                        </a:spcBef>
                        <a:spcAft>
                          <a:spcPts val="0"/>
                        </a:spcAft>
                        <a:buNone/>
                        <a:tabLst/>
                        <a:defRPr/>
                      </a:pPr>
                      <a:r>
                        <a:rPr kumimoji="0" lang="en-US" sz="1800" b="0" i="0" u="none" strike="noStrike" kern="1200" cap="none" spc="0" normalizeH="0" baseline="0" noProof="0" dirty="0">
                          <a:ln>
                            <a:noFill/>
                          </a:ln>
                          <a:solidFill>
                            <a:srgbClr val="000000"/>
                          </a:solidFill>
                          <a:effectLst/>
                          <a:uLnTx/>
                          <a:uFillTx/>
                          <a:latin typeface="Calibri"/>
                        </a:rPr>
                        <a:t>-</a:t>
                      </a:r>
                      <a:endParaRPr kumimoji="0" lang="en-US" dirty="0"/>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solidFill>
                      <a:schemeClr val="accent3">
                        <a:lumMod val="20000"/>
                        <a:lumOff val="80000"/>
                      </a:schemeClr>
                    </a:solidFill>
                  </a:tcPr>
                </a:tc>
                <a:extLst>
                  <a:ext uri="{0D108BD9-81ED-4DB2-BD59-A6C34878D82A}">
                    <a16:rowId xmlns:a16="http://schemas.microsoft.com/office/drawing/2014/main" val="3173235980"/>
                  </a:ext>
                </a:extLst>
              </a:tr>
              <a:tr h="327342">
                <a:tc>
                  <a:txBody>
                    <a:bodyPr/>
                    <a:lstStyle/>
                    <a:p>
                      <a:r>
                        <a:rPr lang="en-US" dirty="0"/>
                        <a:t>WDR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120dB</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120dB</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130dB</a:t>
                      </a:r>
                    </a:p>
                  </a:txBody>
                  <a:tcPr>
                    <a:solidFill>
                      <a:schemeClr val="accent3">
                        <a:lumMod val="20000"/>
                        <a:lumOff val="80000"/>
                      </a:schemeClr>
                    </a:solidFill>
                  </a:tcPr>
                </a:tc>
                <a:extLst>
                  <a:ext uri="{0D108BD9-81ED-4DB2-BD59-A6C34878D82A}">
                    <a16:rowId xmlns:a16="http://schemas.microsoft.com/office/drawing/2014/main" val="3782413204"/>
                  </a:ext>
                </a:extLst>
              </a:tr>
              <a:tr h="327342">
                <a:tc>
                  <a:txBody>
                    <a:bodyPr/>
                    <a:lstStyle/>
                    <a:p>
                      <a:r>
                        <a:rPr lang="en-US" dirty="0"/>
                        <a:t>Audio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a:t>
                      </a:r>
                    </a:p>
                  </a:txBody>
                  <a:tcPr>
                    <a:noFill/>
                  </a:tcPr>
                </a:tc>
                <a:extLst>
                  <a:ext uri="{0D108BD9-81ED-4DB2-BD59-A6C34878D82A}">
                    <a16:rowId xmlns:a16="http://schemas.microsoft.com/office/drawing/2014/main" val="2061901685"/>
                  </a:ext>
                </a:extLst>
              </a:tr>
              <a:tr h="327342">
                <a:tc>
                  <a:txBody>
                    <a:bodyPr/>
                    <a:lstStyle/>
                    <a:p>
                      <a:r>
                        <a:rPr lang="en-US"/>
                        <a:t>Environment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IP68,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IP68,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IP68, IK10</a:t>
                      </a:r>
                    </a:p>
                  </a:txBody>
                  <a:tcPr/>
                </a:tc>
                <a:extLst>
                  <a:ext uri="{0D108BD9-81ED-4DB2-BD59-A6C34878D82A}">
                    <a16:rowId xmlns:a16="http://schemas.microsoft.com/office/drawing/2014/main" val="3248055311"/>
                  </a:ext>
                </a:extLst>
              </a:tr>
              <a:tr h="327342">
                <a:tc>
                  <a:txBody>
                    <a:bodyPr/>
                    <a:lstStyle/>
                    <a:p>
                      <a:r>
                        <a:rPr lang="en-US"/>
                        <a:t>Analytics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 Deep Learning</a:t>
                      </a:r>
                    </a:p>
                  </a:txBody>
                  <a:tcPr>
                    <a:solidFill>
                      <a:schemeClr val="accent3">
                        <a:lumMod val="20000"/>
                        <a:lumOff val="80000"/>
                      </a:schemeClr>
                    </a:solidFill>
                  </a:tcPr>
                </a:tc>
                <a:extLst>
                  <a:ext uri="{0D108BD9-81ED-4DB2-BD59-A6C34878D82A}">
                    <a16:rowId xmlns:a16="http://schemas.microsoft.com/office/drawing/2014/main" val="627504966"/>
                  </a:ext>
                </a:extLst>
              </a:tr>
              <a:tr h="327342">
                <a:tc>
                  <a:txBody>
                    <a:bodyPr/>
                    <a:lstStyle/>
                    <a:p>
                      <a:r>
                        <a:rPr lang="en-US"/>
                        <a:t>NDAA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3502324510"/>
                  </a:ext>
                </a:extLst>
              </a:tr>
              <a:tr h="327342">
                <a:tc>
                  <a:txBody>
                    <a:bodyPr/>
                    <a:lstStyle/>
                    <a:p>
                      <a:r>
                        <a:rPr lang="en-US" dirty="0"/>
                        <a:t>UL Listed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extLst>
                  <a:ext uri="{0D108BD9-81ED-4DB2-BD59-A6C34878D82A}">
                    <a16:rowId xmlns:a16="http://schemas.microsoft.com/office/drawing/2014/main" val="2467619127"/>
                  </a:ext>
                </a:extLst>
              </a:tr>
            </a:tbl>
          </a:graphicData>
        </a:graphic>
      </p:graphicFrame>
      <p:pic>
        <p:nvPicPr>
          <p:cNvPr id="4" name="Picture 2">
            <a:extLst>
              <a:ext uri="{FF2B5EF4-FFF2-40B4-BE49-F238E27FC236}">
                <a16:creationId xmlns:a16="http://schemas.microsoft.com/office/drawing/2014/main" id="{13C7A84E-2388-161A-38F3-54AF29A1F5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3895" y="1595898"/>
            <a:ext cx="652195" cy="6521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30828762-32D4-E1F9-30E8-2D9DF360AF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18305" y="144574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700980D0-0D1E-A9AA-7A41-C8E546D1BB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2241" y="1445745"/>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1342629201"/>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a:t>Standard Features</a:t>
                      </a:r>
                    </a:p>
                  </a:txBody>
                  <a:tcPr/>
                </a:tc>
                <a:tc>
                  <a:txBody>
                    <a:bodyPr/>
                    <a:lstStyle/>
                    <a:p>
                      <a:r>
                        <a:rPr lang="en-US"/>
                        <a:t>AI Events/Meta</a:t>
                      </a:r>
                    </a:p>
                  </a:txBody>
                  <a:tcPr/>
                </a:tc>
                <a:tc>
                  <a:txBody>
                    <a:bodyPr/>
                    <a:lstStyle/>
                    <a:p>
                      <a:r>
                        <a:rPr lang="et-EE"/>
                        <a:t>Solutions</a:t>
                      </a:r>
                      <a:endParaRPr lang="en-US"/>
                    </a:p>
                  </a:txBody>
                  <a:tcPr/>
                </a:tc>
                <a:extLst>
                  <a:ext uri="{0D108BD9-81ED-4DB2-BD59-A6C34878D82A}">
                    <a16:rowId xmlns:a16="http://schemas.microsoft.com/office/drawing/2014/main" val="1948259271"/>
                  </a:ext>
                </a:extLst>
              </a:tr>
              <a:tr h="370840">
                <a:tc>
                  <a:txBody>
                    <a:bodyPr/>
                    <a:lstStyle/>
                    <a:p>
                      <a:r>
                        <a:rPr lang="en-US"/>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4012422756"/>
                  </a:ext>
                </a:extLst>
              </a:tr>
              <a:tr h="370840">
                <a:tc>
                  <a:txBody>
                    <a:bodyPr/>
                    <a:lstStyle/>
                    <a:p>
                      <a:r>
                        <a:rPr lang="en-US"/>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2522832999"/>
                  </a:ext>
                </a:extLst>
              </a:tr>
              <a:tr h="370840">
                <a:tc>
                  <a:txBody>
                    <a:bodyPr/>
                    <a:lstStyle/>
                    <a:p>
                      <a:r>
                        <a:rPr lang="en-US"/>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6"/>
                        </a:rPr>
                        <a:t>S120</a:t>
                      </a:r>
                      <a:r>
                        <a:rPr lang="et-EE"/>
                        <a:t>, </a:t>
                      </a:r>
                      <a:r>
                        <a:rPr lang="et-EE">
                          <a:hlinkClick r:id="rId7"/>
                        </a:rPr>
                        <a:t>S121</a:t>
                      </a:r>
                      <a:r>
                        <a:rPr lang="et-EE"/>
                        <a:t>, </a:t>
                      </a:r>
                      <a:r>
                        <a:rPr lang="et-EE">
                          <a:hlinkClick r:id="rId8"/>
                        </a:rPr>
                        <a:t>S122</a:t>
                      </a:r>
                      <a:endParaRPr lang="et-EE"/>
                    </a:p>
                  </a:txBody>
                  <a:tcPr/>
                </a:tc>
                <a:extLst>
                  <a:ext uri="{0D108BD9-81ED-4DB2-BD59-A6C34878D82A}">
                    <a16:rowId xmlns:a16="http://schemas.microsoft.com/office/drawing/2014/main" val="3004745136"/>
                  </a:ext>
                </a:extLst>
              </a:tr>
              <a:tr h="370840">
                <a:tc>
                  <a:txBody>
                    <a:bodyPr/>
                    <a:lstStyle/>
                    <a:p>
                      <a:r>
                        <a:rPr lang="en-US"/>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9"/>
                        </a:rPr>
                        <a:t>S60</a:t>
                      </a:r>
                      <a:endParaRPr lang="et-EE"/>
                    </a:p>
                  </a:txBody>
                  <a:tcPr/>
                </a:tc>
                <a:extLst>
                  <a:ext uri="{0D108BD9-81ED-4DB2-BD59-A6C34878D82A}">
                    <a16:rowId xmlns:a16="http://schemas.microsoft.com/office/drawing/2014/main" val="4162967179"/>
                  </a:ext>
                </a:extLst>
              </a:tr>
              <a:tr h="370840">
                <a:tc>
                  <a:txBody>
                    <a:bodyPr/>
                    <a:lstStyle/>
                    <a:p>
                      <a:r>
                        <a:rPr lang="en-US"/>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endParaRPr lang="en-US"/>
                    </a:p>
                  </a:txBody>
                  <a:tcPr/>
                </a:tc>
                <a:tc>
                  <a:txBody>
                    <a:bodyPr/>
                    <a:lstStyle/>
                    <a:p>
                      <a:r>
                        <a:rPr lang="et-EE">
                          <a:hlinkClick r:id="rId10"/>
                        </a:rPr>
                        <a:t>S72</a:t>
                      </a:r>
                      <a:endParaRPr lang="en-US"/>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a:t>Supported VMS</a:t>
            </a:r>
            <a:r>
              <a:rPr lang="et-EE" sz="2400" b="1"/>
              <a:t> and Solutions</a:t>
            </a:r>
            <a:endParaRPr lang="en-US" sz="2400" b="1"/>
          </a:p>
        </p:txBody>
      </p:sp>
    </p:spTree>
    <p:extLst>
      <p:ext uri="{BB962C8B-B14F-4D97-AF65-F5344CB8AC3E}">
        <p14:creationId xmlns:p14="http://schemas.microsoft.com/office/powerpoint/2010/main" val="4111692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54A10-52CE-4AC1-DF3E-6F06EC255A9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189DC75-8BFC-255F-8163-4BFC4BF3F815}"/>
              </a:ext>
            </a:extLst>
          </p:cNvPr>
          <p:cNvSpPr txBox="1"/>
          <p:nvPr/>
        </p:nvSpPr>
        <p:spPr>
          <a:xfrm>
            <a:off x="179512" y="1203105"/>
            <a:ext cx="6120680" cy="461665"/>
          </a:xfrm>
          <a:prstGeom prst="rect">
            <a:avLst/>
          </a:prstGeom>
          <a:noFill/>
        </p:spPr>
        <p:txBody>
          <a:bodyPr wrap="square" rtlCol="0">
            <a:spAutoFit/>
          </a:bodyPr>
          <a:lstStyle/>
          <a:p>
            <a:r>
              <a:rPr lang="en-US" sz="2400" b="1" dirty="0" err="1"/>
              <a:t>ColorGuard</a:t>
            </a:r>
            <a:r>
              <a:rPr lang="en-US" sz="2400" b="1" dirty="0"/>
              <a:t> Technology</a:t>
            </a:r>
          </a:p>
        </p:txBody>
      </p:sp>
      <p:pic>
        <p:nvPicPr>
          <p:cNvPr id="7" name="Picture 6">
            <a:hlinkClick r:id="rId3"/>
            <a:extLst>
              <a:ext uri="{FF2B5EF4-FFF2-40B4-BE49-F238E27FC236}">
                <a16:creationId xmlns:a16="http://schemas.microsoft.com/office/drawing/2014/main" id="{3FBBF92D-9A73-1A36-6985-5568691D31FF}"/>
              </a:ext>
            </a:extLst>
          </p:cNvPr>
          <p:cNvPicPr>
            <a:picLocks noChangeAspect="1"/>
          </p:cNvPicPr>
          <p:nvPr/>
        </p:nvPicPr>
        <p:blipFill>
          <a:blip r:embed="rId4"/>
          <a:stretch>
            <a:fillRect/>
          </a:stretch>
        </p:blipFill>
        <p:spPr>
          <a:xfrm>
            <a:off x="323528" y="1844824"/>
            <a:ext cx="4824536" cy="2701268"/>
          </a:xfrm>
          <a:prstGeom prst="rect">
            <a:avLst/>
          </a:prstGeom>
        </p:spPr>
      </p:pic>
      <p:sp>
        <p:nvSpPr>
          <p:cNvPr id="9" name="TextBox 8">
            <a:extLst>
              <a:ext uri="{FF2B5EF4-FFF2-40B4-BE49-F238E27FC236}">
                <a16:creationId xmlns:a16="http://schemas.microsoft.com/office/drawing/2014/main" id="{9300E044-1B05-688D-B015-6348B8934DBB}"/>
              </a:ext>
            </a:extLst>
          </p:cNvPr>
          <p:cNvSpPr txBox="1"/>
          <p:nvPr/>
        </p:nvSpPr>
        <p:spPr>
          <a:xfrm>
            <a:off x="288816" y="4716176"/>
            <a:ext cx="8640960" cy="1877437"/>
          </a:xfrm>
          <a:prstGeom prst="rect">
            <a:avLst/>
          </a:prstGeom>
          <a:noFill/>
        </p:spPr>
        <p:txBody>
          <a:bodyPr wrap="square">
            <a:spAutoFit/>
          </a:bodyPr>
          <a:lstStyle/>
          <a:p>
            <a:pPr algn="l">
              <a:spcAft>
                <a:spcPts val="1200"/>
              </a:spcAft>
              <a:buNone/>
            </a:pPr>
            <a:r>
              <a:rPr lang="en-US" sz="1600" b="0" i="0" dirty="0">
                <a:solidFill>
                  <a:srgbClr val="535353"/>
                </a:solidFill>
                <a:effectLst/>
                <a:latin typeface="Open Sans" panose="020B0606030504020204" pitchFamily="34" charset="0"/>
              </a:rPr>
              <a:t>The most valuable applications of these cameras are the AI-powered physical security surveillance based on true colors.</a:t>
            </a:r>
          </a:p>
          <a:p>
            <a:pPr algn="l">
              <a:spcAft>
                <a:spcPts val="1200"/>
              </a:spcAft>
              <a:buNone/>
            </a:pPr>
            <a:r>
              <a:rPr lang="en-US" sz="1600" b="0" i="0" dirty="0">
                <a:solidFill>
                  <a:srgbClr val="535353"/>
                </a:solidFill>
                <a:effectLst/>
                <a:latin typeface="Open Sans" panose="020B0606030504020204" pitchFamily="34" charset="0"/>
              </a:rPr>
              <a:t>The cameras collect the precise appearance metadata, such as the color of the jacket, color of the pants, color of hair, color of the vehicle.</a:t>
            </a:r>
          </a:p>
          <a:p>
            <a:pPr algn="l">
              <a:buNone/>
            </a:pPr>
            <a:r>
              <a:rPr lang="en-US" sz="1600" b="0" i="0" dirty="0">
                <a:solidFill>
                  <a:srgbClr val="535353"/>
                </a:solidFill>
                <a:effectLst/>
                <a:latin typeface="Open Sans" panose="020B0606030504020204" pitchFamily="34" charset="0"/>
              </a:rPr>
              <a:t>Thanks to the color precision, it is possible to identify the same suspect through different locations, which is very challenging for the conventional IP cameras.</a:t>
            </a:r>
          </a:p>
        </p:txBody>
      </p:sp>
    </p:spTree>
    <p:extLst>
      <p:ext uri="{BB962C8B-B14F-4D97-AF65-F5344CB8AC3E}">
        <p14:creationId xmlns:p14="http://schemas.microsoft.com/office/powerpoint/2010/main" val="1751852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F3AD1-2186-FD21-64AC-F0048710911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82F20BA-BF4C-3D8C-39EB-6D13D64F6278}"/>
              </a:ext>
            </a:extLst>
          </p:cNvPr>
          <p:cNvSpPr txBox="1"/>
          <p:nvPr/>
        </p:nvSpPr>
        <p:spPr>
          <a:xfrm>
            <a:off x="179512" y="1203105"/>
            <a:ext cx="6120680" cy="461665"/>
          </a:xfrm>
          <a:prstGeom prst="rect">
            <a:avLst/>
          </a:prstGeom>
          <a:noFill/>
        </p:spPr>
        <p:txBody>
          <a:bodyPr wrap="square" rtlCol="0">
            <a:spAutoFit/>
          </a:bodyPr>
          <a:lstStyle/>
          <a:p>
            <a:r>
              <a:rPr lang="en-US" sz="2400" b="1" dirty="0"/>
              <a:t>Applications</a:t>
            </a:r>
          </a:p>
        </p:txBody>
      </p:sp>
      <p:sp>
        <p:nvSpPr>
          <p:cNvPr id="9" name="TextBox 8">
            <a:extLst>
              <a:ext uri="{FF2B5EF4-FFF2-40B4-BE49-F238E27FC236}">
                <a16:creationId xmlns:a16="http://schemas.microsoft.com/office/drawing/2014/main" id="{1735F922-BCCA-0C34-DA75-4812F4905230}"/>
              </a:ext>
            </a:extLst>
          </p:cNvPr>
          <p:cNvSpPr txBox="1"/>
          <p:nvPr/>
        </p:nvSpPr>
        <p:spPr>
          <a:xfrm>
            <a:off x="179512" y="1835324"/>
            <a:ext cx="8640960" cy="1631216"/>
          </a:xfrm>
          <a:prstGeom prst="rect">
            <a:avLst/>
          </a:prstGeom>
          <a:noFill/>
        </p:spPr>
        <p:txBody>
          <a:bodyPr wrap="square">
            <a:spAutoFit/>
          </a:bodyPr>
          <a:lstStyle/>
          <a:p>
            <a:pPr algn="l">
              <a:spcAft>
                <a:spcPts val="1200"/>
              </a:spcAft>
              <a:buNone/>
            </a:pPr>
            <a:r>
              <a:rPr lang="en-US" sz="1600" dirty="0">
                <a:solidFill>
                  <a:srgbClr val="535353"/>
                </a:solidFill>
                <a:latin typeface="Open Sans" panose="020B0606030504020204" pitchFamily="34" charset="0"/>
              </a:rPr>
              <a:t>The Zoom Turrets are often used in various ceiling or wall installations due to their very simple design and convenience of installation. The lens gimbal can be easily adjusted without opening up any parts of the camera.</a:t>
            </a:r>
          </a:p>
          <a:p>
            <a:pPr algn="l">
              <a:spcAft>
                <a:spcPts val="1200"/>
              </a:spcAft>
              <a:buNone/>
            </a:pPr>
            <a:endParaRPr lang="en-US" sz="1600" dirty="0">
              <a:solidFill>
                <a:srgbClr val="535353"/>
              </a:solidFill>
              <a:latin typeface="Open Sans" panose="020B0606030504020204" pitchFamily="34" charset="0"/>
            </a:endParaRPr>
          </a:p>
          <a:p>
            <a:pPr algn="l">
              <a:spcAft>
                <a:spcPts val="1200"/>
              </a:spcAft>
              <a:buNone/>
            </a:pPr>
            <a:r>
              <a:rPr lang="en-US" sz="1600" dirty="0">
                <a:solidFill>
                  <a:srgbClr val="535353"/>
                </a:solidFill>
                <a:latin typeface="Open Sans" panose="020B0606030504020204" pitchFamily="34" charset="0"/>
              </a:rPr>
              <a:t>The Zoom lens allows remote adjustment of the viewing angle and the focus.</a:t>
            </a:r>
          </a:p>
        </p:txBody>
      </p:sp>
    </p:spTree>
    <p:extLst>
      <p:ext uri="{BB962C8B-B14F-4D97-AF65-F5344CB8AC3E}">
        <p14:creationId xmlns:p14="http://schemas.microsoft.com/office/powerpoint/2010/main" val="3613256938"/>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TotalTime>
  <Words>346</Words>
  <Application>Microsoft Office PowerPoint</Application>
  <PresentationFormat>如螢幕大小 (4:3)</PresentationFormat>
  <Paragraphs>102</Paragraphs>
  <Slides>7</Slides>
  <Notes>7</Notes>
  <HiddenSlides>0</HiddenSlides>
  <MMClips>0</MMClips>
  <ScaleCrop>false</ScaleCrop>
  <HeadingPairs>
    <vt:vector size="6" baseType="variant">
      <vt:variant>
        <vt:lpstr>使用字型</vt:lpstr>
      </vt:variant>
      <vt:variant>
        <vt:i4>4</vt:i4>
      </vt:variant>
      <vt:variant>
        <vt:lpstr>佈景主題</vt:lpstr>
      </vt:variant>
      <vt:variant>
        <vt:i4>2</vt:i4>
      </vt:variant>
      <vt:variant>
        <vt:lpstr>投影片標題</vt:lpstr>
      </vt:variant>
      <vt:variant>
        <vt:i4>7</vt:i4>
      </vt:variant>
    </vt:vector>
  </HeadingPairs>
  <TitlesOfParts>
    <vt:vector size="13" baseType="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Bella.Liu (劉家瑀)</cp:lastModifiedBy>
  <cp:revision>6</cp:revision>
  <dcterms:created xsi:type="dcterms:W3CDTF">2015-08-31T10:30:03Z</dcterms:created>
  <dcterms:modified xsi:type="dcterms:W3CDTF">2025-12-17T07:56:36Z</dcterms:modified>
</cp:coreProperties>
</file>