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notesSlides/notesSlide15.xml" ContentType="application/vnd.openxmlformats-officedocument.presentationml.notesSlide+xml"/>
  <Override PartName="/ppt/ink/ink4.xml" ContentType="application/inkml+xml"/>
  <Override PartName="/ppt/ink/ink5.xml" ContentType="application/inkml+xml"/>
  <Override PartName="/ppt/ink/ink6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24"/>
  </p:notesMasterIdLst>
  <p:sldIdLst>
    <p:sldId id="279" r:id="rId3"/>
    <p:sldId id="467" r:id="rId4"/>
    <p:sldId id="376" r:id="rId5"/>
    <p:sldId id="465" r:id="rId6"/>
    <p:sldId id="466" r:id="rId7"/>
    <p:sldId id="470" r:id="rId8"/>
    <p:sldId id="413" r:id="rId9"/>
    <p:sldId id="414" r:id="rId10"/>
    <p:sldId id="469" r:id="rId11"/>
    <p:sldId id="434" r:id="rId12"/>
    <p:sldId id="471" r:id="rId13"/>
    <p:sldId id="416" r:id="rId14"/>
    <p:sldId id="526" r:id="rId15"/>
    <p:sldId id="472" r:id="rId16"/>
    <p:sldId id="395" r:id="rId17"/>
    <p:sldId id="524" r:id="rId18"/>
    <p:sldId id="409" r:id="rId19"/>
    <p:sldId id="523" r:id="rId20"/>
    <p:sldId id="391" r:id="rId21"/>
    <p:sldId id="525" r:id="rId22"/>
    <p:sldId id="458" r:id="rId23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050"/>
    <a:srgbClr val="0000FF"/>
    <a:srgbClr val="FFFFE5"/>
    <a:srgbClr val="FDEADA"/>
    <a:srgbClr val="EE867E"/>
    <a:srgbClr val="FFFF99"/>
    <a:srgbClr val="FFFF00"/>
    <a:srgbClr val="000000"/>
    <a:srgbClr val="00FFFF"/>
    <a:srgbClr val="B6B0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35" autoAdjust="0"/>
    <p:restoredTop sz="90717" autoAdjust="0"/>
  </p:normalViewPr>
  <p:slideViewPr>
    <p:cSldViewPr>
      <p:cViewPr varScale="1">
        <p:scale>
          <a:sx n="75" d="100"/>
          <a:sy n="75" d="100"/>
        </p:scale>
        <p:origin x="960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5-10T05:50:08.39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24575,'0'0'-8191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5-10T05:50:25.56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24575,'0'0'-8191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5-10T05:50:44.70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24575,'0'0'-8191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5-10T05:50:08.39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24575,'0'0'-8191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5-10T05:50:25.56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24575,'0'0'-8191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5-10T05:50:44.70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24575,'0'0'-8191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1EAEA8-C580-4CC9-B3EF-4E14DF11FF9C}" type="datetimeFigureOut">
              <a:rPr lang="zh-TW" altLang="en-US" smtClean="0"/>
              <a:t>2025/6/18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6C6233-C7E1-4D2C-B863-5ADE50BD5A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854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73453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45026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EFF735-885E-9B07-B1B3-CB7D92E245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3D8A887-0F70-AE60-0C93-E75BE2FBBFD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DCE35DE-1F97-7507-B719-1615ED3E5C1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7CC403B-5865-568F-AAA8-05CFB37F499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445326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80A566-426C-8F4E-834B-898045CF33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D2E2AB9-A433-BC97-FBBE-1F458FD2FDA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AC5F804-4B02-FDC9-1E10-3F76FC483DA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0DA76D-3F23-B455-59A5-386E8C00A07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804184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0F841A-385E-9B7F-F4C2-A2F7F52E7C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B70ACB5-9D7B-B791-59DE-5CEED1CA805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1ADB7A1-E712-144F-6243-4FDBFAA7A54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0DC901-37E1-9B14-1E30-15D0274C719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59160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389767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437707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C3D17C-26B0-3D30-9C74-78D83017AD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A3C4BA2-4CE1-F37F-8E06-CFD3BE4E44E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18835AD-1C2A-4013-DEE0-9E91BEFB82A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F170A2-71A6-1080-10C4-8C9D5CC4D23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385612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873636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8F565A-82E0-E295-5E0E-6B01F9141C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A2B1096-8AE2-E23B-2AA6-5675BE394D6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5078FE9-7070-7807-4D17-90B2B663347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AEB3A3-F551-95B1-07E9-9A9EB6C7BE8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745231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554525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73453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368173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171761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77201C-31CA-A1FA-3223-C5A1707F15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F0FA575-A715-374C-17D3-26D3A72CC2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B1C5FF8-04F0-2490-6A11-B9582E4A94E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452C38C-6396-59E2-ACF3-1344E3E7D72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20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245117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2025/6/18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2025/6/18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41692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2025/6/18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8474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2025/6/18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5121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2025/6/18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0390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2025/6/18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3610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2025/6/18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95892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2025/6/18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25827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2025/6/18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6855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2025/6/18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0757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2025/6/18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48858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2025/6/18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053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2025/6/18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2025/6/18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87363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2025/6/18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29591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2025/6/18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39034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2025/6/18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18884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2025/6/18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36367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2025/6/18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991675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2025/6/18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29069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2025/6/18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00228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2025/6/18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96944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2025/6/18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97797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2025/6/18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2178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DBAA0B-C0C8-49F7-90A6-881E800F52F7}" type="datetimeFigureOut">
              <a:rPr lang="zh-TW" altLang="en-US" smtClean="0"/>
              <a:t>2025/6/18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2050" name="Picture 2" descr="G:\90. Personal\Samantha.Hu\ACTi Slides Layout (3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" y="0"/>
            <a:ext cx="91201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2270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FD60C7-6302-4E0B-9F11-B5420923225C}" type="datetimeFigureOut">
              <a:rPr lang="zh-TW" altLang="en-US" smtClean="0"/>
              <a:t>2025/6/18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4897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hyperlink" Target="http://www.acti.com/video/v2904" TargetMode="External"/><Relationship Id="rId7" Type="http://schemas.openxmlformats.org/officeDocument/2006/relationships/hyperlink" Target="http://www.acti.com/video/v3194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9.png"/><Relationship Id="rId5" Type="http://schemas.openxmlformats.org/officeDocument/2006/relationships/hyperlink" Target="http://www.acti.com/video/v1888" TargetMode="External"/><Relationship Id="rId10" Type="http://schemas.openxmlformats.org/officeDocument/2006/relationships/image" Target="../media/image21.png"/><Relationship Id="rId4" Type="http://schemas.openxmlformats.org/officeDocument/2006/relationships/image" Target="../media/image18.png"/><Relationship Id="rId9" Type="http://schemas.openxmlformats.org/officeDocument/2006/relationships/hyperlink" Target="http://www.acti.com/video/v2902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acti.com/products/alpr-cameras" TargetMode="Externa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ti.com/products/windows-nvr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9.png"/></Relationships>
</file>

<file path=ppt/slides/_rels/slide19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0.png"/><Relationship Id="rId3" Type="http://schemas.openxmlformats.org/officeDocument/2006/relationships/image" Target="../media/image30.png"/><Relationship Id="rId21" Type="http://schemas.openxmlformats.org/officeDocument/2006/relationships/image" Target="../media/image32.png"/><Relationship Id="rId25" Type="http://schemas.openxmlformats.org/officeDocument/2006/relationships/image" Target="../media/image35.png"/><Relationship Id="rId2" Type="http://schemas.openxmlformats.org/officeDocument/2006/relationships/notesSlide" Target="../notesSlides/notesSlide14.xml"/><Relationship Id="rId20" Type="http://schemas.openxmlformats.org/officeDocument/2006/relationships/customXml" Target="../ink/ink3.xml"/><Relationship Id="rId1" Type="http://schemas.openxmlformats.org/officeDocument/2006/relationships/slideLayout" Target="../slideLayouts/slideLayout8.xml"/><Relationship Id="rId24" Type="http://schemas.openxmlformats.org/officeDocument/2006/relationships/image" Target="../media/image34.png"/><Relationship Id="rId5" Type="http://schemas.openxmlformats.org/officeDocument/2006/relationships/customXml" Target="../ink/ink1.xml"/><Relationship Id="rId23" Type="http://schemas.openxmlformats.org/officeDocument/2006/relationships/image" Target="../media/image3.png"/><Relationship Id="rId19" Type="http://schemas.openxmlformats.org/officeDocument/2006/relationships/image" Target="../media/image160.png"/><Relationship Id="rId4" Type="http://schemas.openxmlformats.org/officeDocument/2006/relationships/image" Target="../media/image31.png"/><Relationship Id="rId14" Type="http://schemas.openxmlformats.org/officeDocument/2006/relationships/customXml" Target="../ink/ink2.xml"/><Relationship Id="rId22" Type="http://schemas.openxmlformats.org/officeDocument/2006/relationships/image" Target="../media/image33.png"/></Relationships>
</file>

<file path=ppt/slides/_rels/slide20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0.png"/><Relationship Id="rId26" Type="http://schemas.openxmlformats.org/officeDocument/2006/relationships/image" Target="../media/image35.png"/><Relationship Id="rId3" Type="http://schemas.openxmlformats.org/officeDocument/2006/relationships/image" Target="../media/image31.png"/><Relationship Id="rId21" Type="http://schemas.openxmlformats.org/officeDocument/2006/relationships/image" Target="../media/image36.png"/><Relationship Id="rId25" Type="http://schemas.openxmlformats.org/officeDocument/2006/relationships/image" Target="../media/image40.png"/><Relationship Id="rId2" Type="http://schemas.openxmlformats.org/officeDocument/2006/relationships/notesSlide" Target="../notesSlides/notesSlide15.xml"/><Relationship Id="rId20" Type="http://schemas.openxmlformats.org/officeDocument/2006/relationships/customXml" Target="../ink/ink6.xml"/><Relationship Id="rId1" Type="http://schemas.openxmlformats.org/officeDocument/2006/relationships/slideLayout" Target="../slideLayouts/slideLayout8.xml"/><Relationship Id="rId24" Type="http://schemas.openxmlformats.org/officeDocument/2006/relationships/image" Target="../media/image39.png"/><Relationship Id="rId23" Type="http://schemas.openxmlformats.org/officeDocument/2006/relationships/image" Target="../media/image38.png"/><Relationship Id="rId19" Type="http://schemas.openxmlformats.org/officeDocument/2006/relationships/image" Target="../media/image160.png"/><Relationship Id="rId4" Type="http://schemas.openxmlformats.org/officeDocument/2006/relationships/customXml" Target="../ink/ink4.xml"/><Relationship Id="rId14" Type="http://schemas.openxmlformats.org/officeDocument/2006/relationships/customXml" Target="../ink/ink5.xml"/><Relationship Id="rId22" Type="http://schemas.openxmlformats.org/officeDocument/2006/relationships/image" Target="../media/image3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ti.com/video/v2904" TargetMode="External"/><Relationship Id="rId2" Type="http://schemas.openxmlformats.org/officeDocument/2006/relationships/hyperlink" Target="https://www.acti.com/video/v2902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://www.rimaelektronik.com/images/stories/virtuemart/product/acti-b51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7683C5B-C2DB-B8FB-702D-41EC6A5F69F5}"/>
              </a:ext>
            </a:extLst>
          </p:cNvPr>
          <p:cNvSpPr txBox="1">
            <a:spLocks/>
          </p:cNvSpPr>
          <p:nvPr/>
        </p:nvSpPr>
        <p:spPr>
          <a:xfrm>
            <a:off x="755576" y="2132856"/>
            <a:ext cx="7164288" cy="1934773"/>
          </a:xfrm>
          <a:prstGeom prst="rect">
            <a:avLst/>
          </a:prstGeom>
        </p:spPr>
        <p:txBody>
          <a:bodyPr vert="horz" lIns="91438" tIns="45719" rIns="91438" bIns="45719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US" sz="5400" b="1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ALPR Cameras</a:t>
            </a:r>
          </a:p>
          <a:p>
            <a:pPr algn="l">
              <a:lnSpc>
                <a:spcPct val="150000"/>
              </a:lnSpc>
            </a:pPr>
            <a:r>
              <a:rPr lang="en-US" sz="3200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New Product Introduction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9632E0-CD07-DE5F-1C97-E6EF58A2CDD9}"/>
              </a:ext>
            </a:extLst>
          </p:cNvPr>
          <p:cNvSpPr txBox="1"/>
          <p:nvPr/>
        </p:nvSpPr>
        <p:spPr>
          <a:xfrm>
            <a:off x="755576" y="4437112"/>
            <a:ext cx="40324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C00000"/>
                </a:solidFill>
              </a:rPr>
              <a:t>Deep Learning AI based ALPR and database inside cameras, no license required</a:t>
            </a:r>
          </a:p>
        </p:txBody>
      </p:sp>
    </p:spTree>
    <p:extLst>
      <p:ext uri="{BB962C8B-B14F-4D97-AF65-F5344CB8AC3E}">
        <p14:creationId xmlns:p14="http://schemas.microsoft.com/office/powerpoint/2010/main" val="30178386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9CECEE6-6DDB-B7A5-0FBE-20572ECBDC1B}"/>
              </a:ext>
            </a:extLst>
          </p:cNvPr>
          <p:cNvSpPr txBox="1"/>
          <p:nvPr/>
        </p:nvSpPr>
        <p:spPr>
          <a:xfrm>
            <a:off x="179512" y="1203105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Features: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84A5330-AC15-BBDC-B35F-D6E5120603E6}"/>
              </a:ext>
            </a:extLst>
          </p:cNvPr>
          <p:cNvSpPr txBox="1"/>
          <p:nvPr/>
        </p:nvSpPr>
        <p:spPr>
          <a:xfrm>
            <a:off x="647564" y="1772816"/>
            <a:ext cx="7848872" cy="34182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rgbClr val="535353"/>
                </a:solidFill>
                <a:effectLst/>
                <a:latin typeface="Open Sans" panose="020B0606030504020204" pitchFamily="34" charset="0"/>
              </a:rPr>
              <a:t>Various ALPR camera types - zoom bullet and PTZ</a:t>
            </a:r>
          </a:p>
          <a:p>
            <a:pPr algn="l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rgbClr val="535353"/>
                </a:solidFill>
                <a:effectLst/>
                <a:latin typeface="Open Sans" panose="020B0606030504020204" pitchFamily="34" charset="0"/>
              </a:rPr>
              <a:t>Resolution up to 9MP</a:t>
            </a:r>
          </a:p>
          <a:p>
            <a:pPr algn="l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rgbClr val="535353"/>
                </a:solidFill>
                <a:effectLst/>
                <a:latin typeface="Open Sans" panose="020B0606030504020204" pitchFamily="34" charset="0"/>
              </a:rPr>
              <a:t>Optical Zoom up to 60x</a:t>
            </a:r>
          </a:p>
          <a:p>
            <a:pPr algn="l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rgbClr val="535353"/>
                </a:solidFill>
                <a:effectLst/>
                <a:latin typeface="Open Sans" panose="020B0606030504020204" pitchFamily="34" charset="0"/>
              </a:rPr>
              <a:t>Frame rate up to 120fps under 2MP mode</a:t>
            </a:r>
          </a:p>
          <a:p>
            <a:pPr algn="l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rgbClr val="535353"/>
                </a:solidFill>
                <a:effectLst/>
                <a:latin typeface="Open Sans" panose="020B0606030504020204" pitchFamily="34" charset="0"/>
              </a:rPr>
              <a:t>Capturing vehicles moving up to 320 km/h Front and side installations</a:t>
            </a:r>
          </a:p>
          <a:p>
            <a:pPr algn="l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rgbClr val="535353"/>
                </a:solidFill>
                <a:effectLst/>
                <a:latin typeface="Open Sans" panose="020B0606030504020204" pitchFamily="34" charset="0"/>
              </a:rPr>
              <a:t>ALPR recognition distance ranging from 4.5 to 900 meters</a:t>
            </a:r>
          </a:p>
          <a:p>
            <a:pPr algn="l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rgbClr val="535353"/>
                </a:solidFill>
                <a:effectLst/>
                <a:latin typeface="Open Sans" panose="020B0606030504020204" pitchFamily="34" charset="0"/>
              </a:rPr>
              <a:t>Monitor up to 3 lanes simultaneously</a:t>
            </a:r>
          </a:p>
        </p:txBody>
      </p:sp>
    </p:spTree>
    <p:extLst>
      <p:ext uri="{BB962C8B-B14F-4D97-AF65-F5344CB8AC3E}">
        <p14:creationId xmlns:p14="http://schemas.microsoft.com/office/powerpoint/2010/main" val="9223215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6CCA6FD-FB28-3C9A-E58F-722EF4043EE2}"/>
              </a:ext>
            </a:extLst>
          </p:cNvPr>
          <p:cNvSpPr txBox="1"/>
          <p:nvPr/>
        </p:nvSpPr>
        <p:spPr>
          <a:xfrm>
            <a:off x="267778" y="1126450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ACTi is introducing the newest </a:t>
            </a:r>
            <a:r>
              <a:rPr lang="en-US" b="1" dirty="0"/>
              <a:t>ALPR</a:t>
            </a:r>
            <a:r>
              <a:rPr lang="en-US" dirty="0"/>
              <a:t> products: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E93B392A-7C4B-6726-55FA-4900FA691C3D}"/>
              </a:ext>
            </a:extLst>
          </p:cNvPr>
          <p:cNvGrpSpPr/>
          <p:nvPr/>
        </p:nvGrpSpPr>
        <p:grpSpPr>
          <a:xfrm>
            <a:off x="611560" y="1844824"/>
            <a:ext cx="8064896" cy="2073052"/>
            <a:chOff x="611560" y="1844824"/>
            <a:chExt cx="8064896" cy="2073052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E62D6401-38DC-0C2F-A57F-0338A813C535}"/>
                </a:ext>
              </a:extLst>
            </p:cNvPr>
            <p:cNvSpPr/>
            <p:nvPr/>
          </p:nvSpPr>
          <p:spPr>
            <a:xfrm>
              <a:off x="611560" y="1844824"/>
              <a:ext cx="8064896" cy="207305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677FBB9D-158B-F32D-299A-E2FD3194CA98}"/>
                </a:ext>
              </a:extLst>
            </p:cNvPr>
            <p:cNvSpPr txBox="1"/>
            <p:nvPr/>
          </p:nvSpPr>
          <p:spPr>
            <a:xfrm>
              <a:off x="3201380" y="2597631"/>
              <a:ext cx="5403068" cy="120032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en-US" sz="2400" b="1" dirty="0">
                  <a:solidFill>
                    <a:srgbClr val="FF0000"/>
                  </a:solidFill>
                </a:rPr>
                <a:t>4MP </a:t>
              </a:r>
              <a:r>
                <a:rPr lang="en-US" sz="2400" b="1" dirty="0"/>
                <a:t>Deep Learning AI </a:t>
              </a:r>
              <a:r>
                <a:rPr lang="en-US" sz="2400" b="1" dirty="0" err="1"/>
                <a:t>LightGuard</a:t>
              </a:r>
              <a:r>
                <a:rPr lang="en-US" sz="2400" b="1" dirty="0"/>
                <a:t> </a:t>
              </a:r>
              <a:r>
                <a:rPr lang="en-US" sz="2400" b="1" dirty="0">
                  <a:solidFill>
                    <a:srgbClr val="FF0000"/>
                  </a:solidFill>
                </a:rPr>
                <a:t>4.3x</a:t>
              </a:r>
              <a:r>
                <a:rPr lang="en-US" sz="2400" b="1" dirty="0"/>
                <a:t> </a:t>
              </a:r>
              <a:r>
                <a:rPr lang="en-US" sz="2400" b="1" dirty="0">
                  <a:solidFill>
                    <a:srgbClr val="FF0000"/>
                  </a:solidFill>
                </a:rPr>
                <a:t>Zoom Bullet </a:t>
              </a:r>
              <a:r>
                <a:rPr lang="en-US" sz="2400" b="1" dirty="0"/>
                <a:t>with IR LED 60m, WDR 150dB </a:t>
              </a:r>
              <a:r>
                <a:rPr lang="en-US" sz="2400" b="1" dirty="0">
                  <a:solidFill>
                    <a:srgbClr val="FF0000"/>
                  </a:solidFill>
                </a:rPr>
                <a:t>ALPR up to 120km/h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8B6F4D26-3CD1-E053-5855-88376E39C786}"/>
                </a:ext>
              </a:extLst>
            </p:cNvPr>
            <p:cNvSpPr txBox="1"/>
            <p:nvPr/>
          </p:nvSpPr>
          <p:spPr>
            <a:xfrm>
              <a:off x="3275856" y="1901652"/>
              <a:ext cx="13681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00B050"/>
                  </a:solidFill>
                </a:rPr>
                <a:t>A429</a:t>
              </a: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4BD9504D-5A58-9A63-0115-B43ED589EB43}"/>
              </a:ext>
            </a:extLst>
          </p:cNvPr>
          <p:cNvGrpSpPr/>
          <p:nvPr/>
        </p:nvGrpSpPr>
        <p:grpSpPr>
          <a:xfrm>
            <a:off x="611560" y="4241447"/>
            <a:ext cx="8064896" cy="2073052"/>
            <a:chOff x="611560" y="1844824"/>
            <a:chExt cx="8064896" cy="2073052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896FF080-D54A-AC35-AA80-321EBC776F44}"/>
                </a:ext>
              </a:extLst>
            </p:cNvPr>
            <p:cNvSpPr/>
            <p:nvPr/>
          </p:nvSpPr>
          <p:spPr>
            <a:xfrm>
              <a:off x="611560" y="1844824"/>
              <a:ext cx="8064896" cy="207305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685AB86A-F67A-0AC3-D0FB-16B62C3C60CC}"/>
                </a:ext>
              </a:extLst>
            </p:cNvPr>
            <p:cNvSpPr txBox="1"/>
            <p:nvPr/>
          </p:nvSpPr>
          <p:spPr>
            <a:xfrm>
              <a:off x="3201380" y="2597631"/>
              <a:ext cx="5403068" cy="120032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en-US" sz="2400" b="1" dirty="0">
                  <a:solidFill>
                    <a:srgbClr val="FF0000"/>
                  </a:solidFill>
                </a:rPr>
                <a:t>4MP</a:t>
              </a:r>
              <a:r>
                <a:rPr lang="en-US" sz="2400" b="1" dirty="0"/>
                <a:t> Deep Learning AI </a:t>
              </a:r>
              <a:r>
                <a:rPr lang="en-US" sz="2400" b="1" dirty="0">
                  <a:solidFill>
                    <a:srgbClr val="FF0000"/>
                  </a:solidFill>
                </a:rPr>
                <a:t>4x Zoom Bullet </a:t>
              </a:r>
              <a:r>
                <a:rPr lang="en-US" sz="2400" b="1" dirty="0"/>
                <a:t>with IR LED 100m, WDR 150dB </a:t>
              </a:r>
              <a:r>
                <a:rPr lang="en-US" sz="2400" b="1" dirty="0">
                  <a:solidFill>
                    <a:srgbClr val="FF0000"/>
                  </a:solidFill>
                </a:rPr>
                <a:t>ALPR up to 120km/h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D08BCB1-39A8-79BF-0FAF-25D1F47DEBB3}"/>
                </a:ext>
              </a:extLst>
            </p:cNvPr>
            <p:cNvSpPr txBox="1"/>
            <p:nvPr/>
          </p:nvSpPr>
          <p:spPr>
            <a:xfrm>
              <a:off x="3275856" y="1901652"/>
              <a:ext cx="165618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00B050"/>
                  </a:solidFill>
                </a:rPr>
                <a:t>A429-P1</a:t>
              </a:r>
            </a:p>
          </p:txBody>
        </p:sp>
      </p:grpSp>
      <p:pic>
        <p:nvPicPr>
          <p:cNvPr id="14" name="Picture 2">
            <a:extLst>
              <a:ext uri="{FF2B5EF4-FFF2-40B4-BE49-F238E27FC236}">
                <a16:creationId xmlns:a16="http://schemas.microsoft.com/office/drawing/2014/main" id="{B9CFD336-1B61-0608-6BAC-C9C2AA138A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644" y="1883688"/>
            <a:ext cx="2286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>
            <a:extLst>
              <a:ext uri="{FF2B5EF4-FFF2-40B4-BE49-F238E27FC236}">
                <a16:creationId xmlns:a16="http://schemas.microsoft.com/office/drawing/2014/main" id="{984A33C8-2B4E-7A7A-8C54-CEE77DD87B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564" y="4134973"/>
            <a:ext cx="2286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80300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D61795-9691-0EF4-BB0C-B57B99441A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2EDD9A5F-A51A-F577-F380-FF1B6843C799}"/>
              </a:ext>
            </a:extLst>
          </p:cNvPr>
          <p:cNvGrpSpPr/>
          <p:nvPr/>
        </p:nvGrpSpPr>
        <p:grpSpPr>
          <a:xfrm>
            <a:off x="585024" y="3435815"/>
            <a:ext cx="8424936" cy="1433345"/>
            <a:chOff x="611560" y="1779631"/>
            <a:chExt cx="8064896" cy="1433345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9A81E58D-8FE5-CF41-B36A-F47630706449}"/>
                </a:ext>
              </a:extLst>
            </p:cNvPr>
            <p:cNvSpPr/>
            <p:nvPr/>
          </p:nvSpPr>
          <p:spPr>
            <a:xfrm>
              <a:off x="611560" y="1844824"/>
              <a:ext cx="8064896" cy="136815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C31A581C-2364-329B-5D81-7757A5801E78}"/>
                </a:ext>
              </a:extLst>
            </p:cNvPr>
            <p:cNvSpPr txBox="1"/>
            <p:nvPr/>
          </p:nvSpPr>
          <p:spPr>
            <a:xfrm>
              <a:off x="2699792" y="2248589"/>
              <a:ext cx="5976664" cy="83099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en-US" sz="2400" b="1" dirty="0">
                  <a:solidFill>
                    <a:srgbClr val="FF0000"/>
                  </a:solidFill>
                </a:rPr>
                <a:t>4MP</a:t>
              </a:r>
              <a:r>
                <a:rPr lang="en-US" sz="2400" b="1" dirty="0"/>
                <a:t> Deep Learning AI </a:t>
              </a:r>
              <a:r>
                <a:rPr lang="en-US" sz="2400" b="1" dirty="0">
                  <a:solidFill>
                    <a:srgbClr val="FF0000"/>
                  </a:solidFill>
                </a:rPr>
                <a:t>4.3x Zoom Bullet </a:t>
              </a:r>
              <a:r>
                <a:rPr lang="en-US" sz="2400" b="1" dirty="0"/>
                <a:t>with IR LED 50m, WDR 150dB </a:t>
              </a:r>
              <a:r>
                <a:rPr lang="en-US" sz="2400" b="1" dirty="0">
                  <a:solidFill>
                    <a:srgbClr val="FF0000"/>
                  </a:solidFill>
                </a:rPr>
                <a:t>ALPR up to 120km/h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D6E0EF81-0300-EE07-D886-8F80F32345E4}"/>
                </a:ext>
              </a:extLst>
            </p:cNvPr>
            <p:cNvSpPr txBox="1"/>
            <p:nvPr/>
          </p:nvSpPr>
          <p:spPr>
            <a:xfrm>
              <a:off x="2730937" y="1779631"/>
              <a:ext cx="169721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00B050"/>
                  </a:solidFill>
                </a:rPr>
                <a:t>A431-P1</a:t>
              </a:r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B7C459E1-B82F-F149-BB82-E381CD71EA95}"/>
              </a:ext>
            </a:extLst>
          </p:cNvPr>
          <p:cNvSpPr txBox="1"/>
          <p:nvPr/>
        </p:nvSpPr>
        <p:spPr>
          <a:xfrm>
            <a:off x="267778" y="1126450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ACTi is introducing the newest </a:t>
            </a:r>
            <a:r>
              <a:rPr lang="en-US" b="1" dirty="0"/>
              <a:t>ALPR</a:t>
            </a:r>
            <a:r>
              <a:rPr lang="en-US" dirty="0"/>
              <a:t> products: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31085F63-FFF3-9F72-7586-BA81723A8A6E}"/>
              </a:ext>
            </a:extLst>
          </p:cNvPr>
          <p:cNvGrpSpPr/>
          <p:nvPr/>
        </p:nvGrpSpPr>
        <p:grpSpPr>
          <a:xfrm>
            <a:off x="611560" y="1779631"/>
            <a:ext cx="8424936" cy="1433345"/>
            <a:chOff x="611560" y="1779631"/>
            <a:chExt cx="8064896" cy="1433345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F87AE06A-67B7-870A-6A7D-6ED4A8BAA7A9}"/>
                </a:ext>
              </a:extLst>
            </p:cNvPr>
            <p:cNvSpPr/>
            <p:nvPr/>
          </p:nvSpPr>
          <p:spPr>
            <a:xfrm>
              <a:off x="611560" y="1844824"/>
              <a:ext cx="8064896" cy="136815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10EFF4D1-9AFB-AA89-BE94-EDB0FDF2E28A}"/>
                </a:ext>
              </a:extLst>
            </p:cNvPr>
            <p:cNvSpPr txBox="1"/>
            <p:nvPr/>
          </p:nvSpPr>
          <p:spPr>
            <a:xfrm>
              <a:off x="2699792" y="2248589"/>
              <a:ext cx="5976664" cy="83099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en-US" sz="2400" b="1" dirty="0">
                  <a:solidFill>
                    <a:srgbClr val="FF0000"/>
                  </a:solidFill>
                </a:rPr>
                <a:t>4MP</a:t>
              </a:r>
              <a:r>
                <a:rPr lang="en-US" sz="2400" b="1" dirty="0"/>
                <a:t> Deep Learning AI </a:t>
              </a:r>
              <a:r>
                <a:rPr lang="en-US" sz="2400" b="1" dirty="0">
                  <a:solidFill>
                    <a:srgbClr val="FF0000"/>
                  </a:solidFill>
                </a:rPr>
                <a:t>4x Zoom Bullet </a:t>
              </a:r>
              <a:r>
                <a:rPr lang="en-US" sz="2400" b="1" dirty="0"/>
                <a:t>with IR LED 50m, WDR 150dB </a:t>
              </a:r>
              <a:r>
                <a:rPr lang="en-US" sz="2400" b="1" dirty="0">
                  <a:solidFill>
                    <a:srgbClr val="FF0000"/>
                  </a:solidFill>
                </a:rPr>
                <a:t>ALPR up to 120km/h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A7A403A9-2388-9EBA-503A-00C76A242009}"/>
                </a:ext>
              </a:extLst>
            </p:cNvPr>
            <p:cNvSpPr txBox="1"/>
            <p:nvPr/>
          </p:nvSpPr>
          <p:spPr>
            <a:xfrm>
              <a:off x="2730937" y="1779631"/>
              <a:ext cx="13681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00B050"/>
                  </a:solidFill>
                </a:rPr>
                <a:t>A431</a:t>
              </a:r>
            </a:p>
          </p:txBody>
        </p:sp>
      </p:grpSp>
      <p:pic>
        <p:nvPicPr>
          <p:cNvPr id="2050" name="Picture 2">
            <a:extLst>
              <a:ext uri="{FF2B5EF4-FFF2-40B4-BE49-F238E27FC236}">
                <a16:creationId xmlns:a16="http://schemas.microsoft.com/office/drawing/2014/main" id="{84C13B03-136F-794A-161F-C92337F44F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31032"/>
            <a:ext cx="2286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>
            <a:extLst>
              <a:ext uri="{FF2B5EF4-FFF2-40B4-BE49-F238E27FC236}">
                <a16:creationId xmlns:a16="http://schemas.microsoft.com/office/drawing/2014/main" id="{2725C188-07F3-365A-8A9D-A92B7F3FFA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753" y="3042084"/>
            <a:ext cx="2286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6ABC81DF-E518-C5F2-7465-129E7B41F246}"/>
              </a:ext>
            </a:extLst>
          </p:cNvPr>
          <p:cNvGrpSpPr/>
          <p:nvPr/>
        </p:nvGrpSpPr>
        <p:grpSpPr>
          <a:xfrm>
            <a:off x="585024" y="5091999"/>
            <a:ext cx="8424936" cy="1433345"/>
            <a:chOff x="611560" y="1779631"/>
            <a:chExt cx="8064896" cy="1433345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7F527F12-47F2-C4B3-49B9-7FA2F8EAE7AD}"/>
                </a:ext>
              </a:extLst>
            </p:cNvPr>
            <p:cNvSpPr/>
            <p:nvPr/>
          </p:nvSpPr>
          <p:spPr>
            <a:xfrm>
              <a:off x="611560" y="1844824"/>
              <a:ext cx="8064896" cy="136815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6E52E229-C52E-8DF2-22DE-A13BE37BD6C8}"/>
                </a:ext>
              </a:extLst>
            </p:cNvPr>
            <p:cNvSpPr txBox="1"/>
            <p:nvPr/>
          </p:nvSpPr>
          <p:spPr>
            <a:xfrm>
              <a:off x="2699792" y="2248589"/>
              <a:ext cx="5976664" cy="83099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en-US" sz="2400" b="1" dirty="0">
                  <a:solidFill>
                    <a:srgbClr val="FF0000"/>
                  </a:solidFill>
                </a:rPr>
                <a:t>4MP</a:t>
              </a:r>
              <a:r>
                <a:rPr lang="en-US" sz="2400" b="1" dirty="0"/>
                <a:t> Deep Learning AI </a:t>
              </a:r>
              <a:r>
                <a:rPr lang="en-US" sz="2400" b="1" dirty="0">
                  <a:solidFill>
                    <a:srgbClr val="FF0000"/>
                  </a:solidFill>
                </a:rPr>
                <a:t>4.5x Zoom Bullet </a:t>
              </a:r>
              <a:r>
                <a:rPr lang="en-US" sz="2400" b="1" dirty="0"/>
                <a:t>with IR LED 50m, WDR 150dB </a:t>
              </a:r>
              <a:r>
                <a:rPr lang="en-US" sz="2400" b="1" dirty="0">
                  <a:solidFill>
                    <a:srgbClr val="FF0000"/>
                  </a:solidFill>
                </a:rPr>
                <a:t>ALPR up to 120km/h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A05F3388-76EF-DF8D-E6BB-2A8D3DC82A95}"/>
                </a:ext>
              </a:extLst>
            </p:cNvPr>
            <p:cNvSpPr txBox="1"/>
            <p:nvPr/>
          </p:nvSpPr>
          <p:spPr>
            <a:xfrm>
              <a:off x="2730937" y="1779631"/>
              <a:ext cx="169721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00B050"/>
                  </a:solidFill>
                </a:rPr>
                <a:t>A431-P2</a:t>
              </a:r>
            </a:p>
          </p:txBody>
        </p:sp>
      </p:grpSp>
      <p:pic>
        <p:nvPicPr>
          <p:cNvPr id="23" name="Picture 2">
            <a:extLst>
              <a:ext uri="{FF2B5EF4-FFF2-40B4-BE49-F238E27FC236}">
                <a16:creationId xmlns:a16="http://schemas.microsoft.com/office/drawing/2014/main" id="{5DB87343-EA01-F4F1-2B8F-CEE5E35DB2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753" y="4698268"/>
            <a:ext cx="2286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58945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8272A2-4A21-990F-FBDA-A2DB99DB41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ED2AFFA-3733-A307-115C-23D654EEB6B0}"/>
              </a:ext>
            </a:extLst>
          </p:cNvPr>
          <p:cNvSpPr txBox="1"/>
          <p:nvPr/>
        </p:nvSpPr>
        <p:spPr>
          <a:xfrm>
            <a:off x="267778" y="1126450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ACTi is introducing the newest </a:t>
            </a:r>
            <a:r>
              <a:rPr lang="en-US" b="1" dirty="0"/>
              <a:t>ALPR</a:t>
            </a:r>
            <a:r>
              <a:rPr lang="en-US" dirty="0"/>
              <a:t> products: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0AEEB9FD-153B-AF2F-B361-393594C3D12E}"/>
              </a:ext>
            </a:extLst>
          </p:cNvPr>
          <p:cNvGrpSpPr/>
          <p:nvPr/>
        </p:nvGrpSpPr>
        <p:grpSpPr>
          <a:xfrm>
            <a:off x="611560" y="1844824"/>
            <a:ext cx="8064896" cy="2073052"/>
            <a:chOff x="611560" y="1844824"/>
            <a:chExt cx="8064896" cy="2073052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29F783EB-3CCB-D99D-3659-D9529BC2089D}"/>
                </a:ext>
              </a:extLst>
            </p:cNvPr>
            <p:cNvSpPr/>
            <p:nvPr/>
          </p:nvSpPr>
          <p:spPr>
            <a:xfrm>
              <a:off x="611560" y="1844824"/>
              <a:ext cx="8064896" cy="207305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FDE708D3-FE62-B683-47CD-DEADC0B460D9}"/>
                </a:ext>
              </a:extLst>
            </p:cNvPr>
            <p:cNvSpPr txBox="1"/>
            <p:nvPr/>
          </p:nvSpPr>
          <p:spPr>
            <a:xfrm>
              <a:off x="3201380" y="2597631"/>
              <a:ext cx="5403068" cy="83099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en-US" sz="2400" b="1" dirty="0">
                  <a:solidFill>
                    <a:srgbClr val="FF0000"/>
                  </a:solidFill>
                </a:rPr>
                <a:t>9MP</a:t>
              </a:r>
              <a:r>
                <a:rPr lang="en-US" sz="2400" b="1" dirty="0"/>
                <a:t> Deep Learning AI </a:t>
              </a:r>
              <a:r>
                <a:rPr lang="en-US" sz="2400" b="1" dirty="0">
                  <a:solidFill>
                    <a:srgbClr val="FF0000"/>
                  </a:solidFill>
                </a:rPr>
                <a:t>3.6x Zoom Bullet </a:t>
              </a:r>
              <a:r>
                <a:rPr lang="en-US" sz="2400" b="1" dirty="0"/>
                <a:t>with IR LED 30m, </a:t>
              </a:r>
              <a:r>
                <a:rPr lang="en-US" sz="2400" b="1" dirty="0">
                  <a:solidFill>
                    <a:srgbClr val="FF0000"/>
                  </a:solidFill>
                </a:rPr>
                <a:t>ALPR up to 320km/h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8AC5984F-E0FA-8A42-75B4-28D0743DC390}"/>
                </a:ext>
              </a:extLst>
            </p:cNvPr>
            <p:cNvSpPr txBox="1"/>
            <p:nvPr/>
          </p:nvSpPr>
          <p:spPr>
            <a:xfrm>
              <a:off x="3275856" y="1901652"/>
              <a:ext cx="13681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00B050"/>
                  </a:solidFill>
                </a:rPr>
                <a:t>A432</a:t>
              </a: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6AE4110B-9CAE-1FE1-5A36-B23755838D1C}"/>
              </a:ext>
            </a:extLst>
          </p:cNvPr>
          <p:cNvGrpSpPr/>
          <p:nvPr/>
        </p:nvGrpSpPr>
        <p:grpSpPr>
          <a:xfrm>
            <a:off x="611560" y="4241447"/>
            <a:ext cx="8064896" cy="2073052"/>
            <a:chOff x="611560" y="1844824"/>
            <a:chExt cx="8064896" cy="2073052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B35D1A07-E6D4-8F68-DE8D-C9DACF59BE74}"/>
                </a:ext>
              </a:extLst>
            </p:cNvPr>
            <p:cNvSpPr/>
            <p:nvPr/>
          </p:nvSpPr>
          <p:spPr>
            <a:xfrm>
              <a:off x="611560" y="1844824"/>
              <a:ext cx="8064896" cy="207305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494263ED-D47B-B371-CE8A-18CF4F3566CB}"/>
                </a:ext>
              </a:extLst>
            </p:cNvPr>
            <p:cNvSpPr txBox="1"/>
            <p:nvPr/>
          </p:nvSpPr>
          <p:spPr>
            <a:xfrm>
              <a:off x="3201380" y="2597631"/>
              <a:ext cx="5403068" cy="83099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en-US" sz="2400" b="1" dirty="0">
                  <a:solidFill>
                    <a:srgbClr val="FF0000"/>
                  </a:solidFill>
                </a:rPr>
                <a:t>9MP</a:t>
              </a:r>
              <a:r>
                <a:rPr lang="en-US" sz="2400" b="1" dirty="0"/>
                <a:t> Deep Learning AI </a:t>
              </a:r>
              <a:r>
                <a:rPr lang="en-US" sz="2400" b="1" dirty="0">
                  <a:solidFill>
                    <a:srgbClr val="FF0000"/>
                  </a:solidFill>
                </a:rPr>
                <a:t>Vari-Focal Bullet </a:t>
              </a:r>
              <a:r>
                <a:rPr lang="en-US" sz="2400" b="1" dirty="0"/>
                <a:t>with IR LED 30m, </a:t>
              </a:r>
              <a:r>
                <a:rPr lang="en-US" sz="2400" b="1" dirty="0">
                  <a:solidFill>
                    <a:srgbClr val="FF0000"/>
                  </a:solidFill>
                </a:rPr>
                <a:t>ALPR</a:t>
              </a:r>
              <a:r>
                <a:rPr lang="en-US" sz="2400" b="1" dirty="0"/>
                <a:t> </a:t>
              </a:r>
              <a:r>
                <a:rPr lang="en-US" sz="2400" b="1" dirty="0">
                  <a:solidFill>
                    <a:srgbClr val="FF0000"/>
                  </a:solidFill>
                </a:rPr>
                <a:t>up to 320km/h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5615337-13AF-05B4-B12F-D9A272299976}"/>
                </a:ext>
              </a:extLst>
            </p:cNvPr>
            <p:cNvSpPr txBox="1"/>
            <p:nvPr/>
          </p:nvSpPr>
          <p:spPr>
            <a:xfrm>
              <a:off x="3275856" y="1901652"/>
              <a:ext cx="165618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00B050"/>
                  </a:solidFill>
                </a:rPr>
                <a:t>A432-P1</a:t>
              </a:r>
            </a:p>
          </p:txBody>
        </p:sp>
      </p:grpSp>
      <p:pic>
        <p:nvPicPr>
          <p:cNvPr id="3074" name="Picture 2">
            <a:extLst>
              <a:ext uri="{FF2B5EF4-FFF2-40B4-BE49-F238E27FC236}">
                <a16:creationId xmlns:a16="http://schemas.microsoft.com/office/drawing/2014/main" id="{1ABE47BE-BAEE-6A11-1936-F28778BBD5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308" y="1835531"/>
            <a:ext cx="2286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D7BDCBDE-971F-90C2-6CF1-72E02D0631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708" y="4153662"/>
            <a:ext cx="2286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69682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5B8C71-1156-595E-DDF6-F984D26328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ADAF4F39-D0B0-209F-5947-A793615F03AB}"/>
              </a:ext>
            </a:extLst>
          </p:cNvPr>
          <p:cNvSpPr txBox="1"/>
          <p:nvPr/>
        </p:nvSpPr>
        <p:spPr>
          <a:xfrm>
            <a:off x="267778" y="1126450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ACTi is introducing the newest </a:t>
            </a:r>
            <a:r>
              <a:rPr lang="en-US" b="1" dirty="0"/>
              <a:t>ALPR</a:t>
            </a:r>
            <a:r>
              <a:rPr lang="en-US" dirty="0"/>
              <a:t> products: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3E4FFF81-7D92-3535-7AD9-4A0F0713590A}"/>
              </a:ext>
            </a:extLst>
          </p:cNvPr>
          <p:cNvGrpSpPr/>
          <p:nvPr/>
        </p:nvGrpSpPr>
        <p:grpSpPr>
          <a:xfrm>
            <a:off x="611560" y="1844824"/>
            <a:ext cx="8064896" cy="2073052"/>
            <a:chOff x="611560" y="1844824"/>
            <a:chExt cx="8064896" cy="2073052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B1CD1789-E6A7-0256-4DC0-E824D41A815C}"/>
                </a:ext>
              </a:extLst>
            </p:cNvPr>
            <p:cNvSpPr/>
            <p:nvPr/>
          </p:nvSpPr>
          <p:spPr>
            <a:xfrm>
              <a:off x="611560" y="1844824"/>
              <a:ext cx="8064896" cy="207305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95109FE5-DB0F-A978-E498-A12C0B418004}"/>
                </a:ext>
              </a:extLst>
            </p:cNvPr>
            <p:cNvSpPr txBox="1"/>
            <p:nvPr/>
          </p:nvSpPr>
          <p:spPr>
            <a:xfrm>
              <a:off x="3201380" y="2597631"/>
              <a:ext cx="5403068" cy="83099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en-US" sz="2400" b="1" dirty="0">
                  <a:solidFill>
                    <a:srgbClr val="FF0000"/>
                  </a:solidFill>
                </a:rPr>
                <a:t>2MP 60x</a:t>
              </a:r>
              <a:r>
                <a:rPr lang="en-US" sz="2400" b="1" dirty="0"/>
                <a:t> Outdoor PTZ with WDR 140dB, </a:t>
              </a:r>
              <a:r>
                <a:rPr lang="en-US" sz="2400" b="1" dirty="0">
                  <a:solidFill>
                    <a:srgbClr val="FF0000"/>
                  </a:solidFill>
                </a:rPr>
                <a:t>ALPR up to 120km/h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D7072691-798B-E0C9-9E24-6E646C4654C2}"/>
                </a:ext>
              </a:extLst>
            </p:cNvPr>
            <p:cNvSpPr txBox="1"/>
            <p:nvPr/>
          </p:nvSpPr>
          <p:spPr>
            <a:xfrm>
              <a:off x="3275856" y="1901652"/>
              <a:ext cx="13681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00B050"/>
                  </a:solidFill>
                </a:rPr>
                <a:t>A961</a:t>
              </a: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2C2CF4D9-4560-BC39-475B-CA81A31B4A4C}"/>
              </a:ext>
            </a:extLst>
          </p:cNvPr>
          <p:cNvGrpSpPr/>
          <p:nvPr/>
        </p:nvGrpSpPr>
        <p:grpSpPr>
          <a:xfrm>
            <a:off x="611560" y="4241447"/>
            <a:ext cx="8064896" cy="2073052"/>
            <a:chOff x="611560" y="1844824"/>
            <a:chExt cx="8064896" cy="2073052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045DE51-0A6E-E5F8-829A-B1BEF54535FE}"/>
                </a:ext>
              </a:extLst>
            </p:cNvPr>
            <p:cNvSpPr/>
            <p:nvPr/>
          </p:nvSpPr>
          <p:spPr>
            <a:xfrm>
              <a:off x="611560" y="1844824"/>
              <a:ext cx="8064896" cy="207305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EF9EB520-FD9A-6575-C13C-494272364539}"/>
                </a:ext>
              </a:extLst>
            </p:cNvPr>
            <p:cNvSpPr txBox="1"/>
            <p:nvPr/>
          </p:nvSpPr>
          <p:spPr>
            <a:xfrm>
              <a:off x="3201380" y="2597631"/>
              <a:ext cx="5403068" cy="120032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en-US" sz="2400" b="1" dirty="0">
                  <a:solidFill>
                    <a:srgbClr val="FF0000"/>
                  </a:solidFill>
                </a:rPr>
                <a:t>8MP </a:t>
              </a:r>
              <a:r>
                <a:rPr lang="en-US" sz="2400" b="1" dirty="0"/>
                <a:t>Deep Learning AI </a:t>
              </a:r>
              <a:r>
                <a:rPr lang="en-US" sz="2400" b="1" dirty="0" err="1"/>
                <a:t>LightGuard</a:t>
              </a:r>
              <a:r>
                <a:rPr lang="en-US" sz="2400" b="1" dirty="0"/>
                <a:t> </a:t>
              </a:r>
              <a:r>
                <a:rPr lang="en-US" sz="2400" b="1" dirty="0">
                  <a:solidFill>
                    <a:srgbClr val="FF0000"/>
                  </a:solidFill>
                </a:rPr>
                <a:t>36x</a:t>
              </a:r>
              <a:r>
                <a:rPr lang="en-US" sz="2400" b="1" dirty="0"/>
                <a:t> Outdoor Speed Dome with IR LED 300m, WDR 140dB, </a:t>
              </a:r>
              <a:r>
                <a:rPr lang="en-US" sz="2400" b="1" dirty="0">
                  <a:solidFill>
                    <a:srgbClr val="FF0000"/>
                  </a:solidFill>
                </a:rPr>
                <a:t>ALPR up to 180km/h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5CC041FF-8F9D-D37A-3834-570063B48BB2}"/>
                </a:ext>
              </a:extLst>
            </p:cNvPr>
            <p:cNvSpPr txBox="1"/>
            <p:nvPr/>
          </p:nvSpPr>
          <p:spPr>
            <a:xfrm>
              <a:off x="3275856" y="1901652"/>
              <a:ext cx="165618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00B050"/>
                  </a:solidFill>
                </a:rPr>
                <a:t>A962</a:t>
              </a:r>
            </a:p>
          </p:txBody>
        </p:sp>
      </p:grpSp>
      <p:pic>
        <p:nvPicPr>
          <p:cNvPr id="4098" name="Picture 2">
            <a:extLst>
              <a:ext uri="{FF2B5EF4-FFF2-40B4-BE49-F238E27FC236}">
                <a16:creationId xmlns:a16="http://schemas.microsoft.com/office/drawing/2014/main" id="{8D23BB5E-87BA-F139-D67F-3170EC60A7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540" y="1915835"/>
            <a:ext cx="1931029" cy="1931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>
            <a:extLst>
              <a:ext uri="{FF2B5EF4-FFF2-40B4-BE49-F238E27FC236}">
                <a16:creationId xmlns:a16="http://schemas.microsoft.com/office/drawing/2014/main" id="{27E19578-1D6B-A02F-CF6A-19B893425D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668" y="4489495"/>
            <a:ext cx="1766763" cy="1766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92741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6CCA6FD-FB28-3C9A-E58F-722EF4043EE2}"/>
              </a:ext>
            </a:extLst>
          </p:cNvPr>
          <p:cNvSpPr txBox="1"/>
          <p:nvPr/>
        </p:nvSpPr>
        <p:spPr>
          <a:xfrm>
            <a:off x="179512" y="1203105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Product Matrix: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824FC4-5C99-D4DF-CC69-449E9F5AB1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388" y="1916832"/>
            <a:ext cx="8583223" cy="3286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16825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6CCA6FD-FB28-3C9A-E58F-722EF4043EE2}"/>
              </a:ext>
            </a:extLst>
          </p:cNvPr>
          <p:cNvSpPr txBox="1"/>
          <p:nvPr/>
        </p:nvSpPr>
        <p:spPr>
          <a:xfrm>
            <a:off x="2064" y="836712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Spec Comparison: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B9D23E6-37E5-18DB-A031-F9C7C2832F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1234705"/>
            <a:ext cx="8424936" cy="5623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81897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100781-A735-BE44-B1FB-049DF49F78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EB49038-3F56-ED87-252D-54FE54466579}"/>
              </a:ext>
            </a:extLst>
          </p:cNvPr>
          <p:cNvSpPr txBox="1"/>
          <p:nvPr/>
        </p:nvSpPr>
        <p:spPr>
          <a:xfrm>
            <a:off x="2064" y="836712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Spec Comparison: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813832-73C4-DFC0-071A-0B1022391D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705" y="1277417"/>
            <a:ext cx="7992590" cy="5544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4384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ACTi AI Solution Architecture #1</a:t>
            </a:r>
          </a:p>
        </p:txBody>
      </p:sp>
      <p:pic>
        <p:nvPicPr>
          <p:cNvPr id="1030" name="Picture 6">
            <a:extLst>
              <a:ext uri="{FF2B5EF4-FFF2-40B4-BE49-F238E27FC236}">
                <a16:creationId xmlns:a16="http://schemas.microsoft.com/office/drawing/2014/main" id="{2FC96785-E8D8-9B62-E7BD-8C65437867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5531" y="3609719"/>
            <a:ext cx="1853952" cy="1853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F454592C-6FD0-A875-A998-F467E7B426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28184" y="4054769"/>
            <a:ext cx="1724224" cy="963852"/>
          </a:xfrm>
          <a:prstGeom prst="rect">
            <a:avLst/>
          </a:prstGeom>
        </p:spPr>
      </p:pic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BAF0199C-2A35-E209-74A4-8A3D3B1864E3}"/>
              </a:ext>
            </a:extLst>
          </p:cNvPr>
          <p:cNvCxnSpPr/>
          <p:nvPr/>
        </p:nvCxnSpPr>
        <p:spPr>
          <a:xfrm>
            <a:off x="2123728" y="4329799"/>
            <a:ext cx="1224136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BE96C2D0-7482-1CA8-8AE1-609CEFD2C7F9}"/>
              </a:ext>
            </a:extLst>
          </p:cNvPr>
          <p:cNvCxnSpPr/>
          <p:nvPr/>
        </p:nvCxnSpPr>
        <p:spPr>
          <a:xfrm>
            <a:off x="5004048" y="4329799"/>
            <a:ext cx="1224136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F1F90011-EA6C-DD6C-FC14-79C09CE91E0E}"/>
              </a:ext>
            </a:extLst>
          </p:cNvPr>
          <p:cNvCxnSpPr/>
          <p:nvPr/>
        </p:nvCxnSpPr>
        <p:spPr>
          <a:xfrm>
            <a:off x="2123728" y="4520535"/>
            <a:ext cx="1224136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9007FF6D-B945-2E91-DF9C-5567141C81E6}"/>
              </a:ext>
            </a:extLst>
          </p:cNvPr>
          <p:cNvCxnSpPr/>
          <p:nvPr/>
        </p:nvCxnSpPr>
        <p:spPr>
          <a:xfrm>
            <a:off x="5004048" y="4520535"/>
            <a:ext cx="1224136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>
            <a:extLst>
              <a:ext uri="{FF2B5EF4-FFF2-40B4-BE49-F238E27FC236}">
                <a16:creationId xmlns:a16="http://schemas.microsoft.com/office/drawing/2014/main" id="{7983AFA7-4BFA-8B1E-CD93-1BEB82D59552}"/>
              </a:ext>
            </a:extLst>
          </p:cNvPr>
          <p:cNvSpPr txBox="1"/>
          <p:nvPr/>
        </p:nvSpPr>
        <p:spPr>
          <a:xfrm>
            <a:off x="2310103" y="4054768"/>
            <a:ext cx="7036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video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ADBC1DF0-EFDF-C4EE-460E-1B664F63FC21}"/>
              </a:ext>
            </a:extLst>
          </p:cNvPr>
          <p:cNvSpPr txBox="1"/>
          <p:nvPr/>
        </p:nvSpPr>
        <p:spPr>
          <a:xfrm>
            <a:off x="2284140" y="4483687"/>
            <a:ext cx="106372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Realtime</a:t>
            </a:r>
          </a:p>
          <a:p>
            <a:r>
              <a:rPr lang="en-US" sz="1400" dirty="0"/>
              <a:t>analytics data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EE6D84BD-FEFA-8F35-221B-BB8401F2FEDA}"/>
              </a:ext>
            </a:extLst>
          </p:cNvPr>
          <p:cNvSpPr txBox="1"/>
          <p:nvPr/>
        </p:nvSpPr>
        <p:spPr>
          <a:xfrm>
            <a:off x="5084254" y="4516584"/>
            <a:ext cx="106372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Realtime</a:t>
            </a:r>
          </a:p>
          <a:p>
            <a:r>
              <a:rPr lang="en-US" sz="1400" dirty="0"/>
              <a:t>analytics data, alerts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950DF562-E559-6E8F-34CA-D20133FB24BF}"/>
              </a:ext>
            </a:extLst>
          </p:cNvPr>
          <p:cNvSpPr txBox="1"/>
          <p:nvPr/>
        </p:nvSpPr>
        <p:spPr>
          <a:xfrm>
            <a:off x="5195466" y="4031894"/>
            <a:ext cx="7036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video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2231CB92-CC8E-DC80-75DD-6F88844521BD}"/>
              </a:ext>
            </a:extLst>
          </p:cNvPr>
          <p:cNvSpPr txBox="1"/>
          <p:nvPr/>
        </p:nvSpPr>
        <p:spPr>
          <a:xfrm>
            <a:off x="957203" y="4888198"/>
            <a:ext cx="106372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AI CAMERA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FC1E104A-477E-C7D2-2909-AB111945DBA4}"/>
              </a:ext>
            </a:extLst>
          </p:cNvPr>
          <p:cNvSpPr txBox="1"/>
          <p:nvPr/>
        </p:nvSpPr>
        <p:spPr>
          <a:xfrm>
            <a:off x="3621151" y="5343493"/>
            <a:ext cx="124707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NVR SERVER</a:t>
            </a:r>
          </a:p>
          <a:p>
            <a:endParaRPr lang="en-US" sz="1400" b="1" dirty="0"/>
          </a:p>
          <a:p>
            <a:r>
              <a:rPr lang="en-US" sz="1400" b="1" dirty="0"/>
              <a:t>(ACTi NVR 3 Corporate)</a:t>
            </a:r>
          </a:p>
        </p:txBody>
      </p:sp>
      <p:cxnSp>
        <p:nvCxnSpPr>
          <p:cNvPr id="58" name="Straight Arrow Connector 57">
            <a:extLst>
              <a:ext uri="{FF2B5EF4-FFF2-40B4-BE49-F238E27FC236}">
                <a16:creationId xmlns:a16="http://schemas.microsoft.com/office/drawing/2014/main" id="{C3D14B8F-1262-1C45-AF70-44278E817103}"/>
              </a:ext>
            </a:extLst>
          </p:cNvPr>
          <p:cNvCxnSpPr>
            <a:cxnSpLocks/>
          </p:cNvCxnSpPr>
          <p:nvPr/>
        </p:nvCxnSpPr>
        <p:spPr>
          <a:xfrm flipV="1">
            <a:off x="4506331" y="3249679"/>
            <a:ext cx="577923" cy="862178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2" name="Picture 8">
            <a:extLst>
              <a:ext uri="{FF2B5EF4-FFF2-40B4-BE49-F238E27FC236}">
                <a16:creationId xmlns:a16="http://schemas.microsoft.com/office/drawing/2014/main" id="{AEF40E6F-FE7A-B6E6-D0DA-7323FA2CC1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8230" y="2843768"/>
            <a:ext cx="432048" cy="314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2" name="TextBox 61">
            <a:extLst>
              <a:ext uri="{FF2B5EF4-FFF2-40B4-BE49-F238E27FC236}">
                <a16:creationId xmlns:a16="http://schemas.microsoft.com/office/drawing/2014/main" id="{A70B9190-064C-954E-C8C8-D20307641484}"/>
              </a:ext>
            </a:extLst>
          </p:cNvPr>
          <p:cNvSpPr txBox="1"/>
          <p:nvPr/>
        </p:nvSpPr>
        <p:spPr>
          <a:xfrm>
            <a:off x="4278262" y="3189389"/>
            <a:ext cx="7036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alerts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B35F9F41-DC49-B559-E548-24BD37ABCFBB}"/>
              </a:ext>
            </a:extLst>
          </p:cNvPr>
          <p:cNvSpPr txBox="1"/>
          <p:nvPr/>
        </p:nvSpPr>
        <p:spPr>
          <a:xfrm>
            <a:off x="6620893" y="5353471"/>
            <a:ext cx="124707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NVR CLIENT</a:t>
            </a:r>
          </a:p>
        </p:txBody>
      </p:sp>
      <p:sp>
        <p:nvSpPr>
          <p:cNvPr id="1024" name="TextBox 1023">
            <a:extLst>
              <a:ext uri="{FF2B5EF4-FFF2-40B4-BE49-F238E27FC236}">
                <a16:creationId xmlns:a16="http://schemas.microsoft.com/office/drawing/2014/main" id="{ED79E846-F4FA-048C-6021-83E9C0D5A990}"/>
              </a:ext>
            </a:extLst>
          </p:cNvPr>
          <p:cNvSpPr txBox="1"/>
          <p:nvPr/>
        </p:nvSpPr>
        <p:spPr>
          <a:xfrm>
            <a:off x="5329431" y="2847021"/>
            <a:ext cx="7036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E-mail</a:t>
            </a:r>
          </a:p>
        </p:txBody>
      </p:sp>
      <p:cxnSp>
        <p:nvCxnSpPr>
          <p:cNvPr id="1025" name="Straight Arrow Connector 1024">
            <a:extLst>
              <a:ext uri="{FF2B5EF4-FFF2-40B4-BE49-F238E27FC236}">
                <a16:creationId xmlns:a16="http://schemas.microsoft.com/office/drawing/2014/main" id="{21667425-B5C0-A643-D87E-2DD52E4E1ADB}"/>
              </a:ext>
            </a:extLst>
          </p:cNvPr>
          <p:cNvCxnSpPr>
            <a:cxnSpLocks/>
          </p:cNvCxnSpPr>
          <p:nvPr/>
        </p:nvCxnSpPr>
        <p:spPr>
          <a:xfrm flipH="1" flipV="1">
            <a:off x="3319424" y="3270606"/>
            <a:ext cx="640143" cy="862178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4" name="Picture 10">
            <a:extLst>
              <a:ext uri="{FF2B5EF4-FFF2-40B4-BE49-F238E27FC236}">
                <a16:creationId xmlns:a16="http://schemas.microsoft.com/office/drawing/2014/main" id="{5DA9F9B0-D23C-19B8-DCB0-C9CA1086E7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0300" y="2560632"/>
            <a:ext cx="862178" cy="862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7" name="TextBox 1026">
            <a:extLst>
              <a:ext uri="{FF2B5EF4-FFF2-40B4-BE49-F238E27FC236}">
                <a16:creationId xmlns:a16="http://schemas.microsoft.com/office/drawing/2014/main" id="{52CD7318-F2F0-72BE-F422-E6E0BF68D694}"/>
              </a:ext>
            </a:extLst>
          </p:cNvPr>
          <p:cNvSpPr txBox="1"/>
          <p:nvPr/>
        </p:nvSpPr>
        <p:spPr>
          <a:xfrm>
            <a:off x="2347693" y="2130344"/>
            <a:ext cx="10637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MOBILE CLIENT</a:t>
            </a:r>
          </a:p>
        </p:txBody>
      </p:sp>
      <p:sp>
        <p:nvSpPr>
          <p:cNvPr id="1029" name="TextBox 1028">
            <a:extLst>
              <a:ext uri="{FF2B5EF4-FFF2-40B4-BE49-F238E27FC236}">
                <a16:creationId xmlns:a16="http://schemas.microsoft.com/office/drawing/2014/main" id="{FFA5AED2-1648-03FF-45B5-CFA363911E10}"/>
              </a:ext>
            </a:extLst>
          </p:cNvPr>
          <p:cNvSpPr txBox="1"/>
          <p:nvPr/>
        </p:nvSpPr>
        <p:spPr>
          <a:xfrm>
            <a:off x="3411417" y="3221968"/>
            <a:ext cx="7036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alerts</a:t>
            </a:r>
          </a:p>
        </p:txBody>
      </p:sp>
      <p:cxnSp>
        <p:nvCxnSpPr>
          <p:cNvPr id="1031" name="Straight Arrow Connector 1030">
            <a:extLst>
              <a:ext uri="{FF2B5EF4-FFF2-40B4-BE49-F238E27FC236}">
                <a16:creationId xmlns:a16="http://schemas.microsoft.com/office/drawing/2014/main" id="{E48F7122-CF4D-8FC5-19AB-FEBE5F3C024D}"/>
              </a:ext>
            </a:extLst>
          </p:cNvPr>
          <p:cNvCxnSpPr>
            <a:cxnSpLocks/>
          </p:cNvCxnSpPr>
          <p:nvPr/>
        </p:nvCxnSpPr>
        <p:spPr>
          <a:xfrm flipH="1" flipV="1">
            <a:off x="3131840" y="3375856"/>
            <a:ext cx="625970" cy="80992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6A7281DB-8F9F-16C6-8E25-4D682F0869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203" y="3624633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27B004A4-045C-1CC7-97A5-6D9F7EFC92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896" y="4089587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5AF338F-4520-6FB1-9CBC-101F7820011C}"/>
              </a:ext>
            </a:extLst>
          </p:cNvPr>
          <p:cNvSpPr txBox="1"/>
          <p:nvPr/>
        </p:nvSpPr>
        <p:spPr>
          <a:xfrm>
            <a:off x="611560" y="1556792"/>
            <a:ext cx="5760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ALPR-based Surveillance</a:t>
            </a:r>
          </a:p>
        </p:txBody>
      </p:sp>
    </p:spTree>
    <p:extLst>
      <p:ext uri="{BB962C8B-B14F-4D97-AF65-F5344CB8AC3E}">
        <p14:creationId xmlns:p14="http://schemas.microsoft.com/office/powerpoint/2010/main" val="31633563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A7EEC4-BDAE-F750-F467-574D37B9E7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92364121-B512-A332-BB7B-7137C1B32A6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ACTi AI Solution Architecture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3F50A4-36AD-7993-75E3-CD4A7410F9ED}"/>
              </a:ext>
            </a:extLst>
          </p:cNvPr>
          <p:cNvSpPr txBox="1"/>
          <p:nvPr/>
        </p:nvSpPr>
        <p:spPr>
          <a:xfrm>
            <a:off x="611560" y="1556792"/>
            <a:ext cx="5760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ALPR-based Access Control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954A598-F4A6-B8B9-65E8-858155B338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064" y="2564904"/>
            <a:ext cx="9144000" cy="3989336"/>
          </a:xfrm>
          <a:prstGeom prst="rect">
            <a:avLst/>
          </a:prstGeom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9114F821-F45E-F87C-7CAF-4C1D038CF04A}"/>
              </a:ext>
            </a:extLst>
          </p:cNvPr>
          <p:cNvCxnSpPr/>
          <p:nvPr/>
        </p:nvCxnSpPr>
        <p:spPr>
          <a:xfrm>
            <a:off x="2699792" y="2492896"/>
            <a:ext cx="1224136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5ED04ED3-AA26-2B49-2BF9-513F636693D0}"/>
              </a:ext>
            </a:extLst>
          </p:cNvPr>
          <p:cNvCxnSpPr/>
          <p:nvPr/>
        </p:nvCxnSpPr>
        <p:spPr>
          <a:xfrm>
            <a:off x="4572000" y="2492896"/>
            <a:ext cx="1224136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C0F1B2F1-AD94-06DF-4D72-40C993D2AA4B}"/>
              </a:ext>
            </a:extLst>
          </p:cNvPr>
          <p:cNvSpPr txBox="1"/>
          <p:nvPr/>
        </p:nvSpPr>
        <p:spPr>
          <a:xfrm>
            <a:off x="2771800" y="2060848"/>
            <a:ext cx="1440160" cy="369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MetaData</a:t>
            </a:r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D11E75E-345F-240C-0789-4FABFC506F89}"/>
              </a:ext>
            </a:extLst>
          </p:cNvPr>
          <p:cNvSpPr txBox="1"/>
          <p:nvPr/>
        </p:nvSpPr>
        <p:spPr>
          <a:xfrm>
            <a:off x="4553560" y="2049954"/>
            <a:ext cx="1440160" cy="369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Video</a:t>
            </a:r>
          </a:p>
        </p:txBody>
      </p:sp>
    </p:spTree>
    <p:extLst>
      <p:ext uri="{BB962C8B-B14F-4D97-AF65-F5344CB8AC3E}">
        <p14:creationId xmlns:p14="http://schemas.microsoft.com/office/powerpoint/2010/main" val="27897610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6CCA6FD-FB28-3C9A-E58F-722EF4043EE2}"/>
              </a:ext>
            </a:extLst>
          </p:cNvPr>
          <p:cNvSpPr txBox="1"/>
          <p:nvPr/>
        </p:nvSpPr>
        <p:spPr>
          <a:xfrm>
            <a:off x="179512" y="1203105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Videos</a:t>
            </a:r>
          </a:p>
        </p:txBody>
      </p:sp>
      <p:pic>
        <p:nvPicPr>
          <p:cNvPr id="6" name="Picture 5">
            <a:hlinkClick r:id="rId3"/>
            <a:extLst>
              <a:ext uri="{FF2B5EF4-FFF2-40B4-BE49-F238E27FC236}">
                <a16:creationId xmlns:a16="http://schemas.microsoft.com/office/drawing/2014/main" id="{76F340B7-FB3D-2D01-3F15-8C6EC62064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7544" y="2132856"/>
            <a:ext cx="1981477" cy="2991267"/>
          </a:xfrm>
          <a:prstGeom prst="rect">
            <a:avLst/>
          </a:prstGeom>
        </p:spPr>
      </p:pic>
      <p:pic>
        <p:nvPicPr>
          <p:cNvPr id="10" name="Picture 9">
            <a:hlinkClick r:id="rId5"/>
            <a:extLst>
              <a:ext uri="{FF2B5EF4-FFF2-40B4-BE49-F238E27FC236}">
                <a16:creationId xmlns:a16="http://schemas.microsoft.com/office/drawing/2014/main" id="{A61EF07A-2D1A-9E7A-C965-82159C4FF0A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55776" y="2142382"/>
            <a:ext cx="1914792" cy="2981741"/>
          </a:xfrm>
          <a:prstGeom prst="rect">
            <a:avLst/>
          </a:prstGeom>
        </p:spPr>
      </p:pic>
      <p:pic>
        <p:nvPicPr>
          <p:cNvPr id="12" name="Picture 11">
            <a:hlinkClick r:id="rId7"/>
            <a:extLst>
              <a:ext uri="{FF2B5EF4-FFF2-40B4-BE49-F238E27FC236}">
                <a16:creationId xmlns:a16="http://schemas.microsoft.com/office/drawing/2014/main" id="{85D12C49-DCCC-D998-86D7-F14EF7199A4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73434" y="2247797"/>
            <a:ext cx="1818580" cy="2876326"/>
          </a:xfrm>
          <a:prstGeom prst="rect">
            <a:avLst/>
          </a:prstGeom>
        </p:spPr>
      </p:pic>
      <p:pic>
        <p:nvPicPr>
          <p:cNvPr id="14" name="Picture 13">
            <a:hlinkClick r:id="rId9"/>
            <a:extLst>
              <a:ext uri="{FF2B5EF4-FFF2-40B4-BE49-F238E27FC236}">
                <a16:creationId xmlns:a16="http://schemas.microsoft.com/office/drawing/2014/main" id="{398C7B1A-60FB-1B4F-9DC4-1F98647FBD6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713860" y="2247796"/>
            <a:ext cx="1818580" cy="2894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16921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BFB2850-CC82-3480-8006-467CA84EED0D}"/>
              </a:ext>
            </a:extLst>
          </p:cNvPr>
          <p:cNvSpPr txBox="1"/>
          <p:nvPr/>
        </p:nvSpPr>
        <p:spPr>
          <a:xfrm>
            <a:off x="1925960" y="3491716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2"/>
              </a:rPr>
              <a:t>https://www.acti.com/products/alpr-cameras</a:t>
            </a: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AB1DF7D-1BB0-A59C-6FC4-58BBDD3F7775}"/>
              </a:ext>
            </a:extLst>
          </p:cNvPr>
          <p:cNvSpPr txBox="1"/>
          <p:nvPr/>
        </p:nvSpPr>
        <p:spPr>
          <a:xfrm>
            <a:off x="1691680" y="2823319"/>
            <a:ext cx="58326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More information on ACTi’s ALPR Cameras:</a:t>
            </a:r>
          </a:p>
        </p:txBody>
      </p:sp>
    </p:spTree>
    <p:extLst>
      <p:ext uri="{BB962C8B-B14F-4D97-AF65-F5344CB8AC3E}">
        <p14:creationId xmlns:p14="http://schemas.microsoft.com/office/powerpoint/2010/main" val="24559516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://www.rimaelektronik.com/images/stories/virtuemart/product/acti-b51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7683C5B-C2DB-B8FB-702D-41EC6A5F69F5}"/>
              </a:ext>
            </a:extLst>
          </p:cNvPr>
          <p:cNvSpPr txBox="1">
            <a:spLocks/>
          </p:cNvSpPr>
          <p:nvPr/>
        </p:nvSpPr>
        <p:spPr>
          <a:xfrm>
            <a:off x="899591" y="1351434"/>
            <a:ext cx="6658799" cy="2088232"/>
          </a:xfrm>
          <a:prstGeom prst="rect">
            <a:avLst/>
          </a:prstGeom>
        </p:spPr>
        <p:txBody>
          <a:bodyPr vert="horz" lIns="91438" tIns="45719" rIns="91438" bIns="45719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4800" b="1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ACTi </a:t>
            </a:r>
          </a:p>
          <a:p>
            <a:pPr algn="l"/>
            <a:r>
              <a:rPr lang="en-US" sz="4800" b="1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ALPR Surveillance Solution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805839-22A8-A241-EBDD-111BB4E4B8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753" b="23862"/>
          <a:stretch/>
        </p:blipFill>
        <p:spPr>
          <a:xfrm>
            <a:off x="460375" y="3602400"/>
            <a:ext cx="4429494" cy="23204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Picture 4">
            <a:extLst>
              <a:ext uri="{FF2B5EF4-FFF2-40B4-BE49-F238E27FC236}">
                <a16:creationId xmlns:a16="http://schemas.microsoft.com/office/drawing/2014/main" id="{E57170DD-EF76-09CD-5EC1-3FD85EE6F3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031" y="3439666"/>
            <a:ext cx="618233" cy="618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6700CAF-25E0-3DD2-1F17-82A96E142B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85421" flipH="1">
            <a:off x="3551764" y="3410169"/>
            <a:ext cx="618233" cy="618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87837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A7A85A6B-060C-7190-33AA-A68495CEA1D4}"/>
              </a:ext>
            </a:extLst>
          </p:cNvPr>
          <p:cNvGraphicFramePr>
            <a:graphicFrameLocks noGrp="1"/>
          </p:cNvGraphicFramePr>
          <p:nvPr/>
        </p:nvGraphicFramePr>
        <p:xfrm>
          <a:off x="673551" y="1654833"/>
          <a:ext cx="8185314" cy="507928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9146">
                  <a:extLst>
                    <a:ext uri="{9D8B030D-6E8A-4147-A177-3AD203B41FA5}">
                      <a16:colId xmlns:a16="http://schemas.microsoft.com/office/drawing/2014/main" val="420673229"/>
                    </a:ext>
                  </a:extLst>
                </a:gridCol>
                <a:gridCol w="3087329">
                  <a:extLst>
                    <a:ext uri="{9D8B030D-6E8A-4147-A177-3AD203B41FA5}">
                      <a16:colId xmlns:a16="http://schemas.microsoft.com/office/drawing/2014/main" val="534570035"/>
                    </a:ext>
                  </a:extLst>
                </a:gridCol>
                <a:gridCol w="2998839">
                  <a:extLst>
                    <a:ext uri="{9D8B030D-6E8A-4147-A177-3AD203B41FA5}">
                      <a16:colId xmlns:a16="http://schemas.microsoft.com/office/drawing/2014/main" val="3321364852"/>
                    </a:ext>
                  </a:extLst>
                </a:gridCol>
              </a:tblGrid>
              <a:tr h="281610">
                <a:tc>
                  <a:txBody>
                    <a:bodyPr/>
                    <a:lstStyle/>
                    <a:p>
                      <a:r>
                        <a:rPr lang="en-US" sz="1400" dirty="0"/>
                        <a:t>Model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A429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VMGB-410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132533"/>
                  </a:ext>
                </a:extLst>
              </a:tr>
              <a:tr h="505112">
                <a:tc>
                  <a:txBody>
                    <a:bodyPr/>
                    <a:lstStyle/>
                    <a:p>
                      <a:r>
                        <a:rPr lang="en-US" sz="1400" dirty="0"/>
                        <a:t>Photo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43954124"/>
                  </a:ext>
                </a:extLst>
              </a:tr>
              <a:tr h="281610">
                <a:tc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Product Type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ALPR Zoom Bullet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ALPR Zoom Bullet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92981586"/>
                  </a:ext>
                </a:extLst>
              </a:tr>
              <a:tr h="337449">
                <a:tc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Maximum Resolution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4MP @ 60 fps, 2MP @ 120fps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2MP @ 60fps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93118323"/>
                  </a:ext>
                </a:extLst>
              </a:tr>
              <a:tr h="281610">
                <a:tc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Lens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Zoom, f2.8-12mm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Zoom, f2.8-12mm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0836875"/>
                  </a:ext>
                </a:extLst>
              </a:tr>
              <a:tr h="281610">
                <a:tc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Digital Image Stabilizer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Yes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41840"/>
                  </a:ext>
                </a:extLst>
              </a:tr>
              <a:tr h="281610">
                <a:tc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WDR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150 dB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140 dB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41757040"/>
                  </a:ext>
                </a:extLst>
              </a:tr>
              <a:tr h="281610">
                <a:tc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Environmental Casing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IP67, IK10, Vibration proof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IP67, IK10, Vibration proof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45139455"/>
                  </a:ext>
                </a:extLst>
              </a:tr>
              <a:tr h="1223585">
                <a:tc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Vehicle Analytics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Automatic License Plate Recognition (ALPR), License Plate Detection, Smart Motion Detection, Vehicle Detection, Smart Intrusion Protection, Vehicle Line Crossing Detection, Vehicle Enter Area Detection, Vehicle Counting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Automatic License Plate Recognition (ALPR), License Plate Detection, Smart Motion Detection, Vehicle Detection, Smart Intrusion Protection, Vehicle Line Crossing Detection, Vehicle Enter Area Detection, Vehicle Counting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04611960"/>
                  </a:ext>
                </a:extLst>
              </a:tr>
              <a:tr h="462243">
                <a:tc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Vehicle Metadata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Vehicle type, Vehicle color, Vehicle brand, Vehicle direction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Vehicle type, Vehicle color, Vehicle brand, Vehicle direction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71665085"/>
                  </a:ext>
                </a:extLst>
              </a:tr>
              <a:tr h="462243">
                <a:tc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Vehicle Capture Speed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Front-Installation: 120 km/h</a:t>
                      </a:r>
                    </a:p>
                    <a:p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Side-Installation: 80 km/h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Front-Installation: 120 km/h</a:t>
                      </a:r>
                    </a:p>
                    <a:p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Side-Installation: 80 km/h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88741679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6718A507-6026-1404-4F43-8DDD40FFCC8A}"/>
              </a:ext>
            </a:extLst>
          </p:cNvPr>
          <p:cNvSpPr txBox="1"/>
          <p:nvPr/>
        </p:nvSpPr>
        <p:spPr>
          <a:xfrm>
            <a:off x="651293" y="1164881"/>
            <a:ext cx="4320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ALPR Camera Options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EA4E7D82-9241-4BA5-5A8B-7A55FCE167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9500" y="1763050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BB6E456E-C338-0548-54BE-9062E62551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0293" y="1763050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172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Aluminium Platform Bracket Suitable For Flush Mounted Roof Rails - Bossco  Auto 4x4 Accessories">
            <a:extLst>
              <a:ext uri="{FF2B5EF4-FFF2-40B4-BE49-F238E27FC236}">
                <a16:creationId xmlns:a16="http://schemas.microsoft.com/office/drawing/2014/main" id="{B141A6A9-0459-D06A-C0A5-898810129A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6903" y="2713700"/>
            <a:ext cx="4334439" cy="3253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2286E21D-2CAD-219C-C960-B882234F03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6677" y="1836171"/>
            <a:ext cx="3099620" cy="3099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rrow: Bent 1">
            <a:extLst>
              <a:ext uri="{FF2B5EF4-FFF2-40B4-BE49-F238E27FC236}">
                <a16:creationId xmlns:a16="http://schemas.microsoft.com/office/drawing/2014/main" id="{532436BA-A6D8-D4D9-9C48-263E24E2F4CE}"/>
              </a:ext>
            </a:extLst>
          </p:cNvPr>
          <p:cNvSpPr/>
          <p:nvPr/>
        </p:nvSpPr>
        <p:spPr>
          <a:xfrm rot="5400000">
            <a:off x="4864906" y="2643648"/>
            <a:ext cx="849697" cy="934065"/>
          </a:xfrm>
          <a:prstGeom prst="ben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01294BB-D19B-418D-5334-4E4655AEA2DB}"/>
              </a:ext>
            </a:extLst>
          </p:cNvPr>
          <p:cNvSpPr txBox="1"/>
          <p:nvPr/>
        </p:nvSpPr>
        <p:spPr>
          <a:xfrm>
            <a:off x="651293" y="1164881"/>
            <a:ext cx="4320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Roof Mounting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29B31FA-1642-19C7-2847-45D3F102B73A}"/>
              </a:ext>
            </a:extLst>
          </p:cNvPr>
          <p:cNvSpPr txBox="1"/>
          <p:nvPr/>
        </p:nvSpPr>
        <p:spPr>
          <a:xfrm>
            <a:off x="727587" y="1641987"/>
            <a:ext cx="67154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There are various mounts available from the local suppliers which can be attached to the roof frame and has screw holes for connecting the camera.</a:t>
            </a:r>
          </a:p>
          <a:p>
            <a:r>
              <a:rPr lang="en-US" dirty="0"/>
              <a:t>Such as this example: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981C44D-3C67-018D-7063-F588F005BDB0}"/>
              </a:ext>
            </a:extLst>
          </p:cNvPr>
          <p:cNvSpPr txBox="1"/>
          <p:nvPr/>
        </p:nvSpPr>
        <p:spPr>
          <a:xfrm>
            <a:off x="727587" y="4417141"/>
            <a:ext cx="222700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The camera’s own bracket has 360-degree surround gimbal, so it can be adjusted to point at any direction.</a:t>
            </a:r>
          </a:p>
        </p:txBody>
      </p:sp>
    </p:spTree>
    <p:extLst>
      <p:ext uri="{BB962C8B-B14F-4D97-AF65-F5344CB8AC3E}">
        <p14:creationId xmlns:p14="http://schemas.microsoft.com/office/powerpoint/2010/main" val="42204980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246288-3D82-6B69-D239-A94CF7E4A0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588F816-7CA5-4BB8-B5CB-FF42A3CFEB36}"/>
              </a:ext>
            </a:extLst>
          </p:cNvPr>
          <p:cNvGraphicFramePr>
            <a:graphicFrameLocks noGrp="1"/>
          </p:cNvGraphicFramePr>
          <p:nvPr/>
        </p:nvGraphicFramePr>
        <p:xfrm>
          <a:off x="314631" y="1588941"/>
          <a:ext cx="8337756" cy="4669144"/>
        </p:xfrm>
        <a:graphic>
          <a:graphicData uri="http://schemas.openxmlformats.org/drawingml/2006/table">
            <a:tbl>
              <a:tblPr/>
              <a:tblGrid>
                <a:gridCol w="1665722">
                  <a:extLst>
                    <a:ext uri="{9D8B030D-6E8A-4147-A177-3AD203B41FA5}">
                      <a16:colId xmlns:a16="http://schemas.microsoft.com/office/drawing/2014/main" val="2868524501"/>
                    </a:ext>
                  </a:extLst>
                </a:gridCol>
                <a:gridCol w="3336017">
                  <a:extLst>
                    <a:ext uri="{9D8B030D-6E8A-4147-A177-3AD203B41FA5}">
                      <a16:colId xmlns:a16="http://schemas.microsoft.com/office/drawing/2014/main" val="1363107277"/>
                    </a:ext>
                  </a:extLst>
                </a:gridCol>
                <a:gridCol w="3336017">
                  <a:extLst>
                    <a:ext uri="{9D8B030D-6E8A-4147-A177-3AD203B41FA5}">
                      <a16:colId xmlns:a16="http://schemas.microsoft.com/office/drawing/2014/main" val="2384946753"/>
                    </a:ext>
                  </a:extLst>
                </a:gridCol>
              </a:tblGrid>
              <a:tr h="303088">
                <a:tc>
                  <a:txBody>
                    <a:bodyPr/>
                    <a:lstStyle/>
                    <a:p>
                      <a:pPr algn="l" fontAlgn="ctr" latinLnBrk="0">
                        <a:buNone/>
                      </a:pPr>
                      <a:r>
                        <a:rPr lang="en-US" sz="1200" dirty="0">
                          <a:effectLst/>
                          <a:latin typeface="Open Sans" panose="020B0606030504020204" pitchFamily="34" charset="0"/>
                        </a:rPr>
                        <a:t>Model</a:t>
                      </a:r>
                    </a:p>
                  </a:txBody>
                  <a:tcPr marR="24923" marT="49845" marB="49845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>
                        <a:buNone/>
                      </a:pPr>
                      <a:r>
                        <a:rPr lang="en-US" sz="1200">
                          <a:solidFill>
                            <a:srgbClr val="3166FF"/>
                          </a:solidFill>
                          <a:effectLst/>
                          <a:latin typeface="Open Sans" panose="020B0606030504020204" pitchFamily="34" charset="0"/>
                        </a:rPr>
                        <a:t>PCI-101</a:t>
                      </a:r>
                    </a:p>
                  </a:txBody>
                  <a:tcPr marR="24923" marT="49845" marB="49845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>
                        <a:buNone/>
                      </a:pPr>
                      <a:r>
                        <a:rPr lang="en-US" sz="1200" dirty="0">
                          <a:solidFill>
                            <a:srgbClr val="3166FF"/>
                          </a:solidFill>
                          <a:effectLst/>
                          <a:latin typeface="Open Sans" panose="020B0606030504020204" pitchFamily="34" charset="0"/>
                        </a:rPr>
                        <a:t>PCI-201</a:t>
                      </a:r>
                    </a:p>
                  </a:txBody>
                  <a:tcPr marR="24923" marT="49845" marB="49845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7394502"/>
                  </a:ext>
                </a:extLst>
              </a:tr>
              <a:tr h="625029">
                <a:tc>
                  <a:txBody>
                    <a:bodyPr/>
                    <a:lstStyle/>
                    <a:p>
                      <a:pPr algn="l" fontAlgn="ctr" latinLnBrk="0">
                        <a:buNone/>
                      </a:pPr>
                      <a:r>
                        <a:rPr lang="en-US" sz="1200" dirty="0">
                          <a:effectLst/>
                          <a:latin typeface="Open Sans" panose="020B0606030504020204" pitchFamily="34" charset="0"/>
                        </a:rPr>
                        <a:t>Photo</a:t>
                      </a:r>
                    </a:p>
                  </a:txBody>
                  <a:tcPr marR="24923" marT="49845" marB="49845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>
                        <a:buNone/>
                      </a:pPr>
                      <a:endParaRPr lang="en-US" sz="1200">
                        <a:effectLst/>
                        <a:latin typeface="Open Sans" panose="020B0606030504020204" pitchFamily="34" charset="0"/>
                      </a:endParaRPr>
                    </a:p>
                  </a:txBody>
                  <a:tcPr marR="24923" marT="49845" marB="49845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>
                        <a:buNone/>
                      </a:pPr>
                      <a:endParaRPr lang="en-US" sz="1200">
                        <a:effectLst/>
                        <a:latin typeface="Open Sans" panose="020B0606030504020204" pitchFamily="34" charset="0"/>
                      </a:endParaRPr>
                    </a:p>
                  </a:txBody>
                  <a:tcPr marR="24923" marT="49845" marB="49845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4304533"/>
                  </a:ext>
                </a:extLst>
              </a:tr>
              <a:tr h="303088">
                <a:tc>
                  <a:txBody>
                    <a:bodyPr/>
                    <a:lstStyle/>
                    <a:p>
                      <a:pPr algn="l" fontAlgn="ctr" latinLnBrk="0">
                        <a:buNone/>
                      </a:pPr>
                      <a:r>
                        <a:rPr lang="en-US" sz="1200">
                          <a:effectLst/>
                          <a:latin typeface="Open Sans" panose="020B0606030504020204" pitchFamily="34" charset="0"/>
                        </a:rPr>
                        <a:t>Type</a:t>
                      </a:r>
                    </a:p>
                  </a:txBody>
                  <a:tcPr marR="24923" marT="49845" marB="49845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>
                        <a:buNone/>
                      </a:pPr>
                      <a:r>
                        <a:rPr lang="en-US" sz="120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Server</a:t>
                      </a:r>
                    </a:p>
                  </a:txBody>
                  <a:tcPr marR="24923" marT="49845" marB="49845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>
                        <a:buNone/>
                      </a:pPr>
                      <a:r>
                        <a:rPr lang="en-US" sz="120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Server</a:t>
                      </a:r>
                    </a:p>
                  </a:txBody>
                  <a:tcPr marR="24923" marT="49845" marB="49845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6567105"/>
                  </a:ext>
                </a:extLst>
              </a:tr>
              <a:tr h="684348">
                <a:tc>
                  <a:txBody>
                    <a:bodyPr/>
                    <a:lstStyle/>
                    <a:p>
                      <a:pPr algn="l" fontAlgn="ctr" latinLnBrk="0">
                        <a:buNone/>
                      </a:pPr>
                      <a:r>
                        <a:rPr lang="en-US" sz="1200">
                          <a:effectLst/>
                          <a:latin typeface="Open Sans" panose="020B0606030504020204" pitchFamily="34" charset="0"/>
                        </a:rPr>
                        <a:t>CPU</a:t>
                      </a:r>
                    </a:p>
                  </a:txBody>
                  <a:tcPr marR="24923" marT="49845" marB="49845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>
                        <a:buNone/>
                      </a:pPr>
                      <a:r>
                        <a:rPr lang="en-US" sz="1200" dirty="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Intel® Atom® x6425E (quad-core 2.0GHz/ 3.0GHz 12W)</a:t>
                      </a:r>
                    </a:p>
                  </a:txBody>
                  <a:tcPr marR="24923" marT="49845" marB="49845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>
                        <a:buNone/>
                      </a:pPr>
                      <a:r>
                        <a:rPr lang="en-US" sz="120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Intel® Core™ i3-12100E (12M Cache, up to 3.20 GHz)</a:t>
                      </a:r>
                    </a:p>
                  </a:txBody>
                  <a:tcPr marR="24923" marT="49845" marB="49845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510025"/>
                  </a:ext>
                </a:extLst>
              </a:tr>
              <a:tr h="303088">
                <a:tc>
                  <a:txBody>
                    <a:bodyPr/>
                    <a:lstStyle/>
                    <a:p>
                      <a:pPr algn="l" fontAlgn="ctr" latinLnBrk="0">
                        <a:buNone/>
                      </a:pPr>
                      <a:r>
                        <a:rPr lang="en-US" sz="1200">
                          <a:effectLst/>
                          <a:latin typeface="Open Sans" panose="020B0606030504020204" pitchFamily="34" charset="0"/>
                        </a:rPr>
                        <a:t>RAM</a:t>
                      </a:r>
                    </a:p>
                  </a:txBody>
                  <a:tcPr marR="24923" marT="49845" marB="49845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>
                        <a:buNone/>
                      </a:pPr>
                      <a:r>
                        <a:rPr lang="en-US" sz="120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8GB, DDR4, 3200MT/s</a:t>
                      </a:r>
                    </a:p>
                  </a:txBody>
                  <a:tcPr marR="24923" marT="49845" marB="49845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>
                        <a:buNone/>
                      </a:pPr>
                      <a:r>
                        <a:rPr lang="en-US" sz="120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16GB, DDR5, 4800MT/s</a:t>
                      </a:r>
                    </a:p>
                  </a:txBody>
                  <a:tcPr marR="24923" marT="49845" marB="49845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6513451"/>
                  </a:ext>
                </a:extLst>
              </a:tr>
              <a:tr h="303088">
                <a:tc>
                  <a:txBody>
                    <a:bodyPr/>
                    <a:lstStyle/>
                    <a:p>
                      <a:pPr algn="l" fontAlgn="ctr" latinLnBrk="0">
                        <a:buNone/>
                      </a:pPr>
                      <a:r>
                        <a:rPr lang="en-US" sz="1200">
                          <a:effectLst/>
                          <a:latin typeface="Open Sans" panose="020B0606030504020204" pitchFamily="34" charset="0"/>
                        </a:rPr>
                        <a:t>Storage Bay</a:t>
                      </a:r>
                    </a:p>
                  </a:txBody>
                  <a:tcPr marR="24923" marT="49845" marB="49845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>
                        <a:buNone/>
                      </a:pPr>
                      <a:r>
                        <a:rPr lang="en-US" sz="1200" dirty="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1</a:t>
                      </a:r>
                    </a:p>
                  </a:txBody>
                  <a:tcPr marR="24923" marT="49845" marB="49845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>
                        <a:buNone/>
                      </a:pPr>
                      <a:r>
                        <a:rPr lang="en-US" sz="120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2</a:t>
                      </a:r>
                    </a:p>
                  </a:txBody>
                  <a:tcPr marR="24923" marT="49845" marB="49845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2955640"/>
                  </a:ext>
                </a:extLst>
              </a:tr>
              <a:tr h="303088">
                <a:tc>
                  <a:txBody>
                    <a:bodyPr/>
                    <a:lstStyle/>
                    <a:p>
                      <a:pPr algn="l" fontAlgn="ctr" latinLnBrk="0">
                        <a:buNone/>
                      </a:pPr>
                      <a:r>
                        <a:rPr lang="en-US" sz="1200">
                          <a:effectLst/>
                          <a:latin typeface="Open Sans" panose="020B0606030504020204" pitchFamily="34" charset="0"/>
                        </a:rPr>
                        <a:t>PoE Ports</a:t>
                      </a:r>
                    </a:p>
                  </a:txBody>
                  <a:tcPr marR="24923" marT="49845" marB="49845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>
                        <a:buNone/>
                      </a:pPr>
                      <a:r>
                        <a:rPr lang="en-US" sz="120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M12, 4 port(s)</a:t>
                      </a:r>
                    </a:p>
                  </a:txBody>
                  <a:tcPr marR="24923" marT="49845" marB="49845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>
                        <a:buNone/>
                      </a:pPr>
                      <a:r>
                        <a:rPr lang="en-US" sz="120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M12, 4 port(s)</a:t>
                      </a:r>
                    </a:p>
                  </a:txBody>
                  <a:tcPr marR="24923" marT="49845" marB="49845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7651663"/>
                  </a:ext>
                </a:extLst>
              </a:tr>
              <a:tr h="303088">
                <a:tc>
                  <a:txBody>
                    <a:bodyPr/>
                    <a:lstStyle/>
                    <a:p>
                      <a:pPr algn="l" fontAlgn="ctr" latinLnBrk="0">
                        <a:buNone/>
                      </a:pPr>
                      <a:r>
                        <a:rPr lang="en-US" sz="1200">
                          <a:effectLst/>
                          <a:latin typeface="Open Sans" panose="020B0606030504020204" pitchFamily="34" charset="0"/>
                        </a:rPr>
                        <a:t>DI/DO</a:t>
                      </a:r>
                    </a:p>
                  </a:txBody>
                  <a:tcPr marR="24923" marT="49845" marB="49845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>
                        <a:buNone/>
                      </a:pPr>
                      <a:r>
                        <a:rPr lang="en-US" sz="1200" dirty="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4/4</a:t>
                      </a:r>
                    </a:p>
                  </a:txBody>
                  <a:tcPr marR="24923" marT="49845" marB="49845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>
                        <a:buNone/>
                      </a:pPr>
                      <a:r>
                        <a:rPr lang="en-US" sz="120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4/4</a:t>
                      </a:r>
                    </a:p>
                  </a:txBody>
                  <a:tcPr marR="24923" marT="49845" marB="49845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1224762"/>
                  </a:ext>
                </a:extLst>
              </a:tr>
              <a:tr h="337475">
                <a:tc>
                  <a:txBody>
                    <a:bodyPr/>
                    <a:lstStyle/>
                    <a:p>
                      <a:pPr algn="l" fontAlgn="ctr" latinLnBrk="0">
                        <a:buNone/>
                      </a:pPr>
                      <a:r>
                        <a:rPr lang="en-US" sz="1200">
                          <a:effectLst/>
                          <a:latin typeface="Open Sans" panose="020B0606030504020204" pitchFamily="34" charset="0"/>
                        </a:rPr>
                        <a:t>Operating System</a:t>
                      </a:r>
                    </a:p>
                  </a:txBody>
                  <a:tcPr marR="24923" marT="49845" marB="49845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>
                        <a:buNone/>
                      </a:pPr>
                      <a:r>
                        <a:rPr lang="en-US" sz="1200" dirty="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Windows 11 IoT Enterprise</a:t>
                      </a:r>
                    </a:p>
                  </a:txBody>
                  <a:tcPr marR="24923" marT="49845" marB="49845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>
                        <a:buNone/>
                      </a:pPr>
                      <a:r>
                        <a:rPr lang="en-US" sz="1200" dirty="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Windows 11 IoT Enterprise</a:t>
                      </a:r>
                    </a:p>
                  </a:txBody>
                  <a:tcPr marR="24923" marT="49845" marB="49845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8878071"/>
                  </a:ext>
                </a:extLst>
              </a:tr>
              <a:tr h="303088">
                <a:tc>
                  <a:txBody>
                    <a:bodyPr/>
                    <a:lstStyle/>
                    <a:p>
                      <a:pPr algn="l" fontAlgn="ctr" latinLnBrk="0">
                        <a:buNone/>
                      </a:pPr>
                      <a:r>
                        <a:rPr lang="en-US" sz="1200">
                          <a:effectLst/>
                          <a:latin typeface="Open Sans" panose="020B0606030504020204" pitchFamily="34" charset="0"/>
                        </a:rPr>
                        <a:t>Power Input</a:t>
                      </a:r>
                    </a:p>
                  </a:txBody>
                  <a:tcPr marR="24923" marT="49845" marB="49845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>
                        <a:buNone/>
                      </a:pPr>
                      <a:r>
                        <a:rPr lang="en-US" sz="120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DC 8-35V</a:t>
                      </a:r>
                    </a:p>
                  </a:txBody>
                  <a:tcPr marR="24923" marT="49845" marB="49845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>
                        <a:buNone/>
                      </a:pPr>
                      <a:r>
                        <a:rPr lang="en-US" sz="120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DC 8-48V</a:t>
                      </a:r>
                    </a:p>
                  </a:txBody>
                  <a:tcPr marR="24923" marT="49845" marB="49845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9606367"/>
                  </a:ext>
                </a:extLst>
              </a:tr>
              <a:tr h="306186">
                <a:tc>
                  <a:txBody>
                    <a:bodyPr/>
                    <a:lstStyle/>
                    <a:p>
                      <a:pPr algn="l" fontAlgn="ctr" latinLnBrk="0">
                        <a:buNone/>
                      </a:pPr>
                      <a:r>
                        <a:rPr lang="en-US" sz="1200">
                          <a:effectLst/>
                          <a:latin typeface="Open Sans" panose="020B0606030504020204" pitchFamily="34" charset="0"/>
                        </a:rPr>
                        <a:t>Ignition Control</a:t>
                      </a:r>
                    </a:p>
                  </a:txBody>
                  <a:tcPr marR="24923" marT="49845" marB="49845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>
                        <a:buNone/>
                      </a:pPr>
                      <a:r>
                        <a:rPr lang="en-US" sz="1200" dirty="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Yes</a:t>
                      </a:r>
                    </a:p>
                  </a:txBody>
                  <a:tcPr marR="24923" marT="49845" marB="49845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>
                        <a:buNone/>
                      </a:pPr>
                      <a:r>
                        <a:rPr lang="en-US" sz="1200" dirty="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Yes</a:t>
                      </a:r>
                    </a:p>
                  </a:txBody>
                  <a:tcPr marR="24923" marT="49845" marB="49845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0590269"/>
                  </a:ext>
                </a:extLst>
              </a:tr>
              <a:tr h="291402">
                <a:tc>
                  <a:txBody>
                    <a:bodyPr/>
                    <a:lstStyle/>
                    <a:p>
                      <a:pPr algn="l" fontAlgn="ctr" latinLnBrk="0">
                        <a:buNone/>
                      </a:pPr>
                      <a:r>
                        <a:rPr lang="en-US" sz="1200">
                          <a:effectLst/>
                          <a:latin typeface="Open Sans" panose="020B0606030504020204" pitchFamily="34" charset="0"/>
                        </a:rPr>
                        <a:t>Vibration proof</a:t>
                      </a:r>
                    </a:p>
                  </a:txBody>
                  <a:tcPr marR="24923" marT="49845" marB="49845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>
                        <a:buNone/>
                      </a:pPr>
                      <a:r>
                        <a:rPr lang="en-US" sz="120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EN50155</a:t>
                      </a:r>
                    </a:p>
                  </a:txBody>
                  <a:tcPr marR="24923" marT="49845" marB="49845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>
                        <a:buNone/>
                      </a:pPr>
                      <a:r>
                        <a:rPr lang="en-US" sz="1200" dirty="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EN50155</a:t>
                      </a:r>
                    </a:p>
                  </a:txBody>
                  <a:tcPr marR="24923" marT="49845" marB="49845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0322747"/>
                  </a:ext>
                </a:extLst>
              </a:tr>
              <a:tr h="303088">
                <a:tc>
                  <a:txBody>
                    <a:bodyPr/>
                    <a:lstStyle/>
                    <a:p>
                      <a:pPr algn="l" fontAlgn="ctr" latinLnBrk="0">
                        <a:buNone/>
                      </a:pPr>
                      <a:r>
                        <a:rPr lang="en-US" sz="1200">
                          <a:effectLst/>
                          <a:latin typeface="Open Sans" panose="020B0606030504020204" pitchFamily="34" charset="0"/>
                        </a:rPr>
                        <a:t>Approvals</a:t>
                      </a:r>
                    </a:p>
                  </a:txBody>
                  <a:tcPr marR="24923" marT="49845" marB="49845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>
                        <a:buNone/>
                      </a:pPr>
                      <a:r>
                        <a:rPr lang="en-US" sz="120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E-Mark</a:t>
                      </a:r>
                    </a:p>
                  </a:txBody>
                  <a:tcPr marR="24923" marT="49845" marB="49845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>
                        <a:buNone/>
                      </a:pPr>
                      <a:r>
                        <a:rPr lang="en-US" sz="1200" dirty="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E-Mark</a:t>
                      </a:r>
                    </a:p>
                  </a:txBody>
                  <a:tcPr marR="24923" marT="49845" marB="49845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6644133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DB0FD883-9814-53DF-5794-87968DFA5950}"/>
              </a:ext>
            </a:extLst>
          </p:cNvPr>
          <p:cNvSpPr txBox="1"/>
          <p:nvPr/>
        </p:nvSpPr>
        <p:spPr>
          <a:xfrm>
            <a:off x="251520" y="1188831"/>
            <a:ext cx="4320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In-Vehicle NVR Server Options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F079FD9-F897-2364-0DA7-8B55BA698EC2}"/>
              </a:ext>
            </a:extLst>
          </p:cNvPr>
          <p:cNvSpPr txBox="1"/>
          <p:nvPr/>
        </p:nvSpPr>
        <p:spPr>
          <a:xfrm>
            <a:off x="7220099" y="1588941"/>
            <a:ext cx="112966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>
                <a:solidFill>
                  <a:srgbClr val="FF0000"/>
                </a:solidFill>
              </a:rPr>
              <a:t>Recommended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1F70E89-4B05-2E01-87D3-BB37B434AF7B}"/>
              </a:ext>
            </a:extLst>
          </p:cNvPr>
          <p:cNvSpPr txBox="1"/>
          <p:nvPr/>
        </p:nvSpPr>
        <p:spPr>
          <a:xfrm>
            <a:off x="251520" y="6380985"/>
            <a:ext cx="74226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rgbClr val="0070C0"/>
                </a:solidFill>
              </a:rPr>
              <a:t>NVR 3 Corporate </a:t>
            </a:r>
            <a:r>
              <a:rPr lang="en-US" sz="1600" dirty="0">
                <a:solidFill>
                  <a:srgbClr val="0070C0"/>
                </a:solidFill>
              </a:rPr>
              <a:t>edition will be installed in those Servers upon the project.</a:t>
            </a:r>
          </a:p>
        </p:txBody>
      </p:sp>
      <p:pic>
        <p:nvPicPr>
          <p:cNvPr id="5121" name="Picture 1">
            <a:extLst>
              <a:ext uri="{FF2B5EF4-FFF2-40B4-BE49-F238E27FC236}">
                <a16:creationId xmlns:a16="http://schemas.microsoft.com/office/drawing/2014/main" id="{9663C5FD-E6E7-DE31-B9C3-7384CBB902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8438" y="1711841"/>
            <a:ext cx="981292" cy="1059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>
            <a:extLst>
              <a:ext uri="{FF2B5EF4-FFF2-40B4-BE49-F238E27FC236}">
                <a16:creationId xmlns:a16="http://schemas.microsoft.com/office/drawing/2014/main" id="{8B42F493-3BEF-5D4E-98C5-E44555D6DC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1056" y="1711841"/>
            <a:ext cx="981293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04670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The software inside the NVR server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AAE5D16D-00F8-0576-61EF-850747E8ECC4}"/>
              </a:ext>
            </a:extLst>
          </p:cNvPr>
          <p:cNvGraphicFramePr>
            <a:graphicFrameLocks noGrp="1"/>
          </p:cNvGraphicFramePr>
          <p:nvPr/>
        </p:nvGraphicFramePr>
        <p:xfrm>
          <a:off x="503548" y="2727504"/>
          <a:ext cx="8136904" cy="3962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6845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89021">
                  <a:extLst>
                    <a:ext uri="{9D8B030D-6E8A-4147-A177-3AD203B41FA5}">
                      <a16:colId xmlns:a16="http://schemas.microsoft.com/office/drawing/2014/main" val="468612955"/>
                    </a:ext>
                  </a:extLst>
                </a:gridCol>
                <a:gridCol w="2079432">
                  <a:extLst>
                    <a:ext uri="{9D8B030D-6E8A-4147-A177-3AD203B41FA5}">
                      <a16:colId xmlns:a16="http://schemas.microsoft.com/office/drawing/2014/main" val="866930826"/>
                    </a:ext>
                  </a:extLst>
                </a:gridCol>
              </a:tblGrid>
              <a:tr h="273647">
                <a:tc>
                  <a:txBody>
                    <a:bodyPr/>
                    <a:lstStyle/>
                    <a:p>
                      <a:r>
                        <a:rPr lang="en-US" sz="1400" b="1"/>
                        <a:t>Feature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/>
                        <a:t>NVR 3 Business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/>
                        <a:t>NVR 3 Corporate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3647">
                <a:tc>
                  <a:txBody>
                    <a:bodyPr/>
                    <a:lstStyle/>
                    <a:p>
                      <a:r>
                        <a:rPr lang="en-US" sz="1400"/>
                        <a:t>Maximum Number of Channels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100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200 </a:t>
                      </a:r>
                      <a:r>
                        <a:rPr lang="en-US" sz="12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(Standalone NVR 256)</a:t>
                      </a:r>
                      <a:endParaRPr lang="en-US" sz="14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3647">
                <a:tc>
                  <a:txBody>
                    <a:bodyPr/>
                    <a:lstStyle/>
                    <a:p>
                      <a:r>
                        <a:rPr lang="en-US" sz="1400"/>
                        <a:t>Free ACTi Camera Channels Included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3647">
                <a:tc>
                  <a:txBody>
                    <a:bodyPr/>
                    <a:lstStyle/>
                    <a:p>
                      <a:r>
                        <a:rPr lang="en-US" sz="1400"/>
                        <a:t>Free 3</a:t>
                      </a:r>
                      <a:r>
                        <a:rPr lang="en-US" sz="1400" baseline="30000"/>
                        <a:t>rd</a:t>
                      </a:r>
                      <a:r>
                        <a:rPr lang="en-US" sz="1400"/>
                        <a:t> Party Camera Channels Included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TW" sz="1400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32438586"/>
                  </a:ext>
                </a:extLst>
              </a:tr>
              <a:tr h="273647">
                <a:tc>
                  <a:txBody>
                    <a:bodyPr/>
                    <a:lstStyle/>
                    <a:p>
                      <a:r>
                        <a:rPr lang="en-US" sz="1400"/>
                        <a:t>CMS Support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No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Yes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80548930"/>
                  </a:ext>
                </a:extLst>
              </a:tr>
              <a:tr h="273647">
                <a:tc>
                  <a:txBody>
                    <a:bodyPr/>
                    <a:lstStyle/>
                    <a:p>
                      <a:r>
                        <a:rPr lang="en-US" sz="1400"/>
                        <a:t>POS, Access Control, Network IO Support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No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Yes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3647">
                <a:tc>
                  <a:txBody>
                    <a:bodyPr/>
                    <a:lstStyle/>
                    <a:p>
                      <a:r>
                        <a:rPr lang="en-US" sz="1400" err="1"/>
                        <a:t>eMap</a:t>
                      </a:r>
                      <a:endParaRPr 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Yes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3647">
                <a:tc>
                  <a:txBody>
                    <a:bodyPr/>
                    <a:lstStyle/>
                    <a:p>
                      <a:r>
                        <a:rPr lang="en-US" sz="1400"/>
                        <a:t>Google Map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No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Yes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0238445"/>
                  </a:ext>
                </a:extLst>
              </a:tr>
              <a:tr h="273647">
                <a:tc>
                  <a:txBody>
                    <a:bodyPr/>
                    <a:lstStyle/>
                    <a:p>
                      <a:r>
                        <a:rPr lang="en-US" sz="1400"/>
                        <a:t>Embedded Websites within Display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No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Yes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12262903"/>
                  </a:ext>
                </a:extLst>
              </a:tr>
              <a:tr h="273647">
                <a:tc>
                  <a:txBody>
                    <a:bodyPr/>
                    <a:lstStyle/>
                    <a:p>
                      <a:r>
                        <a:rPr lang="en-US" sz="1400"/>
                        <a:t>PTZ Control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Yes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4105931"/>
                  </a:ext>
                </a:extLst>
              </a:tr>
              <a:tr h="273647">
                <a:tc>
                  <a:txBody>
                    <a:bodyPr/>
                    <a:lstStyle/>
                    <a:p>
                      <a:r>
                        <a:rPr lang="en-US" sz="1400"/>
                        <a:t>Redundancy Support (N+1, N-to-N)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Yes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10118436"/>
                  </a:ext>
                </a:extLst>
              </a:tr>
              <a:tr h="273647">
                <a:tc>
                  <a:txBody>
                    <a:bodyPr/>
                    <a:lstStyle/>
                    <a:p>
                      <a:r>
                        <a:rPr lang="en-US" sz="1400"/>
                        <a:t>Workstation, Web Client, Mobile Client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Yes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61452278"/>
                  </a:ext>
                </a:extLst>
              </a:tr>
              <a:tr h="273647">
                <a:tc>
                  <a:txBody>
                    <a:bodyPr/>
                    <a:lstStyle/>
                    <a:p>
                      <a:r>
                        <a:rPr lang="en-US" sz="1400"/>
                        <a:t>Display Layouts (maximum grid size)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225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225</a:t>
                      </a:r>
                      <a:endParaRPr lang="en-US" sz="14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99283588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9B64A10C-7A36-30D5-5102-299E1FA141FB}"/>
              </a:ext>
            </a:extLst>
          </p:cNvPr>
          <p:cNvSpPr txBox="1"/>
          <p:nvPr/>
        </p:nvSpPr>
        <p:spPr>
          <a:xfrm>
            <a:off x="2258359" y="1717700"/>
            <a:ext cx="6382093" cy="83099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600" b="1"/>
              <a:t>NVR 3 </a:t>
            </a:r>
            <a:r>
              <a:rPr lang="en-US" sz="1600"/>
              <a:t>is one of the most famous ACTi products – it is a professional and elegant network video recorder platform with wide range of features and extremely reliable performance, available in two editions (</a:t>
            </a:r>
            <a:r>
              <a:rPr lang="en-US" sz="1600">
                <a:hlinkClick r:id="rId3"/>
              </a:rPr>
              <a:t>read more</a:t>
            </a:r>
            <a:r>
              <a:rPr lang="en-US" sz="1600"/>
              <a:t>).</a:t>
            </a:r>
          </a:p>
        </p:txBody>
      </p:sp>
      <p:pic>
        <p:nvPicPr>
          <p:cNvPr id="5" name="Picture 2" descr="https://download.acti.com/corpweb/DownloadCenter/Ajax/MakeThumbImage.ashx?t=%5b%22Product+Images%22%5d&amp;p=%5b%22NVR%203%20Corporate%22%5d&amp;tDef=%5b%22Coming+Soon%22%5d&amp;ext=png&amp;maxWidth=1000&amp;toext=png">
            <a:extLst>
              <a:ext uri="{FF2B5EF4-FFF2-40B4-BE49-F238E27FC236}">
                <a16:creationId xmlns:a16="http://schemas.microsoft.com/office/drawing/2014/main" id="{AAB90E1D-61D4-5920-CB2F-72A526F0250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512" b="24778"/>
          <a:stretch/>
        </p:blipFill>
        <p:spPr bwMode="auto">
          <a:xfrm>
            <a:off x="503548" y="1706725"/>
            <a:ext cx="1597380" cy="841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89157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E23BE41-275E-A822-85B4-5E88A83AC26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753" b="23862"/>
          <a:stretch/>
        </p:blipFill>
        <p:spPr>
          <a:xfrm>
            <a:off x="4297431" y="2968199"/>
            <a:ext cx="2007359" cy="10515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E555A051-6B2C-AAA1-CFAD-17B01B101C71}"/>
              </a:ext>
            </a:extLst>
          </p:cNvPr>
          <p:cNvSpPr/>
          <p:nvPr/>
        </p:nvSpPr>
        <p:spPr>
          <a:xfrm>
            <a:off x="4071658" y="2761192"/>
            <a:ext cx="4964838" cy="3963113"/>
          </a:xfrm>
          <a:prstGeom prst="roundRect">
            <a:avLst>
              <a:gd name="adj" fmla="val 7988"/>
            </a:avLst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: Rounded Corners 46">
            <a:extLst>
              <a:ext uri="{FF2B5EF4-FFF2-40B4-BE49-F238E27FC236}">
                <a16:creationId xmlns:a16="http://schemas.microsoft.com/office/drawing/2014/main" id="{E203608E-658A-C710-4A8A-29B6E9FEB6B1}"/>
              </a:ext>
            </a:extLst>
          </p:cNvPr>
          <p:cNvSpPr/>
          <p:nvPr/>
        </p:nvSpPr>
        <p:spPr>
          <a:xfrm>
            <a:off x="134899" y="1469796"/>
            <a:ext cx="3663482" cy="5180257"/>
          </a:xfrm>
          <a:prstGeom prst="roundRect">
            <a:avLst>
              <a:gd name="adj" fmla="val 5696"/>
            </a:avLst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BCBA5B99-B217-AADF-A9FC-10F7A6C7A0E3}"/>
              </a:ext>
            </a:extLst>
          </p:cNvPr>
          <p:cNvSpPr txBox="1"/>
          <p:nvPr/>
        </p:nvSpPr>
        <p:spPr>
          <a:xfrm>
            <a:off x="4177646" y="2852936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Vehicle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33164280-834E-B06B-8B07-A1DE104AFC2A}"/>
              </a:ext>
            </a:extLst>
          </p:cNvPr>
          <p:cNvSpPr txBox="1"/>
          <p:nvPr/>
        </p:nvSpPr>
        <p:spPr>
          <a:xfrm>
            <a:off x="187390" y="1525198"/>
            <a:ext cx="3054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Control Station</a:t>
            </a:r>
          </a:p>
        </p:txBody>
      </p:sp>
      <p:pic>
        <p:nvPicPr>
          <p:cNvPr id="51" name="Picture 2" descr="https://download.acti.com/corpweb/DownloadCenter/Ajax/MakeThumbImage.ashx?t=%5b%22Product+Images%22%5d&amp;p=%5b%22NVR%203%20Corporate%22%5d&amp;tDef=%5b%22Coming+Soon%22%5d&amp;ext=png&amp;maxWidth=1000&amp;toext=png">
            <a:extLst>
              <a:ext uri="{FF2B5EF4-FFF2-40B4-BE49-F238E27FC236}">
                <a16:creationId xmlns:a16="http://schemas.microsoft.com/office/drawing/2014/main" id="{4A653765-F75B-30DC-AA9D-1908341BC0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835" y="3247168"/>
            <a:ext cx="965827" cy="965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" name="TextBox 53">
            <a:extLst>
              <a:ext uri="{FF2B5EF4-FFF2-40B4-BE49-F238E27FC236}">
                <a16:creationId xmlns:a16="http://schemas.microsoft.com/office/drawing/2014/main" id="{7828579E-C4D6-BC07-0C50-4E61BC5AF967}"/>
              </a:ext>
            </a:extLst>
          </p:cNvPr>
          <p:cNvSpPr txBox="1"/>
          <p:nvPr/>
        </p:nvSpPr>
        <p:spPr>
          <a:xfrm>
            <a:off x="2994450" y="4187684"/>
            <a:ext cx="10801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Wireless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0A496A01-9F4B-805B-3DE2-F0EB7704B598}"/>
              </a:ext>
            </a:extLst>
          </p:cNvPr>
          <p:cNvSpPr txBox="1"/>
          <p:nvPr/>
        </p:nvSpPr>
        <p:spPr>
          <a:xfrm>
            <a:off x="1411010" y="3341201"/>
            <a:ext cx="177608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Remote Workstation</a:t>
            </a:r>
          </a:p>
          <a:p>
            <a:r>
              <a:rPr lang="en-US" sz="1400" dirty="0"/>
              <a:t>Access the vehicles’ NVR.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2069" name="Ink 2068">
                <a:extLst>
                  <a:ext uri="{FF2B5EF4-FFF2-40B4-BE49-F238E27FC236}">
                    <a16:creationId xmlns:a16="http://schemas.microsoft.com/office/drawing/2014/main" id="{4A7CDE5C-4F8E-AA61-3509-32A1A28EA5E9}"/>
                  </a:ext>
                </a:extLst>
              </p14:cNvPr>
              <p14:cNvContentPartPr/>
              <p14:nvPr/>
            </p14:nvContentPartPr>
            <p14:xfrm>
              <a:off x="1411956" y="2104709"/>
              <a:ext cx="360" cy="360"/>
            </p14:xfrm>
          </p:contentPart>
        </mc:Choice>
        <mc:Fallback xmlns="">
          <p:pic>
            <p:nvPicPr>
              <p:cNvPr id="2069" name="Ink 2068">
                <a:extLst>
                  <a:ext uri="{FF2B5EF4-FFF2-40B4-BE49-F238E27FC236}">
                    <a16:creationId xmlns:a16="http://schemas.microsoft.com/office/drawing/2014/main" id="{4A7CDE5C-4F8E-AA61-3509-32A1A28EA5E9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1402956" y="2095709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2072" name="Ink 2071">
                <a:extLst>
                  <a:ext uri="{FF2B5EF4-FFF2-40B4-BE49-F238E27FC236}">
                    <a16:creationId xmlns:a16="http://schemas.microsoft.com/office/drawing/2014/main" id="{DC7E0C06-BCE1-299E-826F-D8324C39AD35}"/>
                  </a:ext>
                </a:extLst>
              </p14:cNvPr>
              <p14:cNvContentPartPr/>
              <p14:nvPr/>
            </p14:nvContentPartPr>
            <p14:xfrm>
              <a:off x="-1064226" y="2285633"/>
              <a:ext cx="360" cy="360"/>
            </p14:xfrm>
          </p:contentPart>
        </mc:Choice>
        <mc:Fallback xmlns="">
          <p:pic>
            <p:nvPicPr>
              <p:cNvPr id="2072" name="Ink 2071">
                <a:extLst>
                  <a:ext uri="{FF2B5EF4-FFF2-40B4-BE49-F238E27FC236}">
                    <a16:creationId xmlns:a16="http://schemas.microsoft.com/office/drawing/2014/main" id="{DC7E0C06-BCE1-299E-826F-D8324C39AD35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-1072866" y="2276993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B6BE2061-ED63-B1FA-3101-F7D89D324446}"/>
                  </a:ext>
                </a:extLst>
              </p14:cNvPr>
              <p14:cNvContentPartPr/>
              <p14:nvPr/>
            </p14:nvContentPartPr>
            <p14:xfrm>
              <a:off x="1921614" y="87841"/>
              <a:ext cx="360" cy="36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B6BE2061-ED63-B1FA-3101-F7D89D324446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1912614" y="78841"/>
                <a:ext cx="18000" cy="18000"/>
              </a:xfrm>
              <a:prstGeom prst="rect">
                <a:avLst/>
              </a:prstGeom>
            </p:spPr>
          </p:pic>
        </mc:Fallback>
      </mc:AlternateContent>
      <p:sp>
        <p:nvSpPr>
          <p:cNvPr id="39" name="TextBox 38">
            <a:extLst>
              <a:ext uri="{FF2B5EF4-FFF2-40B4-BE49-F238E27FC236}">
                <a16:creationId xmlns:a16="http://schemas.microsoft.com/office/drawing/2014/main" id="{DE0116F2-13D3-4D70-DDFD-A063128E34B0}"/>
              </a:ext>
            </a:extLst>
          </p:cNvPr>
          <p:cNvSpPr txBox="1"/>
          <p:nvPr/>
        </p:nvSpPr>
        <p:spPr>
          <a:xfrm>
            <a:off x="7423355" y="3722668"/>
            <a:ext cx="139577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ALPR Camera #1</a:t>
            </a:r>
          </a:p>
          <a:p>
            <a:r>
              <a:rPr lang="en-US" sz="1400" dirty="0"/>
              <a:t>(use vehicle’s DC power)</a:t>
            </a:r>
          </a:p>
        </p:txBody>
      </p: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B0518743-9317-7383-7AEC-2E13191CE402}"/>
              </a:ext>
            </a:extLst>
          </p:cNvPr>
          <p:cNvCxnSpPr>
            <a:cxnSpLocks/>
          </p:cNvCxnSpPr>
          <p:nvPr/>
        </p:nvCxnSpPr>
        <p:spPr>
          <a:xfrm flipH="1">
            <a:off x="6434519" y="4845229"/>
            <a:ext cx="988836" cy="276482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7A45A916-4410-4540-3D2E-0B398D086341}"/>
              </a:ext>
            </a:extLst>
          </p:cNvPr>
          <p:cNvCxnSpPr>
            <a:cxnSpLocks/>
          </p:cNvCxnSpPr>
          <p:nvPr/>
        </p:nvCxnSpPr>
        <p:spPr>
          <a:xfrm flipH="1">
            <a:off x="6393812" y="3710533"/>
            <a:ext cx="1029543" cy="1004924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5" name="Group 44">
            <a:extLst>
              <a:ext uri="{FF2B5EF4-FFF2-40B4-BE49-F238E27FC236}">
                <a16:creationId xmlns:a16="http://schemas.microsoft.com/office/drawing/2014/main" id="{395C8BDB-8D4D-371B-E642-334B69D9AD33}"/>
              </a:ext>
            </a:extLst>
          </p:cNvPr>
          <p:cNvGrpSpPr/>
          <p:nvPr/>
        </p:nvGrpSpPr>
        <p:grpSpPr>
          <a:xfrm>
            <a:off x="4021037" y="2110777"/>
            <a:ext cx="4964838" cy="528530"/>
            <a:chOff x="4021037" y="2110777"/>
            <a:chExt cx="4964838" cy="528530"/>
          </a:xfrm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49C496B3-2F7E-9BDB-A23F-79A909BFB78C}"/>
                </a:ext>
              </a:extLst>
            </p:cNvPr>
            <p:cNvSpPr/>
            <p:nvPr/>
          </p:nvSpPr>
          <p:spPr>
            <a:xfrm>
              <a:off x="4021037" y="2110777"/>
              <a:ext cx="4964838" cy="528530"/>
            </a:xfrm>
            <a:prstGeom prst="roundRect">
              <a:avLst>
                <a:gd name="adj" fmla="val 34469"/>
              </a:avLst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A60FDE3B-9A14-3BB1-2D0A-7FF1E76A2B0D}"/>
                </a:ext>
              </a:extLst>
            </p:cNvPr>
            <p:cNvSpPr txBox="1"/>
            <p:nvPr/>
          </p:nvSpPr>
          <p:spPr>
            <a:xfrm>
              <a:off x="4183460" y="2221993"/>
              <a:ext cx="18722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Vehicle</a:t>
              </a:r>
            </a:p>
          </p:txBody>
        </p:sp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FD521BEA-CE36-21E3-12E3-2B739FF96103}"/>
              </a:ext>
            </a:extLst>
          </p:cNvPr>
          <p:cNvGrpSpPr/>
          <p:nvPr/>
        </p:nvGrpSpPr>
        <p:grpSpPr>
          <a:xfrm>
            <a:off x="4044263" y="1469797"/>
            <a:ext cx="4964838" cy="528530"/>
            <a:chOff x="4021037" y="2110777"/>
            <a:chExt cx="4964838" cy="528530"/>
          </a:xfrm>
        </p:grpSpPr>
        <p:sp>
          <p:nvSpPr>
            <p:cNvPr id="48" name="Rectangle: Rounded Corners 47">
              <a:extLst>
                <a:ext uri="{FF2B5EF4-FFF2-40B4-BE49-F238E27FC236}">
                  <a16:creationId xmlns:a16="http://schemas.microsoft.com/office/drawing/2014/main" id="{36CC1E75-4961-332D-149E-AFD8E088F2B9}"/>
                </a:ext>
              </a:extLst>
            </p:cNvPr>
            <p:cNvSpPr/>
            <p:nvPr/>
          </p:nvSpPr>
          <p:spPr>
            <a:xfrm>
              <a:off x="4021037" y="2110777"/>
              <a:ext cx="4964838" cy="528530"/>
            </a:xfrm>
            <a:prstGeom prst="roundRect">
              <a:avLst>
                <a:gd name="adj" fmla="val 34469"/>
              </a:avLst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D0C1184E-3BA9-F2A5-3E1A-CEB745B273C9}"/>
                </a:ext>
              </a:extLst>
            </p:cNvPr>
            <p:cNvSpPr txBox="1"/>
            <p:nvPr/>
          </p:nvSpPr>
          <p:spPr>
            <a:xfrm>
              <a:off x="4183460" y="2221993"/>
              <a:ext cx="18722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err="1"/>
                <a:t>Vehile</a:t>
              </a:r>
              <a:endParaRPr lang="en-US" b="1" dirty="0"/>
            </a:p>
          </p:txBody>
        </p:sp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0E73EEB0-71BD-5B1C-4AF6-9F1163B4868C}"/>
              </a:ext>
            </a:extLst>
          </p:cNvPr>
          <p:cNvSpPr txBox="1"/>
          <p:nvPr/>
        </p:nvSpPr>
        <p:spPr>
          <a:xfrm>
            <a:off x="4755655" y="5222878"/>
            <a:ext cx="2264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On-board NVR </a:t>
            </a:r>
            <a:r>
              <a:rPr lang="en-US" sz="1400" dirty="0"/>
              <a:t>(</a:t>
            </a:r>
            <a:r>
              <a:rPr lang="en-US" sz="1400" b="1" dirty="0"/>
              <a:t>PCI-201</a:t>
            </a:r>
            <a:r>
              <a:rPr lang="en-US" sz="1400" dirty="0"/>
              <a:t>) + LTE / Wi-Fi / 5G</a:t>
            </a:r>
          </a:p>
        </p:txBody>
      </p:sp>
      <p:pic>
        <p:nvPicPr>
          <p:cNvPr id="19" name="Picture 2">
            <a:extLst>
              <a:ext uri="{FF2B5EF4-FFF2-40B4-BE49-F238E27FC236}">
                <a16:creationId xmlns:a16="http://schemas.microsoft.com/office/drawing/2014/main" id="{0AEFD932-6936-5EEC-2C8A-45B3B271AF3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718" b="23065"/>
          <a:stretch/>
        </p:blipFill>
        <p:spPr bwMode="auto">
          <a:xfrm>
            <a:off x="4830418" y="4543768"/>
            <a:ext cx="1643686" cy="808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9" name="Straight Arrow Connector 58">
            <a:extLst>
              <a:ext uri="{FF2B5EF4-FFF2-40B4-BE49-F238E27FC236}">
                <a16:creationId xmlns:a16="http://schemas.microsoft.com/office/drawing/2014/main" id="{FF92A217-E77E-3331-C44E-0F63433A8667}"/>
              </a:ext>
            </a:extLst>
          </p:cNvPr>
          <p:cNvCxnSpPr>
            <a:cxnSpLocks/>
          </p:cNvCxnSpPr>
          <p:nvPr/>
        </p:nvCxnSpPr>
        <p:spPr>
          <a:xfrm flipH="1" flipV="1">
            <a:off x="3017542" y="3901378"/>
            <a:ext cx="1904928" cy="87958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13">
            <a:extLst>
              <a:ext uri="{FF2B5EF4-FFF2-40B4-BE49-F238E27FC236}">
                <a16:creationId xmlns:a16="http://schemas.microsoft.com/office/drawing/2014/main" id="{A2E6EA94-3172-7CEE-6706-771EB150539A}"/>
              </a:ext>
            </a:extLst>
          </p:cNvPr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753" b="23862"/>
          <a:stretch/>
        </p:blipFill>
        <p:spPr>
          <a:xfrm>
            <a:off x="4965295" y="1556586"/>
            <a:ext cx="672454" cy="352268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AB1C2633-8501-5F9D-C81F-B1FD4EC689BB}"/>
              </a:ext>
            </a:extLst>
          </p:cNvPr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753" b="23862"/>
          <a:stretch/>
        </p:blipFill>
        <p:spPr>
          <a:xfrm>
            <a:off x="4983017" y="2174011"/>
            <a:ext cx="672454" cy="352268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18" name="Picture 4">
            <a:extLst>
              <a:ext uri="{FF2B5EF4-FFF2-40B4-BE49-F238E27FC236}">
                <a16:creationId xmlns:a16="http://schemas.microsoft.com/office/drawing/2014/main" id="{3B7C28FC-BD71-221D-3360-3089FA382F4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48" b="27960"/>
          <a:stretch/>
        </p:blipFill>
        <p:spPr bwMode="auto">
          <a:xfrm>
            <a:off x="7257343" y="3045560"/>
            <a:ext cx="1346317" cy="664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">
            <a:extLst>
              <a:ext uri="{FF2B5EF4-FFF2-40B4-BE49-F238E27FC236}">
                <a16:creationId xmlns:a16="http://schemas.microsoft.com/office/drawing/2014/main" id="{31B4F3B3-606B-7D90-97D2-712AF3948C8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48" b="27960"/>
          <a:stretch/>
        </p:blipFill>
        <p:spPr bwMode="auto">
          <a:xfrm>
            <a:off x="7427452" y="4382970"/>
            <a:ext cx="1346317" cy="664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C80356B5-941E-809C-A7D8-62484FE129C7}"/>
              </a:ext>
            </a:extLst>
          </p:cNvPr>
          <p:cNvSpPr txBox="1"/>
          <p:nvPr/>
        </p:nvSpPr>
        <p:spPr>
          <a:xfrm>
            <a:off x="7531024" y="5069855"/>
            <a:ext cx="139577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ALPR Camera #2</a:t>
            </a:r>
          </a:p>
          <a:p>
            <a:r>
              <a:rPr lang="en-US" sz="1400" dirty="0"/>
              <a:t>(use vehicle’s DC power)</a:t>
            </a:r>
          </a:p>
        </p:txBody>
      </p:sp>
      <p:grpSp>
        <p:nvGrpSpPr>
          <p:cNvPr id="53" name="Group 52">
            <a:extLst>
              <a:ext uri="{FF2B5EF4-FFF2-40B4-BE49-F238E27FC236}">
                <a16:creationId xmlns:a16="http://schemas.microsoft.com/office/drawing/2014/main" id="{C9E1A39E-29BA-6786-FADD-4CBD8FA2E9A2}"/>
              </a:ext>
            </a:extLst>
          </p:cNvPr>
          <p:cNvGrpSpPr/>
          <p:nvPr/>
        </p:nvGrpSpPr>
        <p:grpSpPr>
          <a:xfrm>
            <a:off x="5131872" y="5847265"/>
            <a:ext cx="984691" cy="796395"/>
            <a:chOff x="1559308" y="4615134"/>
            <a:chExt cx="1564731" cy="1323550"/>
          </a:xfrm>
        </p:grpSpPr>
        <p:pic>
          <p:nvPicPr>
            <p:cNvPr id="56" name="Picture 2" descr="Generated image">
              <a:extLst>
                <a:ext uri="{FF2B5EF4-FFF2-40B4-BE49-F238E27FC236}">
                  <a16:creationId xmlns:a16="http://schemas.microsoft.com/office/drawing/2014/main" id="{CC704874-8035-F33A-7D86-ADA75CEE5E6D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070" t="12409" r="6226" b="13406"/>
            <a:stretch/>
          </p:blipFill>
          <p:spPr bwMode="auto">
            <a:xfrm>
              <a:off x="1559308" y="4615134"/>
              <a:ext cx="1564731" cy="13235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8" name="Picture 2" descr="https://download.acti.com/corpweb/DownloadCenter/Ajax/MakeThumbImage.ashx?t=%5b%22Product+Images%22%5d&amp;p=%5b%22NVR%203%20Corporate%22%5d&amp;tDef=%5b%22Coming+Soon%22%5d&amp;ext=png&amp;maxWidth=1000&amp;toext=png">
              <a:extLst>
                <a:ext uri="{FF2B5EF4-FFF2-40B4-BE49-F238E27FC236}">
                  <a16:creationId xmlns:a16="http://schemas.microsoft.com/office/drawing/2014/main" id="{7DB148F4-C0A4-16EF-602F-FDC00247FD23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0922" b="21496"/>
            <a:stretch/>
          </p:blipFill>
          <p:spPr bwMode="auto">
            <a:xfrm>
              <a:off x="1772093" y="4753504"/>
              <a:ext cx="1187262" cy="8045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61" name="TextBox 60">
            <a:extLst>
              <a:ext uri="{FF2B5EF4-FFF2-40B4-BE49-F238E27FC236}">
                <a16:creationId xmlns:a16="http://schemas.microsoft.com/office/drawing/2014/main" id="{60EB9DD4-2047-90F5-5D98-38B47760F9EA}"/>
              </a:ext>
            </a:extLst>
          </p:cNvPr>
          <p:cNvSpPr txBox="1"/>
          <p:nvPr/>
        </p:nvSpPr>
        <p:spPr>
          <a:xfrm>
            <a:off x="6049854" y="5842774"/>
            <a:ext cx="268951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Local Display</a:t>
            </a:r>
          </a:p>
          <a:p>
            <a:r>
              <a:rPr lang="en-US" sz="1400" b="1" dirty="0">
                <a:solidFill>
                  <a:srgbClr val="FF0000"/>
                </a:solidFill>
              </a:rPr>
              <a:t>Displays the ALERT when the blacklisted vehicle is detected!</a:t>
            </a:r>
          </a:p>
        </p:txBody>
      </p:sp>
      <p:cxnSp>
        <p:nvCxnSpPr>
          <p:cNvPr id="62" name="Straight Arrow Connector 61">
            <a:extLst>
              <a:ext uri="{FF2B5EF4-FFF2-40B4-BE49-F238E27FC236}">
                <a16:creationId xmlns:a16="http://schemas.microsoft.com/office/drawing/2014/main" id="{737FED5B-73FC-C22D-D100-EFBCDCA26436}"/>
              </a:ext>
            </a:extLst>
          </p:cNvPr>
          <p:cNvCxnSpPr>
            <a:cxnSpLocks/>
            <a:stCxn id="52" idx="1"/>
          </p:cNvCxnSpPr>
          <p:nvPr/>
        </p:nvCxnSpPr>
        <p:spPr>
          <a:xfrm flipH="1">
            <a:off x="2952315" y="1765679"/>
            <a:ext cx="1254371" cy="153515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5" name="Straight Arrow Connector 1024">
            <a:extLst>
              <a:ext uri="{FF2B5EF4-FFF2-40B4-BE49-F238E27FC236}">
                <a16:creationId xmlns:a16="http://schemas.microsoft.com/office/drawing/2014/main" id="{64623871-B648-6278-B543-C75833ECA56F}"/>
              </a:ext>
            </a:extLst>
          </p:cNvPr>
          <p:cNvCxnSpPr>
            <a:cxnSpLocks/>
            <a:stCxn id="36" idx="1"/>
          </p:cNvCxnSpPr>
          <p:nvPr/>
        </p:nvCxnSpPr>
        <p:spPr>
          <a:xfrm flipH="1">
            <a:off x="3104715" y="2406659"/>
            <a:ext cx="1078745" cy="104657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9" name="TextBox 1028">
            <a:extLst>
              <a:ext uri="{FF2B5EF4-FFF2-40B4-BE49-F238E27FC236}">
                <a16:creationId xmlns:a16="http://schemas.microsoft.com/office/drawing/2014/main" id="{A1385EF5-2691-E97B-E202-CE270CB0D7BF}"/>
              </a:ext>
            </a:extLst>
          </p:cNvPr>
          <p:cNvSpPr txBox="1"/>
          <p:nvPr/>
        </p:nvSpPr>
        <p:spPr>
          <a:xfrm>
            <a:off x="404634" y="5196804"/>
            <a:ext cx="30795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0000FF"/>
                </a:solidFill>
              </a:rPr>
              <a:t>Control Station is optional.</a:t>
            </a:r>
          </a:p>
          <a:p>
            <a:r>
              <a:rPr lang="en-US" dirty="0">
                <a:solidFill>
                  <a:srgbClr val="0000FF"/>
                </a:solidFill>
              </a:rPr>
              <a:t>It is also possible to fully manage the ALPR database locally from each vehicle.</a:t>
            </a:r>
          </a:p>
        </p:txBody>
      </p:sp>
      <p:cxnSp>
        <p:nvCxnSpPr>
          <p:cNvPr id="1030" name="Straight Arrow Connector 1029">
            <a:extLst>
              <a:ext uri="{FF2B5EF4-FFF2-40B4-BE49-F238E27FC236}">
                <a16:creationId xmlns:a16="http://schemas.microsoft.com/office/drawing/2014/main" id="{B79E4B98-0ECF-B035-A38D-33D763DBF8AE}"/>
              </a:ext>
            </a:extLst>
          </p:cNvPr>
          <p:cNvCxnSpPr>
            <a:cxnSpLocks/>
          </p:cNvCxnSpPr>
          <p:nvPr/>
        </p:nvCxnSpPr>
        <p:spPr>
          <a:xfrm>
            <a:off x="6047508" y="5472573"/>
            <a:ext cx="0" cy="356784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3" name="TextBox 1032">
            <a:extLst>
              <a:ext uri="{FF2B5EF4-FFF2-40B4-BE49-F238E27FC236}">
                <a16:creationId xmlns:a16="http://schemas.microsoft.com/office/drawing/2014/main" id="{773E5280-30D0-7F6B-BD69-38EC3236433E}"/>
              </a:ext>
            </a:extLst>
          </p:cNvPr>
          <p:cNvSpPr txBox="1"/>
          <p:nvPr/>
        </p:nvSpPr>
        <p:spPr>
          <a:xfrm>
            <a:off x="138652" y="1032387"/>
            <a:ext cx="46408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MOBILE SOLUTION</a:t>
            </a:r>
          </a:p>
        </p:txBody>
      </p:sp>
      <p:pic>
        <p:nvPicPr>
          <p:cNvPr id="1034" name="Picture 12">
            <a:extLst>
              <a:ext uri="{FF2B5EF4-FFF2-40B4-BE49-F238E27FC236}">
                <a16:creationId xmlns:a16="http://schemas.microsoft.com/office/drawing/2014/main" id="{6DC7FCF6-C023-95C1-13B7-EC054BC336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414" y="3718032"/>
            <a:ext cx="1036179" cy="1036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5" name="TextBox 1034">
            <a:extLst>
              <a:ext uri="{FF2B5EF4-FFF2-40B4-BE49-F238E27FC236}">
                <a16:creationId xmlns:a16="http://schemas.microsoft.com/office/drawing/2014/main" id="{E670C241-0E37-AE4B-995B-D6F1828EF67A}"/>
              </a:ext>
            </a:extLst>
          </p:cNvPr>
          <p:cNvSpPr txBox="1"/>
          <p:nvPr/>
        </p:nvSpPr>
        <p:spPr>
          <a:xfrm>
            <a:off x="553589" y="4346124"/>
            <a:ext cx="19049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CMS 2</a:t>
            </a:r>
          </a:p>
        </p:txBody>
      </p:sp>
      <p:sp>
        <p:nvSpPr>
          <p:cNvPr id="1036" name="TextBox 1035">
            <a:extLst>
              <a:ext uri="{FF2B5EF4-FFF2-40B4-BE49-F238E27FC236}">
                <a16:creationId xmlns:a16="http://schemas.microsoft.com/office/drawing/2014/main" id="{AD53F99A-F4E8-922D-A849-80539AC60221}"/>
              </a:ext>
            </a:extLst>
          </p:cNvPr>
          <p:cNvSpPr txBox="1"/>
          <p:nvPr/>
        </p:nvSpPr>
        <p:spPr>
          <a:xfrm>
            <a:off x="333992" y="2592067"/>
            <a:ext cx="2689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FF0000"/>
                </a:solidFill>
              </a:rPr>
              <a:t>Displays the ALERT when the blacklisted vehicle is detected!</a:t>
            </a:r>
          </a:p>
        </p:txBody>
      </p:sp>
    </p:spTree>
    <p:extLst>
      <p:ext uri="{BB962C8B-B14F-4D97-AF65-F5344CB8AC3E}">
        <p14:creationId xmlns:p14="http://schemas.microsoft.com/office/powerpoint/2010/main" val="20900621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5AD39A-9E94-98A8-B6AA-AAC626A46E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: Rounded Corners 46">
            <a:extLst>
              <a:ext uri="{FF2B5EF4-FFF2-40B4-BE49-F238E27FC236}">
                <a16:creationId xmlns:a16="http://schemas.microsoft.com/office/drawing/2014/main" id="{3A36F7E5-3CF2-D699-ECA2-A272FA280D4D}"/>
              </a:ext>
            </a:extLst>
          </p:cNvPr>
          <p:cNvSpPr/>
          <p:nvPr/>
        </p:nvSpPr>
        <p:spPr>
          <a:xfrm>
            <a:off x="134899" y="1469797"/>
            <a:ext cx="3663482" cy="2797816"/>
          </a:xfrm>
          <a:prstGeom prst="roundRect">
            <a:avLst>
              <a:gd name="adj" fmla="val 5696"/>
            </a:avLst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3D6C5858-A348-F0E1-1427-A3BF6FD8D135}"/>
              </a:ext>
            </a:extLst>
          </p:cNvPr>
          <p:cNvSpPr txBox="1"/>
          <p:nvPr/>
        </p:nvSpPr>
        <p:spPr>
          <a:xfrm>
            <a:off x="187390" y="1525198"/>
            <a:ext cx="3054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Control Station</a:t>
            </a:r>
          </a:p>
        </p:txBody>
      </p:sp>
      <p:pic>
        <p:nvPicPr>
          <p:cNvPr id="51" name="Picture 2" descr="https://download.acti.com/corpweb/DownloadCenter/Ajax/MakeThumbImage.ashx?t=%5b%22Product+Images%22%5d&amp;p=%5b%22NVR%203%20Corporate%22%5d&amp;tDef=%5b%22Coming+Soon%22%5d&amp;ext=png&amp;maxWidth=1000&amp;toext=png">
            <a:extLst>
              <a:ext uri="{FF2B5EF4-FFF2-40B4-BE49-F238E27FC236}">
                <a16:creationId xmlns:a16="http://schemas.microsoft.com/office/drawing/2014/main" id="{3ADF7702-60EB-3729-D818-3256595CD7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85" y="2440798"/>
            <a:ext cx="965827" cy="965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" name="TextBox 54">
            <a:extLst>
              <a:ext uri="{FF2B5EF4-FFF2-40B4-BE49-F238E27FC236}">
                <a16:creationId xmlns:a16="http://schemas.microsoft.com/office/drawing/2014/main" id="{F6365E57-FCA9-90FE-782E-8C9BBCD8AF1A}"/>
              </a:ext>
            </a:extLst>
          </p:cNvPr>
          <p:cNvSpPr txBox="1"/>
          <p:nvPr/>
        </p:nvSpPr>
        <p:spPr>
          <a:xfrm>
            <a:off x="1317860" y="2534831"/>
            <a:ext cx="177608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Remote Workstation</a:t>
            </a:r>
          </a:p>
          <a:p>
            <a:r>
              <a:rPr lang="en-US" sz="1400" dirty="0"/>
              <a:t>Access the Static locations’ NVR.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069" name="Ink 2068">
                <a:extLst>
                  <a:ext uri="{FF2B5EF4-FFF2-40B4-BE49-F238E27FC236}">
                    <a16:creationId xmlns:a16="http://schemas.microsoft.com/office/drawing/2014/main" id="{12E2C743-389F-B7ED-1609-76CED62A68C4}"/>
                  </a:ext>
                </a:extLst>
              </p14:cNvPr>
              <p14:cNvContentPartPr/>
              <p14:nvPr/>
            </p14:nvContentPartPr>
            <p14:xfrm>
              <a:off x="1411956" y="2104709"/>
              <a:ext cx="360" cy="360"/>
            </p14:xfrm>
          </p:contentPart>
        </mc:Choice>
        <mc:Fallback xmlns="">
          <p:pic>
            <p:nvPicPr>
              <p:cNvPr id="2069" name="Ink 2068">
                <a:extLst>
                  <a:ext uri="{FF2B5EF4-FFF2-40B4-BE49-F238E27FC236}">
                    <a16:creationId xmlns:a16="http://schemas.microsoft.com/office/drawing/2014/main" id="{4A7CDE5C-4F8E-AA61-3509-32A1A28EA5E9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1402956" y="2095709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2072" name="Ink 2071">
                <a:extLst>
                  <a:ext uri="{FF2B5EF4-FFF2-40B4-BE49-F238E27FC236}">
                    <a16:creationId xmlns:a16="http://schemas.microsoft.com/office/drawing/2014/main" id="{F0087E05-6347-DB7E-30A8-6531CDA07CC2}"/>
                  </a:ext>
                </a:extLst>
              </p14:cNvPr>
              <p14:cNvContentPartPr/>
              <p14:nvPr/>
            </p14:nvContentPartPr>
            <p14:xfrm>
              <a:off x="-1064226" y="2285633"/>
              <a:ext cx="360" cy="360"/>
            </p14:xfrm>
          </p:contentPart>
        </mc:Choice>
        <mc:Fallback xmlns="">
          <p:pic>
            <p:nvPicPr>
              <p:cNvPr id="2072" name="Ink 2071">
                <a:extLst>
                  <a:ext uri="{FF2B5EF4-FFF2-40B4-BE49-F238E27FC236}">
                    <a16:creationId xmlns:a16="http://schemas.microsoft.com/office/drawing/2014/main" id="{DC7E0C06-BCE1-299E-826F-D8324C39AD35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-1072866" y="2276993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A4A46EAE-FFC7-98A6-C1CD-C8614E7BABBC}"/>
                  </a:ext>
                </a:extLst>
              </p14:cNvPr>
              <p14:cNvContentPartPr/>
              <p14:nvPr/>
            </p14:nvContentPartPr>
            <p14:xfrm>
              <a:off x="1921614" y="87841"/>
              <a:ext cx="360" cy="36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B6BE2061-ED63-B1FA-3101-F7D89D324446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1912614" y="78841"/>
                <a:ext cx="18000" cy="18000"/>
              </a:xfrm>
              <a:prstGeom prst="rect">
                <a:avLst/>
              </a:prstGeom>
            </p:spPr>
          </p:pic>
        </mc:Fallback>
      </mc:AlternateContent>
      <p:grpSp>
        <p:nvGrpSpPr>
          <p:cNvPr id="7" name="Group 6">
            <a:extLst>
              <a:ext uri="{FF2B5EF4-FFF2-40B4-BE49-F238E27FC236}">
                <a16:creationId xmlns:a16="http://schemas.microsoft.com/office/drawing/2014/main" id="{395E08F0-E7E4-F61E-E803-FC9FD5FD4062}"/>
              </a:ext>
            </a:extLst>
          </p:cNvPr>
          <p:cNvGrpSpPr/>
          <p:nvPr/>
        </p:nvGrpSpPr>
        <p:grpSpPr>
          <a:xfrm>
            <a:off x="4816973" y="2567762"/>
            <a:ext cx="3971014" cy="3971014"/>
            <a:chOff x="4816973" y="2567762"/>
            <a:chExt cx="3971014" cy="3971014"/>
          </a:xfrm>
        </p:grpSpPr>
        <p:pic>
          <p:nvPicPr>
            <p:cNvPr id="6146" name="Picture 2" descr="Generated image">
              <a:extLst>
                <a:ext uri="{FF2B5EF4-FFF2-40B4-BE49-F238E27FC236}">
                  <a16:creationId xmlns:a16="http://schemas.microsoft.com/office/drawing/2014/main" id="{E5354B78-5241-ABAA-8CA4-7EE9DC627D5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16973" y="2567762"/>
              <a:ext cx="3971014" cy="39710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" name="Picture 2">
              <a:extLst>
                <a:ext uri="{FF2B5EF4-FFF2-40B4-BE49-F238E27FC236}">
                  <a16:creationId xmlns:a16="http://schemas.microsoft.com/office/drawing/2014/main" id="{D29ABD02-9D31-36A4-D7A7-B515FCB97637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7718" b="23065"/>
            <a:stretch/>
          </p:blipFill>
          <p:spPr bwMode="auto">
            <a:xfrm>
              <a:off x="6306913" y="4796162"/>
              <a:ext cx="1320307" cy="6498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4">
              <a:extLst>
                <a:ext uri="{FF2B5EF4-FFF2-40B4-BE49-F238E27FC236}">
                  <a16:creationId xmlns:a16="http://schemas.microsoft.com/office/drawing/2014/main" id="{B8058941-866F-0EF3-884A-80551BDC7294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2648" b="27960"/>
            <a:stretch/>
          </p:blipFill>
          <p:spPr bwMode="auto">
            <a:xfrm>
              <a:off x="6334706" y="4272322"/>
              <a:ext cx="903540" cy="4462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cxnSp>
        <p:nvCxnSpPr>
          <p:cNvPr id="62" name="Straight Arrow Connector 61">
            <a:extLst>
              <a:ext uri="{FF2B5EF4-FFF2-40B4-BE49-F238E27FC236}">
                <a16:creationId xmlns:a16="http://schemas.microsoft.com/office/drawing/2014/main" id="{8A6ABC2C-98E0-62DA-C61B-0DE2018885AE}"/>
              </a:ext>
            </a:extLst>
          </p:cNvPr>
          <p:cNvCxnSpPr>
            <a:cxnSpLocks/>
          </p:cNvCxnSpPr>
          <p:nvPr/>
        </p:nvCxnSpPr>
        <p:spPr>
          <a:xfrm flipH="1">
            <a:off x="2878751" y="2033092"/>
            <a:ext cx="2697295" cy="972362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5" name="Straight Arrow Connector 1024">
            <a:extLst>
              <a:ext uri="{FF2B5EF4-FFF2-40B4-BE49-F238E27FC236}">
                <a16:creationId xmlns:a16="http://schemas.microsoft.com/office/drawing/2014/main" id="{409DADF8-249B-A6B7-EE23-93C217B61BAC}"/>
              </a:ext>
            </a:extLst>
          </p:cNvPr>
          <p:cNvCxnSpPr>
            <a:cxnSpLocks/>
          </p:cNvCxnSpPr>
          <p:nvPr/>
        </p:nvCxnSpPr>
        <p:spPr>
          <a:xfrm flipH="1">
            <a:off x="2942252" y="2157382"/>
            <a:ext cx="3652386" cy="986634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3085AA23-0C0A-BE71-2CEF-C20C0E4A1D5A}"/>
              </a:ext>
            </a:extLst>
          </p:cNvPr>
          <p:cNvSpPr txBox="1"/>
          <p:nvPr/>
        </p:nvSpPr>
        <p:spPr>
          <a:xfrm>
            <a:off x="138652" y="1032387"/>
            <a:ext cx="46408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STATIC SOLUTION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BD8879AF-9E52-574D-3B62-FD39F0995002}"/>
              </a:ext>
            </a:extLst>
          </p:cNvPr>
          <p:cNvGrpSpPr/>
          <p:nvPr/>
        </p:nvGrpSpPr>
        <p:grpSpPr>
          <a:xfrm>
            <a:off x="4937316" y="1254627"/>
            <a:ext cx="1510085" cy="983200"/>
            <a:chOff x="4816973" y="2567762"/>
            <a:chExt cx="3971014" cy="3971014"/>
          </a:xfrm>
        </p:grpSpPr>
        <p:pic>
          <p:nvPicPr>
            <p:cNvPr id="9" name="Picture 2" descr="Generated image">
              <a:extLst>
                <a:ext uri="{FF2B5EF4-FFF2-40B4-BE49-F238E27FC236}">
                  <a16:creationId xmlns:a16="http://schemas.microsoft.com/office/drawing/2014/main" id="{C1A7EC36-6700-1AE6-EADF-7110DCB09BC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16973" y="2567762"/>
              <a:ext cx="3971014" cy="39710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>
              <a:extLst>
                <a:ext uri="{FF2B5EF4-FFF2-40B4-BE49-F238E27FC236}">
                  <a16:creationId xmlns:a16="http://schemas.microsoft.com/office/drawing/2014/main" id="{C33F7764-A984-AB56-EA86-F9AAA9F872F5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7718" b="23065"/>
            <a:stretch/>
          </p:blipFill>
          <p:spPr bwMode="auto">
            <a:xfrm>
              <a:off x="6306913" y="4796162"/>
              <a:ext cx="1320307" cy="6498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4">
              <a:extLst>
                <a:ext uri="{FF2B5EF4-FFF2-40B4-BE49-F238E27FC236}">
                  <a16:creationId xmlns:a16="http://schemas.microsoft.com/office/drawing/2014/main" id="{5C89BA91-E462-D130-E6A0-2D93B71238BD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2648" b="27960"/>
            <a:stretch/>
          </p:blipFill>
          <p:spPr bwMode="auto">
            <a:xfrm>
              <a:off x="6334706" y="4272322"/>
              <a:ext cx="903540" cy="4462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AAA75C78-4CD6-FC71-19E1-305F735A2EC3}"/>
              </a:ext>
            </a:extLst>
          </p:cNvPr>
          <p:cNvGrpSpPr/>
          <p:nvPr/>
        </p:nvGrpSpPr>
        <p:grpSpPr>
          <a:xfrm>
            <a:off x="6132157" y="1525198"/>
            <a:ext cx="1510085" cy="983200"/>
            <a:chOff x="4816973" y="2567762"/>
            <a:chExt cx="3971014" cy="3971014"/>
          </a:xfrm>
        </p:grpSpPr>
        <p:pic>
          <p:nvPicPr>
            <p:cNvPr id="13" name="Picture 2" descr="Generated image">
              <a:extLst>
                <a:ext uri="{FF2B5EF4-FFF2-40B4-BE49-F238E27FC236}">
                  <a16:creationId xmlns:a16="http://schemas.microsoft.com/office/drawing/2014/main" id="{2D59EDFE-F87B-668C-21E8-3E1E6E7F792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16973" y="2567762"/>
              <a:ext cx="3971014" cy="39710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2">
              <a:extLst>
                <a:ext uri="{FF2B5EF4-FFF2-40B4-BE49-F238E27FC236}">
                  <a16:creationId xmlns:a16="http://schemas.microsoft.com/office/drawing/2014/main" id="{9D0DDE13-7934-FA14-0A1C-6243EC955D8C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7718" b="23065"/>
            <a:stretch/>
          </p:blipFill>
          <p:spPr bwMode="auto">
            <a:xfrm>
              <a:off x="6306913" y="4796162"/>
              <a:ext cx="1320307" cy="6498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1" name="Picture 4">
              <a:extLst>
                <a:ext uri="{FF2B5EF4-FFF2-40B4-BE49-F238E27FC236}">
                  <a16:creationId xmlns:a16="http://schemas.microsoft.com/office/drawing/2014/main" id="{0E3B90FB-CF51-2236-E8B6-55B225D83C1F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2648" b="27960"/>
            <a:stretch/>
          </p:blipFill>
          <p:spPr bwMode="auto">
            <a:xfrm>
              <a:off x="6334706" y="4272322"/>
              <a:ext cx="903540" cy="4462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cxnSp>
        <p:nvCxnSpPr>
          <p:cNvPr id="59" name="Straight Arrow Connector 58">
            <a:extLst>
              <a:ext uri="{FF2B5EF4-FFF2-40B4-BE49-F238E27FC236}">
                <a16:creationId xmlns:a16="http://schemas.microsoft.com/office/drawing/2014/main" id="{CD97488F-A6A7-464C-E86B-725916D128F5}"/>
              </a:ext>
            </a:extLst>
          </p:cNvPr>
          <p:cNvCxnSpPr>
            <a:cxnSpLocks/>
          </p:cNvCxnSpPr>
          <p:nvPr/>
        </p:nvCxnSpPr>
        <p:spPr>
          <a:xfrm flipH="1" flipV="1">
            <a:off x="2942252" y="3334142"/>
            <a:ext cx="3309758" cy="1168858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4B054E49-E6BB-86D8-C81E-AF06DE3971E1}"/>
              </a:ext>
            </a:extLst>
          </p:cNvPr>
          <p:cNvSpPr txBox="1"/>
          <p:nvPr/>
        </p:nvSpPr>
        <p:spPr>
          <a:xfrm>
            <a:off x="7521677" y="4267612"/>
            <a:ext cx="159548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Lamp post with ALPR camera and NVR (requires weatherproof cabinet on the pole)</a:t>
            </a:r>
          </a:p>
        </p:txBody>
      </p:sp>
      <p:pic>
        <p:nvPicPr>
          <p:cNvPr id="28" name="Picture 12">
            <a:extLst>
              <a:ext uri="{FF2B5EF4-FFF2-40B4-BE49-F238E27FC236}">
                <a16:creationId xmlns:a16="http://schemas.microsoft.com/office/drawing/2014/main" id="{A36E539C-FF3F-E594-85B9-329983895C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13" y="2964860"/>
            <a:ext cx="1036179" cy="1036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EEE065D4-1004-BD0A-8855-B9D929FBD0A3}"/>
              </a:ext>
            </a:extLst>
          </p:cNvPr>
          <p:cNvSpPr txBox="1"/>
          <p:nvPr/>
        </p:nvSpPr>
        <p:spPr>
          <a:xfrm>
            <a:off x="439728" y="3609180"/>
            <a:ext cx="19049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CMS 2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22370A8D-A9E5-B5E8-6575-2F9A7AF30554}"/>
              </a:ext>
            </a:extLst>
          </p:cNvPr>
          <p:cNvSpPr txBox="1"/>
          <p:nvPr/>
        </p:nvSpPr>
        <p:spPr>
          <a:xfrm>
            <a:off x="239970" y="2000693"/>
            <a:ext cx="2689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FF0000"/>
                </a:solidFill>
              </a:rPr>
              <a:t>Displays the ALERT when the blacklisted vehicle is detected!</a:t>
            </a:r>
          </a:p>
        </p:txBody>
      </p:sp>
    </p:spTree>
    <p:extLst>
      <p:ext uri="{BB962C8B-B14F-4D97-AF65-F5344CB8AC3E}">
        <p14:creationId xmlns:p14="http://schemas.microsoft.com/office/powerpoint/2010/main" val="407590576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21AF172E-E93F-94BD-B74C-771EF80AAFC8}"/>
              </a:ext>
            </a:extLst>
          </p:cNvPr>
          <p:cNvGrpSpPr/>
          <p:nvPr/>
        </p:nvGrpSpPr>
        <p:grpSpPr>
          <a:xfrm>
            <a:off x="323528" y="1196752"/>
            <a:ext cx="8136904" cy="2690660"/>
            <a:chOff x="323528" y="1367303"/>
            <a:chExt cx="8136904" cy="2690660"/>
          </a:xfrm>
        </p:grpSpPr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0FAD06C3-4951-EA9F-6C9B-8C253D6D337D}"/>
                </a:ext>
              </a:extLst>
            </p:cNvPr>
            <p:cNvSpPr txBox="1"/>
            <p:nvPr/>
          </p:nvSpPr>
          <p:spPr>
            <a:xfrm>
              <a:off x="323528" y="1367303"/>
              <a:ext cx="36004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b="1" dirty="0"/>
                <a:t>ALPR Camera</a:t>
              </a: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4A1F9869-8455-A380-B3EA-96A32501F58B}"/>
                </a:ext>
              </a:extLst>
            </p:cNvPr>
            <p:cNvSpPr/>
            <p:nvPr/>
          </p:nvSpPr>
          <p:spPr>
            <a:xfrm>
              <a:off x="4067944" y="1772816"/>
              <a:ext cx="4392488" cy="197196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>
                  <a:solidFill>
                    <a:schemeClr val="tx1"/>
                  </a:solidFill>
                </a:rPr>
                <a:t>The AI camera can recognize multiple license plates across multiple lanes at the same time.</a:t>
              </a:r>
            </a:p>
            <a:p>
              <a:endParaRPr lang="en-US">
                <a:solidFill>
                  <a:schemeClr val="tx1"/>
                </a:solidFill>
              </a:endParaRPr>
            </a:p>
            <a:p>
              <a:r>
                <a:rPr lang="en-US">
                  <a:solidFill>
                    <a:schemeClr val="tx1"/>
                  </a:solidFill>
                  <a:hlinkClick r:id="rId2"/>
                </a:rPr>
                <a:t>WATCH THE VIDEO</a:t>
              </a:r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041463E0-0513-43F4-18F8-1E5377DBE273}"/>
                </a:ext>
              </a:extLst>
            </p:cNvPr>
            <p:cNvSpPr txBox="1"/>
            <p:nvPr/>
          </p:nvSpPr>
          <p:spPr>
            <a:xfrm>
              <a:off x="323528" y="3750186"/>
              <a:ext cx="3528393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1400">
                  <a:hlinkClick r:id="rId2"/>
                </a:rPr>
                <a:t>https://www.acti.com/video/v2902</a:t>
              </a:r>
              <a:endParaRPr lang="en-US" sz="1400"/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D4B9156E-C035-4287-9A38-E6508E77F04F}"/>
              </a:ext>
            </a:extLst>
          </p:cNvPr>
          <p:cNvGrpSpPr/>
          <p:nvPr/>
        </p:nvGrpSpPr>
        <p:grpSpPr>
          <a:xfrm>
            <a:off x="323528" y="4077072"/>
            <a:ext cx="8136904" cy="2690660"/>
            <a:chOff x="323528" y="1367303"/>
            <a:chExt cx="8136904" cy="2690660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EB60541-0A64-A0FA-7CD3-7EE152F39519}"/>
                </a:ext>
              </a:extLst>
            </p:cNvPr>
            <p:cNvSpPr txBox="1"/>
            <p:nvPr/>
          </p:nvSpPr>
          <p:spPr>
            <a:xfrm>
              <a:off x="323528" y="1367303"/>
              <a:ext cx="36004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b="1"/>
                <a:t>ALPR Camera + NVR 3</a:t>
              </a: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F9189177-BAF5-45DF-1850-975903DA6433}"/>
                </a:ext>
              </a:extLst>
            </p:cNvPr>
            <p:cNvSpPr/>
            <p:nvPr/>
          </p:nvSpPr>
          <p:spPr>
            <a:xfrm>
              <a:off x="4067944" y="1772816"/>
              <a:ext cx="4392488" cy="197196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>
                  <a:solidFill>
                    <a:schemeClr val="tx1"/>
                  </a:solidFill>
                </a:rPr>
                <a:t>ACTi NVR 3 supports the deep learning AI events and metadata. When the blacklisted vehicle is detected, the NVR will display instant alert.</a:t>
              </a:r>
            </a:p>
            <a:p>
              <a:endParaRPr lang="en-US">
                <a:solidFill>
                  <a:schemeClr val="tx1"/>
                </a:solidFill>
              </a:endParaRPr>
            </a:p>
            <a:p>
              <a:r>
                <a:rPr lang="en-US">
                  <a:solidFill>
                    <a:schemeClr val="tx1"/>
                  </a:solidFill>
                  <a:hlinkClick r:id="rId3"/>
                </a:rPr>
                <a:t>WATCH THE VIDEO</a:t>
              </a:r>
              <a:endParaRPr lang="en-US">
                <a:solidFill>
                  <a:schemeClr val="tx1"/>
                </a:solidFill>
              </a:endParaRPr>
            </a:p>
            <a:p>
              <a:endParaRPr lang="en-US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AA12DCE8-6B76-00BF-7AB8-614420365560}"/>
                </a:ext>
              </a:extLst>
            </p:cNvPr>
            <p:cNvSpPr txBox="1"/>
            <p:nvPr/>
          </p:nvSpPr>
          <p:spPr>
            <a:xfrm>
              <a:off x="323528" y="3750186"/>
              <a:ext cx="3528393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1400">
                  <a:hlinkClick r:id="rId3"/>
                </a:rPr>
                <a:t>https://www.acti.com/video/v2904</a:t>
              </a:r>
              <a:endParaRPr lang="en-US" sz="1400"/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2BAC0146-F4A0-980B-2C30-5425AC8E12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5536" y="1596862"/>
            <a:ext cx="3312367" cy="201847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3B57F3D-B2E3-B7EB-E336-095522A72F0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14815"/>
          <a:stretch/>
        </p:blipFill>
        <p:spPr>
          <a:xfrm>
            <a:off x="395536" y="4416056"/>
            <a:ext cx="3312367" cy="2105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621756"/>
      </p:ext>
    </p:extLst>
  </p:cSld>
  <p:clrMapOvr>
    <a:masterClrMapping/>
  </p:clrMapOvr>
</p:sld>
</file>

<file path=ppt/theme/theme1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36610</TotalTime>
  <Words>1078</Words>
  <Application>Microsoft Office PowerPoint</Application>
  <PresentationFormat>On-screen Show (4:3)</PresentationFormat>
  <Paragraphs>232</Paragraphs>
  <Slides>21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21</vt:i4>
      </vt:variant>
    </vt:vector>
  </HeadingPairs>
  <TitlesOfParts>
    <vt:vector size="27" baseType="lpstr">
      <vt:lpstr>新細明體</vt:lpstr>
      <vt:lpstr>Arial</vt:lpstr>
      <vt:lpstr>Calibri</vt:lpstr>
      <vt:lpstr>Open Sans</vt:lpstr>
      <vt:lpstr>自訂設計</vt:lpstr>
      <vt:lpstr>1_自訂設計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ACTi Covert Cameras</dc:title>
  <dc:creator>Ando.Meritee</dc:creator>
  <cp:lastModifiedBy>Ando.Meritee</cp:lastModifiedBy>
  <cp:revision>1618</cp:revision>
  <dcterms:created xsi:type="dcterms:W3CDTF">2015-08-31T10:30:03Z</dcterms:created>
  <dcterms:modified xsi:type="dcterms:W3CDTF">2025-06-18T06:08:28Z</dcterms:modified>
</cp:coreProperties>
</file>