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1"/>
  </p:notesMasterIdLst>
  <p:sldIdLst>
    <p:sldId id="279" r:id="rId3"/>
    <p:sldId id="469" r:id="rId4"/>
    <p:sldId id="419" r:id="rId5"/>
    <p:sldId id="413" r:id="rId6"/>
    <p:sldId id="468" r:id="rId7"/>
    <p:sldId id="416" r:id="rId8"/>
    <p:sldId id="470" r:id="rId9"/>
    <p:sldId id="391" r:id="rId1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4DF25D-9553-47CA-9B31-BD6F89DB63A7}" v="17" dt="2025-04-30T09:50:50.701"/>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p:scale>
          <a:sx n="80" d="100"/>
          <a:sy n="80" d="100"/>
        </p:scale>
        <p:origin x="1507"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Master" Target="slideMasters/slideMaster2.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F14DF25D-9553-47CA-9B31-BD6F89DB63A7}"/>
    <pc:docChg chg="undo custSel modSld">
      <pc:chgData name="Bella.Liu (劉家瑀)" userId="6122b3cf-428f-4cd4-a3fb-11ae43be01db" providerId="ADAL" clId="{F14DF25D-9553-47CA-9B31-BD6F89DB63A7}" dt="2025-04-30T09:50:50.701" v="25"/>
      <pc:docMkLst>
        <pc:docMk/>
      </pc:docMkLst>
      <pc:sldChg chg="addSp modSp mod">
        <pc:chgData name="Bella.Liu (劉家瑀)" userId="6122b3cf-428f-4cd4-a3fb-11ae43be01db" providerId="ADAL" clId="{F14DF25D-9553-47CA-9B31-BD6F89DB63A7}" dt="2025-04-30T09:50:50.701" v="25"/>
        <pc:sldMkLst>
          <pc:docMk/>
          <pc:sldMk cId="2396395539" sldId="468"/>
        </pc:sldMkLst>
        <pc:graphicFrameChg chg="mod modGraphic">
          <ac:chgData name="Bella.Liu (劉家瑀)" userId="6122b3cf-428f-4cd4-a3fb-11ae43be01db" providerId="ADAL" clId="{F14DF25D-9553-47CA-9B31-BD6F89DB63A7}" dt="2025-04-30T09:50:50.701" v="25"/>
          <ac:graphicFrameMkLst>
            <pc:docMk/>
            <pc:sldMk cId="2396395539" sldId="468"/>
            <ac:graphicFrameMk id="2" creationId="{C812E4B1-D623-91B6-D8A5-346BF9396970}"/>
          </ac:graphicFrameMkLst>
        </pc:graphicFrameChg>
        <pc:graphicFrameChg chg="add">
          <ac:chgData name="Bella.Liu (劉家瑀)" userId="6122b3cf-428f-4cd4-a3fb-11ae43be01db" providerId="ADAL" clId="{F14DF25D-9553-47CA-9B31-BD6F89DB63A7}" dt="2025-04-30T08:50:49.771" v="13"/>
          <ac:graphicFrameMkLst>
            <pc:docMk/>
            <pc:sldMk cId="2396395539" sldId="468"/>
            <ac:graphicFrameMk id="3" creationId="{A3F8FC22-F813-F52D-F26C-CD037BBB5187}"/>
          </ac:graphicFrameMkLst>
        </pc:graphicFrameChg>
        <pc:picChg chg="mod">
          <ac:chgData name="Bella.Liu (劉家瑀)" userId="6122b3cf-428f-4cd4-a3fb-11ae43be01db" providerId="ADAL" clId="{F14DF25D-9553-47CA-9B31-BD6F89DB63A7}" dt="2025-04-30T07:39:04.881" v="3" actId="14100"/>
          <ac:picMkLst>
            <pc:docMk/>
            <pc:sldMk cId="2396395539" sldId="468"/>
            <ac:picMk id="4098" creationId="{90375AFE-DE15-B432-5052-830CF319A7D0}"/>
          </ac:picMkLst>
        </pc:picChg>
        <pc:picChg chg="mod">
          <ac:chgData name="Bella.Liu (劉家瑀)" userId="6122b3cf-428f-4cd4-a3fb-11ae43be01db" providerId="ADAL" clId="{F14DF25D-9553-47CA-9B31-BD6F89DB63A7}" dt="2025-04-30T07:39:08.824" v="4" actId="14100"/>
          <ac:picMkLst>
            <pc:docMk/>
            <pc:sldMk cId="2396395539" sldId="468"/>
            <ac:picMk id="4100" creationId="{63C542EE-17B3-D334-79A2-0B568E236CD7}"/>
          </ac:picMkLst>
        </pc:picChg>
      </pc:sldChg>
      <pc:sldChg chg="modSp mod">
        <pc:chgData name="Bella.Liu (劉家瑀)" userId="6122b3cf-428f-4cd4-a3fb-11ae43be01db" providerId="ADAL" clId="{F14DF25D-9553-47CA-9B31-BD6F89DB63A7}" dt="2025-04-30T08:50:10.516" v="7" actId="20577"/>
        <pc:sldMkLst>
          <pc:docMk/>
          <pc:sldMk cId="3805501184" sldId="469"/>
        </pc:sldMkLst>
        <pc:graphicFrameChg chg="modGraphic">
          <ac:chgData name="Bella.Liu (劉家瑀)" userId="6122b3cf-428f-4cd4-a3fb-11ae43be01db" providerId="ADAL" clId="{F14DF25D-9553-47CA-9B31-BD6F89DB63A7}" dt="2025-04-30T08:50:10.516" v="7" actId="20577"/>
          <ac:graphicFrameMkLst>
            <pc:docMk/>
            <pc:sldMk cId="3805501184" sldId="469"/>
            <ac:graphicFrameMk id="2" creationId="{07BEE8FA-DEA1-A820-F950-3A91C5CD830E}"/>
          </ac:graphicFrameMkLst>
        </pc:graphicFrame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08.398"/>
    </inkml:context>
    <inkml:brush xml:id="br0">
      <inkml:brushProperty name="width" value="0.05" units="cm"/>
      <inkml:brushProperty name="height" value="0.05" units="cm"/>
    </inkml:brush>
  </inkml:definitions>
  <inkml:trace contextRef="#ctx0" brushRef="#br0">1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15.661"/>
    </inkml:context>
    <inkml:brush xml:id="br0">
      <inkml:brushProperty name="width" value="0.05" units="cm"/>
      <inkml:brushProperty name="height" value="0.05" units="cm"/>
    </inkml:brush>
  </inkml:definitions>
  <inkml:trace contextRef="#ctx0" brushRef="#br0">595 1 24575,'-2'1'0,"1"0"0,-1 1 0,0-1 0,1 1 0,-1 0 0,1-1 0,0 1 0,-1 0 0,1 0 0,0 0 0,0 0 0,0 0 0,0 0 0,1 0 0,-1 0 0,0 3 0,-3 5 0,-19 32 0,10-19 0,-13 33 0,20-44 0,0-1 0,-1 0 0,0 0 0,-1 0 0,0-1 0,-15 15 0,13-14 0,1-1 0,0 2 0,0-1 0,1 1 0,-10 19 0,11-14 0,-1-1 0,-1 1 0,-1-2 0,0 1 0,-1-2 0,-22 24 0,26-30 0,1 0 0,0 0 0,0 1 0,-6 13 0,7-14 0,1 0 0,-1 1 0,-1-2 0,0 1 0,-10 10 0,5-7 0,1 1 0,0 0 0,0 1 0,-12 22 0,3-6 0,-12 10 0,24-33 0,1 1 0,1 0 0,-1 0 0,1 1 0,-7 12 0,-6 16 0,11-23 0,0-1 0,1 2 0,1-1 0,0 1 0,-4 16 0,9-27 0,-1 0 0,1 0 0,0 0 0,0 1 0,0-1 0,0 0 0,0 0 0,1 0 0,-1 0 0,1 0 0,0 0 0,0 0 0,0 0 0,0 0 0,1-1 0,-1 1 0,1 0 0,0-1 0,0 1 0,-1-1 0,2 0 0,-1 1 0,0-1 0,0 0 0,1 0 0,-1 0 0,1-1 0,-1 1 0,5 1 0,4 2 0,0 0 0,0-1 0,1 0 0,-1-1 0,1 0 0,13 1 0,10 2 0,-30-4 0,1 0 0,-1 0 0,1 1 0,-1 0 0,0 0 0,0 0 0,0 1 0,-1-1 0,1 1 0,-1 0 0,0 1 0,6 7 0,-4-6 0,0 1 0,1 0 0,0-1 0,10 6 0,-3-2 0,0 1 0,0 0 0,-1 0 0,19 21 0,-21-21 0,1-1 0,20 13 0,-23-18 0,-1 1 0,0-1 0,-1 1 0,1 1 0,-1 0 0,0 0 0,-1 0 0,0 0 0,7 11 0,1 11 0,-6-16 0,0 1 0,-2 1 0,0-1 0,0 1 0,-1 0 0,-1 0 0,-1 1 0,2 16 0,-3 222 0,-5-117 0,3-129 0,0 0 0,0 0 0,-1 1 0,0-1 0,-5 15 0,5-20 0,0-1 0,0 1 0,0-1 0,0 1 0,-1-1 0,0 0 0,1 0 0,-1 0 0,0 0 0,0 0 0,0 0 0,0 0 0,0 0 0,0-1 0,0 1 0,-1-1 0,1 0 0,-1 0 0,1 0 0,-1 0 0,1 0 0,-4 0 0,-13 2-125,1-1-1,-1-1 1,0 0-1,-18-3 1,24 1-613,-18 0-6088</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23.575"/>
    </inkml:context>
    <inkml:brush xml:id="br0">
      <inkml:brushProperty name="width" value="0.05" units="cm"/>
      <inkml:brushProperty name="height" value="0.05" units="cm"/>
    </inkml:brush>
  </inkml:definitions>
  <inkml:trace contextRef="#ctx0" brushRef="#br0">0 1433 24575,'757'0'0,"-727"-1"0,56-11 0,-53 7 0,44-3 0,-36 9 0,28-2 0,-64 1 0,0-1 0,0 0 0,0 0 0,-1 0 0,1-1 0,-1 0 0,1 0 0,-1 0 0,1 0 0,-1-1 0,6-4 0,7-8 0,-1 0 0,28-33 0,-39 41 0,0 0 0,-1-1 0,1 1 0,-2-1 0,1 1 0,-1-1 0,0 0 0,-1 0 0,0-1 0,2-16 0,-2 6 0,-1-1 0,-1 1 0,-1-1 0,0 1 0,-2 0 0,0-1 0,-1 1 0,-1 0 0,-1 1 0,0-1 0,-14-24 0,9 20 0,0-1 0,2 0 0,-9-33 0,15 42 0,0 1 0,0-1 0,1-1 0,1 1 0,1 0 0,3-29 0,-2 38 0,0 0 0,0 1 0,1-1 0,0 1 0,0-1 0,1 1 0,-1 0 0,1 0 0,0 0 0,1 0 0,-1 0 0,1 1 0,0-1 0,0 1 0,0 0 0,1 1 0,0-1 0,-1 1 0,1-1 0,0 1 0,1 1 0,-1-1 0,0 1 0,10-3 0,11-2 0,0 2 0,0 0 0,0 2 0,33 0 0,-18 0 0,-38 3 0,1-1 0,-1 0 0,1 0 0,0 0 0,-1 0 0,0 0 0,1-1 0,-1 1 0,0-1 0,0 0 0,0 0 0,0 0 0,0 0 0,0-1 0,0 1 0,2-4 0,3-5 0,0 1 0,-1-1 0,7-15 0,4-5 0,7-10 0,37-52 0,-59 88 0,23-29 0,23-38 0,-43 63 0,-1-1 0,0 0 0,0 0 0,-1 0 0,0 0 0,-1-1 0,-1 0 0,1 1 0,0-18 0,-3 26 0,0-1 0,0 0 0,0 1 0,-1-1 0,0 0 0,1 1 0,-1-1 0,0 1 0,0-1 0,0 1 0,0 0 0,-1-1 0,1 1 0,-1 0 0,1 0 0,-1 0 0,0 0 0,0 0 0,0 0 0,0 1 0,0-1 0,0 0 0,0 1 0,-1 0 0,1 0 0,0-1 0,-1 1 0,1 1 0,-1-1 0,1 0 0,-1 1 0,-3-1 0,-10-2 0,1 1 0,-1 1 0,0 1 0,-18 1 0,21 0 0,-253 4 0,261-5-151,0 0-1,0 1 0,0-1 0,0 1 1,-1 0-1,1 0 0,0 0 1,-8 4-1,-5 6-6674</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25.567"/>
    </inkml:context>
    <inkml:brush xml:id="br0">
      <inkml:brushProperty name="width" value="0.05" units="cm"/>
      <inkml:brushProperty name="height" value="0.05" units="cm"/>
    </inkml:brush>
  </inkml:definitions>
  <inkml:trace contextRef="#ctx0" brushRef="#br0">1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5-10T05:50:44.709"/>
    </inkml:context>
    <inkml:brush xml:id="br0">
      <inkml:brushProperty name="width" value="0.05" units="cm"/>
      <inkml:brushProperty name="height" value="0.0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2025/4/30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BB75D-6389-788F-17B0-922F487117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274A1-7589-EBDC-7512-323C1B6326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F8E1C8-E7EB-E1FF-0A2E-C90666015D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AD01E1-4B0D-97DE-CCAB-87D20CC33A51}"/>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334903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E1676-15B1-7841-7561-0A38B1F02E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F379B5-6D8C-C106-729E-2DEBBF87CA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CDF0E4-56EB-B53F-C99C-DECFC03735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E989CC-5A01-AA62-4351-E94988110F92}"/>
              </a:ext>
            </a:extLst>
          </p:cNvPr>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0930947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4171761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2025/4/30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2025/4/30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3" Type="http://schemas.openxmlformats.org/officeDocument/2006/relationships/image" Target="../media/image120.png"/><Relationship Id="rId18" Type="http://schemas.openxmlformats.org/officeDocument/2006/relationships/customXml" Target="../ink/ink4.xml"/><Relationship Id="rId3" Type="http://schemas.openxmlformats.org/officeDocument/2006/relationships/image" Target="../media/image7.jpeg"/><Relationship Id="rId21" Type="http://schemas.openxmlformats.org/officeDocument/2006/relationships/image" Target="../media/image11.png"/><Relationship Id="rId7" Type="http://schemas.openxmlformats.org/officeDocument/2006/relationships/customXml" Target="../ink/ink1.xml"/><Relationship Id="rId17" Type="http://schemas.openxmlformats.org/officeDocument/2006/relationships/image" Target="../media/image140.png"/><Relationship Id="rId2" Type="http://schemas.openxmlformats.org/officeDocument/2006/relationships/notesSlide" Target="../notesSlides/notesSlide6.xml"/><Relationship Id="rId16" Type="http://schemas.openxmlformats.org/officeDocument/2006/relationships/customXml" Target="../ink/ink3.xml"/><Relationship Id="rId20" Type="http://schemas.openxmlformats.org/officeDocument/2006/relationships/customXml" Target="../ink/ink5.xml"/><Relationship Id="rId1" Type="http://schemas.openxmlformats.org/officeDocument/2006/relationships/slideLayout" Target="../slideLayouts/slideLayout8.xml"/><Relationship Id="rId6" Type="http://schemas.openxmlformats.org/officeDocument/2006/relationships/image" Target="../media/image10.png"/><Relationship Id="rId24" Type="http://schemas.openxmlformats.org/officeDocument/2006/relationships/image" Target="../media/image14.png"/><Relationship Id="rId5" Type="http://schemas.openxmlformats.org/officeDocument/2006/relationships/image" Target="../media/image9.png"/><Relationship Id="rId15" Type="http://schemas.openxmlformats.org/officeDocument/2006/relationships/image" Target="../media/image130.png"/><Relationship Id="rId23" Type="http://schemas.openxmlformats.org/officeDocument/2006/relationships/image" Target="../media/image13.png"/><Relationship Id="rId19" Type="http://schemas.openxmlformats.org/officeDocument/2006/relationships/image" Target="../media/image160.png"/><Relationship Id="rId4" Type="http://schemas.openxmlformats.org/officeDocument/2006/relationships/image" Target="../media/image8.png"/><Relationship Id="rId14" Type="http://schemas.openxmlformats.org/officeDocument/2006/relationships/customXml" Target="../ink/ink2.xml"/><Relationship Id="rId22"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Z721</a:t>
            </a:r>
          </a:p>
          <a:p>
            <a:pPr algn="l">
              <a:lnSpc>
                <a:spcPct val="150000"/>
              </a:lnSpc>
            </a:pPr>
            <a:r>
              <a:rPr lang="en-US" sz="32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465991" y="4149080"/>
            <a:ext cx="4608512" cy="707886"/>
          </a:xfrm>
          <a:prstGeom prst="rect">
            <a:avLst/>
          </a:prstGeom>
          <a:noFill/>
        </p:spPr>
        <p:txBody>
          <a:bodyPr wrap="square" rtlCol="0">
            <a:spAutoFit/>
          </a:bodyPr>
          <a:lstStyle/>
          <a:p>
            <a:r>
              <a:rPr lang="en-US" sz="2000" b="1" dirty="0">
                <a:solidFill>
                  <a:schemeClr val="accent6">
                    <a:lumMod val="75000"/>
                  </a:schemeClr>
                </a:solidFill>
              </a:rPr>
              <a:t>Mobile Vehicle and Static Location All-Purpose AI Dome Camera</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7BEE8FA-DEA1-A820-F950-3A91C5CD830E}"/>
              </a:ext>
            </a:extLst>
          </p:cNvPr>
          <p:cNvGraphicFramePr>
            <a:graphicFrameLocks noGrp="1"/>
          </p:cNvGraphicFramePr>
          <p:nvPr>
            <p:extLst>
              <p:ext uri="{D42A27DB-BD31-4B8C-83A1-F6EECF244321}">
                <p14:modId xmlns:p14="http://schemas.microsoft.com/office/powerpoint/2010/main" val="2898381098"/>
              </p:ext>
            </p:extLst>
          </p:nvPr>
        </p:nvGraphicFramePr>
        <p:xfrm>
          <a:off x="359532" y="1700808"/>
          <a:ext cx="8604956" cy="4920022"/>
        </p:xfrm>
        <a:graphic>
          <a:graphicData uri="http://schemas.openxmlformats.org/drawingml/2006/table">
            <a:tbl>
              <a:tblPr/>
              <a:tblGrid>
                <a:gridCol w="8604956">
                  <a:extLst>
                    <a:ext uri="{9D8B030D-6E8A-4147-A177-3AD203B41FA5}">
                      <a16:colId xmlns:a16="http://schemas.microsoft.com/office/drawing/2014/main" val="3344564565"/>
                    </a:ext>
                  </a:extLst>
                </a:gridCol>
              </a:tblGrid>
              <a:tr h="4824536">
                <a:tc>
                  <a:txBody>
                    <a:bodyPr/>
                    <a:lstStyle/>
                    <a:p>
                      <a:pPr algn="l" fontAlgn="t"/>
                      <a:r>
                        <a:rPr lang="en-US" sz="1600" b="1" i="0" u="none" strike="noStrike" dirty="0">
                          <a:solidFill>
                            <a:srgbClr val="000000"/>
                          </a:solidFill>
                          <a:effectLst/>
                          <a:latin typeface="Calibri" panose="020F0502020204030204" pitchFamily="34" charset="0"/>
                        </a:rPr>
                        <a:t>Z721</a:t>
                      </a:r>
                      <a:r>
                        <a:rPr lang="en-US" sz="1600" b="0" i="0" u="none" strike="noStrike" dirty="0">
                          <a:solidFill>
                            <a:srgbClr val="000000"/>
                          </a:solidFill>
                          <a:effectLst/>
                          <a:latin typeface="Calibri" panose="020F0502020204030204" pitchFamily="34" charset="0"/>
                        </a:rPr>
                        <a:t> is a mini-sized compact AI dome camera with the dome cover near the side of the camera, making it a perfect transportation camera as well as a discreet camera for any static location.</a:t>
                      </a:r>
                    </a:p>
                    <a:p>
                      <a:pPr algn="l" fontAlgn="t"/>
                      <a:endParaRPr lang="en-US" sz="1600" b="0" i="0" u="none" strike="noStrike" dirty="0">
                        <a:solidFill>
                          <a:srgbClr val="000000"/>
                        </a:solidFill>
                        <a:effectLst/>
                        <a:latin typeface="Calibri" panose="020F0502020204030204" pitchFamily="34" charset="0"/>
                      </a:endParaRPr>
                    </a:p>
                    <a:p>
                      <a:pPr algn="l" fontAlgn="t"/>
                      <a:r>
                        <a:rPr lang="en-US" sz="1600" b="0" i="0" u="none" strike="noStrike" dirty="0">
                          <a:solidFill>
                            <a:srgbClr val="000000"/>
                          </a:solidFill>
                          <a:effectLst/>
                          <a:latin typeface="Calibri" panose="020F0502020204030204" pitchFamily="34" charset="0"/>
                        </a:rPr>
                        <a:t>The transportation can be a harsh environment. The camera is fully vibration proof with EN50155, vandal proof with IK10, waterproof with IP68 and works in various temperature conditions from -40°C up to +60°C.</a:t>
                      </a:r>
                    </a:p>
                    <a:p>
                      <a:pPr algn="l" fontAlgn="t"/>
                      <a:endParaRPr lang="en-US" sz="1600" b="0" i="0" u="none" strike="noStrike" dirty="0">
                        <a:solidFill>
                          <a:srgbClr val="000000"/>
                        </a:solidFill>
                        <a:effectLst/>
                        <a:latin typeface="Calibri" panose="020F0502020204030204" pitchFamily="34" charset="0"/>
                      </a:endParaRPr>
                    </a:p>
                    <a:p>
                      <a:pPr algn="l" fontAlgn="t"/>
                      <a:r>
                        <a:rPr lang="en-US" sz="1600" b="0" i="0" u="none" strike="noStrike" dirty="0">
                          <a:solidFill>
                            <a:srgbClr val="000000"/>
                          </a:solidFill>
                          <a:effectLst/>
                          <a:latin typeface="Calibri" panose="020F0502020204030204" pitchFamily="34" charset="0"/>
                        </a:rPr>
                        <a:t>The lighting conditions can be unpredictable; therefore, this camera can manage clear colors even at 0.002 lux conditions. The smart IR LED illumination up to 30 meters is more than enough for any transportation, including long buses and train carriages. </a:t>
                      </a:r>
                    </a:p>
                    <a:p>
                      <a:pPr algn="l" fontAlgn="t"/>
                      <a:endParaRPr lang="en-US" sz="1600" b="0" i="0" u="none" strike="noStrike" dirty="0">
                        <a:solidFill>
                          <a:srgbClr val="000000"/>
                        </a:solidFill>
                        <a:effectLst/>
                        <a:latin typeface="Calibri" panose="020F0502020204030204" pitchFamily="34" charset="0"/>
                      </a:endParaRPr>
                    </a:p>
                    <a:p>
                      <a:pPr algn="l" fontAlgn="t"/>
                      <a:r>
                        <a:rPr lang="en-US" sz="1600" b="0" i="0" u="none" strike="noStrike" dirty="0">
                          <a:solidFill>
                            <a:srgbClr val="000000"/>
                          </a:solidFill>
                          <a:effectLst/>
                          <a:latin typeface="Calibri" panose="020F0502020204030204" pitchFamily="34" charset="0"/>
                        </a:rPr>
                        <a:t>Since the windows can expose high contrast lights from the outside of the vehicles, the camera can handle it well with its powerful 135dB WDR.</a:t>
                      </a:r>
                    </a:p>
                    <a:p>
                      <a:pPr algn="l" fontAlgn="t"/>
                      <a:endParaRPr lang="en-US" sz="1600" b="0" i="0" u="none" strike="noStrike" dirty="0">
                        <a:solidFill>
                          <a:srgbClr val="000000"/>
                        </a:solidFill>
                        <a:effectLst/>
                        <a:latin typeface="Calibri" panose="020F0502020204030204" pitchFamily="34" charset="0"/>
                      </a:endParaRPr>
                    </a:p>
                    <a:p>
                      <a:pPr algn="l" fontAlgn="t"/>
                      <a:r>
                        <a:rPr lang="en-US" sz="1600" b="0" i="0" u="none" strike="noStrike" dirty="0">
                          <a:solidFill>
                            <a:srgbClr val="000000"/>
                          </a:solidFill>
                          <a:effectLst/>
                          <a:latin typeface="Calibri" panose="020F0502020204030204" pitchFamily="34" charset="0"/>
                        </a:rPr>
                        <a:t>Additionally, the camera comes with the built-in microphone along with AI-based audio detection, supports MicroSD cards and much more.</a:t>
                      </a:r>
                    </a:p>
                    <a:p>
                      <a:pPr algn="l" fontAlgn="t"/>
                      <a:endParaRPr lang="en-US" sz="1600" b="0" i="0" u="none" strike="noStrike" dirty="0">
                        <a:solidFill>
                          <a:srgbClr val="000000"/>
                        </a:solidFill>
                        <a:effectLst/>
                        <a:latin typeface="Calibri" panose="020F0502020204030204" pitchFamily="34" charset="0"/>
                      </a:endParaRPr>
                    </a:p>
                    <a:p>
                      <a:pPr algn="l" fontAlgn="t"/>
                      <a:r>
                        <a:rPr lang="en-US" sz="1600" b="0" i="0" u="none" strike="noStrike" dirty="0">
                          <a:solidFill>
                            <a:srgbClr val="000000"/>
                          </a:solidFill>
                          <a:effectLst/>
                          <a:latin typeface="Calibri" panose="020F0502020204030204" pitchFamily="34" charset="0"/>
                        </a:rPr>
                        <a:t>The most valuable features are the built-in deep learning AI capabilities - the camera can detect people, faces and vehicles when used as intrusion detection devices and they can collect and transmit metadata of the objects as a critical evidence. The built-in AI does not require any license.</a:t>
                      </a:r>
                    </a:p>
                  </a:txBody>
                  <a:tcPr marL="6175" marR="6175" marT="6175" marB="37047">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72274340"/>
                  </a:ext>
                </a:extLst>
              </a:tr>
            </a:tbl>
          </a:graphicData>
        </a:graphic>
      </p:graphicFrame>
      <p:sp>
        <p:nvSpPr>
          <p:cNvPr id="3" name="TextBox 2">
            <a:extLst>
              <a:ext uri="{FF2B5EF4-FFF2-40B4-BE49-F238E27FC236}">
                <a16:creationId xmlns:a16="http://schemas.microsoft.com/office/drawing/2014/main" id="{E4DA2CDD-864A-E6CB-B673-9AC8FB9D1DB9}"/>
              </a:ext>
            </a:extLst>
          </p:cNvPr>
          <p:cNvSpPr txBox="1"/>
          <p:nvPr/>
        </p:nvSpPr>
        <p:spPr>
          <a:xfrm>
            <a:off x="251520" y="1085934"/>
            <a:ext cx="6120680" cy="461665"/>
          </a:xfrm>
          <a:prstGeom prst="rect">
            <a:avLst/>
          </a:prstGeom>
          <a:noFill/>
        </p:spPr>
        <p:txBody>
          <a:bodyPr wrap="square" rtlCol="0">
            <a:spAutoFit/>
          </a:bodyPr>
          <a:lstStyle/>
          <a:p>
            <a:r>
              <a:rPr lang="en-US" sz="2400" b="1" dirty="0"/>
              <a:t>Introduction:</a:t>
            </a:r>
          </a:p>
        </p:txBody>
      </p:sp>
    </p:spTree>
    <p:extLst>
      <p:ext uri="{BB962C8B-B14F-4D97-AF65-F5344CB8AC3E}">
        <p14:creationId xmlns:p14="http://schemas.microsoft.com/office/powerpoint/2010/main" val="3805501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3B330-1A89-20F5-BD19-827D24D4D25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B144A543-EF3B-480B-459D-31E986C9549F}"/>
              </a:ext>
            </a:extLst>
          </p:cNvPr>
          <p:cNvSpPr txBox="1"/>
          <p:nvPr/>
        </p:nvSpPr>
        <p:spPr>
          <a:xfrm>
            <a:off x="611560" y="2369327"/>
            <a:ext cx="6120680" cy="369332"/>
          </a:xfrm>
          <a:prstGeom prst="rect">
            <a:avLst/>
          </a:prstGeom>
          <a:noFill/>
        </p:spPr>
        <p:txBody>
          <a:bodyPr wrap="square" rtlCol="0">
            <a:spAutoFit/>
          </a:bodyPr>
          <a:lstStyle/>
          <a:p>
            <a:r>
              <a:rPr lang="en-US" dirty="0"/>
              <a:t>ACTi is introducing the newest product:</a:t>
            </a:r>
          </a:p>
        </p:txBody>
      </p:sp>
      <p:grpSp>
        <p:nvGrpSpPr>
          <p:cNvPr id="3" name="Group 2">
            <a:extLst>
              <a:ext uri="{FF2B5EF4-FFF2-40B4-BE49-F238E27FC236}">
                <a16:creationId xmlns:a16="http://schemas.microsoft.com/office/drawing/2014/main" id="{EC4B00A1-1791-8462-1C23-7C793971EC6B}"/>
              </a:ext>
            </a:extLst>
          </p:cNvPr>
          <p:cNvGrpSpPr/>
          <p:nvPr/>
        </p:nvGrpSpPr>
        <p:grpSpPr>
          <a:xfrm>
            <a:off x="611560" y="2859445"/>
            <a:ext cx="8064896" cy="1380891"/>
            <a:chOff x="611560" y="1844824"/>
            <a:chExt cx="8064896" cy="1380891"/>
          </a:xfrm>
        </p:grpSpPr>
        <p:sp>
          <p:nvSpPr>
            <p:cNvPr id="9" name="Rectangle 8">
              <a:extLst>
                <a:ext uri="{FF2B5EF4-FFF2-40B4-BE49-F238E27FC236}">
                  <a16:creationId xmlns:a16="http://schemas.microsoft.com/office/drawing/2014/main" id="{ED74F082-BD7D-04FF-55AB-8FF43F2D712B}"/>
                </a:ext>
              </a:extLst>
            </p:cNvPr>
            <p:cNvSpPr/>
            <p:nvPr/>
          </p:nvSpPr>
          <p:spPr>
            <a:xfrm>
              <a:off x="611560" y="1844824"/>
              <a:ext cx="8064896" cy="1380891"/>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E2E9D5E-8050-513C-7070-82E323DEA103}"/>
                </a:ext>
              </a:extLst>
            </p:cNvPr>
            <p:cNvSpPr txBox="1"/>
            <p:nvPr/>
          </p:nvSpPr>
          <p:spPr>
            <a:xfrm>
              <a:off x="2644042" y="2455728"/>
              <a:ext cx="6032414" cy="584775"/>
            </a:xfrm>
            <a:prstGeom prst="rect">
              <a:avLst/>
            </a:prstGeom>
            <a:solidFill>
              <a:schemeClr val="bg1">
                <a:lumMod val="95000"/>
              </a:schemeClr>
            </a:solidFill>
          </p:spPr>
          <p:txBody>
            <a:bodyPr wrap="square">
              <a:spAutoFit/>
            </a:bodyPr>
            <a:lstStyle/>
            <a:p>
              <a:r>
                <a:rPr lang="en-US" sz="1600" b="1" i="0" dirty="0">
                  <a:solidFill>
                    <a:srgbClr val="FF0000"/>
                  </a:solidFill>
                  <a:effectLst/>
                  <a:latin typeface="Open Sans" panose="020B0606030504020204" pitchFamily="34" charset="0"/>
                </a:rPr>
                <a:t>4MP </a:t>
              </a:r>
              <a:r>
                <a:rPr lang="en-US" sz="1600" b="1" i="0" dirty="0" err="1">
                  <a:solidFill>
                    <a:srgbClr val="FF0000"/>
                  </a:solidFill>
                  <a:effectLst/>
                  <a:latin typeface="Open Sans" panose="020B0606030504020204" pitchFamily="34" charset="0"/>
                </a:rPr>
                <a:t>LightGuard</a:t>
              </a:r>
              <a:r>
                <a:rPr lang="en-US" sz="1600" b="1" i="0" dirty="0">
                  <a:solidFill>
                    <a:srgbClr val="FF0000"/>
                  </a:solidFill>
                  <a:effectLst/>
                  <a:latin typeface="Open Sans" panose="020B0606030504020204" pitchFamily="34" charset="0"/>
                </a:rPr>
                <a:t> </a:t>
              </a:r>
              <a:r>
                <a:rPr lang="en-US" sz="1600" b="1" i="0" dirty="0">
                  <a:effectLst/>
                  <a:latin typeface="Open Sans" panose="020B0606030504020204" pitchFamily="34" charset="0"/>
                </a:rPr>
                <a:t>f2.8mm Outdoor Fixed Dome with D/N, IR LED 30m, WDR 135dB, </a:t>
              </a:r>
              <a:r>
                <a:rPr lang="en-US" sz="1600" b="1" i="0" dirty="0">
                  <a:solidFill>
                    <a:srgbClr val="FF0000"/>
                  </a:solidFill>
                  <a:effectLst/>
                  <a:latin typeface="Open Sans" panose="020B0606030504020204" pitchFamily="34" charset="0"/>
                </a:rPr>
                <a:t>Vibration Proof</a:t>
              </a:r>
              <a:r>
                <a:rPr lang="en-US" sz="1600" b="1" i="0" dirty="0">
                  <a:effectLst/>
                  <a:latin typeface="Open Sans" panose="020B0606030504020204" pitchFamily="34" charset="0"/>
                </a:rPr>
                <a:t>,</a:t>
              </a:r>
              <a:r>
                <a:rPr lang="en-US" sz="1600" b="1" i="0" dirty="0">
                  <a:solidFill>
                    <a:srgbClr val="FF0000"/>
                  </a:solidFill>
                  <a:effectLst/>
                  <a:latin typeface="Open Sans" panose="020B0606030504020204" pitchFamily="34" charset="0"/>
                </a:rPr>
                <a:t> M12 </a:t>
              </a:r>
              <a:r>
                <a:rPr lang="en-US" sz="1600" b="1" i="0" dirty="0">
                  <a:effectLst/>
                  <a:latin typeface="Open Sans" panose="020B0606030504020204" pitchFamily="34" charset="0"/>
                </a:rPr>
                <a:t>Connector</a:t>
              </a:r>
            </a:p>
          </p:txBody>
        </p:sp>
        <p:sp>
          <p:nvSpPr>
            <p:cNvPr id="11" name="TextBox 10">
              <a:extLst>
                <a:ext uri="{FF2B5EF4-FFF2-40B4-BE49-F238E27FC236}">
                  <a16:creationId xmlns:a16="http://schemas.microsoft.com/office/drawing/2014/main" id="{EC3E4836-B10E-5EB4-1FE5-C40C5608D3FB}"/>
                </a:ext>
              </a:extLst>
            </p:cNvPr>
            <p:cNvSpPr txBox="1"/>
            <p:nvPr/>
          </p:nvSpPr>
          <p:spPr>
            <a:xfrm>
              <a:off x="2644042" y="1884950"/>
              <a:ext cx="1368152" cy="584775"/>
            </a:xfrm>
            <a:prstGeom prst="rect">
              <a:avLst/>
            </a:prstGeom>
            <a:noFill/>
          </p:spPr>
          <p:txBody>
            <a:bodyPr wrap="square" rtlCol="0">
              <a:spAutoFit/>
            </a:bodyPr>
            <a:lstStyle/>
            <a:p>
              <a:r>
                <a:rPr lang="en-US" sz="3200" b="1" dirty="0">
                  <a:solidFill>
                    <a:srgbClr val="00B050"/>
                  </a:solidFill>
                </a:rPr>
                <a:t>Z721</a:t>
              </a:r>
            </a:p>
          </p:txBody>
        </p:sp>
      </p:grpSp>
      <p:pic>
        <p:nvPicPr>
          <p:cNvPr id="5" name="Picture 2">
            <a:extLst>
              <a:ext uri="{FF2B5EF4-FFF2-40B4-BE49-F238E27FC236}">
                <a16:creationId xmlns:a16="http://schemas.microsoft.com/office/drawing/2014/main" id="{4CB92340-E4B5-F779-2807-F7824117CB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2590659"/>
            <a:ext cx="1918461" cy="1918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10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50696A-FF8E-E330-F6DE-99BC2789DAAC}"/>
              </a:ext>
            </a:extLst>
          </p:cNvPr>
          <p:cNvPicPr>
            <a:picLocks noChangeAspect="1"/>
          </p:cNvPicPr>
          <p:nvPr/>
        </p:nvPicPr>
        <p:blipFill>
          <a:blip r:embed="rId3"/>
          <a:stretch>
            <a:fillRect/>
          </a:stretch>
        </p:blipFill>
        <p:spPr>
          <a:xfrm>
            <a:off x="2948077" y="1703527"/>
            <a:ext cx="6016411" cy="4442103"/>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16" name="TextBox 15">
            <a:extLst>
              <a:ext uri="{FF2B5EF4-FFF2-40B4-BE49-F238E27FC236}">
                <a16:creationId xmlns:a16="http://schemas.microsoft.com/office/drawing/2014/main" id="{B3E5C299-2341-F5CA-05B8-0CE82A874CE4}"/>
              </a:ext>
            </a:extLst>
          </p:cNvPr>
          <p:cNvSpPr txBox="1"/>
          <p:nvPr/>
        </p:nvSpPr>
        <p:spPr>
          <a:xfrm>
            <a:off x="202407" y="1988840"/>
            <a:ext cx="2592288" cy="1200329"/>
          </a:xfrm>
          <a:prstGeom prst="rect">
            <a:avLst/>
          </a:prstGeom>
          <a:noFill/>
        </p:spPr>
        <p:txBody>
          <a:bodyPr wrap="square" rtlCol="0">
            <a:spAutoFit/>
          </a:bodyPr>
          <a:lstStyle/>
          <a:p>
            <a:r>
              <a:rPr lang="en-US" b="1" dirty="0"/>
              <a:t>Z721 has its unique value in the 4MP cluster, for being transportation-ready camera.</a:t>
            </a:r>
            <a:endParaRPr lang="en-US" dirty="0"/>
          </a:p>
        </p:txBody>
      </p:sp>
      <p:sp>
        <p:nvSpPr>
          <p:cNvPr id="7" name="Rectangle 6">
            <a:extLst>
              <a:ext uri="{FF2B5EF4-FFF2-40B4-BE49-F238E27FC236}">
                <a16:creationId xmlns:a16="http://schemas.microsoft.com/office/drawing/2014/main" id="{E0B28A0B-29C5-BA15-96B6-925C5B676CA7}"/>
              </a:ext>
            </a:extLst>
          </p:cNvPr>
          <p:cNvSpPr/>
          <p:nvPr/>
        </p:nvSpPr>
        <p:spPr>
          <a:xfrm>
            <a:off x="6732240" y="4548596"/>
            <a:ext cx="648072" cy="248556"/>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45E1CFA-A0C7-C9C4-77A3-629EBD002026}"/>
              </a:ext>
            </a:extLst>
          </p:cNvPr>
          <p:cNvSpPr/>
          <p:nvPr/>
        </p:nvSpPr>
        <p:spPr>
          <a:xfrm>
            <a:off x="6732240" y="4139943"/>
            <a:ext cx="648072" cy="873233"/>
          </a:xfrm>
          <a:prstGeom prst="rect">
            <a:avLst/>
          </a:prstGeom>
          <a:noFill/>
          <a:ln>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46912-9CA7-FD45-9759-81C9F939447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784F6E1-E012-E637-DE8D-7A14E4CC2B90}"/>
              </a:ext>
            </a:extLst>
          </p:cNvPr>
          <p:cNvSpPr txBox="1"/>
          <p:nvPr/>
        </p:nvSpPr>
        <p:spPr>
          <a:xfrm>
            <a:off x="179512" y="908720"/>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812E4B1-D623-91B6-D8A5-346BF9396970}"/>
              </a:ext>
            </a:extLst>
          </p:cNvPr>
          <p:cNvGraphicFramePr>
            <a:graphicFrameLocks noGrp="1"/>
          </p:cNvGraphicFramePr>
          <p:nvPr>
            <p:extLst>
              <p:ext uri="{D42A27DB-BD31-4B8C-83A1-F6EECF244321}">
                <p14:modId xmlns:p14="http://schemas.microsoft.com/office/powerpoint/2010/main" val="3104219062"/>
              </p:ext>
            </p:extLst>
          </p:nvPr>
        </p:nvGraphicFramePr>
        <p:xfrm>
          <a:off x="539552" y="1340768"/>
          <a:ext cx="7992888" cy="5290528"/>
        </p:xfrm>
        <a:graphic>
          <a:graphicData uri="http://schemas.openxmlformats.org/drawingml/2006/table">
            <a:tbl>
              <a:tblPr firstRow="1" bandRow="1">
                <a:tableStyleId>{5940675A-B579-460E-94D1-54222C63F5DA}</a:tableStyleId>
              </a:tblPr>
              <a:tblGrid>
                <a:gridCol w="2664296">
                  <a:extLst>
                    <a:ext uri="{9D8B030D-6E8A-4147-A177-3AD203B41FA5}">
                      <a16:colId xmlns:a16="http://schemas.microsoft.com/office/drawing/2014/main" val="1674525478"/>
                    </a:ext>
                  </a:extLst>
                </a:gridCol>
                <a:gridCol w="2664296">
                  <a:extLst>
                    <a:ext uri="{9D8B030D-6E8A-4147-A177-3AD203B41FA5}">
                      <a16:colId xmlns:a16="http://schemas.microsoft.com/office/drawing/2014/main" val="4292778239"/>
                    </a:ext>
                  </a:extLst>
                </a:gridCol>
                <a:gridCol w="2664296">
                  <a:extLst>
                    <a:ext uri="{9D8B030D-6E8A-4147-A177-3AD203B41FA5}">
                      <a16:colId xmlns:a16="http://schemas.microsoft.com/office/drawing/2014/main" val="1898860449"/>
                    </a:ext>
                  </a:extLst>
                </a:gridCol>
              </a:tblGrid>
              <a:tr h="337156">
                <a:tc>
                  <a:txBody>
                    <a:bodyPr/>
                    <a:lstStyle/>
                    <a:p>
                      <a:r>
                        <a:rPr lang="en-US" sz="1600" dirty="0"/>
                        <a:t>Model</a:t>
                      </a:r>
                    </a:p>
                  </a:txBody>
                  <a:tcPr>
                    <a:solidFill>
                      <a:schemeClr val="bg1">
                        <a:lumMod val="95000"/>
                      </a:schemeClr>
                    </a:solidFill>
                  </a:tcPr>
                </a:tc>
                <a:tc>
                  <a:txBody>
                    <a:bodyPr/>
                    <a:lstStyle/>
                    <a:p>
                      <a:r>
                        <a:rPr lang="en-US" sz="1600" dirty="0"/>
                        <a:t>Z911</a:t>
                      </a:r>
                      <a:endParaRPr lang="en-US" sz="1600" dirty="0">
                        <a:solidFill>
                          <a:schemeClr val="tx1">
                            <a:lumMod val="50000"/>
                            <a:lumOff val="50000"/>
                          </a:schemeClr>
                        </a:solidFill>
                      </a:endParaRPr>
                    </a:p>
                  </a:txBody>
                  <a:tcPr>
                    <a:solidFill>
                      <a:schemeClr val="bg1">
                        <a:lumMod val="95000"/>
                      </a:schemeClr>
                    </a:solidFill>
                  </a:tcPr>
                </a:tc>
                <a:tc>
                  <a:txBody>
                    <a:bodyPr/>
                    <a:lstStyle/>
                    <a:p>
                      <a:r>
                        <a:rPr lang="en-US" sz="1600" dirty="0"/>
                        <a:t>Z721</a:t>
                      </a:r>
                      <a:endParaRPr lang="en-US" sz="1600" dirty="0">
                        <a:solidFill>
                          <a:schemeClr val="tx1">
                            <a:lumMod val="50000"/>
                            <a:lumOff val="50000"/>
                          </a:schemeClr>
                        </a:solidFill>
                      </a:endParaRPr>
                    </a:p>
                  </a:txBody>
                  <a:tcPr>
                    <a:solidFill>
                      <a:schemeClr val="accent3">
                        <a:lumMod val="20000"/>
                        <a:lumOff val="80000"/>
                      </a:schemeClr>
                    </a:solidFill>
                  </a:tcPr>
                </a:tc>
                <a:extLst>
                  <a:ext uri="{0D108BD9-81ED-4DB2-BD59-A6C34878D82A}">
                    <a16:rowId xmlns:a16="http://schemas.microsoft.com/office/drawing/2014/main" val="2842435519"/>
                  </a:ext>
                </a:extLst>
              </a:tr>
              <a:tr h="570344">
                <a:tc>
                  <a:txBody>
                    <a:bodyPr/>
                    <a:lstStyle/>
                    <a:p>
                      <a:r>
                        <a:rPr lang="en-US" sz="1600" dirty="0"/>
                        <a:t>Photo</a:t>
                      </a:r>
                    </a:p>
                  </a:txBody>
                  <a:tcPr/>
                </a:tc>
                <a:tc>
                  <a:txBody>
                    <a:bodyPr/>
                    <a:lstStyle/>
                    <a:p>
                      <a:endParaRPr lang="en-US" sz="1600" dirty="0"/>
                    </a:p>
                  </a:txBody>
                  <a:tcPr/>
                </a:tc>
                <a:tc>
                  <a:txBody>
                    <a:bodyPr/>
                    <a:lstStyle/>
                    <a:p>
                      <a:endParaRPr lang="en-US" sz="1600" dirty="0"/>
                    </a:p>
                  </a:txBody>
                  <a:tcPr/>
                </a:tc>
                <a:extLst>
                  <a:ext uri="{0D108BD9-81ED-4DB2-BD59-A6C34878D82A}">
                    <a16:rowId xmlns:a16="http://schemas.microsoft.com/office/drawing/2014/main" val="3709142187"/>
                  </a:ext>
                </a:extLst>
              </a:tr>
              <a:tr h="337156">
                <a:tc>
                  <a:txBody>
                    <a:bodyPr/>
                    <a:lstStyle/>
                    <a:p>
                      <a:r>
                        <a:rPr lang="en-US" sz="1600" dirty="0"/>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Fixed Dome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black"/>
                          </a:solidFill>
                          <a:effectLst/>
                          <a:uLnTx/>
                          <a:uFillTx/>
                          <a:latin typeface="Calibri"/>
                          <a:ea typeface="+mn-ea"/>
                          <a:cs typeface="+mn-cs"/>
                        </a:rPr>
                        <a:t>Fixed Dome</a:t>
                      </a:r>
                      <a:endParaRPr kumimoji="0" lang="en-US" sz="16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411042822"/>
                  </a:ext>
                </a:extLst>
              </a:tr>
              <a:tr h="337156">
                <a:tc>
                  <a:txBody>
                    <a:bodyPr/>
                    <a:lstStyle/>
                    <a:p>
                      <a:r>
                        <a:rPr lang="en-US" sz="1600" dirty="0"/>
                        <a:t>Resolution</a:t>
                      </a:r>
                    </a:p>
                  </a:txBody>
                  <a:tcPr/>
                </a:tc>
                <a:tc>
                  <a:txBody>
                    <a:bodyPr/>
                    <a:lstStyle/>
                    <a:p>
                      <a:r>
                        <a:rPr lang="en-US" sz="1600" dirty="0"/>
                        <a:t>4MP</a:t>
                      </a:r>
                    </a:p>
                  </a:txBody>
                  <a:tcPr/>
                </a:tc>
                <a:tc>
                  <a:txBody>
                    <a:bodyPr/>
                    <a:lstStyle/>
                    <a:p>
                      <a:r>
                        <a:rPr lang="en-US" sz="1600" dirty="0"/>
                        <a:t>4MP</a:t>
                      </a:r>
                    </a:p>
                  </a:txBody>
                  <a:tcPr/>
                </a:tc>
                <a:extLst>
                  <a:ext uri="{0D108BD9-81ED-4DB2-BD59-A6C34878D82A}">
                    <a16:rowId xmlns:a16="http://schemas.microsoft.com/office/drawing/2014/main" val="1174545042"/>
                  </a:ext>
                </a:extLst>
              </a:tr>
              <a:tr h="337156">
                <a:tc>
                  <a:txBody>
                    <a:bodyPr/>
                    <a:lstStyle/>
                    <a:p>
                      <a:r>
                        <a:rPr lang="en-US" sz="1600" dirty="0"/>
                        <a:t>Lens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dirty="0">
                          <a:solidFill>
                            <a:schemeClr val="tx1"/>
                          </a:solidFill>
                          <a:latin typeface="+mn-lt"/>
                          <a:ea typeface="+mn-ea"/>
                          <a:cs typeface="+mn-cs"/>
                        </a:rPr>
                        <a:t>f2.8mm/F2.0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dirty="0">
                          <a:solidFill>
                            <a:schemeClr val="tx1"/>
                          </a:solidFill>
                          <a:latin typeface="+mn-lt"/>
                          <a:ea typeface="+mn-ea"/>
                          <a:cs typeface="+mn-cs"/>
                        </a:rPr>
                        <a:t>f2.8mm/F1.6</a:t>
                      </a:r>
                    </a:p>
                  </a:txBody>
                  <a:tcPr/>
                </a:tc>
                <a:extLst>
                  <a:ext uri="{0D108BD9-81ED-4DB2-BD59-A6C34878D82A}">
                    <a16:rowId xmlns:a16="http://schemas.microsoft.com/office/drawing/2014/main" val="1522604302"/>
                  </a:ext>
                </a:extLst>
              </a:tr>
              <a:tr h="337156">
                <a:tc>
                  <a:txBody>
                    <a:bodyPr/>
                    <a:lstStyle/>
                    <a:p>
                      <a:r>
                        <a:rPr lang="en-US" sz="1600" dirty="0"/>
                        <a:t>HOR</a:t>
                      </a:r>
                    </a:p>
                  </a:txBody>
                  <a:tcPr/>
                </a:tc>
                <a:tc>
                  <a:txBody>
                    <a:bodyPr/>
                    <a:lstStyle/>
                    <a:p>
                      <a:r>
                        <a:rPr lang="en-US" sz="1600" kern="1200" dirty="0">
                          <a:solidFill>
                            <a:schemeClr val="tx1"/>
                          </a:solidFill>
                          <a:latin typeface="+mn-lt"/>
                          <a:ea typeface="+mn-ea"/>
                          <a:cs typeface="+mn-cs"/>
                        </a:rPr>
                        <a:t>99°</a:t>
                      </a:r>
                    </a:p>
                  </a:txBody>
                  <a:tcPr/>
                </a:tc>
                <a:tc>
                  <a:txBody>
                    <a:bodyPr/>
                    <a:lstStyle/>
                    <a:p>
                      <a:r>
                        <a:rPr lang="en-US" sz="1600" kern="1200" dirty="0">
                          <a:solidFill>
                            <a:schemeClr val="tx1"/>
                          </a:solidFill>
                          <a:latin typeface="+mn-lt"/>
                          <a:ea typeface="+mn-ea"/>
                          <a:cs typeface="+mn-cs"/>
                        </a:rPr>
                        <a:t>101.1°</a:t>
                      </a:r>
                    </a:p>
                  </a:txBody>
                  <a:tcPr/>
                </a:tc>
                <a:extLst>
                  <a:ext uri="{0D108BD9-81ED-4DB2-BD59-A6C34878D82A}">
                    <a16:rowId xmlns:a16="http://schemas.microsoft.com/office/drawing/2014/main" val="1762527708"/>
                  </a:ext>
                </a:extLst>
              </a:tr>
              <a:tr h="337156">
                <a:tc>
                  <a:txBody>
                    <a:bodyPr/>
                    <a:lstStyle/>
                    <a:p>
                      <a:r>
                        <a:rPr lang="en-US" sz="1600" dirty="0"/>
                        <a:t>LED</a:t>
                      </a:r>
                    </a:p>
                  </a:txBody>
                  <a:tcPr/>
                </a:tc>
                <a:tc>
                  <a:txBody>
                    <a:bodyPr/>
                    <a:lstStyle/>
                    <a:p>
                      <a:r>
                        <a:rPr lang="en-US" sz="1600" kern="1200" dirty="0">
                          <a:solidFill>
                            <a:schemeClr val="tx1"/>
                          </a:solidFill>
                          <a:latin typeface="+mn-lt"/>
                          <a:ea typeface="+mn-ea"/>
                          <a:cs typeface="+mn-cs"/>
                        </a:rPr>
                        <a:t>IR LED</a:t>
                      </a:r>
                    </a:p>
                  </a:txBody>
                  <a:tcPr/>
                </a:tc>
                <a:tc>
                  <a:txBody>
                    <a:bodyPr/>
                    <a:lstStyle/>
                    <a:p>
                      <a:r>
                        <a:rPr lang="en-US" sz="1600" kern="1200" dirty="0">
                          <a:solidFill>
                            <a:schemeClr val="tx1"/>
                          </a:solidFill>
                          <a:latin typeface="+mn-lt"/>
                          <a:ea typeface="+mn-ea"/>
                          <a:cs typeface="+mn-cs"/>
                        </a:rPr>
                        <a:t>IR LED</a:t>
                      </a:r>
                    </a:p>
                  </a:txBody>
                  <a:tcPr/>
                </a:tc>
                <a:extLst>
                  <a:ext uri="{0D108BD9-81ED-4DB2-BD59-A6C34878D82A}">
                    <a16:rowId xmlns:a16="http://schemas.microsoft.com/office/drawing/2014/main" val="731546296"/>
                  </a:ext>
                </a:extLst>
              </a:tr>
              <a:tr h="337156">
                <a:tc>
                  <a:txBody>
                    <a:bodyPr/>
                    <a:lstStyle/>
                    <a:p>
                      <a:r>
                        <a:rPr lang="en-US" sz="1600" dirty="0"/>
                        <a:t>WDR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noProof="0" dirty="0">
                          <a:solidFill>
                            <a:schemeClr val="tx1"/>
                          </a:solidFill>
                          <a:latin typeface="+mn-lt"/>
                          <a:ea typeface="+mn-ea"/>
                          <a:cs typeface="+mn-cs"/>
                        </a:rPr>
                        <a:t>Superior 120dB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noProof="0" dirty="0">
                          <a:solidFill>
                            <a:srgbClr val="00B050"/>
                          </a:solidFill>
                          <a:latin typeface="+mn-lt"/>
                          <a:ea typeface="+mn-ea"/>
                          <a:cs typeface="+mn-cs"/>
                        </a:rPr>
                        <a:t>Extreme 135dB</a:t>
                      </a:r>
                    </a:p>
                  </a:txBody>
                  <a:tcPr/>
                </a:tc>
                <a:extLst>
                  <a:ext uri="{0D108BD9-81ED-4DB2-BD59-A6C34878D82A}">
                    <a16:rowId xmlns:a16="http://schemas.microsoft.com/office/drawing/2014/main" val="2506643403"/>
                  </a:ext>
                </a:extLst>
              </a:tr>
              <a:tr h="337156">
                <a:tc>
                  <a:txBody>
                    <a:bodyPr/>
                    <a:lstStyle/>
                    <a:p>
                      <a:r>
                        <a:rPr lang="en-US" sz="1600" dirty="0"/>
                        <a:t>Min Illumination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Color 0.003 lux</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Color 0.002 lux</a:t>
                      </a:r>
                    </a:p>
                  </a:txBody>
                  <a:tcPr/>
                </a:tc>
                <a:extLst>
                  <a:ext uri="{0D108BD9-81ED-4DB2-BD59-A6C34878D82A}">
                    <a16:rowId xmlns:a16="http://schemas.microsoft.com/office/drawing/2014/main" val="1480851632"/>
                  </a:ext>
                </a:extLst>
              </a:tr>
              <a:tr h="337156">
                <a:tc>
                  <a:txBody>
                    <a:bodyPr/>
                    <a:lstStyle/>
                    <a:p>
                      <a:r>
                        <a:rPr lang="en-US" sz="1600" dirty="0"/>
                        <a:t>Audio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Built-in Mic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mn-ea"/>
                          <a:cs typeface="+mn-cs"/>
                        </a:rPr>
                        <a:t>Built-in Mic, </a:t>
                      </a:r>
                      <a:r>
                        <a:rPr kumimoji="0" lang="en-US" sz="1600" b="1" i="0" u="none" strike="noStrike" kern="1200" cap="none" spc="0" normalizeH="0" baseline="0" noProof="0" dirty="0">
                          <a:ln>
                            <a:noFill/>
                          </a:ln>
                          <a:solidFill>
                            <a:srgbClr val="00B050"/>
                          </a:solidFill>
                          <a:effectLst/>
                          <a:uLnTx/>
                          <a:uFillTx/>
                          <a:latin typeface="Calibri"/>
                          <a:ea typeface="+mn-ea"/>
                          <a:cs typeface="+mn-cs"/>
                        </a:rPr>
                        <a:t>2-way</a:t>
                      </a:r>
                    </a:p>
                  </a:txBody>
                  <a:tcPr/>
                </a:tc>
                <a:extLst>
                  <a:ext uri="{0D108BD9-81ED-4DB2-BD59-A6C34878D82A}">
                    <a16:rowId xmlns:a16="http://schemas.microsoft.com/office/drawing/2014/main" val="3782413204"/>
                  </a:ext>
                </a:extLst>
              </a:tr>
              <a:tr h="337156">
                <a:tc>
                  <a:txBody>
                    <a:bodyPr/>
                    <a:lstStyle/>
                    <a:p>
                      <a:r>
                        <a:rPr lang="en-US" sz="1600" dirty="0"/>
                        <a:t>Temperature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B050"/>
                          </a:solidFill>
                          <a:effectLst/>
                          <a:uLnTx/>
                          <a:uFillTx/>
                          <a:latin typeface="Calibri"/>
                          <a:ea typeface="+mn-ea"/>
                          <a:cs typeface="+mn-cs"/>
                        </a:rPr>
                        <a:t>-40°</a:t>
                      </a:r>
                      <a:r>
                        <a:rPr kumimoji="0" lang="en-US" sz="1600" b="0" i="0" u="none" strike="noStrike" kern="1200" cap="none" spc="0" normalizeH="0" baseline="0" noProof="0" dirty="0">
                          <a:ln>
                            <a:noFill/>
                          </a:ln>
                          <a:solidFill>
                            <a:prstClr val="black"/>
                          </a:solidFill>
                          <a:effectLst/>
                          <a:uLnTx/>
                          <a:uFillTx/>
                          <a:latin typeface="Calibri"/>
                          <a:ea typeface="+mn-ea"/>
                          <a:cs typeface="+mn-cs"/>
                        </a:rPr>
                        <a:t>C ~ </a:t>
                      </a:r>
                      <a:r>
                        <a:rPr kumimoji="0" lang="en-US" sz="1600" b="1" i="0" u="none" strike="noStrike" kern="1200" cap="none" spc="0" normalizeH="0" baseline="0" noProof="0" dirty="0">
                          <a:ln>
                            <a:noFill/>
                          </a:ln>
                          <a:solidFill>
                            <a:srgbClr val="00B050"/>
                          </a:solidFill>
                          <a:effectLst/>
                          <a:uLnTx/>
                          <a:uFillTx/>
                          <a:latin typeface="Calibri"/>
                          <a:ea typeface="+mn-ea"/>
                          <a:cs typeface="+mn-cs"/>
                        </a:rPr>
                        <a:t>60°</a:t>
                      </a:r>
                      <a:r>
                        <a:rPr kumimoji="0" lang="en-US" sz="1600" b="0" i="0" u="none" strike="noStrike" kern="1200" cap="none" spc="0" normalizeH="0" baseline="0" noProof="0" dirty="0">
                          <a:ln>
                            <a:noFill/>
                          </a:ln>
                          <a:solidFill>
                            <a:prstClr val="black"/>
                          </a:solidFill>
                          <a:effectLst/>
                          <a:uLnTx/>
                          <a:uFillTx/>
                          <a:latin typeface="Calibri"/>
                          <a:ea typeface="+mn-ea"/>
                          <a:cs typeface="+mn-cs"/>
                        </a:rPr>
                        <a:t>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B050"/>
                          </a:solidFill>
                          <a:effectLst/>
                          <a:uLnTx/>
                          <a:uFillTx/>
                          <a:latin typeface="Calibri"/>
                          <a:ea typeface="+mn-ea"/>
                          <a:cs typeface="+mn-cs"/>
                        </a:rPr>
                        <a:t>-40°</a:t>
                      </a:r>
                      <a:r>
                        <a:rPr kumimoji="0" lang="en-US" sz="1600" b="0" i="0" u="none" strike="noStrike" kern="1200" cap="none" spc="0" normalizeH="0" baseline="0" noProof="0">
                          <a:ln>
                            <a:noFill/>
                          </a:ln>
                          <a:solidFill>
                            <a:prstClr val="black"/>
                          </a:solidFill>
                          <a:effectLst/>
                          <a:uLnTx/>
                          <a:uFillTx/>
                          <a:latin typeface="Calibri"/>
                          <a:ea typeface="+mn-ea"/>
                          <a:cs typeface="+mn-cs"/>
                        </a:rPr>
                        <a:t>C ~ </a:t>
                      </a:r>
                      <a:r>
                        <a:rPr kumimoji="0" lang="en-US" sz="1600" b="1" i="0" u="none" strike="noStrike" kern="1200" cap="none" spc="0" normalizeH="0" baseline="0" noProof="0">
                          <a:ln>
                            <a:noFill/>
                          </a:ln>
                          <a:solidFill>
                            <a:srgbClr val="00B050"/>
                          </a:solidFill>
                          <a:effectLst/>
                          <a:uLnTx/>
                          <a:uFillTx/>
                          <a:latin typeface="Calibri"/>
                          <a:ea typeface="+mn-ea"/>
                          <a:cs typeface="+mn-cs"/>
                        </a:rPr>
                        <a:t>60°</a:t>
                      </a:r>
                      <a:r>
                        <a:rPr kumimoji="0" lang="en-US" sz="1600" b="0" i="0" u="none" strike="noStrike" kern="1200" cap="none" spc="0" normalizeH="0" baseline="0" noProof="0">
                          <a:ln>
                            <a:noFill/>
                          </a:ln>
                          <a:solidFill>
                            <a:prstClr val="black"/>
                          </a:solidFill>
                          <a:effectLst/>
                          <a:uLnTx/>
                          <a:uFillTx/>
                          <a:latin typeface="Calibri"/>
                          <a:ea typeface="+mn-ea"/>
                          <a:cs typeface="+mn-cs"/>
                        </a:rPr>
                        <a:t>C</a:t>
                      </a:r>
                      <a:endParaRPr kumimoji="0" lang="en-US" sz="16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2061901685"/>
                  </a:ext>
                </a:extLst>
              </a:tr>
              <a:tr h="337156">
                <a:tc>
                  <a:txBody>
                    <a:bodyPr/>
                    <a:lstStyle/>
                    <a:p>
                      <a:r>
                        <a:rPr lang="en-US" sz="1600" dirty="0"/>
                        <a:t>Environment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IP68,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IP68, IK10</a:t>
                      </a:r>
                    </a:p>
                  </a:txBody>
                  <a:tcPr/>
                </a:tc>
                <a:extLst>
                  <a:ext uri="{0D108BD9-81ED-4DB2-BD59-A6C34878D82A}">
                    <a16:rowId xmlns:a16="http://schemas.microsoft.com/office/drawing/2014/main" val="3248055311"/>
                  </a:ext>
                </a:extLst>
              </a:tr>
              <a:tr h="337156">
                <a:tc>
                  <a:txBody>
                    <a:bodyPr/>
                    <a:lstStyle/>
                    <a:p>
                      <a:r>
                        <a:rPr lang="en-US" sz="1600" dirty="0"/>
                        <a:t>Analytics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Calibri"/>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0B050"/>
                          </a:solidFill>
                          <a:effectLst/>
                          <a:uLnTx/>
                          <a:uFillTx/>
                          <a:latin typeface="Calibri"/>
                          <a:ea typeface="+mn-ea"/>
                          <a:cs typeface="+mn-cs"/>
                        </a:rPr>
                        <a:t>Yes (SIP, SMD)</a:t>
                      </a:r>
                    </a:p>
                  </a:txBody>
                  <a:tcPr/>
                </a:tc>
                <a:extLst>
                  <a:ext uri="{0D108BD9-81ED-4DB2-BD59-A6C34878D82A}">
                    <a16:rowId xmlns:a16="http://schemas.microsoft.com/office/drawing/2014/main" val="627504966"/>
                  </a:ext>
                </a:extLst>
              </a:tr>
              <a:tr h="337156">
                <a:tc>
                  <a:txBody>
                    <a:bodyPr/>
                    <a:lstStyle/>
                    <a:p>
                      <a:r>
                        <a:rPr lang="en-US" sz="1600" dirty="0"/>
                        <a:t>Connector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Calibri"/>
                          <a:ea typeface="+mn-ea"/>
                          <a:cs typeface="+mn-cs"/>
                        </a:rPr>
                        <a:t>RJ-45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chemeClr val="tx1"/>
                          </a:solidFill>
                          <a:effectLst/>
                          <a:uLnTx/>
                          <a:uFillTx/>
                          <a:latin typeface="Calibri"/>
                          <a:ea typeface="+mn-ea"/>
                          <a:cs typeface="+mn-cs"/>
                        </a:rPr>
                        <a:t>M12</a:t>
                      </a:r>
                    </a:p>
                  </a:txBody>
                  <a:tcPr/>
                </a:tc>
                <a:extLst>
                  <a:ext uri="{0D108BD9-81ED-4DB2-BD59-A6C34878D82A}">
                    <a16:rowId xmlns:a16="http://schemas.microsoft.com/office/drawing/2014/main" val="2136409405"/>
                  </a:ext>
                </a:extLst>
              </a:tr>
              <a:tr h="337156">
                <a:tc>
                  <a:txBody>
                    <a:bodyPr/>
                    <a:lstStyle/>
                    <a:p>
                      <a:r>
                        <a:rPr lang="en-US" sz="1600" dirty="0"/>
                        <a:t>Power Source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a:ln>
                            <a:noFill/>
                          </a:ln>
                          <a:solidFill>
                            <a:schemeClr val="tx1"/>
                          </a:solidFill>
                          <a:effectLst/>
                          <a:uLnTx/>
                          <a:uFillTx/>
                          <a:latin typeface="+mn-lt"/>
                          <a:ea typeface="+mn-ea"/>
                          <a:cs typeface="+mn-cs"/>
                        </a:rPr>
                        <a:t>DC 12V, PoE (IEEE802.3af)</a:t>
                      </a:r>
                      <a:endParaRPr kumimoji="0" lang="en-US" altLang="zh-TW" sz="1600" b="0" i="0" u="none" strike="noStrike" kern="1200" cap="none" spc="0" normalizeH="0" baseline="0" noProof="0" dirty="0">
                        <a:ln>
                          <a:noFill/>
                        </a:ln>
                        <a:solidFill>
                          <a:schemeClr val="tx1"/>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mn-lt"/>
                          <a:ea typeface="+mn-ea"/>
                          <a:cs typeface="+mn-cs"/>
                        </a:rPr>
                        <a:t>DC 12V, PoE (IEEE802.3af)</a:t>
                      </a:r>
                      <a:endParaRPr kumimoji="0" lang="en-US" sz="1600" b="0" i="0" u="none" strike="noStrike" kern="1200" cap="none" spc="0" normalizeH="0" baseline="0" noProof="0" dirty="0">
                        <a:ln>
                          <a:noFill/>
                        </a:ln>
                        <a:solidFill>
                          <a:schemeClr val="tx1"/>
                        </a:solidFill>
                        <a:effectLst/>
                        <a:uLnTx/>
                        <a:uFillTx/>
                        <a:latin typeface="Calibri"/>
                        <a:ea typeface="+mn-ea"/>
                        <a:cs typeface="+mn-cs"/>
                      </a:endParaRPr>
                    </a:p>
                  </a:txBody>
                  <a:tcPr/>
                </a:tc>
                <a:extLst>
                  <a:ext uri="{0D108BD9-81ED-4DB2-BD59-A6C34878D82A}">
                    <a16:rowId xmlns:a16="http://schemas.microsoft.com/office/drawing/2014/main" val="3654075782"/>
                  </a:ext>
                </a:extLst>
              </a:tr>
            </a:tbl>
          </a:graphicData>
        </a:graphic>
      </p:graphicFrame>
      <p:pic>
        <p:nvPicPr>
          <p:cNvPr id="4098" name="Picture 2">
            <a:extLst>
              <a:ext uri="{FF2B5EF4-FFF2-40B4-BE49-F238E27FC236}">
                <a16:creationId xmlns:a16="http://schemas.microsoft.com/office/drawing/2014/main" id="{90375AFE-DE15-B432-5052-830CF319A7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1574771"/>
            <a:ext cx="864096" cy="86409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63C542EE-17B3-D334-79A2-0B568E236C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224" y="1553409"/>
            <a:ext cx="885458" cy="885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6395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1852550341"/>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dirty="0"/>
                        <a:t>Standard Features</a:t>
                      </a:r>
                    </a:p>
                  </a:txBody>
                  <a:tcPr/>
                </a:tc>
                <a:tc>
                  <a:txBody>
                    <a:bodyPr/>
                    <a:lstStyle/>
                    <a:p>
                      <a:r>
                        <a:rPr lang="en-US" dirty="0"/>
                        <a:t>AI Events/Meta</a:t>
                      </a:r>
                    </a:p>
                  </a:txBody>
                  <a:tcPr/>
                </a:tc>
                <a:tc>
                  <a:txBody>
                    <a:bodyPr/>
                    <a:lstStyle/>
                    <a:p>
                      <a:r>
                        <a:rPr lang="et-EE" dirty="0"/>
                        <a:t>Solutions</a:t>
                      </a:r>
                      <a:endParaRPr lang="en-US" dirty="0"/>
                    </a:p>
                  </a:txBody>
                  <a:tcPr/>
                </a:tc>
                <a:extLst>
                  <a:ext uri="{0D108BD9-81ED-4DB2-BD59-A6C34878D82A}">
                    <a16:rowId xmlns:a16="http://schemas.microsoft.com/office/drawing/2014/main" val="1948259271"/>
                  </a:ext>
                </a:extLst>
              </a:tr>
              <a:tr h="370840">
                <a:tc>
                  <a:txBody>
                    <a:bodyPr/>
                    <a:lstStyle/>
                    <a:p>
                      <a:r>
                        <a:rPr lang="en-US" dirty="0"/>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4012422756"/>
                  </a:ext>
                </a:extLst>
              </a:tr>
              <a:tr h="370840">
                <a:tc>
                  <a:txBody>
                    <a:bodyPr/>
                    <a:lstStyle/>
                    <a:p>
                      <a:r>
                        <a:rPr lang="en-US" dirty="0"/>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2522832999"/>
                  </a:ext>
                </a:extLst>
              </a:tr>
              <a:tr h="370840">
                <a:tc>
                  <a:txBody>
                    <a:bodyPr/>
                    <a:lstStyle/>
                    <a:p>
                      <a:r>
                        <a:rPr lang="en-US" dirty="0"/>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6"/>
                        </a:rPr>
                        <a:t>S120</a:t>
                      </a:r>
                      <a:r>
                        <a:rPr lang="et-EE" dirty="0"/>
                        <a:t>, </a:t>
                      </a:r>
                      <a:r>
                        <a:rPr lang="et-EE" dirty="0">
                          <a:hlinkClick r:id="rId7"/>
                        </a:rPr>
                        <a:t>S121</a:t>
                      </a:r>
                      <a:r>
                        <a:rPr lang="et-EE" dirty="0"/>
                        <a:t>, </a:t>
                      </a:r>
                      <a:r>
                        <a:rPr lang="et-EE" dirty="0">
                          <a:hlinkClick r:id="rId8"/>
                        </a:rPr>
                        <a:t>S122</a:t>
                      </a:r>
                      <a:endParaRPr lang="et-EE" dirty="0"/>
                    </a:p>
                  </a:txBody>
                  <a:tcPr/>
                </a:tc>
                <a:extLst>
                  <a:ext uri="{0D108BD9-81ED-4DB2-BD59-A6C34878D82A}">
                    <a16:rowId xmlns:a16="http://schemas.microsoft.com/office/drawing/2014/main" val="3004745136"/>
                  </a:ext>
                </a:extLst>
              </a:tr>
              <a:tr h="370840">
                <a:tc>
                  <a:txBody>
                    <a:bodyPr/>
                    <a:lstStyle/>
                    <a:p>
                      <a:r>
                        <a:rPr lang="en-US" dirty="0"/>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9"/>
                        </a:rPr>
                        <a:t>S60</a:t>
                      </a:r>
                      <a:endParaRPr lang="et-EE" dirty="0"/>
                    </a:p>
                  </a:txBody>
                  <a:tcPr/>
                </a:tc>
                <a:extLst>
                  <a:ext uri="{0D108BD9-81ED-4DB2-BD59-A6C34878D82A}">
                    <a16:rowId xmlns:a16="http://schemas.microsoft.com/office/drawing/2014/main" val="4162967179"/>
                  </a:ext>
                </a:extLst>
              </a:tr>
              <a:tr h="370840">
                <a:tc>
                  <a:txBody>
                    <a:bodyPr/>
                    <a:lstStyle/>
                    <a:p>
                      <a:r>
                        <a:rPr lang="en-US" dirty="0"/>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endParaRPr lang="en-US" dirty="0"/>
                    </a:p>
                  </a:txBody>
                  <a:tcPr/>
                </a:tc>
                <a:tc>
                  <a:txBody>
                    <a:bodyPr/>
                    <a:lstStyle/>
                    <a:p>
                      <a:r>
                        <a:rPr lang="et-EE" dirty="0">
                          <a:hlinkClick r:id="rId10"/>
                        </a:rPr>
                        <a:t>S72</a:t>
                      </a:r>
                      <a:endParaRPr lang="en-US" dirty="0"/>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dirty="0"/>
              <a:t>Supported VMS</a:t>
            </a:r>
            <a:r>
              <a:rPr lang="et-EE" sz="2400" b="1" dirty="0"/>
              <a:t> and Solutions</a:t>
            </a:r>
            <a:endParaRPr lang="en-US" sz="2400" b="1" dirty="0"/>
          </a:p>
        </p:txBody>
      </p:sp>
    </p:spTree>
    <p:extLst>
      <p:ext uri="{BB962C8B-B14F-4D97-AF65-F5344CB8AC3E}">
        <p14:creationId xmlns:p14="http://schemas.microsoft.com/office/powerpoint/2010/main" val="4111692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217A9-605F-21D4-D15D-239FCBEE7EF3}"/>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5CC011B-EE57-9645-6DCD-4E080562CE00}"/>
              </a:ext>
            </a:extLst>
          </p:cNvPr>
          <p:cNvGraphicFramePr>
            <a:graphicFrameLocks noGrp="1"/>
          </p:cNvGraphicFramePr>
          <p:nvPr>
            <p:extLst>
              <p:ext uri="{D42A27DB-BD31-4B8C-83A1-F6EECF244321}">
                <p14:modId xmlns:p14="http://schemas.microsoft.com/office/powerpoint/2010/main" val="3906810377"/>
              </p:ext>
            </p:extLst>
          </p:nvPr>
        </p:nvGraphicFramePr>
        <p:xfrm>
          <a:off x="539552" y="1844824"/>
          <a:ext cx="8064896" cy="4525963"/>
        </p:xfrm>
        <a:graphic>
          <a:graphicData uri="http://schemas.openxmlformats.org/drawingml/2006/table">
            <a:tbl>
              <a:tblPr/>
              <a:tblGrid>
                <a:gridCol w="8064896">
                  <a:extLst>
                    <a:ext uri="{9D8B030D-6E8A-4147-A177-3AD203B41FA5}">
                      <a16:colId xmlns:a16="http://schemas.microsoft.com/office/drawing/2014/main" val="3344564565"/>
                    </a:ext>
                  </a:extLst>
                </a:gridCol>
              </a:tblGrid>
              <a:tr h="4525963">
                <a:tc>
                  <a:txBody>
                    <a:bodyPr/>
                    <a:lstStyle/>
                    <a:p>
                      <a:pPr algn="l" fontAlgn="t"/>
                      <a:r>
                        <a:rPr lang="en-US" sz="1800" b="0" i="0" kern="1200" dirty="0">
                          <a:solidFill>
                            <a:schemeClr val="tx1"/>
                          </a:solidFill>
                          <a:effectLst/>
                          <a:latin typeface="+mn-lt"/>
                          <a:ea typeface="+mn-ea"/>
                          <a:cs typeface="+mn-cs"/>
                        </a:rPr>
                        <a:t>The most common application of Z721 is transportation - these cameras are often installed inside the buses and trains.</a:t>
                      </a:r>
                    </a:p>
                    <a:p>
                      <a:pPr algn="l" fontAlgn="t"/>
                      <a:endParaRPr lang="en-US" sz="1800" b="0" i="0" kern="1200" dirty="0">
                        <a:solidFill>
                          <a:schemeClr val="tx1"/>
                        </a:solidFill>
                        <a:effectLst/>
                        <a:latin typeface="+mn-lt"/>
                        <a:ea typeface="+mn-ea"/>
                        <a:cs typeface="+mn-cs"/>
                      </a:endParaRPr>
                    </a:p>
                    <a:p>
                      <a:pPr algn="l" fontAlgn="t"/>
                      <a:r>
                        <a:rPr lang="en-US" sz="1800" b="0" i="0" kern="1200" dirty="0">
                          <a:solidFill>
                            <a:schemeClr val="tx1"/>
                          </a:solidFill>
                          <a:effectLst/>
                          <a:latin typeface="+mn-lt"/>
                          <a:ea typeface="+mn-ea"/>
                          <a:cs typeface="+mn-cs"/>
                        </a:rPr>
                        <a:t>Additionally, the cameras are often used as surveillance devices in the buildings. Their small size makes it very discreet.</a:t>
                      </a:r>
                      <a:endParaRPr lang="en-US" sz="1800" b="0" i="0" u="none" strike="noStrike" dirty="0">
                        <a:solidFill>
                          <a:srgbClr val="000000"/>
                        </a:solidFill>
                        <a:effectLst/>
                        <a:latin typeface="Calibri" panose="020F0502020204030204" pitchFamily="34" charset="0"/>
                      </a:endParaRPr>
                    </a:p>
                  </a:txBody>
                  <a:tcPr marL="6175" marR="6175" marT="6175" marB="37047">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72274340"/>
                  </a:ext>
                </a:extLst>
              </a:tr>
            </a:tbl>
          </a:graphicData>
        </a:graphic>
      </p:graphicFrame>
      <p:sp>
        <p:nvSpPr>
          <p:cNvPr id="3" name="TextBox 2">
            <a:extLst>
              <a:ext uri="{FF2B5EF4-FFF2-40B4-BE49-F238E27FC236}">
                <a16:creationId xmlns:a16="http://schemas.microsoft.com/office/drawing/2014/main" id="{5DAA1A09-278A-4F9D-C4A6-B08797A918C2}"/>
              </a:ext>
            </a:extLst>
          </p:cNvPr>
          <p:cNvSpPr txBox="1"/>
          <p:nvPr/>
        </p:nvSpPr>
        <p:spPr>
          <a:xfrm>
            <a:off x="251520" y="1085934"/>
            <a:ext cx="6120680" cy="461665"/>
          </a:xfrm>
          <a:prstGeom prst="rect">
            <a:avLst/>
          </a:prstGeom>
          <a:noFill/>
        </p:spPr>
        <p:txBody>
          <a:bodyPr wrap="square" rtlCol="0">
            <a:spAutoFit/>
          </a:bodyPr>
          <a:lstStyle/>
          <a:p>
            <a:r>
              <a:rPr lang="en-US" sz="2400" b="1" dirty="0"/>
              <a:t>Application:</a:t>
            </a:r>
          </a:p>
        </p:txBody>
      </p:sp>
    </p:spTree>
    <p:extLst>
      <p:ext uri="{BB962C8B-B14F-4D97-AF65-F5344CB8AC3E}">
        <p14:creationId xmlns:p14="http://schemas.microsoft.com/office/powerpoint/2010/main" val="3002791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555A051-6B2C-AAA1-CFAD-17B01B101C71}"/>
              </a:ext>
            </a:extLst>
          </p:cNvPr>
          <p:cNvSpPr/>
          <p:nvPr/>
        </p:nvSpPr>
        <p:spPr>
          <a:xfrm>
            <a:off x="4071658" y="2761192"/>
            <a:ext cx="4964838" cy="3963113"/>
          </a:xfrm>
          <a:prstGeom prst="roundRect">
            <a:avLst>
              <a:gd name="adj" fmla="val 7988"/>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6" name="Picture 8" descr="SDCS2/256GBSP | Kingston 256 GB MicroSD Micro SD Card, Class 10, UHS-I | RS">
            <a:extLst>
              <a:ext uri="{FF2B5EF4-FFF2-40B4-BE49-F238E27FC236}">
                <a16:creationId xmlns:a16="http://schemas.microsoft.com/office/drawing/2014/main" id="{0A1C2D87-AC7A-68C4-990B-1AB1CB2FB88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163" t="20104" r="27163" b="19144"/>
          <a:stretch/>
        </p:blipFill>
        <p:spPr bwMode="auto">
          <a:xfrm>
            <a:off x="7256499" y="4934024"/>
            <a:ext cx="477697" cy="35675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descr="SDCS2/256GBSP | Kingston 256 GB MicroSD Micro SD Card, Class 10, UHS-I | RS">
            <a:extLst>
              <a:ext uri="{FF2B5EF4-FFF2-40B4-BE49-F238E27FC236}">
                <a16:creationId xmlns:a16="http://schemas.microsoft.com/office/drawing/2014/main" id="{340DC867-084D-210B-0249-886889F1DE7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163" t="20104" r="27163" b="19144"/>
          <a:stretch/>
        </p:blipFill>
        <p:spPr bwMode="auto">
          <a:xfrm>
            <a:off x="7271188" y="3470097"/>
            <a:ext cx="477697" cy="35675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id="{68679A23-1FB5-ED29-8D7B-7C2BD7BDFAAA}"/>
              </a:ext>
            </a:extLst>
          </p:cNvPr>
          <p:cNvSpPr/>
          <p:nvPr/>
        </p:nvSpPr>
        <p:spPr>
          <a:xfrm>
            <a:off x="4912597" y="4042315"/>
            <a:ext cx="1145205" cy="3795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GPS Tracker </a:t>
            </a:r>
          </a:p>
        </p:txBody>
      </p:sp>
      <p:cxnSp>
        <p:nvCxnSpPr>
          <p:cNvPr id="28" name="Straight Arrow Connector 27">
            <a:extLst>
              <a:ext uri="{FF2B5EF4-FFF2-40B4-BE49-F238E27FC236}">
                <a16:creationId xmlns:a16="http://schemas.microsoft.com/office/drawing/2014/main" id="{01D81790-9919-6BA5-98E7-5978556DDE77}"/>
              </a:ext>
            </a:extLst>
          </p:cNvPr>
          <p:cNvCxnSpPr>
            <a:cxnSpLocks/>
            <a:endCxn id="16" idx="3"/>
          </p:cNvCxnSpPr>
          <p:nvPr/>
        </p:nvCxnSpPr>
        <p:spPr>
          <a:xfrm flipH="1" flipV="1">
            <a:off x="7748885" y="3648473"/>
            <a:ext cx="412126" cy="16112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5EF40F2-D2C3-1D64-515D-F31A3560012B}"/>
              </a:ext>
            </a:extLst>
          </p:cNvPr>
          <p:cNvCxnSpPr>
            <a:cxnSpLocks/>
            <a:stCxn id="16" idx="1"/>
          </p:cNvCxnSpPr>
          <p:nvPr/>
        </p:nvCxnSpPr>
        <p:spPr>
          <a:xfrm flipH="1">
            <a:off x="6293827" y="3648473"/>
            <a:ext cx="977361" cy="1038066"/>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AD83AE1-FCDF-E23D-D42A-47D541129534}"/>
              </a:ext>
            </a:extLst>
          </p:cNvPr>
          <p:cNvCxnSpPr>
            <a:cxnSpLocks/>
          </p:cNvCxnSpPr>
          <p:nvPr/>
        </p:nvCxnSpPr>
        <p:spPr>
          <a:xfrm flipH="1" flipV="1">
            <a:off x="7734196" y="5012324"/>
            <a:ext cx="412126" cy="16112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7" name="Rectangle: Rounded Corners 46">
            <a:extLst>
              <a:ext uri="{FF2B5EF4-FFF2-40B4-BE49-F238E27FC236}">
                <a16:creationId xmlns:a16="http://schemas.microsoft.com/office/drawing/2014/main" id="{E203608E-658A-C710-4A8A-29B6E9FEB6B1}"/>
              </a:ext>
            </a:extLst>
          </p:cNvPr>
          <p:cNvSpPr/>
          <p:nvPr/>
        </p:nvSpPr>
        <p:spPr>
          <a:xfrm>
            <a:off x="134899" y="1272362"/>
            <a:ext cx="3663482" cy="5377692"/>
          </a:xfrm>
          <a:prstGeom prst="roundRect">
            <a:avLst>
              <a:gd name="adj" fmla="val 5696"/>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BCBA5B99-B217-AADF-A9FC-10F7A6C7A0E3}"/>
              </a:ext>
            </a:extLst>
          </p:cNvPr>
          <p:cNvSpPr txBox="1"/>
          <p:nvPr/>
        </p:nvSpPr>
        <p:spPr>
          <a:xfrm>
            <a:off x="4177646" y="2852936"/>
            <a:ext cx="1872208" cy="369332"/>
          </a:xfrm>
          <a:prstGeom prst="rect">
            <a:avLst/>
          </a:prstGeom>
          <a:noFill/>
        </p:spPr>
        <p:txBody>
          <a:bodyPr wrap="square" rtlCol="0">
            <a:spAutoFit/>
          </a:bodyPr>
          <a:lstStyle/>
          <a:p>
            <a:r>
              <a:rPr lang="en-US" b="1" dirty="0"/>
              <a:t>Truck</a:t>
            </a:r>
          </a:p>
        </p:txBody>
      </p:sp>
      <p:sp>
        <p:nvSpPr>
          <p:cNvPr id="50" name="TextBox 49">
            <a:extLst>
              <a:ext uri="{FF2B5EF4-FFF2-40B4-BE49-F238E27FC236}">
                <a16:creationId xmlns:a16="http://schemas.microsoft.com/office/drawing/2014/main" id="{33164280-834E-B06B-8B07-A1DE104AFC2A}"/>
              </a:ext>
            </a:extLst>
          </p:cNvPr>
          <p:cNvSpPr txBox="1"/>
          <p:nvPr/>
        </p:nvSpPr>
        <p:spPr>
          <a:xfrm>
            <a:off x="292984" y="1361338"/>
            <a:ext cx="3054880" cy="369332"/>
          </a:xfrm>
          <a:prstGeom prst="rect">
            <a:avLst/>
          </a:prstGeom>
          <a:noFill/>
        </p:spPr>
        <p:txBody>
          <a:bodyPr wrap="square" rtlCol="0">
            <a:spAutoFit/>
          </a:bodyPr>
          <a:lstStyle/>
          <a:p>
            <a:r>
              <a:rPr lang="en-US" b="1" dirty="0"/>
              <a:t>Control Station (with CMS)</a:t>
            </a:r>
          </a:p>
        </p:txBody>
      </p:sp>
      <p:pic>
        <p:nvPicPr>
          <p:cNvPr id="51"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4A653765-F75B-30DC-AA9D-1908341BC0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5812" y="2852936"/>
            <a:ext cx="965827" cy="96582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E58BCDD9-EC2A-DE1C-4A57-B2487C9E66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9304" y="4922733"/>
            <a:ext cx="1123510" cy="1123510"/>
          </a:xfrm>
          <a:prstGeom prst="rect">
            <a:avLst/>
          </a:prstGeom>
          <a:noFill/>
          <a:extLst>
            <a:ext uri="{909E8E84-426E-40DD-AFC4-6F175D3DCCD1}">
              <a14:hiddenFill xmlns:a14="http://schemas.microsoft.com/office/drawing/2010/main">
                <a:solidFill>
                  <a:srgbClr val="FFFFFF"/>
                </a:solidFill>
              </a14:hiddenFill>
            </a:ext>
          </a:extLst>
        </p:spPr>
      </p:pic>
      <p:sp>
        <p:nvSpPr>
          <p:cNvPr id="54" name="TextBox 53">
            <a:extLst>
              <a:ext uri="{FF2B5EF4-FFF2-40B4-BE49-F238E27FC236}">
                <a16:creationId xmlns:a16="http://schemas.microsoft.com/office/drawing/2014/main" id="{7828579E-C4D6-BC07-0C50-4E61BC5AF967}"/>
              </a:ext>
            </a:extLst>
          </p:cNvPr>
          <p:cNvSpPr txBox="1"/>
          <p:nvPr/>
        </p:nvSpPr>
        <p:spPr>
          <a:xfrm>
            <a:off x="3162353" y="4976158"/>
            <a:ext cx="1080120" cy="307777"/>
          </a:xfrm>
          <a:prstGeom prst="rect">
            <a:avLst/>
          </a:prstGeom>
          <a:noFill/>
        </p:spPr>
        <p:txBody>
          <a:bodyPr wrap="square" rtlCol="0">
            <a:spAutoFit/>
          </a:bodyPr>
          <a:lstStyle/>
          <a:p>
            <a:r>
              <a:rPr lang="en-US" sz="1400" dirty="0"/>
              <a:t>Wi-Fi</a:t>
            </a:r>
          </a:p>
        </p:txBody>
      </p:sp>
      <p:sp>
        <p:nvSpPr>
          <p:cNvPr id="55" name="TextBox 54">
            <a:extLst>
              <a:ext uri="{FF2B5EF4-FFF2-40B4-BE49-F238E27FC236}">
                <a16:creationId xmlns:a16="http://schemas.microsoft.com/office/drawing/2014/main" id="{0A496A01-9F4B-805B-3DE2-F0EB7704B598}"/>
              </a:ext>
            </a:extLst>
          </p:cNvPr>
          <p:cNvSpPr txBox="1"/>
          <p:nvPr/>
        </p:nvSpPr>
        <p:spPr>
          <a:xfrm>
            <a:off x="1466188" y="2976138"/>
            <a:ext cx="1776082" cy="738664"/>
          </a:xfrm>
          <a:prstGeom prst="rect">
            <a:avLst/>
          </a:prstGeom>
          <a:noFill/>
        </p:spPr>
        <p:txBody>
          <a:bodyPr wrap="square" rtlCol="0">
            <a:spAutoFit/>
          </a:bodyPr>
          <a:lstStyle/>
          <a:p>
            <a:r>
              <a:rPr lang="en-US" sz="1400" b="1" dirty="0"/>
              <a:t>CMS Workstation</a:t>
            </a:r>
          </a:p>
          <a:p>
            <a:r>
              <a:rPr lang="en-US" sz="1400" dirty="0"/>
              <a:t>Track vehicles on the Map, watch video</a:t>
            </a:r>
          </a:p>
        </p:txBody>
      </p:sp>
      <p:pic>
        <p:nvPicPr>
          <p:cNvPr id="60" name="Picture 59">
            <a:extLst>
              <a:ext uri="{FF2B5EF4-FFF2-40B4-BE49-F238E27FC236}">
                <a16:creationId xmlns:a16="http://schemas.microsoft.com/office/drawing/2014/main" id="{6A8DCBDA-2F96-A6D6-42AA-4F15DD837C48}"/>
              </a:ext>
            </a:extLst>
          </p:cNvPr>
          <p:cNvPicPr>
            <a:picLocks noChangeAspect="1"/>
          </p:cNvPicPr>
          <p:nvPr/>
        </p:nvPicPr>
        <p:blipFill>
          <a:blip r:embed="rId6"/>
          <a:stretch>
            <a:fillRect/>
          </a:stretch>
        </p:blipFill>
        <p:spPr>
          <a:xfrm>
            <a:off x="467544" y="1801434"/>
            <a:ext cx="2367397" cy="1123510"/>
          </a:xfrm>
          <a:prstGeom prst="rect">
            <a:avLst/>
          </a:prstGeom>
        </p:spPr>
      </p:pic>
      <mc:AlternateContent xmlns:mc="http://schemas.openxmlformats.org/markup-compatibility/2006" xmlns:p14="http://schemas.microsoft.com/office/powerpoint/2010/main">
        <mc:Choice Requires="p14">
          <p:contentPart p14:bwMode="auto" r:id="rId7">
            <p14:nvContentPartPr>
              <p14:cNvPr id="2069" name="Ink 2068">
                <a:extLst>
                  <a:ext uri="{FF2B5EF4-FFF2-40B4-BE49-F238E27FC236}">
                    <a16:creationId xmlns:a16="http://schemas.microsoft.com/office/drawing/2014/main" id="{4A7CDE5C-4F8E-AA61-3509-32A1A28EA5E9}"/>
                  </a:ext>
                </a:extLst>
              </p14:cNvPr>
              <p14:cNvContentPartPr/>
              <p14:nvPr/>
            </p14:nvContentPartPr>
            <p14:xfrm>
              <a:off x="1411956" y="2104709"/>
              <a:ext cx="360" cy="360"/>
            </p14:xfrm>
          </p:contentPart>
        </mc:Choice>
        <mc:Fallback xmlns="">
          <p:pic>
            <p:nvPicPr>
              <p:cNvPr id="2069" name="Ink 2068">
                <a:extLst>
                  <a:ext uri="{FF2B5EF4-FFF2-40B4-BE49-F238E27FC236}">
                    <a16:creationId xmlns:a16="http://schemas.microsoft.com/office/drawing/2014/main" id="{4A7CDE5C-4F8E-AA61-3509-32A1A28EA5E9}"/>
                  </a:ext>
                </a:extLst>
              </p:cNvPr>
              <p:cNvPicPr/>
              <p:nvPr/>
            </p:nvPicPr>
            <p:blipFill>
              <a:blip r:embed="rId13"/>
              <a:stretch>
                <a:fillRect/>
              </a:stretch>
            </p:blipFill>
            <p:spPr>
              <a:xfrm>
                <a:off x="1402956" y="2095709"/>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2070" name="Ink 2069">
                <a:extLst>
                  <a:ext uri="{FF2B5EF4-FFF2-40B4-BE49-F238E27FC236}">
                    <a16:creationId xmlns:a16="http://schemas.microsoft.com/office/drawing/2014/main" id="{86B1A133-1B8B-732E-932D-38536D38A244}"/>
                  </a:ext>
                </a:extLst>
              </p14:cNvPr>
              <p14:cNvContentPartPr/>
              <p14:nvPr/>
            </p14:nvContentPartPr>
            <p14:xfrm>
              <a:off x="1300716" y="1973669"/>
              <a:ext cx="214560" cy="721440"/>
            </p14:xfrm>
          </p:contentPart>
        </mc:Choice>
        <mc:Fallback xmlns="">
          <p:pic>
            <p:nvPicPr>
              <p:cNvPr id="2070" name="Ink 2069">
                <a:extLst>
                  <a:ext uri="{FF2B5EF4-FFF2-40B4-BE49-F238E27FC236}">
                    <a16:creationId xmlns:a16="http://schemas.microsoft.com/office/drawing/2014/main" id="{86B1A133-1B8B-732E-932D-38536D38A244}"/>
                  </a:ext>
                </a:extLst>
              </p:cNvPr>
              <p:cNvPicPr/>
              <p:nvPr/>
            </p:nvPicPr>
            <p:blipFill>
              <a:blip r:embed="rId15"/>
              <a:stretch>
                <a:fillRect/>
              </a:stretch>
            </p:blipFill>
            <p:spPr>
              <a:xfrm>
                <a:off x="1291701" y="1964669"/>
                <a:ext cx="232230" cy="73908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2071" name="Ink 2070">
                <a:extLst>
                  <a:ext uri="{FF2B5EF4-FFF2-40B4-BE49-F238E27FC236}">
                    <a16:creationId xmlns:a16="http://schemas.microsoft.com/office/drawing/2014/main" id="{EA1825F7-3E34-6BB4-C17B-2E3489872998}"/>
                  </a:ext>
                </a:extLst>
              </p14:cNvPr>
              <p14:cNvContentPartPr/>
              <p14:nvPr/>
            </p14:nvContentPartPr>
            <p14:xfrm>
              <a:off x="1999836" y="2297669"/>
              <a:ext cx="643320" cy="516240"/>
            </p14:xfrm>
          </p:contentPart>
        </mc:Choice>
        <mc:Fallback xmlns="">
          <p:pic>
            <p:nvPicPr>
              <p:cNvPr id="2071" name="Ink 2070">
                <a:extLst>
                  <a:ext uri="{FF2B5EF4-FFF2-40B4-BE49-F238E27FC236}">
                    <a16:creationId xmlns:a16="http://schemas.microsoft.com/office/drawing/2014/main" id="{EA1825F7-3E34-6BB4-C17B-2E3489872998}"/>
                  </a:ext>
                </a:extLst>
              </p:cNvPr>
              <p:cNvPicPr/>
              <p:nvPr/>
            </p:nvPicPr>
            <p:blipFill>
              <a:blip r:embed="rId17"/>
              <a:stretch>
                <a:fillRect/>
              </a:stretch>
            </p:blipFill>
            <p:spPr>
              <a:xfrm>
                <a:off x="1990836" y="2288663"/>
                <a:ext cx="660960" cy="533892"/>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072" name="Ink 2071">
                <a:extLst>
                  <a:ext uri="{FF2B5EF4-FFF2-40B4-BE49-F238E27FC236}">
                    <a16:creationId xmlns:a16="http://schemas.microsoft.com/office/drawing/2014/main" id="{DC7E0C06-BCE1-299E-826F-D8324C39AD35}"/>
                  </a:ext>
                </a:extLst>
              </p14:cNvPr>
              <p14:cNvContentPartPr/>
              <p14:nvPr/>
            </p14:nvContentPartPr>
            <p14:xfrm>
              <a:off x="-1064226" y="2285633"/>
              <a:ext cx="360" cy="360"/>
            </p14:xfrm>
          </p:contentPart>
        </mc:Choice>
        <mc:Fallback xmlns="">
          <p:pic>
            <p:nvPicPr>
              <p:cNvPr id="2072" name="Ink 2071">
                <a:extLst>
                  <a:ext uri="{FF2B5EF4-FFF2-40B4-BE49-F238E27FC236}">
                    <a16:creationId xmlns:a16="http://schemas.microsoft.com/office/drawing/2014/main" id="{DC7E0C06-BCE1-299E-826F-D8324C39AD35}"/>
                  </a:ext>
                </a:extLst>
              </p:cNvPr>
              <p:cNvPicPr/>
              <p:nvPr/>
            </p:nvPicPr>
            <p:blipFill>
              <a:blip r:embed="rId19"/>
              <a:stretch>
                <a:fillRect/>
              </a:stretch>
            </p:blipFill>
            <p:spPr>
              <a:xfrm>
                <a:off x="-1072866" y="2276993"/>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3" name="Ink 2">
                <a:extLst>
                  <a:ext uri="{FF2B5EF4-FFF2-40B4-BE49-F238E27FC236}">
                    <a16:creationId xmlns:a16="http://schemas.microsoft.com/office/drawing/2014/main" id="{B6BE2061-ED63-B1FA-3101-F7D89D324446}"/>
                  </a:ext>
                </a:extLst>
              </p14:cNvPr>
              <p14:cNvContentPartPr/>
              <p14:nvPr/>
            </p14:nvContentPartPr>
            <p14:xfrm>
              <a:off x="1921614" y="87841"/>
              <a:ext cx="360" cy="360"/>
            </p14:xfrm>
          </p:contentPart>
        </mc:Choice>
        <mc:Fallback xmlns="">
          <p:pic>
            <p:nvPicPr>
              <p:cNvPr id="3" name="Ink 2">
                <a:extLst>
                  <a:ext uri="{FF2B5EF4-FFF2-40B4-BE49-F238E27FC236}">
                    <a16:creationId xmlns:a16="http://schemas.microsoft.com/office/drawing/2014/main" id="{B6BE2061-ED63-B1FA-3101-F7D89D324446}"/>
                  </a:ext>
                </a:extLst>
              </p:cNvPr>
              <p:cNvPicPr/>
              <p:nvPr/>
            </p:nvPicPr>
            <p:blipFill>
              <a:blip r:embed="rId13"/>
              <a:stretch>
                <a:fillRect/>
              </a:stretch>
            </p:blipFill>
            <p:spPr>
              <a:xfrm>
                <a:off x="1912614" y="78841"/>
                <a:ext cx="18000" cy="18000"/>
              </a:xfrm>
              <a:prstGeom prst="rect">
                <a:avLst/>
              </a:prstGeom>
            </p:spPr>
          </p:pic>
        </mc:Fallback>
      </mc:AlternateContent>
      <p:sp>
        <p:nvSpPr>
          <p:cNvPr id="7" name="TextBox 6">
            <a:extLst>
              <a:ext uri="{FF2B5EF4-FFF2-40B4-BE49-F238E27FC236}">
                <a16:creationId xmlns:a16="http://schemas.microsoft.com/office/drawing/2014/main" id="{51D9ABB1-7CCB-44C5-85FA-2A2CB6224819}"/>
              </a:ext>
            </a:extLst>
          </p:cNvPr>
          <p:cNvSpPr txBox="1"/>
          <p:nvPr/>
        </p:nvSpPr>
        <p:spPr>
          <a:xfrm>
            <a:off x="418812" y="4376177"/>
            <a:ext cx="1488892" cy="307777"/>
          </a:xfrm>
          <a:prstGeom prst="rect">
            <a:avLst/>
          </a:prstGeom>
          <a:noFill/>
        </p:spPr>
        <p:txBody>
          <a:bodyPr wrap="square" rtlCol="0">
            <a:spAutoFit/>
          </a:bodyPr>
          <a:lstStyle/>
          <a:p>
            <a:r>
              <a:rPr lang="en-US" sz="1400" b="1" dirty="0"/>
              <a:t>CMS 2 Server</a:t>
            </a:r>
            <a:endParaRPr lang="en-US" sz="1400" dirty="0"/>
          </a:p>
        </p:txBody>
      </p:sp>
      <p:pic>
        <p:nvPicPr>
          <p:cNvPr id="9" name="Picture 12">
            <a:extLst>
              <a:ext uri="{FF2B5EF4-FFF2-40B4-BE49-F238E27FC236}">
                <a16:creationId xmlns:a16="http://schemas.microsoft.com/office/drawing/2014/main" id="{623E44A2-C2CB-A467-A071-1A238650C18E}"/>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533816" y="3742880"/>
            <a:ext cx="1036179" cy="1036179"/>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Arrow Connector 12">
            <a:extLst>
              <a:ext uri="{FF2B5EF4-FFF2-40B4-BE49-F238E27FC236}">
                <a16:creationId xmlns:a16="http://schemas.microsoft.com/office/drawing/2014/main" id="{8B351E72-82BA-943F-6F22-C2ECC38AC01A}"/>
              </a:ext>
            </a:extLst>
          </p:cNvPr>
          <p:cNvCxnSpPr>
            <a:cxnSpLocks/>
          </p:cNvCxnSpPr>
          <p:nvPr/>
        </p:nvCxnSpPr>
        <p:spPr>
          <a:xfrm flipH="1" flipV="1">
            <a:off x="1473122" y="4370038"/>
            <a:ext cx="361995" cy="87441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40AB262A-A469-B098-EC5F-3E205A51AD62}"/>
              </a:ext>
            </a:extLst>
          </p:cNvPr>
          <p:cNvCxnSpPr>
            <a:cxnSpLocks/>
          </p:cNvCxnSpPr>
          <p:nvPr/>
        </p:nvCxnSpPr>
        <p:spPr>
          <a:xfrm flipV="1">
            <a:off x="1048053" y="3602229"/>
            <a:ext cx="3852" cy="46037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C6EF45F0-03B2-4785-A6E3-167A69128828}"/>
              </a:ext>
            </a:extLst>
          </p:cNvPr>
          <p:cNvSpPr txBox="1"/>
          <p:nvPr/>
        </p:nvSpPr>
        <p:spPr>
          <a:xfrm>
            <a:off x="6937190" y="2915594"/>
            <a:ext cx="1872208" cy="523220"/>
          </a:xfrm>
          <a:prstGeom prst="rect">
            <a:avLst/>
          </a:prstGeom>
          <a:noFill/>
        </p:spPr>
        <p:txBody>
          <a:bodyPr wrap="square" rtlCol="0">
            <a:spAutoFit/>
          </a:bodyPr>
          <a:lstStyle/>
          <a:p>
            <a:r>
              <a:rPr lang="en-US" sz="1400" dirty="0" err="1"/>
              <a:t>MicroSDHC</a:t>
            </a:r>
            <a:endParaRPr lang="en-US" sz="1400" dirty="0"/>
          </a:p>
          <a:p>
            <a:r>
              <a:rPr lang="en-US" sz="1400" dirty="0">
                <a:solidFill>
                  <a:schemeClr val="tx1">
                    <a:lumMod val="50000"/>
                    <a:lumOff val="50000"/>
                  </a:schemeClr>
                </a:solidFill>
              </a:rPr>
              <a:t>(</a:t>
            </a:r>
            <a:r>
              <a:rPr lang="en-US" sz="1200" dirty="0">
                <a:solidFill>
                  <a:schemeClr val="tx1">
                    <a:lumMod val="50000"/>
                    <a:lumOff val="50000"/>
                  </a:schemeClr>
                </a:solidFill>
              </a:rPr>
              <a:t>Failover &amp; Sync solution) </a:t>
            </a:r>
            <a:endParaRPr lang="en-US" sz="1400" dirty="0">
              <a:solidFill>
                <a:schemeClr val="tx1">
                  <a:lumMod val="50000"/>
                  <a:lumOff val="50000"/>
                </a:schemeClr>
              </a:solidFill>
            </a:endParaRPr>
          </a:p>
        </p:txBody>
      </p:sp>
      <p:sp>
        <p:nvSpPr>
          <p:cNvPr id="39" name="TextBox 38">
            <a:extLst>
              <a:ext uri="{FF2B5EF4-FFF2-40B4-BE49-F238E27FC236}">
                <a16:creationId xmlns:a16="http://schemas.microsoft.com/office/drawing/2014/main" id="{DE0116F2-13D3-4D70-DDFD-A063128E34B0}"/>
              </a:ext>
            </a:extLst>
          </p:cNvPr>
          <p:cNvSpPr txBox="1"/>
          <p:nvPr/>
        </p:nvSpPr>
        <p:spPr>
          <a:xfrm>
            <a:off x="8195187" y="4088182"/>
            <a:ext cx="687895" cy="307777"/>
          </a:xfrm>
          <a:prstGeom prst="rect">
            <a:avLst/>
          </a:prstGeom>
          <a:noFill/>
        </p:spPr>
        <p:txBody>
          <a:bodyPr wrap="square" rtlCol="0">
            <a:spAutoFit/>
          </a:bodyPr>
          <a:lstStyle/>
          <a:p>
            <a:r>
              <a:rPr lang="en-US" sz="1400" dirty="0"/>
              <a:t>Z721</a:t>
            </a:r>
          </a:p>
        </p:txBody>
      </p:sp>
      <p:sp>
        <p:nvSpPr>
          <p:cNvPr id="40" name="TextBox 39">
            <a:extLst>
              <a:ext uri="{FF2B5EF4-FFF2-40B4-BE49-F238E27FC236}">
                <a16:creationId xmlns:a16="http://schemas.microsoft.com/office/drawing/2014/main" id="{6EF10987-BD80-DF98-5045-6D507CC2361B}"/>
              </a:ext>
            </a:extLst>
          </p:cNvPr>
          <p:cNvSpPr txBox="1"/>
          <p:nvPr/>
        </p:nvSpPr>
        <p:spPr>
          <a:xfrm>
            <a:off x="8121503" y="5669102"/>
            <a:ext cx="644447" cy="307777"/>
          </a:xfrm>
          <a:prstGeom prst="rect">
            <a:avLst/>
          </a:prstGeom>
          <a:noFill/>
        </p:spPr>
        <p:txBody>
          <a:bodyPr wrap="square" rtlCol="0">
            <a:spAutoFit/>
          </a:bodyPr>
          <a:lstStyle/>
          <a:p>
            <a:r>
              <a:rPr lang="en-US" sz="1400" dirty="0"/>
              <a:t>Z721</a:t>
            </a:r>
          </a:p>
        </p:txBody>
      </p:sp>
      <p:sp>
        <p:nvSpPr>
          <p:cNvPr id="41" name="TextBox 40">
            <a:extLst>
              <a:ext uri="{FF2B5EF4-FFF2-40B4-BE49-F238E27FC236}">
                <a16:creationId xmlns:a16="http://schemas.microsoft.com/office/drawing/2014/main" id="{6DD52A1B-EDBA-4F08-9AF2-74808DF6CDA6}"/>
              </a:ext>
            </a:extLst>
          </p:cNvPr>
          <p:cNvSpPr txBox="1"/>
          <p:nvPr/>
        </p:nvSpPr>
        <p:spPr>
          <a:xfrm>
            <a:off x="7056110" y="4449954"/>
            <a:ext cx="1872208" cy="523220"/>
          </a:xfrm>
          <a:prstGeom prst="rect">
            <a:avLst/>
          </a:prstGeom>
          <a:noFill/>
        </p:spPr>
        <p:txBody>
          <a:bodyPr wrap="square" rtlCol="0">
            <a:spAutoFit/>
          </a:bodyPr>
          <a:lstStyle/>
          <a:p>
            <a:r>
              <a:rPr lang="en-US" sz="1400" dirty="0" err="1"/>
              <a:t>MicroSDHC</a:t>
            </a:r>
            <a:endParaRPr lang="en-US" sz="1400" dirty="0"/>
          </a:p>
          <a:p>
            <a:r>
              <a:rPr lang="en-US" sz="1400" dirty="0">
                <a:solidFill>
                  <a:schemeClr val="tx1">
                    <a:lumMod val="50000"/>
                    <a:lumOff val="50000"/>
                  </a:schemeClr>
                </a:solidFill>
              </a:rPr>
              <a:t>(</a:t>
            </a:r>
            <a:r>
              <a:rPr lang="en-US" sz="1200" dirty="0">
                <a:solidFill>
                  <a:schemeClr val="tx1">
                    <a:lumMod val="50000"/>
                    <a:lumOff val="50000"/>
                  </a:schemeClr>
                </a:solidFill>
              </a:rPr>
              <a:t>Failover &amp; Sync solution) </a:t>
            </a:r>
            <a:endParaRPr lang="en-US" sz="1400" dirty="0">
              <a:solidFill>
                <a:schemeClr val="tx1">
                  <a:lumMod val="50000"/>
                  <a:lumOff val="50000"/>
                </a:schemeClr>
              </a:solidFill>
            </a:endParaRPr>
          </a:p>
        </p:txBody>
      </p:sp>
      <p:cxnSp>
        <p:nvCxnSpPr>
          <p:cNvPr id="42" name="Straight Arrow Connector 41">
            <a:extLst>
              <a:ext uri="{FF2B5EF4-FFF2-40B4-BE49-F238E27FC236}">
                <a16:creationId xmlns:a16="http://schemas.microsoft.com/office/drawing/2014/main" id="{9BF2194C-B6E9-6B46-D51D-9F54803EED0B}"/>
              </a:ext>
            </a:extLst>
          </p:cNvPr>
          <p:cNvCxnSpPr>
            <a:cxnSpLocks/>
          </p:cNvCxnSpPr>
          <p:nvPr/>
        </p:nvCxnSpPr>
        <p:spPr>
          <a:xfrm>
            <a:off x="5572948" y="4398693"/>
            <a:ext cx="0" cy="35009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18968559-8657-704E-5FCC-19E29ADB3AB8}"/>
              </a:ext>
            </a:extLst>
          </p:cNvPr>
          <p:cNvCxnSpPr>
            <a:cxnSpLocks/>
          </p:cNvCxnSpPr>
          <p:nvPr/>
        </p:nvCxnSpPr>
        <p:spPr>
          <a:xfrm flipH="1" flipV="1">
            <a:off x="6393812" y="4939415"/>
            <a:ext cx="943058" cy="96390"/>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B0518743-9317-7383-7AEC-2E13191CE402}"/>
              </a:ext>
            </a:extLst>
          </p:cNvPr>
          <p:cNvCxnSpPr>
            <a:cxnSpLocks/>
          </p:cNvCxnSpPr>
          <p:nvPr/>
        </p:nvCxnSpPr>
        <p:spPr>
          <a:xfrm flipH="1" flipV="1">
            <a:off x="6434519" y="5121711"/>
            <a:ext cx="1643673" cy="35172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7A45A916-4410-4540-3D2E-0B398D086341}"/>
              </a:ext>
            </a:extLst>
          </p:cNvPr>
          <p:cNvCxnSpPr>
            <a:cxnSpLocks/>
          </p:cNvCxnSpPr>
          <p:nvPr/>
        </p:nvCxnSpPr>
        <p:spPr>
          <a:xfrm flipH="1">
            <a:off x="6393812" y="3850893"/>
            <a:ext cx="1767199" cy="86456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0F21485A-DDE9-C5EC-CA37-D920A143DE85}"/>
              </a:ext>
            </a:extLst>
          </p:cNvPr>
          <p:cNvCxnSpPr>
            <a:cxnSpLocks/>
          </p:cNvCxnSpPr>
          <p:nvPr/>
        </p:nvCxnSpPr>
        <p:spPr>
          <a:xfrm flipH="1">
            <a:off x="2611813" y="4934024"/>
            <a:ext cx="2287937" cy="5820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nvGrpSpPr>
          <p:cNvPr id="45" name="Group 44">
            <a:extLst>
              <a:ext uri="{FF2B5EF4-FFF2-40B4-BE49-F238E27FC236}">
                <a16:creationId xmlns:a16="http://schemas.microsoft.com/office/drawing/2014/main" id="{395C8BDB-8D4D-371B-E642-334B69D9AD33}"/>
              </a:ext>
            </a:extLst>
          </p:cNvPr>
          <p:cNvGrpSpPr/>
          <p:nvPr/>
        </p:nvGrpSpPr>
        <p:grpSpPr>
          <a:xfrm>
            <a:off x="4021037" y="2110777"/>
            <a:ext cx="4964838" cy="528530"/>
            <a:chOff x="4021037" y="2110777"/>
            <a:chExt cx="4964838" cy="528530"/>
          </a:xfrm>
        </p:grpSpPr>
        <p:sp>
          <p:nvSpPr>
            <p:cNvPr id="31" name="Rectangle: Rounded Corners 30">
              <a:extLst>
                <a:ext uri="{FF2B5EF4-FFF2-40B4-BE49-F238E27FC236}">
                  <a16:creationId xmlns:a16="http://schemas.microsoft.com/office/drawing/2014/main" id="{49C496B3-2F7E-9BDB-A23F-79A909BFB78C}"/>
                </a:ext>
              </a:extLst>
            </p:cNvPr>
            <p:cNvSpPr/>
            <p:nvPr/>
          </p:nvSpPr>
          <p:spPr>
            <a:xfrm>
              <a:off x="4021037" y="2110777"/>
              <a:ext cx="4964838" cy="528530"/>
            </a:xfrm>
            <a:prstGeom prst="roundRect">
              <a:avLst>
                <a:gd name="adj" fmla="val 34469"/>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A60FDE3B-9A14-3BB1-2D0A-7FF1E76A2B0D}"/>
                </a:ext>
              </a:extLst>
            </p:cNvPr>
            <p:cNvSpPr txBox="1"/>
            <p:nvPr/>
          </p:nvSpPr>
          <p:spPr>
            <a:xfrm>
              <a:off x="4183460" y="2221993"/>
              <a:ext cx="1872208" cy="369332"/>
            </a:xfrm>
            <a:prstGeom prst="rect">
              <a:avLst/>
            </a:prstGeom>
            <a:noFill/>
          </p:spPr>
          <p:txBody>
            <a:bodyPr wrap="square" rtlCol="0">
              <a:spAutoFit/>
            </a:bodyPr>
            <a:lstStyle/>
            <a:p>
              <a:r>
                <a:rPr lang="en-US" b="1" dirty="0"/>
                <a:t>Truck</a:t>
              </a:r>
            </a:p>
          </p:txBody>
        </p:sp>
      </p:grpSp>
      <p:grpSp>
        <p:nvGrpSpPr>
          <p:cNvPr id="46" name="Group 45">
            <a:extLst>
              <a:ext uri="{FF2B5EF4-FFF2-40B4-BE49-F238E27FC236}">
                <a16:creationId xmlns:a16="http://schemas.microsoft.com/office/drawing/2014/main" id="{FD521BEA-CE36-21E3-12E3-2B739FF96103}"/>
              </a:ext>
            </a:extLst>
          </p:cNvPr>
          <p:cNvGrpSpPr/>
          <p:nvPr/>
        </p:nvGrpSpPr>
        <p:grpSpPr>
          <a:xfrm>
            <a:off x="4044263" y="1469797"/>
            <a:ext cx="4964838" cy="528530"/>
            <a:chOff x="4021037" y="2110777"/>
            <a:chExt cx="4964838" cy="528530"/>
          </a:xfrm>
        </p:grpSpPr>
        <p:sp>
          <p:nvSpPr>
            <p:cNvPr id="48" name="Rectangle: Rounded Corners 47">
              <a:extLst>
                <a:ext uri="{FF2B5EF4-FFF2-40B4-BE49-F238E27FC236}">
                  <a16:creationId xmlns:a16="http://schemas.microsoft.com/office/drawing/2014/main" id="{36CC1E75-4961-332D-149E-AFD8E088F2B9}"/>
                </a:ext>
              </a:extLst>
            </p:cNvPr>
            <p:cNvSpPr/>
            <p:nvPr/>
          </p:nvSpPr>
          <p:spPr>
            <a:xfrm>
              <a:off x="4021037" y="2110777"/>
              <a:ext cx="4964838" cy="528530"/>
            </a:xfrm>
            <a:prstGeom prst="roundRect">
              <a:avLst>
                <a:gd name="adj" fmla="val 34469"/>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a:extLst>
                <a:ext uri="{FF2B5EF4-FFF2-40B4-BE49-F238E27FC236}">
                  <a16:creationId xmlns:a16="http://schemas.microsoft.com/office/drawing/2014/main" id="{D0C1184E-3BA9-F2A5-3E1A-CEB745B273C9}"/>
                </a:ext>
              </a:extLst>
            </p:cNvPr>
            <p:cNvSpPr txBox="1"/>
            <p:nvPr/>
          </p:nvSpPr>
          <p:spPr>
            <a:xfrm>
              <a:off x="4183460" y="2221993"/>
              <a:ext cx="1872208" cy="369332"/>
            </a:xfrm>
            <a:prstGeom prst="rect">
              <a:avLst/>
            </a:prstGeom>
            <a:noFill/>
          </p:spPr>
          <p:txBody>
            <a:bodyPr wrap="square" rtlCol="0">
              <a:spAutoFit/>
            </a:bodyPr>
            <a:lstStyle/>
            <a:p>
              <a:r>
                <a:rPr lang="en-US" b="1" dirty="0"/>
                <a:t>Truck</a:t>
              </a:r>
            </a:p>
          </p:txBody>
        </p:sp>
      </p:grpSp>
      <p:cxnSp>
        <p:nvCxnSpPr>
          <p:cNvPr id="57" name="Straight Arrow Connector 56">
            <a:extLst>
              <a:ext uri="{FF2B5EF4-FFF2-40B4-BE49-F238E27FC236}">
                <a16:creationId xmlns:a16="http://schemas.microsoft.com/office/drawing/2014/main" id="{8CA6989E-727A-EDC2-F1E9-398806567BBC}"/>
              </a:ext>
            </a:extLst>
          </p:cNvPr>
          <p:cNvCxnSpPr>
            <a:cxnSpLocks/>
          </p:cNvCxnSpPr>
          <p:nvPr/>
        </p:nvCxnSpPr>
        <p:spPr>
          <a:xfrm flipH="1">
            <a:off x="2611813" y="2553975"/>
            <a:ext cx="1776532" cy="2882229"/>
          </a:xfrm>
          <a:prstGeom prst="straightConnector1">
            <a:avLst/>
          </a:prstGeom>
          <a:ln w="38100">
            <a:solidFill>
              <a:schemeClr val="tx2">
                <a:lumMod val="20000"/>
                <a:lumOff val="8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572E45DF-E621-C063-3046-C9EE439F80DC}"/>
              </a:ext>
            </a:extLst>
          </p:cNvPr>
          <p:cNvCxnSpPr>
            <a:cxnSpLocks/>
          </p:cNvCxnSpPr>
          <p:nvPr/>
        </p:nvCxnSpPr>
        <p:spPr>
          <a:xfrm flipH="1">
            <a:off x="2516183" y="1886314"/>
            <a:ext cx="1838740" cy="3466425"/>
          </a:xfrm>
          <a:prstGeom prst="straightConnector1">
            <a:avLst/>
          </a:prstGeom>
          <a:ln w="38100">
            <a:solidFill>
              <a:schemeClr val="tx2">
                <a:lumMod val="20000"/>
                <a:lumOff val="80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16492458-A0FE-1F1A-34D0-CB369BBA9DC2}"/>
              </a:ext>
            </a:extLst>
          </p:cNvPr>
          <p:cNvPicPr>
            <a:picLocks noChangeAspect="1"/>
          </p:cNvPicPr>
          <p:nvPr/>
        </p:nvPicPr>
        <p:blipFill>
          <a:blip r:embed="rId22"/>
          <a:stretch>
            <a:fillRect/>
          </a:stretch>
        </p:blipFill>
        <p:spPr>
          <a:xfrm>
            <a:off x="4496218" y="5709196"/>
            <a:ext cx="1293144" cy="941938"/>
          </a:xfrm>
          <a:prstGeom prst="rect">
            <a:avLst/>
          </a:prstGeom>
        </p:spPr>
      </p:pic>
      <p:pic>
        <p:nvPicPr>
          <p:cNvPr id="6" name="Picture 5">
            <a:extLst>
              <a:ext uri="{FF2B5EF4-FFF2-40B4-BE49-F238E27FC236}">
                <a16:creationId xmlns:a16="http://schemas.microsoft.com/office/drawing/2014/main" id="{1E783693-0DCC-52DC-E9EB-45F493AECFD3}"/>
              </a:ext>
            </a:extLst>
          </p:cNvPr>
          <p:cNvPicPr>
            <a:picLocks noChangeAspect="1"/>
          </p:cNvPicPr>
          <p:nvPr/>
        </p:nvPicPr>
        <p:blipFill>
          <a:blip r:embed="rId22"/>
          <a:stretch>
            <a:fillRect/>
          </a:stretch>
        </p:blipFill>
        <p:spPr>
          <a:xfrm>
            <a:off x="4953418" y="1514800"/>
            <a:ext cx="619530" cy="451271"/>
          </a:xfrm>
          <a:prstGeom prst="rect">
            <a:avLst/>
          </a:prstGeom>
        </p:spPr>
      </p:pic>
      <p:pic>
        <p:nvPicPr>
          <p:cNvPr id="8" name="Picture 7">
            <a:extLst>
              <a:ext uri="{FF2B5EF4-FFF2-40B4-BE49-F238E27FC236}">
                <a16:creationId xmlns:a16="http://schemas.microsoft.com/office/drawing/2014/main" id="{C51298F9-CB22-4909-CF02-2481AF1AB6D7}"/>
              </a:ext>
            </a:extLst>
          </p:cNvPr>
          <p:cNvPicPr>
            <a:picLocks noChangeAspect="1"/>
          </p:cNvPicPr>
          <p:nvPr/>
        </p:nvPicPr>
        <p:blipFill>
          <a:blip r:embed="rId22"/>
          <a:stretch>
            <a:fillRect/>
          </a:stretch>
        </p:blipFill>
        <p:spPr>
          <a:xfrm>
            <a:off x="4953418" y="2132856"/>
            <a:ext cx="619530" cy="451271"/>
          </a:xfrm>
          <a:prstGeom prst="rect">
            <a:avLst/>
          </a:prstGeom>
        </p:spPr>
      </p:pic>
      <p:pic>
        <p:nvPicPr>
          <p:cNvPr id="1026" name="Picture 2">
            <a:extLst>
              <a:ext uri="{FF2B5EF4-FFF2-40B4-BE49-F238E27FC236}">
                <a16:creationId xmlns:a16="http://schemas.microsoft.com/office/drawing/2014/main" id="{350E4591-AF44-2280-E7E8-E4CB1E328430}"/>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8051406" y="3388921"/>
            <a:ext cx="912496" cy="91249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2EE63892-92E0-061C-71AF-04B256C1946D}"/>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7970586" y="4920518"/>
            <a:ext cx="912496" cy="9124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D00A873-0D67-3939-13C2-7D7ED839C98D}"/>
              </a:ext>
            </a:extLst>
          </p:cNvPr>
          <p:cNvPicPr>
            <a:picLocks noChangeAspect="1"/>
          </p:cNvPicPr>
          <p:nvPr/>
        </p:nvPicPr>
        <p:blipFill>
          <a:blip r:embed="rId22"/>
          <a:stretch>
            <a:fillRect/>
          </a:stretch>
        </p:blipFill>
        <p:spPr>
          <a:xfrm>
            <a:off x="2022055" y="2154236"/>
            <a:ext cx="440759" cy="321053"/>
          </a:xfrm>
          <a:prstGeom prst="rect">
            <a:avLst/>
          </a:prstGeom>
        </p:spPr>
      </p:pic>
      <p:pic>
        <p:nvPicPr>
          <p:cNvPr id="12" name="Picture 11">
            <a:extLst>
              <a:ext uri="{FF2B5EF4-FFF2-40B4-BE49-F238E27FC236}">
                <a16:creationId xmlns:a16="http://schemas.microsoft.com/office/drawing/2014/main" id="{4C9B6311-370A-DC4F-400B-D1259FF6F442}"/>
              </a:ext>
            </a:extLst>
          </p:cNvPr>
          <p:cNvPicPr>
            <a:picLocks noChangeAspect="1"/>
          </p:cNvPicPr>
          <p:nvPr/>
        </p:nvPicPr>
        <p:blipFill>
          <a:blip r:embed="rId22"/>
          <a:stretch>
            <a:fillRect/>
          </a:stretch>
        </p:blipFill>
        <p:spPr>
          <a:xfrm>
            <a:off x="978887" y="2531017"/>
            <a:ext cx="440759" cy="321053"/>
          </a:xfrm>
          <a:prstGeom prst="rect">
            <a:avLst/>
          </a:prstGeom>
        </p:spPr>
      </p:pic>
      <p:sp>
        <p:nvSpPr>
          <p:cNvPr id="15" name="TextBox 14">
            <a:extLst>
              <a:ext uri="{FF2B5EF4-FFF2-40B4-BE49-F238E27FC236}">
                <a16:creationId xmlns:a16="http://schemas.microsoft.com/office/drawing/2014/main" id="{0E73EEB0-71BD-5B1C-4AF6-9F1163B4868C}"/>
              </a:ext>
            </a:extLst>
          </p:cNvPr>
          <p:cNvSpPr txBox="1"/>
          <p:nvPr/>
        </p:nvSpPr>
        <p:spPr>
          <a:xfrm>
            <a:off x="4755655" y="5222878"/>
            <a:ext cx="2264452" cy="523220"/>
          </a:xfrm>
          <a:prstGeom prst="rect">
            <a:avLst/>
          </a:prstGeom>
          <a:noFill/>
        </p:spPr>
        <p:txBody>
          <a:bodyPr wrap="square" rtlCol="0">
            <a:spAutoFit/>
          </a:bodyPr>
          <a:lstStyle/>
          <a:p>
            <a:r>
              <a:rPr lang="en-US" sz="1400" dirty="0"/>
              <a:t>On-board NVR with PoE (</a:t>
            </a:r>
            <a:r>
              <a:rPr lang="en-US" sz="1400" b="1" dirty="0"/>
              <a:t>PCI-201</a:t>
            </a:r>
            <a:r>
              <a:rPr lang="en-US" sz="1400" dirty="0"/>
              <a:t>) + LTE / Wi-Fi / 5G</a:t>
            </a:r>
          </a:p>
        </p:txBody>
      </p:sp>
      <p:pic>
        <p:nvPicPr>
          <p:cNvPr id="19" name="Picture 2">
            <a:extLst>
              <a:ext uri="{FF2B5EF4-FFF2-40B4-BE49-F238E27FC236}">
                <a16:creationId xmlns:a16="http://schemas.microsoft.com/office/drawing/2014/main" id="{0AEFD932-6936-5EEC-2C8A-45B3B271AF3D}"/>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4830418" y="4088182"/>
            <a:ext cx="1643686" cy="164368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026C6079-987F-6FE2-0DFC-9BE0795A3509}"/>
              </a:ext>
            </a:extLst>
          </p:cNvPr>
          <p:cNvSpPr txBox="1"/>
          <p:nvPr/>
        </p:nvSpPr>
        <p:spPr>
          <a:xfrm>
            <a:off x="1031533" y="5669102"/>
            <a:ext cx="2766848" cy="861774"/>
          </a:xfrm>
          <a:prstGeom prst="rect">
            <a:avLst/>
          </a:prstGeom>
          <a:noFill/>
        </p:spPr>
        <p:txBody>
          <a:bodyPr wrap="square" rtlCol="0">
            <a:spAutoFit/>
          </a:bodyPr>
          <a:lstStyle/>
          <a:p>
            <a:r>
              <a:rPr lang="en-US" sz="1400" b="1" dirty="0"/>
              <a:t>Backup Server</a:t>
            </a:r>
          </a:p>
          <a:p>
            <a:r>
              <a:rPr lang="en-US" sz="1200" dirty="0"/>
              <a:t>Connects to the on-board NVR and backs up the recorded data whenever the vehicle arrives in the Wi-Fi zone.</a:t>
            </a:r>
          </a:p>
        </p:txBody>
      </p:sp>
      <p:cxnSp>
        <p:nvCxnSpPr>
          <p:cNvPr id="59" name="Straight Arrow Connector 58">
            <a:extLst>
              <a:ext uri="{FF2B5EF4-FFF2-40B4-BE49-F238E27FC236}">
                <a16:creationId xmlns:a16="http://schemas.microsoft.com/office/drawing/2014/main" id="{FF92A217-E77E-3331-C44E-0F63433A8667}"/>
              </a:ext>
            </a:extLst>
          </p:cNvPr>
          <p:cNvCxnSpPr>
            <a:cxnSpLocks/>
            <a:endCxn id="9" idx="3"/>
          </p:cNvCxnSpPr>
          <p:nvPr/>
        </p:nvCxnSpPr>
        <p:spPr>
          <a:xfrm flipH="1" flipV="1">
            <a:off x="1569995" y="4260970"/>
            <a:ext cx="3352475" cy="5199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1F295D8B-6CF6-FFB0-22EB-F62C120C1FCC}"/>
              </a:ext>
            </a:extLst>
          </p:cNvPr>
          <p:cNvSpPr txBox="1"/>
          <p:nvPr/>
        </p:nvSpPr>
        <p:spPr>
          <a:xfrm>
            <a:off x="102013" y="853366"/>
            <a:ext cx="6120680" cy="461665"/>
          </a:xfrm>
          <a:prstGeom prst="rect">
            <a:avLst/>
          </a:prstGeom>
          <a:noFill/>
        </p:spPr>
        <p:txBody>
          <a:bodyPr wrap="square" rtlCol="0">
            <a:spAutoFit/>
          </a:bodyPr>
          <a:lstStyle/>
          <a:p>
            <a:r>
              <a:rPr lang="en-US" sz="2400" b="1" dirty="0"/>
              <a:t>Transportation Solution Example:</a:t>
            </a:r>
          </a:p>
        </p:txBody>
      </p:sp>
    </p:spTree>
    <p:extLst>
      <p:ext uri="{BB962C8B-B14F-4D97-AF65-F5344CB8AC3E}">
        <p14:creationId xmlns:p14="http://schemas.microsoft.com/office/powerpoint/2010/main" val="2090062179"/>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37002</TotalTime>
  <Words>571</Words>
  <Application>Microsoft Office PowerPoint</Application>
  <PresentationFormat>如螢幕大小 (4:3)</PresentationFormat>
  <Paragraphs>116</Paragraphs>
  <Slides>8</Slides>
  <Notes>6</Notes>
  <HiddenSlides>0</HiddenSlides>
  <MMClips>0</MMClips>
  <ScaleCrop>false</ScaleCrop>
  <HeadingPairs>
    <vt:vector size="6" baseType="variant">
      <vt:variant>
        <vt:lpstr>使用字型</vt:lpstr>
      </vt:variant>
      <vt:variant>
        <vt:i4>4</vt:i4>
      </vt:variant>
      <vt:variant>
        <vt:lpstr>佈景主題</vt:lpstr>
      </vt:variant>
      <vt:variant>
        <vt:i4>2</vt:i4>
      </vt:variant>
      <vt:variant>
        <vt:lpstr>投影片標題</vt:lpstr>
      </vt:variant>
      <vt:variant>
        <vt:i4>8</vt:i4>
      </vt:variant>
    </vt:vector>
  </HeadingPairs>
  <TitlesOfParts>
    <vt:vector size="14" baseType="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Bella.Liu (劉家瑀)</cp:lastModifiedBy>
  <cp:revision>1634</cp:revision>
  <dcterms:created xsi:type="dcterms:W3CDTF">2015-08-31T10:30:03Z</dcterms:created>
  <dcterms:modified xsi:type="dcterms:W3CDTF">2025-04-30T09:50:55Z</dcterms:modified>
</cp:coreProperties>
</file>