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6"/>
  </p:notesMasterIdLst>
  <p:sldIdLst>
    <p:sldId id="279" r:id="rId3"/>
    <p:sldId id="376" r:id="rId4"/>
    <p:sldId id="420" r:id="rId5"/>
    <p:sldId id="382" r:id="rId6"/>
    <p:sldId id="378" r:id="rId7"/>
    <p:sldId id="401" r:id="rId8"/>
    <p:sldId id="419" r:id="rId9"/>
    <p:sldId id="422" r:id="rId10"/>
    <p:sldId id="421" r:id="rId11"/>
    <p:sldId id="403" r:id="rId12"/>
    <p:sldId id="404" r:id="rId13"/>
    <p:sldId id="418" r:id="rId14"/>
    <p:sldId id="405" r:id="rId15"/>
    <p:sldId id="395" r:id="rId16"/>
    <p:sldId id="406" r:id="rId17"/>
    <p:sldId id="424" r:id="rId18"/>
    <p:sldId id="423" r:id="rId19"/>
    <p:sldId id="407" r:id="rId20"/>
    <p:sldId id="409" r:id="rId21"/>
    <p:sldId id="411" r:id="rId22"/>
    <p:sldId id="417" r:id="rId23"/>
    <p:sldId id="408" r:id="rId24"/>
    <p:sldId id="413" r:id="rId25"/>
    <p:sldId id="412" r:id="rId26"/>
    <p:sldId id="414" r:id="rId27"/>
    <p:sldId id="416" r:id="rId28"/>
    <p:sldId id="394" r:id="rId29"/>
    <p:sldId id="399" r:id="rId30"/>
    <p:sldId id="397" r:id="rId31"/>
    <p:sldId id="398" r:id="rId32"/>
    <p:sldId id="386" r:id="rId33"/>
    <p:sldId id="388" r:id="rId34"/>
    <p:sldId id="387" r:id="rId3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FFFFE5"/>
    <a:srgbClr val="0000FF"/>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8" d="100"/>
          <a:sy n="78" d="100"/>
        </p:scale>
        <p:origin x="1579"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2023/9/22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20536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48106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656597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484152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711970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567507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947062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3598966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366577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2201987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32</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33</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2023/9/22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2023/9/22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2023/9/22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video/v1850" TargetMode="External"/><Relationship Id="rId2" Type="http://schemas.openxmlformats.org/officeDocument/2006/relationships/hyperlink" Target="https://www.acti.com/video/v1725" TargetMode="External"/><Relationship Id="rId1" Type="http://schemas.openxmlformats.org/officeDocument/2006/relationships/slideLayout" Target="../slideLayouts/slideLayout8.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s://www.acti.com/video/v2793" TargetMode="External"/><Relationship Id="rId7" Type="http://schemas.openxmlformats.org/officeDocument/2006/relationships/image" Target="../media/image18.png"/><Relationship Id="rId2" Type="http://schemas.openxmlformats.org/officeDocument/2006/relationships/hyperlink" Target="https://www.acti.com/video/v2790" TargetMode="Externa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hyperlink" Target="https://www.acti.com/video/v2084" TargetMode="External"/><Relationship Id="rId4" Type="http://schemas.openxmlformats.org/officeDocument/2006/relationships/hyperlink" Target="https://www.acti.com/video/v1681" TargetMode="External"/><Relationship Id="rId9"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hyperlink" Target="https://www.acti.com/video/v2298" TargetMode="External"/><Relationship Id="rId2" Type="http://schemas.openxmlformats.org/officeDocument/2006/relationships/hyperlink" Target="https://www.acti.com/video/v2258" TargetMode="External"/><Relationship Id="rId1" Type="http://schemas.openxmlformats.org/officeDocument/2006/relationships/slideLayout" Target="../slideLayouts/slideLayout8.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8.xml"/><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hyperlink" Target="https://www.acti.com/video/v2811" TargetMode="External"/><Relationship Id="rId2" Type="http://schemas.openxmlformats.org/officeDocument/2006/relationships/hyperlink" Target="https://www.acti.com/video/v2810" TargetMode="Externa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8.xml"/><Relationship Id="rId5" Type="http://schemas.openxmlformats.org/officeDocument/2006/relationships/image" Target="../media/image37.pn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hyperlink" Target="https://www.acti.com/video/v2796" TargetMode="External"/><Relationship Id="rId7" Type="http://schemas.openxmlformats.org/officeDocument/2006/relationships/image" Target="../media/image39.png"/><Relationship Id="rId2" Type="http://schemas.openxmlformats.org/officeDocument/2006/relationships/hyperlink" Target="https://www.acti.com/video/v2801" TargetMode="External"/><Relationship Id="rId1" Type="http://schemas.openxmlformats.org/officeDocument/2006/relationships/slideLayout" Target="../slideLayouts/slideLayout8.xml"/><Relationship Id="rId6" Type="http://schemas.openxmlformats.org/officeDocument/2006/relationships/image" Target="../media/image38.png"/><Relationship Id="rId5" Type="http://schemas.openxmlformats.org/officeDocument/2006/relationships/hyperlink" Target="https://www.acti.com/video/v2800" TargetMode="External"/><Relationship Id="rId4" Type="http://schemas.openxmlformats.org/officeDocument/2006/relationships/hyperlink" Target="https://www.acti.com/video/v2798" TargetMode="External"/><Relationship Id="rId9"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8.xml"/><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hyperlink" Target="https://www.acti.com/video/v2806" TargetMode="External"/><Relationship Id="rId7" Type="http://schemas.openxmlformats.org/officeDocument/2006/relationships/image" Target="../media/image47.png"/><Relationship Id="rId2" Type="http://schemas.openxmlformats.org/officeDocument/2006/relationships/hyperlink" Target="https://www.acti.com/video/v1684" TargetMode="Externa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hyperlink" Target="https://www.acti.com/video/v2795" TargetMode="External"/><Relationship Id="rId4" Type="http://schemas.openxmlformats.org/officeDocument/2006/relationships/hyperlink" Target="https://www.acti.com/video/v2807" TargetMode="External"/><Relationship Id="rId9"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www.acti.com/video/v1950" TargetMode="Externa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hyperlink" Target="https://download.acti.com/?id=528" TargetMode="External"/><Relationship Id="rId2" Type="http://schemas.openxmlformats.org/officeDocument/2006/relationships/image" Target="../media/image53.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6.png"/><Relationship Id="rId2" Type="http://schemas.openxmlformats.org/officeDocument/2006/relationships/hyperlink" Target="https://nxvms.com/ipvd?vendors=ACTi" TargetMode="External"/><Relationship Id="rId1" Type="http://schemas.openxmlformats.org/officeDocument/2006/relationships/slideLayout" Target="../slideLayouts/slideLayout8.xml"/><Relationship Id="rId6" Type="http://schemas.openxmlformats.org/officeDocument/2006/relationships/hyperlink" Target="https://www.milestonesys.com/support/tools-and-references/supported-devices/xprotect-corporate-and-xprotect-expert/?AdvancedSearchDisplayed=true&amp;ManufacturerId=3" TargetMode="External"/><Relationship Id="rId5" Type="http://schemas.openxmlformats.org/officeDocument/2006/relationships/image" Target="../media/image55.png"/><Relationship Id="rId4" Type="http://schemas.openxmlformats.org/officeDocument/2006/relationships/hyperlink" Target="https://exacq.com/integration/ipcams/#search=acti~tags=false"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649920" cy="923330"/>
          </a:xfrm>
          <a:prstGeom prst="rect">
            <a:avLst/>
          </a:prstGeom>
          <a:noFill/>
        </p:spPr>
        <p:txBody>
          <a:bodyPr wrap="square" rtlCol="0">
            <a:spAutoFit/>
          </a:bodyPr>
          <a:lstStyle/>
          <a:p>
            <a:r>
              <a:rPr lang="en-US" b="1" dirty="0">
                <a:solidFill>
                  <a:schemeClr val="tx1">
                    <a:lumMod val="50000"/>
                    <a:lumOff val="50000"/>
                  </a:schemeClr>
                </a:solidFill>
              </a:rPr>
              <a:t>ST2-2</a:t>
            </a:r>
          </a:p>
          <a:p>
            <a:r>
              <a:rPr lang="en-US" dirty="0">
                <a:solidFill>
                  <a:schemeClr val="tx1">
                    <a:lumMod val="50000"/>
                    <a:lumOff val="50000"/>
                  </a:schemeClr>
                </a:solidFill>
              </a:rPr>
              <a:t>Best Quality Products with High Zoom, Multi-Lens, Hemispheric and Encoders/Decoders.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Products</a:t>
            </a:r>
          </a:p>
          <a:p>
            <a:pPr algn="l">
              <a:lnSpc>
                <a:spcPct val="150000"/>
              </a:lnSpc>
            </a:pPr>
            <a:r>
              <a:rPr lang="en-US" sz="3200" dirty="0">
                <a:solidFill>
                  <a:schemeClr val="tx1">
                    <a:lumMod val="50000"/>
                    <a:lumOff val="50000"/>
                  </a:schemeClr>
                </a:solidFill>
                <a:ea typeface="新細明體" pitchFamily="18" charset="-120"/>
              </a:rPr>
              <a:t>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683568" y="2348880"/>
            <a:ext cx="6192688" cy="3788858"/>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dirty="0"/>
              <a:t>Zoom Boxes and Zoom Bullets</a:t>
            </a:r>
          </a:p>
          <a:p>
            <a:pPr marL="285750" indent="-285750">
              <a:lnSpc>
                <a:spcPct val="150000"/>
              </a:lnSpc>
              <a:buFont typeface="Arial" panose="020B0604020202020204" pitchFamily="34" charset="0"/>
              <a:buChar char="•"/>
            </a:pPr>
            <a:r>
              <a:rPr lang="en-US" dirty="0"/>
              <a:t>Surround View Cameras</a:t>
            </a:r>
          </a:p>
          <a:p>
            <a:pPr marL="285750" indent="-285750">
              <a:lnSpc>
                <a:spcPct val="150000"/>
              </a:lnSpc>
              <a:buFont typeface="Arial" panose="020B0604020202020204" pitchFamily="34" charset="0"/>
              <a:buChar char="•"/>
            </a:pPr>
            <a:r>
              <a:rPr lang="en-US" dirty="0"/>
              <a:t>PTZ Cameras</a:t>
            </a:r>
          </a:p>
          <a:p>
            <a:pPr marL="285750" indent="-285750">
              <a:lnSpc>
                <a:spcPct val="150000"/>
              </a:lnSpc>
              <a:buFont typeface="Arial" panose="020B0604020202020204" pitchFamily="34" charset="0"/>
              <a:buChar char="•"/>
            </a:pPr>
            <a:r>
              <a:rPr lang="en-US" dirty="0"/>
              <a:t>Learning-based Auto Focus</a:t>
            </a:r>
          </a:p>
          <a:p>
            <a:pPr marL="285750" indent="-285750">
              <a:lnSpc>
                <a:spcPct val="150000"/>
              </a:lnSpc>
              <a:buFont typeface="Arial" panose="020B0604020202020204" pitchFamily="34" charset="0"/>
              <a:buChar char="•"/>
            </a:pPr>
            <a:r>
              <a:rPr lang="en-US" dirty="0"/>
              <a:t>Solutions</a:t>
            </a:r>
          </a:p>
          <a:p>
            <a:pPr marL="285750" indent="-285750">
              <a:lnSpc>
                <a:spcPct val="150000"/>
              </a:lnSpc>
              <a:buFont typeface="Arial" panose="020B0604020202020204" pitchFamily="34" charset="0"/>
              <a:buChar char="•"/>
            </a:pPr>
            <a:r>
              <a:rPr lang="en-US" dirty="0"/>
              <a:t>VMS Solution Partners</a:t>
            </a:r>
          </a:p>
          <a:p>
            <a:pPr marL="285750" indent="-285750">
              <a:lnSpc>
                <a:spcPct val="150000"/>
              </a:lnSpc>
              <a:buFont typeface="Arial" panose="020B0604020202020204" pitchFamily="34" charset="0"/>
              <a:buChar char="•"/>
            </a:pPr>
            <a:r>
              <a:rPr lang="en-US" dirty="0"/>
              <a:t>Vertical Markets &amp; Applications</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314096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Zoom Boxes and Zoom Bullets</a:t>
            </a:r>
          </a:p>
        </p:txBody>
      </p:sp>
    </p:spTree>
    <p:extLst>
      <p:ext uri="{BB962C8B-B14F-4D97-AF65-F5344CB8AC3E}">
        <p14:creationId xmlns:p14="http://schemas.microsoft.com/office/powerpoint/2010/main" val="745346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Main Features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223628" y="2050970"/>
            <a:ext cx="6696744" cy="3970318"/>
          </a:xfrm>
          <a:prstGeom prst="rect">
            <a:avLst/>
          </a:prstGeom>
          <a:solidFill>
            <a:schemeClr val="accent3">
              <a:lumMod val="20000"/>
              <a:lumOff val="80000"/>
            </a:schemeClr>
          </a:solidFill>
        </p:spPr>
        <p:txBody>
          <a:bodyPr wrap="square">
            <a:spAutoFit/>
          </a:bodyPr>
          <a:lstStyle/>
          <a:p>
            <a:r>
              <a:rPr lang="en-US" sz="1800" b="1" i="0" u="none" strike="noStrike" dirty="0">
                <a:solidFill>
                  <a:srgbClr val="000000"/>
                </a:solidFill>
                <a:effectLst/>
                <a:latin typeface="Calibri" panose="020F0502020204030204" pitchFamily="34" charset="0"/>
              </a:rPr>
              <a:t>Resolution</a:t>
            </a:r>
            <a:r>
              <a:rPr lang="en-US" sz="1800" b="0" i="0" u="none" strike="noStrike" dirty="0">
                <a:solidFill>
                  <a:srgbClr val="000000"/>
                </a:solidFill>
                <a:effectLst/>
                <a:latin typeface="Calibri" panose="020F0502020204030204" pitchFamily="34" charset="0"/>
              </a:rPr>
              <a:t> </a:t>
            </a:r>
          </a:p>
          <a:p>
            <a:r>
              <a:rPr lang="en-US" sz="1800" b="0" i="0" u="none" strike="noStrike" dirty="0">
                <a:solidFill>
                  <a:srgbClr val="000000"/>
                </a:solidFill>
                <a:effectLst/>
                <a:latin typeface="Calibri" panose="020F0502020204030204" pitchFamily="34" charset="0"/>
              </a:rPr>
              <a:t>2-5MP</a:t>
            </a:r>
          </a:p>
          <a:p>
            <a:endParaRPr lang="en-US" dirty="0"/>
          </a:p>
          <a:p>
            <a:r>
              <a:rPr lang="en-US" b="1" dirty="0"/>
              <a:t>High Zoom</a:t>
            </a:r>
          </a:p>
          <a:p>
            <a:r>
              <a:rPr lang="en-US" dirty="0"/>
              <a:t>Zoom Ratio up to 36x</a:t>
            </a:r>
          </a:p>
          <a:p>
            <a:endParaRPr lang="en-US" dirty="0"/>
          </a:p>
          <a:p>
            <a:r>
              <a:rPr lang="en-US" b="1" dirty="0"/>
              <a:t>WDR / Low Light</a:t>
            </a:r>
          </a:p>
          <a:p>
            <a:r>
              <a:rPr lang="en-US" dirty="0"/>
              <a:t>Extreme WDR (up to 150dB) / Extreme Low Light Sensitivity</a:t>
            </a:r>
          </a:p>
          <a:p>
            <a:endParaRPr lang="en-US" dirty="0"/>
          </a:p>
          <a:p>
            <a:r>
              <a:rPr lang="en-US" b="1" dirty="0"/>
              <a:t>Analytics</a:t>
            </a:r>
          </a:p>
          <a:p>
            <a:r>
              <a:rPr lang="en-US" sz="1800" baseline="0" dirty="0"/>
              <a:t>Built-in </a:t>
            </a:r>
            <a:r>
              <a:rPr lang="en-US" sz="1800" b="0" baseline="0" dirty="0"/>
              <a:t>analytics</a:t>
            </a:r>
          </a:p>
          <a:p>
            <a:endParaRPr lang="en-US" dirty="0"/>
          </a:p>
          <a:p>
            <a:r>
              <a:rPr lang="en-US" sz="1800" b="1" baseline="0" dirty="0"/>
              <a:t>Audio</a:t>
            </a:r>
          </a:p>
          <a:p>
            <a:r>
              <a:rPr lang="en-US" dirty="0"/>
              <a:t>Two-way audio</a:t>
            </a:r>
            <a:endParaRPr lang="en-US" sz="1800" b="0" baseline="0" dirty="0"/>
          </a:p>
        </p:txBody>
      </p:sp>
    </p:spTree>
    <p:extLst>
      <p:ext uri="{BB962C8B-B14F-4D97-AF65-F5344CB8AC3E}">
        <p14:creationId xmlns:p14="http://schemas.microsoft.com/office/powerpoint/2010/main" val="2987108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sp>
        <p:nvSpPr>
          <p:cNvPr id="4" name="TextBox 3">
            <a:extLst>
              <a:ext uri="{FF2B5EF4-FFF2-40B4-BE49-F238E27FC236}">
                <a16:creationId xmlns:a16="http://schemas.microsoft.com/office/drawing/2014/main" id="{C3EC27CB-C30D-8C1B-5413-1D068DBD8337}"/>
              </a:ext>
            </a:extLst>
          </p:cNvPr>
          <p:cNvSpPr txBox="1"/>
          <p:nvPr/>
        </p:nvSpPr>
        <p:spPr>
          <a:xfrm>
            <a:off x="761654" y="2076586"/>
            <a:ext cx="5394521" cy="369332"/>
          </a:xfrm>
          <a:prstGeom prst="rect">
            <a:avLst/>
          </a:prstGeom>
          <a:noFill/>
        </p:spPr>
        <p:txBody>
          <a:bodyPr wrap="square" rtlCol="0">
            <a:spAutoFit/>
          </a:bodyPr>
          <a:lstStyle/>
          <a:p>
            <a:r>
              <a:rPr lang="en-US" b="1" dirty="0">
                <a:solidFill>
                  <a:schemeClr val="tx1">
                    <a:lumMod val="50000"/>
                    <a:lumOff val="50000"/>
                  </a:schemeClr>
                </a:solidFill>
              </a:rPr>
              <a:t>Matrix View: Zoom Boxes and Zoom Bullets</a:t>
            </a:r>
          </a:p>
        </p:txBody>
      </p:sp>
      <p:pic>
        <p:nvPicPr>
          <p:cNvPr id="3" name="Picture 2">
            <a:extLst>
              <a:ext uri="{FF2B5EF4-FFF2-40B4-BE49-F238E27FC236}">
                <a16:creationId xmlns:a16="http://schemas.microsoft.com/office/drawing/2014/main" id="{DEAA485B-4847-F524-7FAA-80E9D96EB8AD}"/>
              </a:ext>
            </a:extLst>
          </p:cNvPr>
          <p:cNvPicPr>
            <a:picLocks noChangeAspect="1"/>
          </p:cNvPicPr>
          <p:nvPr/>
        </p:nvPicPr>
        <p:blipFill>
          <a:blip r:embed="rId3"/>
          <a:stretch>
            <a:fillRect/>
          </a:stretch>
        </p:blipFill>
        <p:spPr>
          <a:xfrm>
            <a:off x="1331640" y="2587641"/>
            <a:ext cx="5688632" cy="3648883"/>
          </a:xfrm>
          <a:prstGeom prst="rect">
            <a:avLst/>
          </a:prstGeom>
        </p:spPr>
      </p:pic>
    </p:spTree>
    <p:extLst>
      <p:ext uri="{BB962C8B-B14F-4D97-AF65-F5344CB8AC3E}">
        <p14:creationId xmlns:p14="http://schemas.microsoft.com/office/powerpoint/2010/main" val="988521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016A34E-CFDC-9EDF-49DA-6449361B879A}"/>
              </a:ext>
            </a:extLst>
          </p:cNvPr>
          <p:cNvGraphicFramePr>
            <a:graphicFrameLocks noGrp="1"/>
          </p:cNvGraphicFramePr>
          <p:nvPr>
            <p:extLst>
              <p:ext uri="{D42A27DB-BD31-4B8C-83A1-F6EECF244321}">
                <p14:modId xmlns:p14="http://schemas.microsoft.com/office/powerpoint/2010/main" val="3280682893"/>
              </p:ext>
            </p:extLst>
          </p:nvPr>
        </p:nvGraphicFramePr>
        <p:xfrm>
          <a:off x="323528" y="1700808"/>
          <a:ext cx="8424934" cy="5024314"/>
        </p:xfrm>
        <a:graphic>
          <a:graphicData uri="http://schemas.openxmlformats.org/drawingml/2006/table">
            <a:tbl>
              <a:tblPr firstRow="1" bandRow="1">
                <a:tableStyleId>{5940675A-B579-460E-94D1-54222C63F5DA}</a:tableStyleId>
              </a:tblPr>
              <a:tblGrid>
                <a:gridCol w="1203562">
                  <a:extLst>
                    <a:ext uri="{9D8B030D-6E8A-4147-A177-3AD203B41FA5}">
                      <a16:colId xmlns:a16="http://schemas.microsoft.com/office/drawing/2014/main" val="20000"/>
                    </a:ext>
                  </a:extLst>
                </a:gridCol>
                <a:gridCol w="1203562">
                  <a:extLst>
                    <a:ext uri="{9D8B030D-6E8A-4147-A177-3AD203B41FA5}">
                      <a16:colId xmlns:a16="http://schemas.microsoft.com/office/drawing/2014/main" val="20001"/>
                    </a:ext>
                  </a:extLst>
                </a:gridCol>
                <a:gridCol w="1203562">
                  <a:extLst>
                    <a:ext uri="{9D8B030D-6E8A-4147-A177-3AD203B41FA5}">
                      <a16:colId xmlns:a16="http://schemas.microsoft.com/office/drawing/2014/main" val="209355966"/>
                    </a:ext>
                  </a:extLst>
                </a:gridCol>
                <a:gridCol w="1203562">
                  <a:extLst>
                    <a:ext uri="{9D8B030D-6E8A-4147-A177-3AD203B41FA5}">
                      <a16:colId xmlns:a16="http://schemas.microsoft.com/office/drawing/2014/main" val="3907546245"/>
                    </a:ext>
                  </a:extLst>
                </a:gridCol>
                <a:gridCol w="1203562">
                  <a:extLst>
                    <a:ext uri="{9D8B030D-6E8A-4147-A177-3AD203B41FA5}">
                      <a16:colId xmlns:a16="http://schemas.microsoft.com/office/drawing/2014/main" val="2789176692"/>
                    </a:ext>
                  </a:extLst>
                </a:gridCol>
                <a:gridCol w="1203562">
                  <a:extLst>
                    <a:ext uri="{9D8B030D-6E8A-4147-A177-3AD203B41FA5}">
                      <a16:colId xmlns:a16="http://schemas.microsoft.com/office/drawing/2014/main" val="4008693809"/>
                    </a:ext>
                  </a:extLst>
                </a:gridCol>
                <a:gridCol w="1203562">
                  <a:extLst>
                    <a:ext uri="{9D8B030D-6E8A-4147-A177-3AD203B41FA5}">
                      <a16:colId xmlns:a16="http://schemas.microsoft.com/office/drawing/2014/main" val="2103455607"/>
                    </a:ext>
                  </a:extLst>
                </a:gridCol>
              </a:tblGrid>
              <a:tr h="388950">
                <a:tc>
                  <a:txBody>
                    <a:bodyPr/>
                    <a:lstStyle/>
                    <a:p>
                      <a:r>
                        <a:rPr lang="en-US" sz="1400" dirty="0"/>
                        <a:t>Model</a:t>
                      </a:r>
                    </a:p>
                  </a:txBody>
                  <a:tcPr anchor="ctr">
                    <a:solidFill>
                      <a:schemeClr val="bg1">
                        <a:lumMod val="95000"/>
                      </a:schemeClr>
                    </a:solidFill>
                  </a:tcPr>
                </a:tc>
                <a:tc>
                  <a:txBody>
                    <a:bodyPr/>
                    <a:lstStyle/>
                    <a:p>
                      <a:pPr algn="ctr"/>
                      <a:r>
                        <a:rPr lang="en-US" sz="1400" dirty="0"/>
                        <a:t>I29</a:t>
                      </a:r>
                    </a:p>
                  </a:txBody>
                  <a:tcPr anchor="ctr">
                    <a:solidFill>
                      <a:schemeClr val="bg1">
                        <a:lumMod val="95000"/>
                      </a:schemeClr>
                    </a:solidFill>
                  </a:tcPr>
                </a:tc>
                <a:tc>
                  <a:txBody>
                    <a:bodyPr/>
                    <a:lstStyle/>
                    <a:p>
                      <a:pPr algn="ctr"/>
                      <a:r>
                        <a:rPr lang="en-US" sz="1400" dirty="0"/>
                        <a:t>B26</a:t>
                      </a:r>
                    </a:p>
                  </a:txBody>
                  <a:tcPr anchor="ctr">
                    <a:solidFill>
                      <a:schemeClr val="bg1">
                        <a:lumMod val="95000"/>
                      </a:schemeClr>
                    </a:solidFill>
                  </a:tcPr>
                </a:tc>
                <a:tc>
                  <a:txBody>
                    <a:bodyPr/>
                    <a:lstStyle/>
                    <a:p>
                      <a:pPr algn="ctr"/>
                      <a:r>
                        <a:rPr lang="en-US" sz="1400" dirty="0"/>
                        <a:t>I42</a:t>
                      </a:r>
                    </a:p>
                  </a:txBody>
                  <a:tcPr anchor="ctr">
                    <a:solidFill>
                      <a:schemeClr val="bg1">
                        <a:lumMod val="95000"/>
                      </a:schemeClr>
                    </a:solidFill>
                  </a:tcPr>
                </a:tc>
                <a:tc>
                  <a:txBody>
                    <a:bodyPr/>
                    <a:lstStyle/>
                    <a:p>
                      <a:pPr algn="ctr"/>
                      <a:r>
                        <a:rPr lang="en-US" sz="1400" dirty="0"/>
                        <a:t>B412</a:t>
                      </a:r>
                    </a:p>
                  </a:txBody>
                  <a:tcPr anchor="ctr">
                    <a:solidFill>
                      <a:schemeClr val="bg1">
                        <a:lumMod val="95000"/>
                      </a:schemeClr>
                    </a:solidFill>
                  </a:tcPr>
                </a:tc>
                <a:tc>
                  <a:txBody>
                    <a:bodyPr/>
                    <a:lstStyle/>
                    <a:p>
                      <a:pPr algn="ctr"/>
                      <a:r>
                        <a:rPr lang="en-US" sz="1400" dirty="0"/>
                        <a:t>Z411</a:t>
                      </a:r>
                    </a:p>
                  </a:txBody>
                  <a:tcPr anchor="ctr">
                    <a:solidFill>
                      <a:schemeClr val="bg1">
                        <a:lumMod val="95000"/>
                      </a:schemeClr>
                    </a:solidFill>
                  </a:tcPr>
                </a:tc>
                <a:tc>
                  <a:txBody>
                    <a:bodyPr/>
                    <a:lstStyle/>
                    <a:p>
                      <a:pPr algn="ctr"/>
                      <a:r>
                        <a:rPr lang="en-US" sz="1400" dirty="0"/>
                        <a:t>B419</a:t>
                      </a:r>
                    </a:p>
                  </a:txBody>
                  <a:tcPr anchor="ctr">
                    <a:solidFill>
                      <a:schemeClr val="bg1">
                        <a:lumMod val="95000"/>
                      </a:schemeClr>
                    </a:solidFill>
                  </a:tcPr>
                </a:tc>
                <a:extLst>
                  <a:ext uri="{0D108BD9-81ED-4DB2-BD59-A6C34878D82A}">
                    <a16:rowId xmlns:a16="http://schemas.microsoft.com/office/drawing/2014/main" val="10000"/>
                  </a:ext>
                </a:extLst>
              </a:tr>
              <a:tr h="698090">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329934">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Zoom Box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Zoom Box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Zoom Bullet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Zoom Bullet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Zoom Bullet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Zoom Bullet</a:t>
                      </a:r>
                    </a:p>
                  </a:txBody>
                  <a:tcPr anchor="ctr"/>
                </a:tc>
                <a:extLst>
                  <a:ext uri="{0D108BD9-81ED-4DB2-BD59-A6C34878D82A}">
                    <a16:rowId xmlns:a16="http://schemas.microsoft.com/office/drawing/2014/main" val="2814230364"/>
                  </a:ext>
                </a:extLst>
              </a:tr>
              <a:tr h="329934">
                <a:tc>
                  <a:txBody>
                    <a:bodyPr/>
                    <a:lstStyle/>
                    <a:p>
                      <a:r>
                        <a:rPr lang="en-US" sz="1400" dirty="0"/>
                        <a:t>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4MP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5MP</a:t>
                      </a:r>
                    </a:p>
                  </a:txBody>
                  <a:tcPr anchor="ctr"/>
                </a:tc>
                <a:extLst>
                  <a:ext uri="{0D108BD9-81ED-4DB2-BD59-A6C34878D82A}">
                    <a16:rowId xmlns:a16="http://schemas.microsoft.com/office/drawing/2014/main" val="1237225955"/>
                  </a:ext>
                </a:extLst>
              </a:tr>
              <a:tr h="329934">
                <a:tc>
                  <a:txBody>
                    <a:bodyPr/>
                    <a:lstStyle/>
                    <a:p>
                      <a:r>
                        <a:rPr lang="en-US" sz="1400" dirty="0"/>
                        <a:t>fps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60</a:t>
                      </a: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60</a:t>
                      </a:r>
                      <a:r>
                        <a:rPr kumimoji="0" lang="en-US" sz="1400" b="0" i="0" u="none" strike="noStrike" kern="1200" cap="none" spc="0" normalizeH="0" baseline="0" noProof="0" dirty="0">
                          <a:ln>
                            <a:noFill/>
                          </a:ln>
                          <a:solidFill>
                            <a:prstClr val="black"/>
                          </a:solidFill>
                          <a:effectLst/>
                          <a:uLnTx/>
                          <a:uFillTx/>
                          <a:latin typeface="Calibri"/>
                          <a:ea typeface="+mn-ea"/>
                          <a:cs typeface="+mn-cs"/>
                        </a:rPr>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30@4MP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30@5MP</a:t>
                      </a:r>
                    </a:p>
                  </a:txBody>
                  <a:tcPr anchor="ctr"/>
                </a:tc>
                <a:extLst>
                  <a:ext uri="{0D108BD9-81ED-4DB2-BD59-A6C34878D82A}">
                    <a16:rowId xmlns:a16="http://schemas.microsoft.com/office/drawing/2014/main" val="2355124088"/>
                  </a:ext>
                </a:extLst>
              </a:tr>
              <a:tr h="315796">
                <a:tc>
                  <a:txBody>
                    <a:bodyPr/>
                    <a:lstStyle/>
                    <a:p>
                      <a:r>
                        <a:rPr lang="en-US" sz="1400" dirty="0"/>
                        <a:t>Lens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f4.6-165mm</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f4.6-165mm</a:t>
                      </a:r>
                    </a:p>
                  </a:txBody>
                  <a:tcPr anchor="ctr"/>
                </a:tc>
                <a:tc>
                  <a:txBody>
                    <a:bodyPr/>
                    <a:lstStyle/>
                    <a:p>
                      <a:pPr algn="ctr"/>
                      <a:r>
                        <a:rPr lang="en-US" sz="1400" b="0" baseline="0" dirty="0"/>
                        <a:t>f4.6-165mm</a:t>
                      </a:r>
                    </a:p>
                  </a:txBody>
                  <a:tcPr anchor="ctr"/>
                </a:tc>
                <a:tc>
                  <a:txBody>
                    <a:bodyPr/>
                    <a:lstStyle/>
                    <a:p>
                      <a:pPr algn="ctr"/>
                      <a:r>
                        <a:rPr lang="en-US" sz="1400" b="0" baseline="0" dirty="0"/>
                        <a:t>f4.7-47mm</a:t>
                      </a:r>
                    </a:p>
                  </a:txBody>
                  <a:tcPr anchor="ctr"/>
                </a:tc>
                <a:tc>
                  <a:txBody>
                    <a:bodyPr/>
                    <a:lstStyle/>
                    <a:p>
                      <a:pPr algn="ctr"/>
                      <a:r>
                        <a:rPr lang="en-US" sz="1400" b="0" baseline="0" dirty="0"/>
                        <a:t>f6.5-143mm</a:t>
                      </a:r>
                    </a:p>
                  </a:txBody>
                  <a:tcPr anchor="ctr"/>
                </a:tc>
                <a:tc>
                  <a:txBody>
                    <a:bodyPr/>
                    <a:lstStyle/>
                    <a:p>
                      <a:pPr algn="ctr"/>
                      <a:r>
                        <a:rPr lang="en-US" sz="1400" b="0" baseline="0" dirty="0"/>
                        <a:t>f4.7-47mm</a:t>
                      </a:r>
                    </a:p>
                  </a:txBody>
                  <a:tcPr anchor="ctr"/>
                </a:tc>
                <a:extLst>
                  <a:ext uri="{0D108BD9-81ED-4DB2-BD59-A6C34878D82A}">
                    <a16:rowId xmlns:a16="http://schemas.microsoft.com/office/drawing/2014/main" val="317165576"/>
                  </a:ext>
                </a:extLst>
              </a:tr>
              <a:tr h="320542">
                <a:tc>
                  <a:txBody>
                    <a:bodyPr/>
                    <a:lstStyle/>
                    <a:p>
                      <a:r>
                        <a:rPr lang="en-US" sz="1400" dirty="0"/>
                        <a:t>Zoom Ratio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36x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36x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36x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10x</a:t>
                      </a:r>
                      <a:endParaRPr lang="en-US" sz="1400" b="0"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22x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10x</a:t>
                      </a:r>
                    </a:p>
                  </a:txBody>
                  <a:tcPr anchor="ctr"/>
                </a:tc>
                <a:extLst>
                  <a:ext uri="{0D108BD9-81ED-4DB2-BD59-A6C34878D82A}">
                    <a16:rowId xmlns:a16="http://schemas.microsoft.com/office/drawing/2014/main" val="2806913621"/>
                  </a:ext>
                </a:extLst>
              </a:tr>
              <a:tr h="483850">
                <a:tc>
                  <a:txBody>
                    <a:bodyPr/>
                    <a:lstStyle/>
                    <a:p>
                      <a:r>
                        <a:rPr lang="en-US" sz="1400" dirty="0"/>
                        <a:t>Corridor Mode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extLst>
                  <a:ext uri="{0D108BD9-81ED-4DB2-BD59-A6C34878D82A}">
                    <a16:rowId xmlns:a16="http://schemas.microsoft.com/office/drawing/2014/main" val="1954913624"/>
                  </a:ext>
                </a:extLst>
              </a:tr>
              <a:tr h="597697">
                <a:tc>
                  <a:txBody>
                    <a:bodyPr/>
                    <a:lstStyle/>
                    <a:p>
                      <a:r>
                        <a:rPr lang="en-US" sz="1400" dirty="0"/>
                        <a:t>Audio</a:t>
                      </a:r>
                    </a:p>
                  </a:txBody>
                  <a:tcPr anchor="ctr"/>
                </a:tc>
                <a:tc>
                  <a:txBody>
                    <a:bodyPr/>
                    <a:lstStyle/>
                    <a:p>
                      <a:pPr algn="ct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a:ea typeface="+mn-ea"/>
                          <a:cs typeface="+mn-cs"/>
                        </a:rPr>
                        <a:t>Line-in, Line-out</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Built-in Mic</a:t>
                      </a:r>
                      <a:r>
                        <a:rPr kumimoji="0" lang="en-US" sz="1200" b="0" i="0" u="none" strike="noStrike" kern="1200" cap="none" spc="0" normalizeH="0" baseline="0" noProof="0" dirty="0">
                          <a:ln>
                            <a:noFill/>
                          </a:ln>
                          <a:solidFill>
                            <a:prstClr val="black"/>
                          </a:solidFill>
                          <a:effectLst/>
                          <a:uLnTx/>
                          <a:uFillTx/>
                          <a:latin typeface="Calibri"/>
                          <a:ea typeface="+mn-ea"/>
                          <a:cs typeface="+mn-cs"/>
                        </a:rPr>
                        <a:t>, Mic-in, 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Built-in Mic</a:t>
                      </a:r>
                      <a:r>
                        <a:rPr kumimoji="0" lang="en-US" sz="1200" b="0" i="0" u="none" strike="noStrike" kern="1200" cap="none" spc="0" normalizeH="0" baseline="0" noProof="0" dirty="0">
                          <a:ln>
                            <a:noFill/>
                          </a:ln>
                          <a:solidFill>
                            <a:prstClr val="black"/>
                          </a:solidFill>
                          <a:effectLst/>
                          <a:uLnTx/>
                          <a:uFillTx/>
                          <a:latin typeface="+mn-lt"/>
                          <a:ea typeface="+mn-ea"/>
                          <a:cs typeface="+mn-cs"/>
                        </a:rPr>
                        <a:t>, Mic-in, Line-in, Line-out</a:t>
                      </a:r>
                    </a:p>
                  </a:txBody>
                  <a:tcPr anchor="ctr"/>
                </a:tc>
                <a:extLst>
                  <a:ext uri="{0D108BD9-81ED-4DB2-BD59-A6C34878D82A}">
                    <a16:rowId xmlns:a16="http://schemas.microsoft.com/office/drawing/2014/main" val="2887029466"/>
                  </a:ext>
                </a:extLst>
              </a:tr>
              <a:tr h="329934">
                <a:tc>
                  <a:txBody>
                    <a:bodyPr/>
                    <a:lstStyle/>
                    <a:p>
                      <a:r>
                        <a:rPr lang="en-US" sz="1400" dirty="0"/>
                        <a:t>Analytics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extLst>
                  <a:ext uri="{0D108BD9-81ED-4DB2-BD59-A6C34878D82A}">
                    <a16:rowId xmlns:a16="http://schemas.microsoft.com/office/drawing/2014/main" val="3399913165"/>
                  </a:ext>
                </a:extLst>
              </a:tr>
              <a:tr h="263142">
                <a:tc>
                  <a:txBody>
                    <a:bodyPr/>
                    <a:lstStyle/>
                    <a:p>
                      <a:r>
                        <a:rPr lang="en-US" sz="1400" dirty="0"/>
                        <a:t>Low Light</a:t>
                      </a:r>
                    </a:p>
                  </a:txBody>
                  <a:tcPr anchor="ctr"/>
                </a:tc>
                <a:tc>
                  <a:txBody>
                    <a:bodyPr/>
                    <a:lstStyle/>
                    <a:p>
                      <a:pPr algn="ctr"/>
                      <a:r>
                        <a:rPr lang="en-US" sz="1400" b="1" baseline="0" dirty="0"/>
                        <a:t>Extreme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extLst>
                  <a:ext uri="{0D108BD9-81ED-4DB2-BD59-A6C34878D82A}">
                    <a16:rowId xmlns:a16="http://schemas.microsoft.com/office/drawing/2014/main" val="1480149340"/>
                  </a:ext>
                </a:extLst>
              </a:tr>
              <a:tr h="483850">
                <a:tc>
                  <a:txBody>
                    <a:bodyPr/>
                    <a:lstStyle/>
                    <a:p>
                      <a:r>
                        <a:rPr lang="en-US" sz="1400" dirty="0"/>
                        <a:t>WDR</a:t>
                      </a:r>
                    </a:p>
                  </a:txBody>
                  <a:tcPr anchor="ctr"/>
                </a:tc>
                <a:tc>
                  <a:txBody>
                    <a:bodyPr/>
                    <a:lstStyle/>
                    <a:p>
                      <a:pPr algn="ctr"/>
                      <a:r>
                        <a:rPr kumimoji="0" lang="en-US" sz="1400" b="1" i="0" u="none" strike="noStrike" kern="1200" cap="none" spc="0" normalizeH="0" baseline="0" noProof="0" dirty="0">
                          <a:ln>
                            <a:noFill/>
                          </a:ln>
                          <a:solidFill>
                            <a:prstClr val="black"/>
                          </a:solidFill>
                          <a:effectLst/>
                          <a:uLnTx/>
                          <a:uFillTx/>
                          <a:latin typeface="Calibri"/>
                          <a:ea typeface="+mn-ea"/>
                          <a:cs typeface="+mn-cs"/>
                        </a:rPr>
                        <a:t>Extreme (145dB)</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Extreme (145dB)</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 (145dB)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Extreme (145dB)</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 (150dB)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 (120dB)</a:t>
                      </a:r>
                    </a:p>
                  </a:txBody>
                  <a:tcPr anchor="ctr"/>
                </a:tc>
                <a:extLst>
                  <a:ext uri="{0D108BD9-81ED-4DB2-BD59-A6C34878D82A}">
                    <a16:rowId xmlns:a16="http://schemas.microsoft.com/office/drawing/2014/main" val="2154328536"/>
                  </a:ext>
                </a:extLst>
              </a:tr>
            </a:tbl>
          </a:graphicData>
        </a:graphic>
      </p:graphicFrame>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pic>
        <p:nvPicPr>
          <p:cNvPr id="1026" name="Picture 2">
            <a:extLst>
              <a:ext uri="{FF2B5EF4-FFF2-40B4-BE49-F238E27FC236}">
                <a16:creationId xmlns:a16="http://schemas.microsoft.com/office/drawing/2014/main" id="{A46379D6-B507-2C68-872F-E961875B8C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91683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EEB1DD8-5B5C-6357-0B95-1D51E7D64B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5750" y="1988840"/>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B701B82-8FC5-1E56-3413-5F66A599E1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0583" y="195023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E97D70F-B220-4616-747C-1A87139462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1" y="194358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8">
            <a:extLst>
              <a:ext uri="{FF2B5EF4-FFF2-40B4-BE49-F238E27FC236}">
                <a16:creationId xmlns:a16="http://schemas.microsoft.com/office/drawing/2014/main" id="{A20C0B3B-CA7C-8A9C-6FD8-977DC45168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4141" y="195023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95DF67E5-3560-EE38-A895-8CB1E4F7A5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2599" y="2006770"/>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144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2699048"/>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https://www.acti.com/video/v1725</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I29 / I42</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2699048"/>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https://www.acti.com/video/v1850</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B412</a:t>
                </a:r>
              </a:p>
            </p:txBody>
          </p:sp>
        </p:grpSp>
      </p:grpSp>
      <p:pic>
        <p:nvPicPr>
          <p:cNvPr id="20" name="Picture 19">
            <a:extLst>
              <a:ext uri="{FF2B5EF4-FFF2-40B4-BE49-F238E27FC236}">
                <a16:creationId xmlns:a16="http://schemas.microsoft.com/office/drawing/2014/main" id="{AF0224C6-4E22-EDBA-6F13-43B236AF2FBE}"/>
              </a:ext>
            </a:extLst>
          </p:cNvPr>
          <p:cNvPicPr>
            <a:picLocks noChangeAspect="1"/>
          </p:cNvPicPr>
          <p:nvPr/>
        </p:nvPicPr>
        <p:blipFill>
          <a:blip r:embed="rId4"/>
          <a:stretch>
            <a:fillRect/>
          </a:stretch>
        </p:blipFill>
        <p:spPr>
          <a:xfrm>
            <a:off x="717676" y="3037672"/>
            <a:ext cx="3059940" cy="1733487"/>
          </a:xfrm>
          <a:prstGeom prst="rect">
            <a:avLst/>
          </a:prstGeom>
        </p:spPr>
      </p:pic>
      <p:pic>
        <p:nvPicPr>
          <p:cNvPr id="23" name="Picture 22">
            <a:extLst>
              <a:ext uri="{FF2B5EF4-FFF2-40B4-BE49-F238E27FC236}">
                <a16:creationId xmlns:a16="http://schemas.microsoft.com/office/drawing/2014/main" id="{26015A9E-314D-253E-8061-4715453FC580}"/>
              </a:ext>
            </a:extLst>
          </p:cNvPr>
          <p:cNvPicPr>
            <a:picLocks noChangeAspect="1"/>
          </p:cNvPicPr>
          <p:nvPr/>
        </p:nvPicPr>
        <p:blipFill>
          <a:blip r:embed="rId5"/>
          <a:stretch>
            <a:fillRect/>
          </a:stretch>
        </p:blipFill>
        <p:spPr>
          <a:xfrm>
            <a:off x="5155258" y="3018365"/>
            <a:ext cx="2986333" cy="1689145"/>
          </a:xfrm>
          <a:prstGeom prst="rect">
            <a:avLst/>
          </a:prstGeom>
        </p:spPr>
      </p:pic>
    </p:spTree>
    <p:extLst>
      <p:ext uri="{BB962C8B-B14F-4D97-AF65-F5344CB8AC3E}">
        <p14:creationId xmlns:p14="http://schemas.microsoft.com/office/powerpoint/2010/main" val="3666144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314096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Surround View Cameras</a:t>
            </a:r>
          </a:p>
        </p:txBody>
      </p:sp>
    </p:spTree>
    <p:extLst>
      <p:ext uri="{BB962C8B-B14F-4D97-AF65-F5344CB8AC3E}">
        <p14:creationId xmlns:p14="http://schemas.microsoft.com/office/powerpoint/2010/main" val="10525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Main Features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223628" y="1663055"/>
            <a:ext cx="6696744" cy="5078313"/>
          </a:xfrm>
          <a:prstGeom prst="rect">
            <a:avLst/>
          </a:prstGeom>
          <a:solidFill>
            <a:schemeClr val="accent3">
              <a:lumMod val="20000"/>
              <a:lumOff val="80000"/>
            </a:schemeClr>
          </a:solidFill>
        </p:spPr>
        <p:txBody>
          <a:bodyPr wrap="square">
            <a:spAutoFit/>
          </a:bodyPr>
          <a:lstStyle/>
          <a:p>
            <a:r>
              <a:rPr lang="en-US" sz="1800" b="1" i="0" u="none" strike="noStrike" dirty="0">
                <a:solidFill>
                  <a:srgbClr val="000000"/>
                </a:solidFill>
                <a:effectLst/>
                <a:latin typeface="Calibri" panose="020F0502020204030204" pitchFamily="34" charset="0"/>
              </a:rPr>
              <a:t>Various types available</a:t>
            </a:r>
          </a:p>
          <a:p>
            <a:r>
              <a:rPr lang="en-US" dirty="0">
                <a:solidFill>
                  <a:srgbClr val="000000"/>
                </a:solidFill>
                <a:latin typeface="Calibri" panose="020F0502020204030204" pitchFamily="34" charset="0"/>
              </a:rPr>
              <a:t>Hemispheric, multi-imager bullets and domes, 180 and 360 degree options</a:t>
            </a:r>
            <a:endParaRPr lang="en-US" sz="1800" i="0" u="none" strike="noStrike" dirty="0">
              <a:solidFill>
                <a:srgbClr val="000000"/>
              </a:solidFill>
              <a:effectLst/>
              <a:latin typeface="Calibri" panose="020F0502020204030204" pitchFamily="34" charset="0"/>
            </a:endParaRPr>
          </a:p>
          <a:p>
            <a:endParaRPr lang="en-US" b="1" dirty="0">
              <a:solidFill>
                <a:srgbClr val="000000"/>
              </a:solidFill>
              <a:latin typeface="Calibri" panose="020F0502020204030204" pitchFamily="34" charset="0"/>
            </a:endParaRPr>
          </a:p>
          <a:p>
            <a:r>
              <a:rPr lang="en-US" sz="1800" b="1" i="0" u="none" strike="noStrike" dirty="0">
                <a:solidFill>
                  <a:srgbClr val="000000"/>
                </a:solidFill>
                <a:effectLst/>
                <a:latin typeface="Calibri" panose="020F0502020204030204" pitchFamily="34" charset="0"/>
              </a:rPr>
              <a:t>Resolution</a:t>
            </a:r>
            <a:r>
              <a:rPr lang="en-US" sz="1800" b="0" i="0" u="none" strike="noStrike" dirty="0">
                <a:solidFill>
                  <a:srgbClr val="000000"/>
                </a:solidFill>
                <a:effectLst/>
                <a:latin typeface="Calibri" panose="020F0502020204030204" pitchFamily="34" charset="0"/>
              </a:rPr>
              <a:t> </a:t>
            </a:r>
          </a:p>
          <a:p>
            <a:r>
              <a:rPr lang="en-US" dirty="0">
                <a:solidFill>
                  <a:srgbClr val="000000"/>
                </a:solidFill>
                <a:latin typeface="Calibri" panose="020F0502020204030204" pitchFamily="34" charset="0"/>
              </a:rPr>
              <a:t>Up to </a:t>
            </a:r>
            <a:r>
              <a:rPr lang="en-US" sz="1800" b="0" i="0" u="none" strike="noStrike" dirty="0">
                <a:solidFill>
                  <a:srgbClr val="000000"/>
                </a:solidFill>
                <a:effectLst/>
                <a:latin typeface="Calibri" panose="020F0502020204030204" pitchFamily="34" charset="0"/>
              </a:rPr>
              <a:t>12MP</a:t>
            </a:r>
          </a:p>
          <a:p>
            <a:endParaRPr lang="en-US" dirty="0"/>
          </a:p>
          <a:p>
            <a:r>
              <a:rPr lang="en-US" b="1" dirty="0"/>
              <a:t>Analytics</a:t>
            </a:r>
          </a:p>
          <a:p>
            <a:r>
              <a:rPr lang="en-US" dirty="0"/>
              <a:t>Deep learning based analytics (face recognition, ALPR)</a:t>
            </a:r>
          </a:p>
          <a:p>
            <a:endParaRPr lang="en-US" dirty="0"/>
          </a:p>
          <a:p>
            <a:r>
              <a:rPr lang="en-US" sz="1800" b="1" baseline="0" dirty="0"/>
              <a:t>Audio</a:t>
            </a:r>
          </a:p>
          <a:p>
            <a:r>
              <a:rPr lang="en-US" dirty="0"/>
              <a:t>Two-way audio, built-in microphone</a:t>
            </a:r>
            <a:endParaRPr lang="en-US" sz="1800" b="0" baseline="0" dirty="0"/>
          </a:p>
          <a:p>
            <a:endParaRPr lang="en-US" dirty="0"/>
          </a:p>
          <a:p>
            <a:r>
              <a:rPr lang="en-US" b="1" dirty="0"/>
              <a:t>WDR</a:t>
            </a:r>
          </a:p>
          <a:p>
            <a:r>
              <a:rPr lang="en-US" dirty="0"/>
              <a:t>Extreme WDR (130dB)</a:t>
            </a:r>
          </a:p>
          <a:p>
            <a:endParaRPr lang="en-US" dirty="0"/>
          </a:p>
          <a:p>
            <a:r>
              <a:rPr lang="en-US" b="1" dirty="0"/>
              <a:t>Installation flexibility</a:t>
            </a:r>
          </a:p>
          <a:p>
            <a:r>
              <a:rPr lang="en-US" sz="1800" b="0" baseline="0" dirty="0"/>
              <a:t>Ceiling, Wall, Pole, Corner, Pendant and more</a:t>
            </a:r>
          </a:p>
        </p:txBody>
      </p:sp>
    </p:spTree>
    <p:extLst>
      <p:ext uri="{BB962C8B-B14F-4D97-AF65-F5344CB8AC3E}">
        <p14:creationId xmlns:p14="http://schemas.microsoft.com/office/powerpoint/2010/main" val="3442284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sp>
        <p:nvSpPr>
          <p:cNvPr id="4" name="TextBox 3">
            <a:extLst>
              <a:ext uri="{FF2B5EF4-FFF2-40B4-BE49-F238E27FC236}">
                <a16:creationId xmlns:a16="http://schemas.microsoft.com/office/drawing/2014/main" id="{C3EC27CB-C30D-8C1B-5413-1D068DBD8337}"/>
              </a:ext>
            </a:extLst>
          </p:cNvPr>
          <p:cNvSpPr txBox="1"/>
          <p:nvPr/>
        </p:nvSpPr>
        <p:spPr>
          <a:xfrm>
            <a:off x="761654" y="2076586"/>
            <a:ext cx="6762674" cy="369332"/>
          </a:xfrm>
          <a:prstGeom prst="rect">
            <a:avLst/>
          </a:prstGeom>
          <a:noFill/>
        </p:spPr>
        <p:txBody>
          <a:bodyPr wrap="square" rtlCol="0">
            <a:spAutoFit/>
          </a:bodyPr>
          <a:lstStyle/>
          <a:p>
            <a:r>
              <a:rPr lang="en-US" b="1" dirty="0">
                <a:solidFill>
                  <a:schemeClr val="tx1">
                    <a:lumMod val="50000"/>
                    <a:lumOff val="50000"/>
                  </a:schemeClr>
                </a:solidFill>
              </a:rPr>
              <a:t>Matrix View: Hemispheric Domes &amp; Multi-Imager Cameras</a:t>
            </a:r>
          </a:p>
        </p:txBody>
      </p:sp>
      <p:pic>
        <p:nvPicPr>
          <p:cNvPr id="9" name="Picture 8">
            <a:extLst>
              <a:ext uri="{FF2B5EF4-FFF2-40B4-BE49-F238E27FC236}">
                <a16:creationId xmlns:a16="http://schemas.microsoft.com/office/drawing/2014/main" id="{DBC74DAE-F2E4-8692-92D5-2D0FEFB402EF}"/>
              </a:ext>
            </a:extLst>
          </p:cNvPr>
          <p:cNvPicPr>
            <a:picLocks noChangeAspect="1"/>
          </p:cNvPicPr>
          <p:nvPr/>
        </p:nvPicPr>
        <p:blipFill>
          <a:blip r:embed="rId3"/>
          <a:stretch>
            <a:fillRect/>
          </a:stretch>
        </p:blipFill>
        <p:spPr>
          <a:xfrm>
            <a:off x="179512" y="2552701"/>
            <a:ext cx="8618410" cy="3220752"/>
          </a:xfrm>
          <a:prstGeom prst="rect">
            <a:avLst/>
          </a:prstGeom>
        </p:spPr>
      </p:pic>
    </p:spTree>
    <p:extLst>
      <p:ext uri="{BB962C8B-B14F-4D97-AF65-F5344CB8AC3E}">
        <p14:creationId xmlns:p14="http://schemas.microsoft.com/office/powerpoint/2010/main" val="1837191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016A34E-CFDC-9EDF-49DA-6449361B879A}"/>
              </a:ext>
            </a:extLst>
          </p:cNvPr>
          <p:cNvGraphicFramePr>
            <a:graphicFrameLocks noGrp="1"/>
          </p:cNvGraphicFramePr>
          <p:nvPr>
            <p:extLst>
              <p:ext uri="{D42A27DB-BD31-4B8C-83A1-F6EECF244321}">
                <p14:modId xmlns:p14="http://schemas.microsoft.com/office/powerpoint/2010/main" val="543150491"/>
              </p:ext>
            </p:extLst>
          </p:nvPr>
        </p:nvGraphicFramePr>
        <p:xfrm>
          <a:off x="323528" y="1965554"/>
          <a:ext cx="8424934" cy="4529684"/>
        </p:xfrm>
        <a:graphic>
          <a:graphicData uri="http://schemas.openxmlformats.org/drawingml/2006/table">
            <a:tbl>
              <a:tblPr firstRow="1" bandRow="1">
                <a:tableStyleId>{5940675A-B579-460E-94D1-54222C63F5DA}</a:tableStyleId>
              </a:tblPr>
              <a:tblGrid>
                <a:gridCol w="1203562">
                  <a:extLst>
                    <a:ext uri="{9D8B030D-6E8A-4147-A177-3AD203B41FA5}">
                      <a16:colId xmlns:a16="http://schemas.microsoft.com/office/drawing/2014/main" val="20000"/>
                    </a:ext>
                  </a:extLst>
                </a:gridCol>
                <a:gridCol w="1203562">
                  <a:extLst>
                    <a:ext uri="{9D8B030D-6E8A-4147-A177-3AD203B41FA5}">
                      <a16:colId xmlns:a16="http://schemas.microsoft.com/office/drawing/2014/main" val="20001"/>
                    </a:ext>
                  </a:extLst>
                </a:gridCol>
                <a:gridCol w="1203562">
                  <a:extLst>
                    <a:ext uri="{9D8B030D-6E8A-4147-A177-3AD203B41FA5}">
                      <a16:colId xmlns:a16="http://schemas.microsoft.com/office/drawing/2014/main" val="209355966"/>
                    </a:ext>
                  </a:extLst>
                </a:gridCol>
                <a:gridCol w="1203562">
                  <a:extLst>
                    <a:ext uri="{9D8B030D-6E8A-4147-A177-3AD203B41FA5}">
                      <a16:colId xmlns:a16="http://schemas.microsoft.com/office/drawing/2014/main" val="3907546245"/>
                    </a:ext>
                  </a:extLst>
                </a:gridCol>
                <a:gridCol w="1203562">
                  <a:extLst>
                    <a:ext uri="{9D8B030D-6E8A-4147-A177-3AD203B41FA5}">
                      <a16:colId xmlns:a16="http://schemas.microsoft.com/office/drawing/2014/main" val="2789176692"/>
                    </a:ext>
                  </a:extLst>
                </a:gridCol>
                <a:gridCol w="1203562">
                  <a:extLst>
                    <a:ext uri="{9D8B030D-6E8A-4147-A177-3AD203B41FA5}">
                      <a16:colId xmlns:a16="http://schemas.microsoft.com/office/drawing/2014/main" val="4008693809"/>
                    </a:ext>
                  </a:extLst>
                </a:gridCol>
                <a:gridCol w="1203562">
                  <a:extLst>
                    <a:ext uri="{9D8B030D-6E8A-4147-A177-3AD203B41FA5}">
                      <a16:colId xmlns:a16="http://schemas.microsoft.com/office/drawing/2014/main" val="2103455607"/>
                    </a:ext>
                  </a:extLst>
                </a:gridCol>
              </a:tblGrid>
              <a:tr h="388950">
                <a:tc>
                  <a:txBody>
                    <a:bodyPr/>
                    <a:lstStyle/>
                    <a:p>
                      <a:r>
                        <a:rPr lang="en-US" sz="1400" dirty="0"/>
                        <a:t>Model</a:t>
                      </a:r>
                    </a:p>
                  </a:txBody>
                  <a:tcPr anchor="ctr">
                    <a:solidFill>
                      <a:schemeClr val="bg1">
                        <a:lumMod val="95000"/>
                      </a:schemeClr>
                    </a:solidFill>
                  </a:tcPr>
                </a:tc>
                <a:tc>
                  <a:txBody>
                    <a:bodyPr/>
                    <a:lstStyle/>
                    <a:p>
                      <a:pPr algn="ctr"/>
                      <a:r>
                        <a:rPr lang="en-US" sz="1400" dirty="0"/>
                        <a:t>A713</a:t>
                      </a:r>
                    </a:p>
                  </a:txBody>
                  <a:tcPr anchor="ctr">
                    <a:solidFill>
                      <a:schemeClr val="bg1">
                        <a:lumMod val="95000"/>
                      </a:schemeClr>
                    </a:solidFill>
                  </a:tcPr>
                </a:tc>
                <a:tc>
                  <a:txBody>
                    <a:bodyPr/>
                    <a:lstStyle/>
                    <a:p>
                      <a:pPr algn="ctr"/>
                      <a:r>
                        <a:rPr lang="en-US" sz="1400" dirty="0"/>
                        <a:t>B57</a:t>
                      </a:r>
                    </a:p>
                  </a:txBody>
                  <a:tcPr anchor="ctr">
                    <a:solidFill>
                      <a:schemeClr val="bg1">
                        <a:lumMod val="95000"/>
                      </a:schemeClr>
                    </a:solidFill>
                  </a:tcPr>
                </a:tc>
                <a:tc>
                  <a:txBody>
                    <a:bodyPr/>
                    <a:lstStyle/>
                    <a:p>
                      <a:pPr algn="ctr"/>
                      <a:r>
                        <a:rPr lang="en-US" sz="1400" dirty="0"/>
                        <a:t>B511A</a:t>
                      </a:r>
                    </a:p>
                  </a:txBody>
                  <a:tcPr anchor="ctr">
                    <a:solidFill>
                      <a:schemeClr val="bg1">
                        <a:lumMod val="95000"/>
                      </a:schemeClr>
                    </a:solidFill>
                  </a:tcPr>
                </a:tc>
                <a:tc>
                  <a:txBody>
                    <a:bodyPr/>
                    <a:lstStyle/>
                    <a:p>
                      <a:pPr algn="ctr"/>
                      <a:r>
                        <a:rPr lang="en-US" sz="1400" dirty="0"/>
                        <a:t>A711</a:t>
                      </a:r>
                    </a:p>
                  </a:txBody>
                  <a:tcPr anchor="ctr">
                    <a:solidFill>
                      <a:schemeClr val="bg1">
                        <a:lumMod val="95000"/>
                      </a:schemeClr>
                    </a:solidFill>
                  </a:tcPr>
                </a:tc>
                <a:tc>
                  <a:txBody>
                    <a:bodyPr/>
                    <a:lstStyle/>
                    <a:p>
                      <a:pPr algn="ctr"/>
                      <a:r>
                        <a:rPr lang="en-US" sz="1400" dirty="0"/>
                        <a:t>B76A</a:t>
                      </a:r>
                    </a:p>
                  </a:txBody>
                  <a:tcPr anchor="ctr">
                    <a:solidFill>
                      <a:schemeClr val="bg1">
                        <a:lumMod val="95000"/>
                      </a:schemeClr>
                    </a:solidFill>
                  </a:tcPr>
                </a:tc>
                <a:tc>
                  <a:txBody>
                    <a:bodyPr/>
                    <a:lstStyle/>
                    <a:p>
                      <a:pPr algn="ctr"/>
                      <a:r>
                        <a:rPr lang="en-US" sz="1400" dirty="0"/>
                        <a:t>B78</a:t>
                      </a:r>
                    </a:p>
                  </a:txBody>
                  <a:tcPr anchor="ctr">
                    <a:solidFill>
                      <a:schemeClr val="bg1">
                        <a:lumMod val="95000"/>
                      </a:schemeClr>
                    </a:solidFill>
                  </a:tcPr>
                </a:tc>
                <a:extLst>
                  <a:ext uri="{0D108BD9-81ED-4DB2-BD59-A6C34878D82A}">
                    <a16:rowId xmlns:a16="http://schemas.microsoft.com/office/drawing/2014/main" val="10000"/>
                  </a:ext>
                </a:extLst>
              </a:tr>
              <a:tr h="698090">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329934">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Hemispheric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Hemispheric</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Hemispheric</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Hemispheric</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Hemispheric</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Hemispheric</a:t>
                      </a:r>
                    </a:p>
                  </a:txBody>
                  <a:tcPr anchor="ctr"/>
                </a:tc>
                <a:extLst>
                  <a:ext uri="{0D108BD9-81ED-4DB2-BD59-A6C34878D82A}">
                    <a16:rowId xmlns:a16="http://schemas.microsoft.com/office/drawing/2014/main" val="2814230364"/>
                  </a:ext>
                </a:extLst>
              </a:tr>
              <a:tr h="329934">
                <a:tc>
                  <a:txBody>
                    <a:bodyPr/>
                    <a:lstStyle/>
                    <a:p>
                      <a:r>
                        <a:rPr lang="en-US" sz="1400" dirty="0"/>
                        <a:t>In/Outdoor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Indoor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Indoor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extLst>
                  <a:ext uri="{0D108BD9-81ED-4DB2-BD59-A6C34878D82A}">
                    <a16:rowId xmlns:a16="http://schemas.microsoft.com/office/drawing/2014/main" val="66093191"/>
                  </a:ext>
                </a:extLst>
              </a:tr>
              <a:tr h="329934">
                <a:tc>
                  <a:txBody>
                    <a:bodyPr/>
                    <a:lstStyle/>
                    <a:p>
                      <a:r>
                        <a:rPr lang="en-US" sz="1400" dirty="0"/>
                        <a:t>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5MP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6MP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12MP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12MP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12MP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12MP</a:t>
                      </a:r>
                    </a:p>
                  </a:txBody>
                  <a:tcPr anchor="ctr"/>
                </a:tc>
                <a:extLst>
                  <a:ext uri="{0D108BD9-81ED-4DB2-BD59-A6C34878D82A}">
                    <a16:rowId xmlns:a16="http://schemas.microsoft.com/office/drawing/2014/main" val="1237225955"/>
                  </a:ext>
                </a:extLst>
              </a:tr>
              <a:tr h="329934">
                <a:tc>
                  <a:txBody>
                    <a:bodyPr/>
                    <a:lstStyle/>
                    <a:p>
                      <a:r>
                        <a:rPr lang="en-US" sz="1400" dirty="0"/>
                        <a:t>IR LED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extLst>
                  <a:ext uri="{0D108BD9-81ED-4DB2-BD59-A6C34878D82A}">
                    <a16:rowId xmlns:a16="http://schemas.microsoft.com/office/drawing/2014/main" val="1717504801"/>
                  </a:ext>
                </a:extLst>
              </a:tr>
              <a:tr h="329934">
                <a:tc>
                  <a:txBody>
                    <a:bodyPr/>
                    <a:lstStyle/>
                    <a:p>
                      <a:r>
                        <a:rPr lang="en-US" sz="1400" dirty="0"/>
                        <a:t>Lens rotation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extLst>
                  <a:ext uri="{0D108BD9-81ED-4DB2-BD59-A6C34878D82A}">
                    <a16:rowId xmlns:a16="http://schemas.microsoft.com/office/drawing/2014/main" val="2355124088"/>
                  </a:ext>
                </a:extLst>
              </a:tr>
              <a:tr h="597697">
                <a:tc>
                  <a:txBody>
                    <a:bodyPr/>
                    <a:lstStyle/>
                    <a:p>
                      <a:r>
                        <a:rPr lang="en-US" sz="1400" dirty="0"/>
                        <a:t>Audio</a:t>
                      </a:r>
                    </a:p>
                  </a:txBody>
                  <a:tcPr anchor="ctr"/>
                </a:tc>
                <a:tc>
                  <a:txBody>
                    <a:bodyPr/>
                    <a:lstStyle/>
                    <a:p>
                      <a:pPr algn="ct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Built-in Mic</a:t>
                      </a:r>
                      <a:r>
                        <a:rPr kumimoji="0" lang="en-US" sz="1200" b="0" i="0" u="none" strike="noStrike" kern="1200" cap="none" spc="0" normalizeH="0" baseline="0" noProof="0" dirty="0">
                          <a:ln>
                            <a:noFill/>
                          </a:ln>
                          <a:solidFill>
                            <a:prstClr val="black"/>
                          </a:solidFill>
                          <a:effectLst/>
                          <a:uLnTx/>
                          <a:uFillTx/>
                          <a:latin typeface="+mn-lt"/>
                          <a:ea typeface="+mn-ea"/>
                          <a:cs typeface="+mn-cs"/>
                        </a:rPr>
                        <a:t>, Mic-in, 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Built-in Mic</a:t>
                      </a:r>
                      <a:r>
                        <a:rPr kumimoji="0" lang="en-US" sz="1200" b="0" i="0" u="none" strike="noStrike" kern="1200" cap="none" spc="0" normalizeH="0" baseline="0" noProof="0" dirty="0">
                          <a:ln>
                            <a:noFill/>
                          </a:ln>
                          <a:solidFill>
                            <a:prstClr val="black"/>
                          </a:solidFill>
                          <a:effectLst/>
                          <a:uLnTx/>
                          <a:uFillTx/>
                          <a:latin typeface="+mn-lt"/>
                          <a:ea typeface="+mn-ea"/>
                          <a:cs typeface="+mn-cs"/>
                        </a:rPr>
                        <a:t>, Mic-in, Line-in, Line-out</a:t>
                      </a:r>
                    </a:p>
                  </a:txBody>
                  <a:tcPr anchor="ctr"/>
                </a:tc>
                <a:tc>
                  <a:txBody>
                    <a:bodyPr/>
                    <a:lstStyle/>
                    <a:p>
                      <a:pPr algn="ct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Built-in Mic</a:t>
                      </a:r>
                      <a:r>
                        <a:rPr kumimoji="0" lang="en-US" sz="1200" b="0" i="0" u="none" strike="noStrike" kern="1200" cap="none" spc="0" normalizeH="0" baseline="0" noProof="0" dirty="0">
                          <a:ln>
                            <a:noFill/>
                          </a:ln>
                          <a:solidFill>
                            <a:prstClr val="black"/>
                          </a:solidFill>
                          <a:effectLst/>
                          <a:uLnTx/>
                          <a:uFillTx/>
                          <a:latin typeface="+mn-lt"/>
                          <a:ea typeface="+mn-ea"/>
                          <a:cs typeface="+mn-cs"/>
                        </a:rPr>
                        <a:t>, Mic-in, 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Built-in Mic</a:t>
                      </a:r>
                      <a:r>
                        <a:rPr kumimoji="0" lang="en-US" sz="1200" b="0" i="0" u="none" strike="noStrike" kern="1200" cap="none" spc="0" normalizeH="0" baseline="0" noProof="0" dirty="0">
                          <a:ln>
                            <a:noFill/>
                          </a:ln>
                          <a:solidFill>
                            <a:prstClr val="black"/>
                          </a:solidFill>
                          <a:effectLst/>
                          <a:uLnTx/>
                          <a:uFillTx/>
                          <a:latin typeface="+mn-lt"/>
                          <a:ea typeface="+mn-ea"/>
                          <a:cs typeface="+mn-cs"/>
                        </a:rPr>
                        <a:t>, Mic-in, Line-in, Line-out</a:t>
                      </a:r>
                    </a:p>
                  </a:txBody>
                  <a:tcPr anchor="ctr"/>
                </a:tc>
                <a:extLst>
                  <a:ext uri="{0D108BD9-81ED-4DB2-BD59-A6C34878D82A}">
                    <a16:rowId xmlns:a16="http://schemas.microsoft.com/office/drawing/2014/main" val="2887029466"/>
                  </a:ext>
                </a:extLst>
              </a:tr>
              <a:tr h="329934">
                <a:tc>
                  <a:txBody>
                    <a:bodyPr/>
                    <a:lstStyle/>
                    <a:p>
                      <a:r>
                        <a:rPr lang="en-US" sz="1400" dirty="0"/>
                        <a:t>Analytics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extLst>
                  <a:ext uri="{0D108BD9-81ED-4DB2-BD59-A6C34878D82A}">
                    <a16:rowId xmlns:a16="http://schemas.microsoft.com/office/drawing/2014/main" val="3399913165"/>
                  </a:ext>
                </a:extLst>
              </a:tr>
              <a:tr h="263142">
                <a:tc>
                  <a:txBody>
                    <a:bodyPr/>
                    <a:lstStyle/>
                    <a:p>
                      <a:r>
                        <a:rPr lang="en-US" sz="1400" dirty="0"/>
                        <a:t>Low Light</a:t>
                      </a:r>
                    </a:p>
                  </a:txBody>
                  <a:tcPr anchor="ct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extLst>
                  <a:ext uri="{0D108BD9-81ED-4DB2-BD59-A6C34878D82A}">
                    <a16:rowId xmlns:a16="http://schemas.microsoft.com/office/drawing/2014/main" val="1480149340"/>
                  </a:ext>
                </a:extLst>
              </a:tr>
              <a:tr h="483850">
                <a:tc>
                  <a:txBody>
                    <a:bodyPr/>
                    <a:lstStyle/>
                    <a:p>
                      <a:r>
                        <a:rPr lang="en-US" sz="1400" dirty="0"/>
                        <a:t>WDR</a:t>
                      </a:r>
                    </a:p>
                  </a:txBody>
                  <a:tcPr anchor="ctr"/>
                </a:tc>
                <a:tc>
                  <a:txBody>
                    <a:bodyPr/>
                    <a:lstStyle/>
                    <a:p>
                      <a:pPr algn="ctr"/>
                      <a:r>
                        <a:rPr kumimoji="0" lang="en-US" sz="1400" b="1" i="0" u="none" strike="noStrike" kern="1200" cap="none" spc="0" normalizeH="0" baseline="0" noProof="0" dirty="0">
                          <a:ln>
                            <a:noFill/>
                          </a:ln>
                          <a:solidFill>
                            <a:prstClr val="black"/>
                          </a:solidFill>
                          <a:effectLst/>
                          <a:uLnTx/>
                          <a:uFillTx/>
                          <a:latin typeface="Calibri"/>
                          <a:ea typeface="+mn-ea"/>
                          <a:cs typeface="+mn-cs"/>
                        </a:rPr>
                        <a:t>Extreme (130dB)</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Extreme (130dB)</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Extreme (130dB)</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Extreme (130dB)</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Extreme (130dB)</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 (130dB)</a:t>
                      </a:r>
                    </a:p>
                  </a:txBody>
                  <a:tcPr anchor="ctr"/>
                </a:tc>
                <a:extLst>
                  <a:ext uri="{0D108BD9-81ED-4DB2-BD59-A6C34878D82A}">
                    <a16:rowId xmlns:a16="http://schemas.microsoft.com/office/drawing/2014/main" val="2154328536"/>
                  </a:ext>
                </a:extLst>
              </a:tr>
            </a:tbl>
          </a:graphicData>
        </a:graphic>
      </p:graphicFrame>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pic>
        <p:nvPicPr>
          <p:cNvPr id="2050" name="Picture 2">
            <a:extLst>
              <a:ext uri="{FF2B5EF4-FFF2-40B4-BE49-F238E27FC236}">
                <a16:creationId xmlns:a16="http://schemas.microsoft.com/office/drawing/2014/main" id="{AFA7F08D-2157-6229-640F-B36DDDBE3A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18157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9627F5A9-9672-7487-5A7C-7C0ED3E8C7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218157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477109A7-0E15-4747-5988-E92C5B1B9B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9745" y="218157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67624EAF-9475-7DA0-297D-329D20CAE3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9367" y="218157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991D0B87-567E-4C17-8BFB-20BDE32D91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0491" y="218157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a:extLst>
              <a:ext uri="{FF2B5EF4-FFF2-40B4-BE49-F238E27FC236}">
                <a16:creationId xmlns:a16="http://schemas.microsoft.com/office/drawing/2014/main" id="{01660D02-4180-E9C3-B8F4-686741C9AC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5172" y="2199927"/>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6493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1700808"/>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https://www.acti.com/video/v2790</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A713</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1700808"/>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https://www.acti.com/video/v2793</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A711</a:t>
                </a:r>
              </a:p>
            </p:txBody>
          </p:sp>
        </p:grpSp>
      </p:grpSp>
      <p:grpSp>
        <p:nvGrpSpPr>
          <p:cNvPr id="2" name="Group 1">
            <a:extLst>
              <a:ext uri="{FF2B5EF4-FFF2-40B4-BE49-F238E27FC236}">
                <a16:creationId xmlns:a16="http://schemas.microsoft.com/office/drawing/2014/main" id="{AADFC277-BBBA-E642-E523-538146C9D1DB}"/>
              </a:ext>
            </a:extLst>
          </p:cNvPr>
          <p:cNvGrpSpPr/>
          <p:nvPr/>
        </p:nvGrpSpPr>
        <p:grpSpPr>
          <a:xfrm>
            <a:off x="539552" y="4283224"/>
            <a:ext cx="3600401" cy="2314128"/>
            <a:chOff x="251520" y="1763524"/>
            <a:chExt cx="3600401" cy="2314128"/>
          </a:xfrm>
        </p:grpSpPr>
        <p:sp>
          <p:nvSpPr>
            <p:cNvPr id="3" name="Rectangle 2">
              <a:extLst>
                <a:ext uri="{FF2B5EF4-FFF2-40B4-BE49-F238E27FC236}">
                  <a16:creationId xmlns:a16="http://schemas.microsoft.com/office/drawing/2014/main" id="{12196D5C-A3AF-F11B-23E7-8D6076CDAAD7}"/>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DCE8E7DA-2724-76E9-2E0A-99260D232A75}"/>
                </a:ext>
              </a:extLst>
            </p:cNvPr>
            <p:cNvGrpSpPr/>
            <p:nvPr/>
          </p:nvGrpSpPr>
          <p:grpSpPr>
            <a:xfrm>
              <a:off x="395537" y="1763524"/>
              <a:ext cx="3456384" cy="2314128"/>
              <a:chOff x="395537" y="1763524"/>
              <a:chExt cx="3456384" cy="2314128"/>
            </a:xfrm>
          </p:grpSpPr>
          <p:sp>
            <p:nvSpPr>
              <p:cNvPr id="10" name="TextBox 9">
                <a:extLst>
                  <a:ext uri="{FF2B5EF4-FFF2-40B4-BE49-F238E27FC236}">
                    <a16:creationId xmlns:a16="http://schemas.microsoft.com/office/drawing/2014/main" id="{035AA6D1-21FB-2CD2-C1A8-B01B41C1BE81}"/>
                  </a:ext>
                </a:extLst>
              </p:cNvPr>
              <p:cNvSpPr txBox="1"/>
              <p:nvPr/>
            </p:nvSpPr>
            <p:spPr>
              <a:xfrm>
                <a:off x="395537" y="3769875"/>
                <a:ext cx="3456384" cy="307777"/>
              </a:xfrm>
              <a:prstGeom prst="rect">
                <a:avLst/>
              </a:prstGeom>
              <a:noFill/>
            </p:spPr>
            <p:txBody>
              <a:bodyPr wrap="square">
                <a:spAutoFit/>
              </a:bodyPr>
              <a:lstStyle/>
              <a:p>
                <a:r>
                  <a:rPr lang="en-US" sz="1400" dirty="0">
                    <a:hlinkClick r:id="rId4"/>
                  </a:rPr>
                  <a:t>https://www.acti.com/video/v1681</a:t>
                </a:r>
                <a:endParaRPr lang="en-US" sz="1400" dirty="0"/>
              </a:p>
            </p:txBody>
          </p:sp>
          <p:sp>
            <p:nvSpPr>
              <p:cNvPr id="11" name="TextBox 10">
                <a:extLst>
                  <a:ext uri="{FF2B5EF4-FFF2-40B4-BE49-F238E27FC236}">
                    <a16:creationId xmlns:a16="http://schemas.microsoft.com/office/drawing/2014/main" id="{DD1A6EC9-F5F5-E3AB-8879-50CA872E2314}"/>
                  </a:ext>
                </a:extLst>
              </p:cNvPr>
              <p:cNvSpPr txBox="1"/>
              <p:nvPr/>
            </p:nvSpPr>
            <p:spPr>
              <a:xfrm>
                <a:off x="395537" y="1763524"/>
                <a:ext cx="3312367" cy="369332"/>
              </a:xfrm>
              <a:prstGeom prst="rect">
                <a:avLst/>
              </a:prstGeom>
              <a:noFill/>
            </p:spPr>
            <p:txBody>
              <a:bodyPr wrap="square" rtlCol="0">
                <a:spAutoFit/>
              </a:bodyPr>
              <a:lstStyle/>
              <a:p>
                <a:r>
                  <a:rPr lang="en-US" b="1" dirty="0"/>
                  <a:t>B76A</a:t>
                </a:r>
              </a:p>
            </p:txBody>
          </p:sp>
        </p:grpSp>
      </p:grpSp>
      <p:grpSp>
        <p:nvGrpSpPr>
          <p:cNvPr id="13" name="Group 12">
            <a:extLst>
              <a:ext uri="{FF2B5EF4-FFF2-40B4-BE49-F238E27FC236}">
                <a16:creationId xmlns:a16="http://schemas.microsoft.com/office/drawing/2014/main" id="{26A4F906-E731-6357-4957-19A59C2D9EDA}"/>
              </a:ext>
            </a:extLst>
          </p:cNvPr>
          <p:cNvGrpSpPr/>
          <p:nvPr/>
        </p:nvGrpSpPr>
        <p:grpSpPr>
          <a:xfrm>
            <a:off x="4954009" y="4283224"/>
            <a:ext cx="3600401" cy="2314128"/>
            <a:chOff x="251520" y="1763524"/>
            <a:chExt cx="3600401" cy="2314128"/>
          </a:xfrm>
        </p:grpSpPr>
        <p:sp>
          <p:nvSpPr>
            <p:cNvPr id="14" name="Rectangle 13">
              <a:extLst>
                <a:ext uri="{FF2B5EF4-FFF2-40B4-BE49-F238E27FC236}">
                  <a16:creationId xmlns:a16="http://schemas.microsoft.com/office/drawing/2014/main" id="{EDFE7EB1-8C13-3F4A-BC2D-B06299F34583}"/>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87C618DC-5FB3-3445-D2C1-F3D8216C6F25}"/>
                </a:ext>
              </a:extLst>
            </p:cNvPr>
            <p:cNvGrpSpPr/>
            <p:nvPr/>
          </p:nvGrpSpPr>
          <p:grpSpPr>
            <a:xfrm>
              <a:off x="395537" y="1763524"/>
              <a:ext cx="3456384" cy="2314128"/>
              <a:chOff x="395537" y="1763524"/>
              <a:chExt cx="3456384" cy="2314128"/>
            </a:xfrm>
          </p:grpSpPr>
          <p:sp>
            <p:nvSpPr>
              <p:cNvPr id="16" name="TextBox 15">
                <a:extLst>
                  <a:ext uri="{FF2B5EF4-FFF2-40B4-BE49-F238E27FC236}">
                    <a16:creationId xmlns:a16="http://schemas.microsoft.com/office/drawing/2014/main" id="{562304F9-4E2D-5FD8-B7DB-0CF9C329E975}"/>
                  </a:ext>
                </a:extLst>
              </p:cNvPr>
              <p:cNvSpPr txBox="1"/>
              <p:nvPr/>
            </p:nvSpPr>
            <p:spPr>
              <a:xfrm>
                <a:off x="395537" y="3769875"/>
                <a:ext cx="3456384" cy="307777"/>
              </a:xfrm>
              <a:prstGeom prst="rect">
                <a:avLst/>
              </a:prstGeom>
              <a:noFill/>
            </p:spPr>
            <p:txBody>
              <a:bodyPr wrap="square">
                <a:spAutoFit/>
              </a:bodyPr>
              <a:lstStyle/>
              <a:p>
                <a:r>
                  <a:rPr lang="en-US" sz="1400" dirty="0">
                    <a:hlinkClick r:id="rId5"/>
                  </a:rPr>
                  <a:t>https://www.acti.com/video/v2084</a:t>
                </a:r>
                <a:endParaRPr lang="en-US" sz="1400" dirty="0"/>
              </a:p>
            </p:txBody>
          </p:sp>
          <p:sp>
            <p:nvSpPr>
              <p:cNvPr id="17" name="TextBox 16">
                <a:extLst>
                  <a:ext uri="{FF2B5EF4-FFF2-40B4-BE49-F238E27FC236}">
                    <a16:creationId xmlns:a16="http://schemas.microsoft.com/office/drawing/2014/main" id="{C1F5268D-1A18-082B-0B65-DE8123805BB6}"/>
                  </a:ext>
                </a:extLst>
              </p:cNvPr>
              <p:cNvSpPr txBox="1"/>
              <p:nvPr/>
            </p:nvSpPr>
            <p:spPr>
              <a:xfrm>
                <a:off x="395537" y="1763524"/>
                <a:ext cx="3312367" cy="369332"/>
              </a:xfrm>
              <a:prstGeom prst="rect">
                <a:avLst/>
              </a:prstGeom>
              <a:noFill/>
            </p:spPr>
            <p:txBody>
              <a:bodyPr wrap="square" rtlCol="0">
                <a:spAutoFit/>
              </a:bodyPr>
              <a:lstStyle/>
              <a:p>
                <a:r>
                  <a:rPr lang="en-US" b="1" dirty="0"/>
                  <a:t>B78</a:t>
                </a:r>
              </a:p>
            </p:txBody>
          </p:sp>
        </p:grpSp>
      </p:grpSp>
      <p:pic>
        <p:nvPicPr>
          <p:cNvPr id="19" name="Picture 18">
            <a:extLst>
              <a:ext uri="{FF2B5EF4-FFF2-40B4-BE49-F238E27FC236}">
                <a16:creationId xmlns:a16="http://schemas.microsoft.com/office/drawing/2014/main" id="{8858290E-114F-8986-84BE-E2ED39855C75}"/>
              </a:ext>
            </a:extLst>
          </p:cNvPr>
          <p:cNvPicPr>
            <a:picLocks noChangeAspect="1"/>
          </p:cNvPicPr>
          <p:nvPr/>
        </p:nvPicPr>
        <p:blipFill>
          <a:blip r:embed="rId6"/>
          <a:stretch>
            <a:fillRect/>
          </a:stretch>
        </p:blipFill>
        <p:spPr>
          <a:xfrm>
            <a:off x="733607" y="2070140"/>
            <a:ext cx="3007254" cy="1698324"/>
          </a:xfrm>
          <a:prstGeom prst="rect">
            <a:avLst/>
          </a:prstGeom>
        </p:spPr>
      </p:pic>
      <p:pic>
        <p:nvPicPr>
          <p:cNvPr id="22" name="Picture 21">
            <a:extLst>
              <a:ext uri="{FF2B5EF4-FFF2-40B4-BE49-F238E27FC236}">
                <a16:creationId xmlns:a16="http://schemas.microsoft.com/office/drawing/2014/main" id="{D5B7A65D-E391-11EF-9696-8370BD785806}"/>
              </a:ext>
            </a:extLst>
          </p:cNvPr>
          <p:cNvPicPr>
            <a:picLocks noChangeAspect="1"/>
          </p:cNvPicPr>
          <p:nvPr/>
        </p:nvPicPr>
        <p:blipFill>
          <a:blip r:embed="rId7"/>
          <a:stretch>
            <a:fillRect/>
          </a:stretch>
        </p:blipFill>
        <p:spPr>
          <a:xfrm>
            <a:off x="5155259" y="2083774"/>
            <a:ext cx="2986333" cy="1689145"/>
          </a:xfrm>
          <a:prstGeom prst="rect">
            <a:avLst/>
          </a:prstGeom>
        </p:spPr>
      </p:pic>
      <p:pic>
        <p:nvPicPr>
          <p:cNvPr id="26" name="Picture 25">
            <a:extLst>
              <a:ext uri="{FF2B5EF4-FFF2-40B4-BE49-F238E27FC236}">
                <a16:creationId xmlns:a16="http://schemas.microsoft.com/office/drawing/2014/main" id="{B54EEE00-D65C-85C1-4FB6-FFA6381C311E}"/>
              </a:ext>
            </a:extLst>
          </p:cNvPr>
          <p:cNvPicPr>
            <a:picLocks noChangeAspect="1"/>
          </p:cNvPicPr>
          <p:nvPr/>
        </p:nvPicPr>
        <p:blipFill>
          <a:blip r:embed="rId8"/>
          <a:stretch>
            <a:fillRect/>
          </a:stretch>
        </p:blipFill>
        <p:spPr>
          <a:xfrm>
            <a:off x="733607" y="4652556"/>
            <a:ext cx="3007254" cy="1685743"/>
          </a:xfrm>
          <a:prstGeom prst="rect">
            <a:avLst/>
          </a:prstGeom>
        </p:spPr>
      </p:pic>
      <p:pic>
        <p:nvPicPr>
          <p:cNvPr id="29" name="Picture 28">
            <a:extLst>
              <a:ext uri="{FF2B5EF4-FFF2-40B4-BE49-F238E27FC236}">
                <a16:creationId xmlns:a16="http://schemas.microsoft.com/office/drawing/2014/main" id="{81D87A9E-13CD-2645-1CEF-D6EBA551331A}"/>
              </a:ext>
            </a:extLst>
          </p:cNvPr>
          <p:cNvPicPr>
            <a:picLocks noChangeAspect="1"/>
          </p:cNvPicPr>
          <p:nvPr/>
        </p:nvPicPr>
        <p:blipFill>
          <a:blip r:embed="rId9"/>
          <a:stretch>
            <a:fillRect/>
          </a:stretch>
        </p:blipFill>
        <p:spPr>
          <a:xfrm>
            <a:off x="5155258" y="4655421"/>
            <a:ext cx="2986333" cy="1698477"/>
          </a:xfrm>
          <a:prstGeom prst="rect">
            <a:avLst/>
          </a:prstGeom>
        </p:spPr>
      </p:pic>
    </p:spTree>
    <p:extLst>
      <p:ext uri="{BB962C8B-B14F-4D97-AF65-F5344CB8AC3E}">
        <p14:creationId xmlns:p14="http://schemas.microsoft.com/office/powerpoint/2010/main" val="1409912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016A34E-CFDC-9EDF-49DA-6449361B879A}"/>
              </a:ext>
            </a:extLst>
          </p:cNvPr>
          <p:cNvGraphicFramePr>
            <a:graphicFrameLocks noGrp="1"/>
          </p:cNvGraphicFramePr>
          <p:nvPr>
            <p:extLst>
              <p:ext uri="{D42A27DB-BD31-4B8C-83A1-F6EECF244321}">
                <p14:modId xmlns:p14="http://schemas.microsoft.com/office/powerpoint/2010/main" val="12164108"/>
              </p:ext>
            </p:extLst>
          </p:nvPr>
        </p:nvGraphicFramePr>
        <p:xfrm>
          <a:off x="683568" y="1988840"/>
          <a:ext cx="7776864" cy="4752528"/>
        </p:xfrm>
        <a:graphic>
          <a:graphicData uri="http://schemas.openxmlformats.org/drawingml/2006/table">
            <a:tbl>
              <a:tblPr firstRow="1" bandRow="1">
                <a:tableStyleId>{5940675A-B579-460E-94D1-54222C63F5DA}</a:tableStyleId>
              </a:tblPr>
              <a:tblGrid>
                <a:gridCol w="1944216">
                  <a:extLst>
                    <a:ext uri="{9D8B030D-6E8A-4147-A177-3AD203B41FA5}">
                      <a16:colId xmlns:a16="http://schemas.microsoft.com/office/drawing/2014/main" val="20000"/>
                    </a:ext>
                  </a:extLst>
                </a:gridCol>
                <a:gridCol w="1944216">
                  <a:extLst>
                    <a:ext uri="{9D8B030D-6E8A-4147-A177-3AD203B41FA5}">
                      <a16:colId xmlns:a16="http://schemas.microsoft.com/office/drawing/2014/main" val="20001"/>
                    </a:ext>
                  </a:extLst>
                </a:gridCol>
                <a:gridCol w="1944216">
                  <a:extLst>
                    <a:ext uri="{9D8B030D-6E8A-4147-A177-3AD203B41FA5}">
                      <a16:colId xmlns:a16="http://schemas.microsoft.com/office/drawing/2014/main" val="209355966"/>
                    </a:ext>
                  </a:extLst>
                </a:gridCol>
                <a:gridCol w="1944216">
                  <a:extLst>
                    <a:ext uri="{9D8B030D-6E8A-4147-A177-3AD203B41FA5}">
                      <a16:colId xmlns:a16="http://schemas.microsoft.com/office/drawing/2014/main" val="3907546245"/>
                    </a:ext>
                  </a:extLst>
                </a:gridCol>
              </a:tblGrid>
              <a:tr h="388950">
                <a:tc>
                  <a:txBody>
                    <a:bodyPr/>
                    <a:lstStyle/>
                    <a:p>
                      <a:r>
                        <a:rPr lang="en-US" sz="1400" dirty="0"/>
                        <a:t>Model</a:t>
                      </a:r>
                    </a:p>
                  </a:txBody>
                  <a:tcPr anchor="ctr">
                    <a:solidFill>
                      <a:schemeClr val="bg1">
                        <a:lumMod val="95000"/>
                      </a:schemeClr>
                    </a:solidFill>
                  </a:tcPr>
                </a:tc>
                <a:tc>
                  <a:txBody>
                    <a:bodyPr/>
                    <a:lstStyle/>
                    <a:p>
                      <a:pPr algn="ctr"/>
                      <a:r>
                        <a:rPr lang="en-US" sz="1400" dirty="0"/>
                        <a:t>Q450</a:t>
                      </a:r>
                    </a:p>
                  </a:txBody>
                  <a:tcPr anchor="ctr">
                    <a:solidFill>
                      <a:schemeClr val="bg1">
                        <a:lumMod val="95000"/>
                      </a:schemeClr>
                    </a:solidFill>
                  </a:tcPr>
                </a:tc>
                <a:tc>
                  <a:txBody>
                    <a:bodyPr/>
                    <a:lstStyle/>
                    <a:p>
                      <a:pPr algn="ctr"/>
                      <a:r>
                        <a:rPr lang="en-US" sz="1400" dirty="0"/>
                        <a:t>Q75</a:t>
                      </a:r>
                    </a:p>
                  </a:txBody>
                  <a:tcPr anchor="ctr">
                    <a:solidFill>
                      <a:schemeClr val="bg1">
                        <a:lumMod val="95000"/>
                      </a:schemeClr>
                    </a:solidFill>
                  </a:tcPr>
                </a:tc>
                <a:tc>
                  <a:txBody>
                    <a:bodyPr/>
                    <a:lstStyle/>
                    <a:p>
                      <a:pPr algn="ctr"/>
                      <a:r>
                        <a:rPr lang="en-US" sz="1400" dirty="0"/>
                        <a:t>Q83</a:t>
                      </a:r>
                    </a:p>
                  </a:txBody>
                  <a:tcPr anchor="ctr">
                    <a:solidFill>
                      <a:schemeClr val="bg1">
                        <a:lumMod val="95000"/>
                      </a:schemeClr>
                    </a:solidFill>
                  </a:tcPr>
                </a:tc>
                <a:extLst>
                  <a:ext uri="{0D108BD9-81ED-4DB2-BD59-A6C34878D82A}">
                    <a16:rowId xmlns:a16="http://schemas.microsoft.com/office/drawing/2014/main" val="10000"/>
                  </a:ext>
                </a:extLst>
              </a:tr>
              <a:tr h="979202">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459846">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Multi-Imager 180 Degree Bullet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Multi-Imager 180 Degree Dome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Multi-Imager 360 Degree Dome</a:t>
                      </a:r>
                    </a:p>
                  </a:txBody>
                  <a:tcPr anchor="ctr"/>
                </a:tc>
                <a:extLst>
                  <a:ext uri="{0D108BD9-81ED-4DB2-BD59-A6C34878D82A}">
                    <a16:rowId xmlns:a16="http://schemas.microsoft.com/office/drawing/2014/main" val="2814230364"/>
                  </a:ext>
                </a:extLst>
              </a:tr>
              <a:tr h="329934">
                <a:tc>
                  <a:txBody>
                    <a:bodyPr/>
                    <a:lstStyle/>
                    <a:p>
                      <a:r>
                        <a:rPr lang="en-US" sz="1400" dirty="0"/>
                        <a:t>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8MP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20MP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20MP</a:t>
                      </a:r>
                    </a:p>
                  </a:txBody>
                  <a:tcPr anchor="ctr"/>
                </a:tc>
                <a:extLst>
                  <a:ext uri="{0D108BD9-81ED-4DB2-BD59-A6C34878D82A}">
                    <a16:rowId xmlns:a16="http://schemas.microsoft.com/office/drawing/2014/main" val="1237225955"/>
                  </a:ext>
                </a:extLst>
              </a:tr>
              <a:tr h="329934">
                <a:tc>
                  <a:txBody>
                    <a:bodyPr/>
                    <a:lstStyle/>
                    <a:p>
                      <a:r>
                        <a:rPr lang="en-US" sz="1400" dirty="0"/>
                        <a:t>Viewing Angle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182°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180°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360°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extLst>
                  <a:ext uri="{0D108BD9-81ED-4DB2-BD59-A6C34878D82A}">
                    <a16:rowId xmlns:a16="http://schemas.microsoft.com/office/drawing/2014/main" val="1717504801"/>
                  </a:ext>
                </a:extLst>
              </a:tr>
              <a:tr h="329934">
                <a:tc>
                  <a:txBody>
                    <a:bodyPr/>
                    <a:lstStyle/>
                    <a:p>
                      <a:r>
                        <a:rPr lang="en-US" sz="1400" dirty="0"/>
                        <a:t>Number of lenses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4</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4</a:t>
                      </a:r>
                    </a:p>
                  </a:txBody>
                  <a:tcPr anchor="ctr"/>
                </a:tc>
                <a:extLst>
                  <a:ext uri="{0D108BD9-81ED-4DB2-BD59-A6C34878D82A}">
                    <a16:rowId xmlns:a16="http://schemas.microsoft.com/office/drawing/2014/main" val="2624343058"/>
                  </a:ext>
                </a:extLst>
              </a:tr>
              <a:tr h="329934">
                <a:tc>
                  <a:txBody>
                    <a:bodyPr/>
                    <a:lstStyle/>
                    <a:p>
                      <a:r>
                        <a:rPr lang="en-US" sz="1400" dirty="0"/>
                        <a:t>IR LED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chor="ctr"/>
                </a:tc>
                <a:extLst>
                  <a:ext uri="{0D108BD9-81ED-4DB2-BD59-A6C34878D82A}">
                    <a16:rowId xmlns:a16="http://schemas.microsoft.com/office/drawing/2014/main" val="2355124088"/>
                  </a:ext>
                </a:extLst>
              </a:tr>
              <a:tr h="597697">
                <a:tc>
                  <a:txBody>
                    <a:bodyPr/>
                    <a:lstStyle/>
                    <a:p>
                      <a:r>
                        <a:rPr lang="en-US" sz="1400" dirty="0"/>
                        <a:t>Audio</a:t>
                      </a:r>
                    </a:p>
                  </a:txBody>
                  <a:tcPr anchor="ctr"/>
                </a:tc>
                <a:tc>
                  <a:txBody>
                    <a:bodyPr/>
                    <a:lstStyle/>
                    <a:p>
                      <a:pPr algn="ctr"/>
                      <a:r>
                        <a:rPr lang="en-US" sz="1200" b="0" baseline="0" dirty="0"/>
                        <a:t>-</a:t>
                      </a:r>
                    </a:p>
                  </a:txBody>
                  <a:tcPr anchor="ctr"/>
                </a:tc>
                <a:tc>
                  <a:txBody>
                    <a:bodyPr/>
                    <a:lstStyle/>
                    <a:p>
                      <a:pPr algn="ctr"/>
                      <a:r>
                        <a:rPr lang="en-US" sz="1200" b="1"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Built-in Mic, Line-in, Line-out</a:t>
                      </a:r>
                    </a:p>
                  </a:txBody>
                  <a:tcPr anchor="ctr"/>
                </a:tc>
                <a:extLst>
                  <a:ext uri="{0D108BD9-81ED-4DB2-BD59-A6C34878D82A}">
                    <a16:rowId xmlns:a16="http://schemas.microsoft.com/office/drawing/2014/main" val="2887029466"/>
                  </a:ext>
                </a:extLst>
              </a:tr>
              <a:tr h="329934">
                <a:tc>
                  <a:txBody>
                    <a:bodyPr/>
                    <a:lstStyle/>
                    <a:p>
                      <a:r>
                        <a:rPr lang="en-US" sz="1400" dirty="0"/>
                        <a:t>Analytics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 (</a:t>
                      </a:r>
                      <a:r>
                        <a:rPr lang="en-US" sz="1400" b="1" baseline="0" dirty="0"/>
                        <a:t>Deep Learning</a:t>
                      </a:r>
                      <a:r>
                        <a:rPr lang="en-US" sz="1400" b="0" baseline="0" dirty="0"/>
                        <a:t>)</a:t>
                      </a:r>
                    </a:p>
                  </a:txBody>
                  <a:tcPr anchor="ctr"/>
                </a:tc>
                <a:extLst>
                  <a:ext uri="{0D108BD9-81ED-4DB2-BD59-A6C34878D82A}">
                    <a16:rowId xmlns:a16="http://schemas.microsoft.com/office/drawing/2014/main" val="3399913165"/>
                  </a:ext>
                </a:extLst>
              </a:tr>
              <a:tr h="263142">
                <a:tc>
                  <a:txBody>
                    <a:bodyPr/>
                    <a:lstStyle/>
                    <a:p>
                      <a:r>
                        <a:rPr lang="en-US" sz="1400" dirty="0"/>
                        <a:t>Low Light</a:t>
                      </a:r>
                    </a:p>
                  </a:txBody>
                  <a:tcPr anchor="ct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chor="ctr"/>
                </a:tc>
                <a:extLst>
                  <a:ext uri="{0D108BD9-81ED-4DB2-BD59-A6C34878D82A}">
                    <a16:rowId xmlns:a16="http://schemas.microsoft.com/office/drawing/2014/main" val="1480149340"/>
                  </a:ext>
                </a:extLst>
              </a:tr>
              <a:tr h="314049">
                <a:tc>
                  <a:txBody>
                    <a:bodyPr/>
                    <a:lstStyle/>
                    <a:p>
                      <a:r>
                        <a:rPr lang="en-US" sz="1400" dirty="0"/>
                        <a:t>WDR</a:t>
                      </a:r>
                    </a:p>
                  </a:txBody>
                  <a:tcPr anchor="ct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Superior (120dB)</a:t>
                      </a:r>
                      <a:endParaRPr lang="en-US" sz="1400" b="0"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Advanced (100dB)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 (120dB)</a:t>
                      </a:r>
                    </a:p>
                  </a:txBody>
                  <a:tcPr anchor="ctr"/>
                </a:tc>
                <a:extLst>
                  <a:ext uri="{0D108BD9-81ED-4DB2-BD59-A6C34878D82A}">
                    <a16:rowId xmlns:a16="http://schemas.microsoft.com/office/drawing/2014/main" val="2154328536"/>
                  </a:ext>
                </a:extLst>
              </a:tr>
            </a:tbl>
          </a:graphicData>
        </a:graphic>
      </p:graphicFrame>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pic>
        <p:nvPicPr>
          <p:cNvPr id="3074" name="Picture 2">
            <a:extLst>
              <a:ext uri="{FF2B5EF4-FFF2-40B4-BE49-F238E27FC236}">
                <a16:creationId xmlns:a16="http://schemas.microsoft.com/office/drawing/2014/main" id="{1EF08C47-6A25-FA05-E58E-7B6633D8AB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6667" y="2391481"/>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A353BE22-66E0-3C2F-9859-63F1EE370D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9662" y="2348880"/>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7A1B8BC3-51FA-653A-7D86-8AB16C25C0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2657" y="2336789"/>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243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2852936"/>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https://www.acti.com/video/v2258</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Q75</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2852936"/>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https://www.acti.com/video/v2298</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Q450</a:t>
                </a:r>
              </a:p>
            </p:txBody>
          </p:sp>
        </p:grpSp>
      </p:grpSp>
      <p:pic>
        <p:nvPicPr>
          <p:cNvPr id="25" name="Picture 24">
            <a:extLst>
              <a:ext uri="{FF2B5EF4-FFF2-40B4-BE49-F238E27FC236}">
                <a16:creationId xmlns:a16="http://schemas.microsoft.com/office/drawing/2014/main" id="{00534DA5-26AC-0D02-C5B7-6C6A0DA0F8A9}"/>
              </a:ext>
            </a:extLst>
          </p:cNvPr>
          <p:cNvPicPr>
            <a:picLocks noChangeAspect="1"/>
          </p:cNvPicPr>
          <p:nvPr/>
        </p:nvPicPr>
        <p:blipFill>
          <a:blip r:embed="rId4"/>
          <a:stretch>
            <a:fillRect/>
          </a:stretch>
        </p:blipFill>
        <p:spPr>
          <a:xfrm>
            <a:off x="768523" y="3240331"/>
            <a:ext cx="3011389" cy="1693907"/>
          </a:xfrm>
          <a:prstGeom prst="rect">
            <a:avLst/>
          </a:prstGeom>
        </p:spPr>
      </p:pic>
      <p:pic>
        <p:nvPicPr>
          <p:cNvPr id="27" name="Picture 26">
            <a:extLst>
              <a:ext uri="{FF2B5EF4-FFF2-40B4-BE49-F238E27FC236}">
                <a16:creationId xmlns:a16="http://schemas.microsoft.com/office/drawing/2014/main" id="{7555AEE2-8D86-326D-FB57-DC978F62827E}"/>
              </a:ext>
            </a:extLst>
          </p:cNvPr>
          <p:cNvPicPr>
            <a:picLocks noChangeAspect="1"/>
          </p:cNvPicPr>
          <p:nvPr/>
        </p:nvPicPr>
        <p:blipFill>
          <a:blip r:embed="rId5"/>
          <a:stretch>
            <a:fillRect/>
          </a:stretch>
        </p:blipFill>
        <p:spPr>
          <a:xfrm>
            <a:off x="5098026" y="3227653"/>
            <a:ext cx="3062287" cy="1719262"/>
          </a:xfrm>
          <a:prstGeom prst="rect">
            <a:avLst/>
          </a:prstGeom>
        </p:spPr>
      </p:pic>
    </p:spTree>
    <p:extLst>
      <p:ext uri="{BB962C8B-B14F-4D97-AF65-F5344CB8AC3E}">
        <p14:creationId xmlns:p14="http://schemas.microsoft.com/office/powerpoint/2010/main" val="3824853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pic>
        <p:nvPicPr>
          <p:cNvPr id="3078" name="Picture 6">
            <a:extLst>
              <a:ext uri="{FF2B5EF4-FFF2-40B4-BE49-F238E27FC236}">
                <a16:creationId xmlns:a16="http://schemas.microsoft.com/office/drawing/2014/main" id="{7A1B8BC3-51FA-653A-7D86-8AB16C25C0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194" y="2373458"/>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C7000CE-4797-DFBB-83C6-224FCFC547B8}"/>
              </a:ext>
            </a:extLst>
          </p:cNvPr>
          <p:cNvSpPr txBox="1"/>
          <p:nvPr/>
        </p:nvSpPr>
        <p:spPr>
          <a:xfrm>
            <a:off x="483130" y="2072043"/>
            <a:ext cx="8182676" cy="400110"/>
          </a:xfrm>
          <a:prstGeom prst="rect">
            <a:avLst/>
          </a:prstGeom>
          <a:noFill/>
        </p:spPr>
        <p:txBody>
          <a:bodyPr wrap="square" rtlCol="0">
            <a:spAutoFit/>
          </a:bodyPr>
          <a:lstStyle/>
          <a:p>
            <a:r>
              <a:rPr lang="en-US" sz="2000" b="1" dirty="0">
                <a:solidFill>
                  <a:srgbClr val="FF0000"/>
                </a:solidFill>
              </a:rPr>
              <a:t>Deep Learning </a:t>
            </a:r>
            <a:r>
              <a:rPr lang="en-US" sz="2000" b="1" dirty="0">
                <a:solidFill>
                  <a:schemeClr val="tx1">
                    <a:lumMod val="75000"/>
                    <a:lumOff val="25000"/>
                  </a:schemeClr>
                </a:solidFill>
              </a:rPr>
              <a:t>Analytics of Q83 Multi-Imager - Everything you need!</a:t>
            </a:r>
          </a:p>
        </p:txBody>
      </p:sp>
      <p:sp>
        <p:nvSpPr>
          <p:cNvPr id="5" name="TextBox 4">
            <a:extLst>
              <a:ext uri="{FF2B5EF4-FFF2-40B4-BE49-F238E27FC236}">
                <a16:creationId xmlns:a16="http://schemas.microsoft.com/office/drawing/2014/main" id="{E1C74B64-F867-1584-4429-9FE316D008AC}"/>
              </a:ext>
            </a:extLst>
          </p:cNvPr>
          <p:cNvSpPr txBox="1"/>
          <p:nvPr/>
        </p:nvSpPr>
        <p:spPr>
          <a:xfrm>
            <a:off x="467544" y="3325958"/>
            <a:ext cx="8486294" cy="2862322"/>
          </a:xfrm>
          <a:prstGeom prst="rect">
            <a:avLst/>
          </a:prstGeom>
          <a:noFill/>
        </p:spPr>
        <p:txBody>
          <a:bodyPr wrap="square">
            <a:spAutoFit/>
          </a:bodyPr>
          <a:lstStyle/>
          <a:p>
            <a:pPr>
              <a:spcAft>
                <a:spcPts val="600"/>
              </a:spcAft>
            </a:pPr>
            <a:r>
              <a:rPr lang="en-US" b="1" i="0" dirty="0">
                <a:solidFill>
                  <a:schemeClr val="tx1">
                    <a:lumMod val="75000"/>
                    <a:lumOff val="25000"/>
                  </a:schemeClr>
                </a:solidFill>
                <a:effectLst/>
                <a:latin typeface="Arial" panose="020B0604020202020204" pitchFamily="34" charset="0"/>
              </a:rPr>
              <a:t>Face Recognition (user DB: 10,000)</a:t>
            </a:r>
            <a:r>
              <a:rPr lang="en-US" b="0" i="0" dirty="0">
                <a:solidFill>
                  <a:schemeClr val="tx1">
                    <a:lumMod val="75000"/>
                    <a:lumOff val="25000"/>
                  </a:schemeClr>
                </a:solidFill>
                <a:effectLst/>
                <a:latin typeface="Arial" panose="020B0604020202020204" pitchFamily="34" charset="0"/>
              </a:rPr>
              <a:t>, Face Detection, People Detection, Car Detection, Object Based Motion Detection, Tampering Detection, Object Line Crossing Detection, Object Area Counting, Intrusion Detection (Forbidden Area Detection), Missing Object Detection, Unattended Object Detection, Object Loitering Detection, People Counting, People Line Crossing Detection, People Enter Area Detection, People Incorrect Direction Detection, People Loitering Detection, People Tracking, Vehicle Counting, Vehicle Line Crossing Detection, Vehicle Enter Area Detection, Vehicle Incorrect Direction Detection, Vehicle Loitering Detection, Vehicle Tracking, Stopped vehicle detection, License Plate Detection, </a:t>
            </a:r>
            <a:r>
              <a:rPr lang="en-US" b="1" i="0" dirty="0">
                <a:solidFill>
                  <a:schemeClr val="tx1">
                    <a:lumMod val="75000"/>
                    <a:lumOff val="25000"/>
                  </a:schemeClr>
                </a:solidFill>
                <a:effectLst/>
                <a:latin typeface="Arial" panose="020B0604020202020204" pitchFamily="34" charset="0"/>
              </a:rPr>
              <a:t>Automatic License Plate Recognition </a:t>
            </a:r>
            <a:r>
              <a:rPr lang="en-US" b="1" dirty="0">
                <a:solidFill>
                  <a:schemeClr val="tx1">
                    <a:lumMod val="75000"/>
                    <a:lumOff val="25000"/>
                  </a:schemeClr>
                </a:solidFill>
                <a:latin typeface="Arial" panose="020B0604020202020204" pitchFamily="34" charset="0"/>
              </a:rPr>
              <a:t>(ALPR)</a:t>
            </a:r>
            <a:r>
              <a:rPr lang="en-US" dirty="0">
                <a:solidFill>
                  <a:schemeClr val="tx1">
                    <a:lumMod val="75000"/>
                    <a:lumOff val="25000"/>
                  </a:schemeClr>
                </a:solidFill>
                <a:latin typeface="Arial" panose="020B0604020202020204" pitchFamily="34" charset="0"/>
              </a:rPr>
              <a:t>.</a:t>
            </a:r>
            <a:endParaRPr lang="en-US" dirty="0">
              <a:solidFill>
                <a:schemeClr val="tx1">
                  <a:lumMod val="75000"/>
                  <a:lumOff val="25000"/>
                </a:schemeClr>
              </a:solidFill>
            </a:endParaRPr>
          </a:p>
        </p:txBody>
      </p:sp>
    </p:spTree>
    <p:extLst>
      <p:ext uri="{BB962C8B-B14F-4D97-AF65-F5344CB8AC3E}">
        <p14:creationId xmlns:p14="http://schemas.microsoft.com/office/powerpoint/2010/main" val="27736757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1115616" y="3140968"/>
            <a:ext cx="6552728" cy="792088"/>
          </a:xfrm>
          <a:prstGeom prst="rect">
            <a:avLst/>
          </a:prstGeom>
          <a:gradFill flip="none" rotWithShape="1">
            <a:gsLst>
              <a:gs pos="0">
                <a:schemeClr val="bg1"/>
              </a:gs>
              <a:gs pos="2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3600" dirty="0"/>
              <a:t>PTZ Cameras</a:t>
            </a:r>
          </a:p>
        </p:txBody>
      </p:sp>
    </p:spTree>
    <p:extLst>
      <p:ext uri="{BB962C8B-B14F-4D97-AF65-F5344CB8AC3E}">
        <p14:creationId xmlns:p14="http://schemas.microsoft.com/office/powerpoint/2010/main" val="3376604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Main Features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223628" y="1844824"/>
            <a:ext cx="6696744" cy="4801314"/>
          </a:xfrm>
          <a:prstGeom prst="rect">
            <a:avLst/>
          </a:prstGeom>
          <a:solidFill>
            <a:schemeClr val="accent3">
              <a:lumMod val="20000"/>
              <a:lumOff val="80000"/>
            </a:schemeClr>
          </a:solidFill>
        </p:spPr>
        <p:txBody>
          <a:bodyPr wrap="square">
            <a:spAutoFit/>
          </a:bodyPr>
          <a:lstStyle/>
          <a:p>
            <a:r>
              <a:rPr lang="en-US" sz="1800" b="1" i="0" u="none" strike="noStrike" dirty="0">
                <a:solidFill>
                  <a:srgbClr val="000000"/>
                </a:solidFill>
                <a:effectLst/>
                <a:latin typeface="Calibri" panose="020F0502020204030204" pitchFamily="34" charset="0"/>
              </a:rPr>
              <a:t>Various types available</a:t>
            </a:r>
          </a:p>
          <a:p>
            <a:r>
              <a:rPr lang="en-US" dirty="0">
                <a:solidFill>
                  <a:srgbClr val="000000"/>
                </a:solidFill>
                <a:latin typeface="Calibri" panose="020F0502020204030204" pitchFamily="34" charset="0"/>
              </a:rPr>
              <a:t>Mini PTZ, Speed Dome, indoor and outdoor versions.</a:t>
            </a:r>
            <a:endParaRPr lang="en-US" sz="1800" i="0" u="none" strike="noStrike" dirty="0">
              <a:solidFill>
                <a:srgbClr val="000000"/>
              </a:solidFill>
              <a:effectLst/>
              <a:latin typeface="Calibri" panose="020F0502020204030204" pitchFamily="34" charset="0"/>
            </a:endParaRPr>
          </a:p>
          <a:p>
            <a:endParaRPr lang="en-US" b="1" dirty="0">
              <a:solidFill>
                <a:srgbClr val="000000"/>
              </a:solidFill>
              <a:latin typeface="Calibri" panose="020F0502020204030204" pitchFamily="34" charset="0"/>
            </a:endParaRPr>
          </a:p>
          <a:p>
            <a:r>
              <a:rPr lang="en-US" sz="1800" b="1" i="0" u="none" strike="noStrike" dirty="0">
                <a:solidFill>
                  <a:srgbClr val="000000"/>
                </a:solidFill>
                <a:effectLst/>
                <a:latin typeface="Calibri" panose="020F0502020204030204" pitchFamily="34" charset="0"/>
              </a:rPr>
              <a:t>Resolution</a:t>
            </a:r>
            <a:r>
              <a:rPr lang="en-US" sz="1800" b="0" i="0" u="none" strike="noStrike" dirty="0">
                <a:solidFill>
                  <a:srgbClr val="000000"/>
                </a:solidFill>
                <a:effectLst/>
                <a:latin typeface="Calibri" panose="020F0502020204030204" pitchFamily="34" charset="0"/>
              </a:rPr>
              <a:t> </a:t>
            </a:r>
          </a:p>
          <a:p>
            <a:r>
              <a:rPr lang="en-US" dirty="0">
                <a:solidFill>
                  <a:srgbClr val="000000"/>
                </a:solidFill>
                <a:latin typeface="Calibri" panose="020F0502020204030204" pitchFamily="34" charset="0"/>
              </a:rPr>
              <a:t>Up to 8</a:t>
            </a:r>
            <a:r>
              <a:rPr lang="en-US" sz="1800" b="0" i="0" u="none" strike="noStrike" dirty="0">
                <a:solidFill>
                  <a:srgbClr val="000000"/>
                </a:solidFill>
                <a:effectLst/>
                <a:latin typeface="Calibri" panose="020F0502020204030204" pitchFamily="34" charset="0"/>
              </a:rPr>
              <a:t>MP (4K) with full frame rate</a:t>
            </a:r>
          </a:p>
          <a:p>
            <a:endParaRPr lang="en-US" dirty="0"/>
          </a:p>
          <a:p>
            <a:r>
              <a:rPr lang="en-US" b="1" dirty="0"/>
              <a:t>High Zoom</a:t>
            </a:r>
          </a:p>
          <a:p>
            <a:r>
              <a:rPr lang="en-US" dirty="0"/>
              <a:t>Zoom Ratio up to 40x</a:t>
            </a:r>
          </a:p>
          <a:p>
            <a:endParaRPr lang="en-US" dirty="0"/>
          </a:p>
          <a:p>
            <a:r>
              <a:rPr lang="en-US" b="1" dirty="0"/>
              <a:t>Focus</a:t>
            </a:r>
          </a:p>
          <a:p>
            <a:r>
              <a:rPr lang="en-US" dirty="0"/>
              <a:t>Learning-based auto focus</a:t>
            </a:r>
          </a:p>
          <a:p>
            <a:endParaRPr lang="en-US" dirty="0"/>
          </a:p>
          <a:p>
            <a:r>
              <a:rPr lang="en-US" b="1" dirty="0"/>
              <a:t>WDR</a:t>
            </a:r>
          </a:p>
          <a:p>
            <a:r>
              <a:rPr lang="en-US" dirty="0"/>
              <a:t>Extreme WDR (up to 145dB)</a:t>
            </a:r>
          </a:p>
          <a:p>
            <a:endParaRPr lang="en-US" dirty="0"/>
          </a:p>
          <a:p>
            <a:r>
              <a:rPr lang="en-US" b="1" dirty="0"/>
              <a:t>Analytics</a:t>
            </a:r>
          </a:p>
          <a:p>
            <a:r>
              <a:rPr lang="en-US" sz="1800" b="0" i="1" baseline="0" dirty="0"/>
              <a:t>Deep learning </a:t>
            </a:r>
            <a:r>
              <a:rPr lang="en-US" sz="1800" b="0" baseline="0" dirty="0"/>
              <a:t>based analytics</a:t>
            </a:r>
            <a:endParaRPr lang="en-US" dirty="0"/>
          </a:p>
        </p:txBody>
      </p:sp>
    </p:spTree>
    <p:extLst>
      <p:ext uri="{BB962C8B-B14F-4D97-AF65-F5344CB8AC3E}">
        <p14:creationId xmlns:p14="http://schemas.microsoft.com/office/powerpoint/2010/main" val="2316692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sp>
        <p:nvSpPr>
          <p:cNvPr id="4" name="TextBox 3">
            <a:extLst>
              <a:ext uri="{FF2B5EF4-FFF2-40B4-BE49-F238E27FC236}">
                <a16:creationId xmlns:a16="http://schemas.microsoft.com/office/drawing/2014/main" id="{C3EC27CB-C30D-8C1B-5413-1D068DBD8337}"/>
              </a:ext>
            </a:extLst>
          </p:cNvPr>
          <p:cNvSpPr txBox="1"/>
          <p:nvPr/>
        </p:nvSpPr>
        <p:spPr>
          <a:xfrm>
            <a:off x="761654" y="2076586"/>
            <a:ext cx="6762674" cy="369332"/>
          </a:xfrm>
          <a:prstGeom prst="rect">
            <a:avLst/>
          </a:prstGeom>
          <a:noFill/>
        </p:spPr>
        <p:txBody>
          <a:bodyPr wrap="square" rtlCol="0">
            <a:spAutoFit/>
          </a:bodyPr>
          <a:lstStyle/>
          <a:p>
            <a:r>
              <a:rPr lang="en-US" b="1" dirty="0">
                <a:solidFill>
                  <a:schemeClr val="tx1">
                    <a:lumMod val="50000"/>
                    <a:lumOff val="50000"/>
                  </a:schemeClr>
                </a:solidFill>
              </a:rPr>
              <a:t>Matrix View: PTZ</a:t>
            </a:r>
          </a:p>
        </p:txBody>
      </p:sp>
      <p:pic>
        <p:nvPicPr>
          <p:cNvPr id="6" name="Picture 5">
            <a:extLst>
              <a:ext uri="{FF2B5EF4-FFF2-40B4-BE49-F238E27FC236}">
                <a16:creationId xmlns:a16="http://schemas.microsoft.com/office/drawing/2014/main" id="{A82A49EA-1185-0CAE-EF5E-53982F13065A}"/>
              </a:ext>
            </a:extLst>
          </p:cNvPr>
          <p:cNvPicPr>
            <a:picLocks noChangeAspect="1"/>
          </p:cNvPicPr>
          <p:nvPr/>
        </p:nvPicPr>
        <p:blipFill>
          <a:blip r:embed="rId3"/>
          <a:stretch>
            <a:fillRect/>
          </a:stretch>
        </p:blipFill>
        <p:spPr>
          <a:xfrm>
            <a:off x="1043608" y="2457617"/>
            <a:ext cx="6600825" cy="3514725"/>
          </a:xfrm>
          <a:prstGeom prst="rect">
            <a:avLst/>
          </a:prstGeom>
        </p:spPr>
      </p:pic>
    </p:spTree>
    <p:extLst>
      <p:ext uri="{BB962C8B-B14F-4D97-AF65-F5344CB8AC3E}">
        <p14:creationId xmlns:p14="http://schemas.microsoft.com/office/powerpoint/2010/main" val="2623224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016A34E-CFDC-9EDF-49DA-6449361B879A}"/>
              </a:ext>
            </a:extLst>
          </p:cNvPr>
          <p:cNvGraphicFramePr>
            <a:graphicFrameLocks noGrp="1"/>
          </p:cNvGraphicFramePr>
          <p:nvPr>
            <p:extLst>
              <p:ext uri="{D42A27DB-BD31-4B8C-83A1-F6EECF244321}">
                <p14:modId xmlns:p14="http://schemas.microsoft.com/office/powerpoint/2010/main" val="823965504"/>
              </p:ext>
            </p:extLst>
          </p:nvPr>
        </p:nvGraphicFramePr>
        <p:xfrm>
          <a:off x="1475656" y="1948436"/>
          <a:ext cx="6192687" cy="4679770"/>
        </p:xfrm>
        <a:graphic>
          <a:graphicData uri="http://schemas.openxmlformats.org/drawingml/2006/table">
            <a:tbl>
              <a:tblPr firstRow="1" bandRow="1">
                <a:tableStyleId>{5940675A-B579-460E-94D1-54222C63F5DA}</a:tableStyleId>
              </a:tblPr>
              <a:tblGrid>
                <a:gridCol w="2064229">
                  <a:extLst>
                    <a:ext uri="{9D8B030D-6E8A-4147-A177-3AD203B41FA5}">
                      <a16:colId xmlns:a16="http://schemas.microsoft.com/office/drawing/2014/main" val="20000"/>
                    </a:ext>
                  </a:extLst>
                </a:gridCol>
                <a:gridCol w="2064229">
                  <a:extLst>
                    <a:ext uri="{9D8B030D-6E8A-4147-A177-3AD203B41FA5}">
                      <a16:colId xmlns:a16="http://schemas.microsoft.com/office/drawing/2014/main" val="20001"/>
                    </a:ext>
                  </a:extLst>
                </a:gridCol>
                <a:gridCol w="2064229">
                  <a:extLst>
                    <a:ext uri="{9D8B030D-6E8A-4147-A177-3AD203B41FA5}">
                      <a16:colId xmlns:a16="http://schemas.microsoft.com/office/drawing/2014/main" val="209355966"/>
                    </a:ext>
                  </a:extLst>
                </a:gridCol>
              </a:tblGrid>
              <a:tr h="388950">
                <a:tc>
                  <a:txBody>
                    <a:bodyPr/>
                    <a:lstStyle/>
                    <a:p>
                      <a:r>
                        <a:rPr lang="en-US" sz="2400" b="1" dirty="0">
                          <a:solidFill>
                            <a:srgbClr val="FF0000"/>
                          </a:solidFill>
                        </a:rPr>
                        <a:t>10x Zoom</a:t>
                      </a:r>
                      <a:endParaRPr lang="en-US" sz="1400" b="1" dirty="0">
                        <a:solidFill>
                          <a:srgbClr val="FF0000"/>
                        </a:solidFill>
                      </a:endParaRPr>
                    </a:p>
                  </a:txBody>
                  <a:tcPr anchor="ctr">
                    <a:solidFill>
                      <a:schemeClr val="bg1">
                        <a:lumMod val="95000"/>
                      </a:schemeClr>
                    </a:solidFill>
                  </a:tcPr>
                </a:tc>
                <a:tc>
                  <a:txBody>
                    <a:bodyPr/>
                    <a:lstStyle/>
                    <a:p>
                      <a:pPr algn="ctr"/>
                      <a:r>
                        <a:rPr lang="en-US" sz="1400" dirty="0"/>
                        <a:t>B911</a:t>
                      </a:r>
                    </a:p>
                  </a:txBody>
                  <a:tcPr anchor="ctr">
                    <a:solidFill>
                      <a:schemeClr val="bg1">
                        <a:lumMod val="95000"/>
                      </a:schemeClr>
                    </a:solidFill>
                  </a:tcPr>
                </a:tc>
                <a:tc>
                  <a:txBody>
                    <a:bodyPr/>
                    <a:lstStyle/>
                    <a:p>
                      <a:pPr algn="ctr"/>
                      <a:r>
                        <a:rPr lang="en-US" sz="1400" dirty="0"/>
                        <a:t>B912</a:t>
                      </a:r>
                    </a:p>
                  </a:txBody>
                  <a:tcPr anchor="ctr">
                    <a:solidFill>
                      <a:schemeClr val="bg1">
                        <a:lumMod val="95000"/>
                      </a:schemeClr>
                    </a:solidFill>
                  </a:tcPr>
                </a:tc>
                <a:extLst>
                  <a:ext uri="{0D108BD9-81ED-4DB2-BD59-A6C34878D82A}">
                    <a16:rowId xmlns:a16="http://schemas.microsoft.com/office/drawing/2014/main" val="10000"/>
                  </a:ext>
                </a:extLst>
              </a:tr>
              <a:tr h="698090">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329934">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Mini PTZ</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Mini PTZ</a:t>
                      </a:r>
                    </a:p>
                  </a:txBody>
                  <a:tcPr anchor="ctr"/>
                </a:tc>
                <a:extLst>
                  <a:ext uri="{0D108BD9-81ED-4DB2-BD59-A6C34878D82A}">
                    <a16:rowId xmlns:a16="http://schemas.microsoft.com/office/drawing/2014/main" val="2814230364"/>
                  </a:ext>
                </a:extLst>
              </a:tr>
              <a:tr h="329934">
                <a:tc>
                  <a:txBody>
                    <a:bodyPr/>
                    <a:lstStyle/>
                    <a:p>
                      <a:r>
                        <a:rPr lang="en-US" sz="1400" dirty="0"/>
                        <a:t>In/Outdoor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extLst>
                  <a:ext uri="{0D108BD9-81ED-4DB2-BD59-A6C34878D82A}">
                    <a16:rowId xmlns:a16="http://schemas.microsoft.com/office/drawing/2014/main" val="1060626547"/>
                  </a:ext>
                </a:extLst>
              </a:tr>
              <a:tr h="329934">
                <a:tc>
                  <a:txBody>
                    <a:bodyPr/>
                    <a:lstStyle/>
                    <a:p>
                      <a:r>
                        <a:rPr lang="en-US" sz="1400" dirty="0"/>
                        <a:t>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5MP</a:t>
                      </a:r>
                    </a:p>
                  </a:txBody>
                  <a:tcPr anchor="ctr"/>
                </a:tc>
                <a:extLst>
                  <a:ext uri="{0D108BD9-81ED-4DB2-BD59-A6C34878D82A}">
                    <a16:rowId xmlns:a16="http://schemas.microsoft.com/office/drawing/2014/main" val="1237225955"/>
                  </a:ext>
                </a:extLst>
              </a:tr>
              <a:tr h="329934">
                <a:tc>
                  <a:txBody>
                    <a:bodyPr/>
                    <a:lstStyle/>
                    <a:p>
                      <a:r>
                        <a:rPr lang="en-US" sz="1400" dirty="0"/>
                        <a:t>fps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30@3MP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30@5MP</a:t>
                      </a:r>
                    </a:p>
                  </a:txBody>
                  <a:tcPr anchor="ctr"/>
                </a:tc>
                <a:extLst>
                  <a:ext uri="{0D108BD9-81ED-4DB2-BD59-A6C34878D82A}">
                    <a16:rowId xmlns:a16="http://schemas.microsoft.com/office/drawing/2014/main" val="2355124088"/>
                  </a:ext>
                </a:extLst>
              </a:tr>
              <a:tr h="315796">
                <a:tc>
                  <a:txBody>
                    <a:bodyPr/>
                    <a:lstStyle/>
                    <a:p>
                      <a:r>
                        <a:rPr lang="en-US" sz="1400" dirty="0"/>
                        <a:t>Lens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f4.7-47mm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f4.7-47mm</a:t>
                      </a:r>
                    </a:p>
                  </a:txBody>
                  <a:tcPr anchor="ctr"/>
                </a:tc>
                <a:extLst>
                  <a:ext uri="{0D108BD9-81ED-4DB2-BD59-A6C34878D82A}">
                    <a16:rowId xmlns:a16="http://schemas.microsoft.com/office/drawing/2014/main" val="317165576"/>
                  </a:ext>
                </a:extLst>
              </a:tr>
              <a:tr h="320542">
                <a:tc>
                  <a:txBody>
                    <a:bodyPr/>
                    <a:lstStyle/>
                    <a:p>
                      <a:r>
                        <a:rPr lang="en-US" sz="1400" dirty="0"/>
                        <a:t>Zoom Ratio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10x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10x</a:t>
                      </a:r>
                      <a:endParaRPr lang="en-US" sz="1400" b="1" baseline="0" dirty="0"/>
                    </a:p>
                  </a:txBody>
                  <a:tcPr anchor="ctr"/>
                </a:tc>
                <a:extLst>
                  <a:ext uri="{0D108BD9-81ED-4DB2-BD59-A6C34878D82A}">
                    <a16:rowId xmlns:a16="http://schemas.microsoft.com/office/drawing/2014/main" val="2806913621"/>
                  </a:ext>
                </a:extLst>
              </a:tr>
              <a:tr h="303866">
                <a:tc>
                  <a:txBody>
                    <a:bodyPr/>
                    <a:lstStyle/>
                    <a:p>
                      <a:r>
                        <a:rPr lang="en-US" sz="1400" dirty="0"/>
                        <a:t>IR LED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No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No</a:t>
                      </a:r>
                    </a:p>
                  </a:txBody>
                  <a:tcPr anchor="ctr"/>
                </a:tc>
                <a:extLst>
                  <a:ext uri="{0D108BD9-81ED-4DB2-BD59-A6C34878D82A}">
                    <a16:rowId xmlns:a16="http://schemas.microsoft.com/office/drawing/2014/main" val="1954913624"/>
                  </a:ext>
                </a:extLst>
              </a:tr>
              <a:tr h="324072">
                <a:tc>
                  <a:txBody>
                    <a:bodyPr/>
                    <a:lstStyle/>
                    <a:p>
                      <a:r>
                        <a:rPr lang="en-US" sz="1400" dirty="0"/>
                        <a:t>Audio</a:t>
                      </a:r>
                    </a:p>
                  </a:txBody>
                  <a:tcPr anchor="ctr"/>
                </a:tc>
                <a:tc>
                  <a:txBody>
                    <a:bodyPr/>
                    <a:lstStyle/>
                    <a:p>
                      <a:pPr algn="ctr"/>
                      <a:r>
                        <a:rPr lang="en-US" sz="1200" b="0" baseline="0" dirty="0"/>
                        <a:t>Mic-in, Line-in, Line-out</a:t>
                      </a:r>
                    </a:p>
                  </a:txBody>
                  <a:tcPr anchor="ctr"/>
                </a:tc>
                <a:tc>
                  <a:txBody>
                    <a:bodyPr/>
                    <a:lstStyle/>
                    <a:p>
                      <a:pPr algn="ctr"/>
                      <a:r>
                        <a:rPr lang="en-US" sz="1200" b="0" baseline="0" dirty="0"/>
                        <a:t>Mic-in, Line-in, Line-out</a:t>
                      </a:r>
                    </a:p>
                  </a:txBody>
                  <a:tcPr anchor="ctr"/>
                </a:tc>
                <a:extLst>
                  <a:ext uri="{0D108BD9-81ED-4DB2-BD59-A6C34878D82A}">
                    <a16:rowId xmlns:a16="http://schemas.microsoft.com/office/drawing/2014/main" val="2887029466"/>
                  </a:ext>
                </a:extLst>
              </a:tr>
              <a:tr h="329934">
                <a:tc>
                  <a:txBody>
                    <a:bodyPr/>
                    <a:lstStyle/>
                    <a:p>
                      <a:r>
                        <a:rPr lang="en-US" sz="1400" dirty="0"/>
                        <a:t>Analytics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extLst>
                  <a:ext uri="{0D108BD9-81ED-4DB2-BD59-A6C34878D82A}">
                    <a16:rowId xmlns:a16="http://schemas.microsoft.com/office/drawing/2014/main" val="3399913165"/>
                  </a:ext>
                </a:extLst>
              </a:tr>
              <a:tr h="263142">
                <a:tc>
                  <a:txBody>
                    <a:bodyPr/>
                    <a:lstStyle/>
                    <a:p>
                      <a:r>
                        <a:rPr lang="en-US" sz="1400" dirty="0"/>
                        <a:t>Low Light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extLst>
                  <a:ext uri="{0D108BD9-81ED-4DB2-BD59-A6C34878D82A}">
                    <a16:rowId xmlns:a16="http://schemas.microsoft.com/office/drawing/2014/main" val="1480149340"/>
                  </a:ext>
                </a:extLst>
              </a:tr>
              <a:tr h="263142">
                <a:tc>
                  <a:txBody>
                    <a:bodyPr/>
                    <a:lstStyle/>
                    <a:p>
                      <a:r>
                        <a:rPr lang="en-US" sz="1400" dirty="0"/>
                        <a:t>WDR</a:t>
                      </a:r>
                    </a:p>
                  </a:txBody>
                  <a:tcPr anchor="ctr"/>
                </a:tc>
                <a:tc>
                  <a:txBody>
                    <a:bodyPr/>
                    <a:lstStyle/>
                    <a:p>
                      <a:pPr algn="ctr"/>
                      <a:r>
                        <a:rPr kumimoji="0" lang="en-US" sz="1400" b="1" i="0" u="none" strike="noStrike" kern="1200" cap="none" spc="0" normalizeH="0" baseline="0" noProof="0" dirty="0">
                          <a:ln>
                            <a:noFill/>
                          </a:ln>
                          <a:solidFill>
                            <a:prstClr val="black"/>
                          </a:solidFill>
                          <a:effectLst/>
                          <a:uLnTx/>
                          <a:uFillTx/>
                          <a:latin typeface="Calibri"/>
                          <a:ea typeface="+mn-ea"/>
                          <a:cs typeface="+mn-cs"/>
                        </a:rPr>
                        <a:t>Extreme (145dB)</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 (120dB)</a:t>
                      </a:r>
                    </a:p>
                  </a:txBody>
                  <a:tcPr anchor="ctr"/>
                </a:tc>
                <a:extLst>
                  <a:ext uri="{0D108BD9-81ED-4DB2-BD59-A6C34878D82A}">
                    <a16:rowId xmlns:a16="http://schemas.microsoft.com/office/drawing/2014/main" val="1843652787"/>
                  </a:ext>
                </a:extLst>
              </a:tr>
            </a:tbl>
          </a:graphicData>
        </a:graphic>
      </p:graphicFrame>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pic>
        <p:nvPicPr>
          <p:cNvPr id="5122" name="Picture 2">
            <a:extLst>
              <a:ext uri="{FF2B5EF4-FFF2-40B4-BE49-F238E27FC236}">
                <a16:creationId xmlns:a16="http://schemas.microsoft.com/office/drawing/2014/main" id="{1D7ED437-AC1E-3120-2B95-2DE370AD8B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5956" y="2308476"/>
            <a:ext cx="792088" cy="7920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77B9C930-92E4-DAD8-D7AC-44A7B85C88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330007"/>
            <a:ext cx="792088" cy="79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903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sp>
        <p:nvSpPr>
          <p:cNvPr id="2" name="TextBox 1">
            <a:extLst>
              <a:ext uri="{FF2B5EF4-FFF2-40B4-BE49-F238E27FC236}">
                <a16:creationId xmlns:a16="http://schemas.microsoft.com/office/drawing/2014/main" id="{E2F5745F-A472-9C09-D055-89C32A4C9712}"/>
              </a:ext>
            </a:extLst>
          </p:cNvPr>
          <p:cNvSpPr txBox="1"/>
          <p:nvPr/>
        </p:nvSpPr>
        <p:spPr>
          <a:xfrm>
            <a:off x="611560" y="1988840"/>
            <a:ext cx="6048672" cy="4370427"/>
          </a:xfrm>
          <a:prstGeom prst="rect">
            <a:avLst/>
          </a:prstGeom>
          <a:noFill/>
        </p:spPr>
        <p:txBody>
          <a:bodyPr wrap="square" rtlCol="0">
            <a:spAutoFit/>
          </a:bodyPr>
          <a:lstStyle/>
          <a:p>
            <a:r>
              <a:rPr lang="en-US" sz="2400" b="1" dirty="0"/>
              <a:t>Unique Value of ACTi Mini PTZ (10x Zoom)</a:t>
            </a:r>
          </a:p>
          <a:p>
            <a:endParaRPr lang="en-US" sz="2000" b="1" dirty="0"/>
          </a:p>
          <a:p>
            <a:endParaRPr lang="en-US" b="1" dirty="0"/>
          </a:p>
          <a:p>
            <a:endParaRPr lang="en-US" b="1" dirty="0"/>
          </a:p>
          <a:p>
            <a:r>
              <a:rPr lang="en-US" b="1" dirty="0">
                <a:solidFill>
                  <a:srgbClr val="C00000"/>
                </a:solidFill>
              </a:rPr>
              <a:t>Compact and discreet: </a:t>
            </a:r>
            <a:r>
              <a:rPr lang="pt-BR" dirty="0"/>
              <a:t>(Ø x H): 152.8mm x 131mm (6" x 5.2")</a:t>
            </a:r>
            <a:endParaRPr lang="en-US" dirty="0"/>
          </a:p>
          <a:p>
            <a:endParaRPr lang="en-US" dirty="0"/>
          </a:p>
          <a:p>
            <a:endParaRPr lang="en-US" dirty="0"/>
          </a:p>
          <a:p>
            <a:endParaRPr lang="en-US" dirty="0"/>
          </a:p>
          <a:p>
            <a:endParaRPr lang="en-US" dirty="0"/>
          </a:p>
          <a:p>
            <a:r>
              <a:rPr lang="en-US" b="1" dirty="0">
                <a:solidFill>
                  <a:srgbClr val="C00000"/>
                </a:solidFill>
              </a:rPr>
              <a:t>Surface mount ready: </a:t>
            </a:r>
            <a:r>
              <a:rPr lang="en-US" dirty="0"/>
              <a:t>no accessories needed, easy to install</a:t>
            </a:r>
          </a:p>
          <a:p>
            <a:endParaRPr lang="en-US" dirty="0"/>
          </a:p>
          <a:p>
            <a:endParaRPr lang="en-US" dirty="0"/>
          </a:p>
          <a:p>
            <a:endParaRPr lang="en-US" dirty="0"/>
          </a:p>
          <a:p>
            <a:endParaRPr lang="en-US" dirty="0"/>
          </a:p>
          <a:p>
            <a:r>
              <a:rPr lang="en-US" b="1" dirty="0">
                <a:solidFill>
                  <a:srgbClr val="C00000"/>
                </a:solidFill>
              </a:rPr>
              <a:t>Flush mount </a:t>
            </a:r>
            <a:r>
              <a:rPr lang="en-US" dirty="0"/>
              <a:t>available for even more discreet installation</a:t>
            </a:r>
          </a:p>
        </p:txBody>
      </p:sp>
      <p:pic>
        <p:nvPicPr>
          <p:cNvPr id="8194" name="Picture 2">
            <a:extLst>
              <a:ext uri="{FF2B5EF4-FFF2-40B4-BE49-F238E27FC236}">
                <a16:creationId xmlns:a16="http://schemas.microsoft.com/office/drawing/2014/main" id="{29DA6899-E363-0152-EB13-F158DFD8F9C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4472" y="2780928"/>
            <a:ext cx="989856" cy="98985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EE54383F-4572-ABD1-D99E-96E38B3A55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62464" y="4077072"/>
            <a:ext cx="1102432" cy="110243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a:extLst>
              <a:ext uri="{FF2B5EF4-FFF2-40B4-BE49-F238E27FC236}">
                <a16:creationId xmlns:a16="http://schemas.microsoft.com/office/drawing/2014/main" id="{13C589CD-18B9-E945-D646-82EB9AB0E51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2464" y="5437459"/>
            <a:ext cx="1115616" cy="1115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641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2852936"/>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https://www.acti.com/video/v2810</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B911</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2852936"/>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https://www.acti.com/video/v2811</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B912</a:t>
                </a:r>
              </a:p>
            </p:txBody>
          </p:sp>
        </p:grpSp>
      </p:grpSp>
      <p:pic>
        <p:nvPicPr>
          <p:cNvPr id="21" name="Picture 20">
            <a:extLst>
              <a:ext uri="{FF2B5EF4-FFF2-40B4-BE49-F238E27FC236}">
                <a16:creationId xmlns:a16="http://schemas.microsoft.com/office/drawing/2014/main" id="{F70A9365-610A-CD6F-06FD-28DA8E16135F}"/>
              </a:ext>
            </a:extLst>
          </p:cNvPr>
          <p:cNvPicPr>
            <a:picLocks noChangeAspect="1"/>
          </p:cNvPicPr>
          <p:nvPr/>
        </p:nvPicPr>
        <p:blipFill>
          <a:blip r:embed="rId4"/>
          <a:stretch>
            <a:fillRect/>
          </a:stretch>
        </p:blipFill>
        <p:spPr>
          <a:xfrm>
            <a:off x="733607" y="3222268"/>
            <a:ext cx="2975992" cy="1678645"/>
          </a:xfrm>
          <a:prstGeom prst="rect">
            <a:avLst/>
          </a:prstGeom>
        </p:spPr>
      </p:pic>
      <p:pic>
        <p:nvPicPr>
          <p:cNvPr id="23" name="Picture 22">
            <a:extLst>
              <a:ext uri="{FF2B5EF4-FFF2-40B4-BE49-F238E27FC236}">
                <a16:creationId xmlns:a16="http://schemas.microsoft.com/office/drawing/2014/main" id="{F9BB45B4-196F-5ED6-0C79-C67C642301B2}"/>
              </a:ext>
            </a:extLst>
          </p:cNvPr>
          <p:cNvPicPr>
            <a:picLocks noChangeAspect="1"/>
          </p:cNvPicPr>
          <p:nvPr/>
        </p:nvPicPr>
        <p:blipFill>
          <a:blip r:embed="rId5"/>
          <a:stretch>
            <a:fillRect/>
          </a:stretch>
        </p:blipFill>
        <p:spPr>
          <a:xfrm>
            <a:off x="5148065" y="3242801"/>
            <a:ext cx="2952328" cy="1681764"/>
          </a:xfrm>
          <a:prstGeom prst="rect">
            <a:avLst/>
          </a:prstGeom>
        </p:spPr>
      </p:pic>
    </p:spTree>
    <p:extLst>
      <p:ext uri="{BB962C8B-B14F-4D97-AF65-F5344CB8AC3E}">
        <p14:creationId xmlns:p14="http://schemas.microsoft.com/office/powerpoint/2010/main" val="3014996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graphicFrame>
        <p:nvGraphicFramePr>
          <p:cNvPr id="4" name="Table 3">
            <a:extLst>
              <a:ext uri="{FF2B5EF4-FFF2-40B4-BE49-F238E27FC236}">
                <a16:creationId xmlns:a16="http://schemas.microsoft.com/office/drawing/2014/main" id="{93A13C57-E49A-FA52-8606-C9146D596FFE}"/>
              </a:ext>
            </a:extLst>
          </p:cNvPr>
          <p:cNvGraphicFramePr>
            <a:graphicFrameLocks noGrp="1"/>
          </p:cNvGraphicFramePr>
          <p:nvPr>
            <p:extLst>
              <p:ext uri="{D42A27DB-BD31-4B8C-83A1-F6EECF244321}">
                <p14:modId xmlns:p14="http://schemas.microsoft.com/office/powerpoint/2010/main" val="2394740368"/>
              </p:ext>
            </p:extLst>
          </p:nvPr>
        </p:nvGraphicFramePr>
        <p:xfrm>
          <a:off x="107504" y="1916832"/>
          <a:ext cx="8964486" cy="4812898"/>
        </p:xfrm>
        <a:graphic>
          <a:graphicData uri="http://schemas.openxmlformats.org/drawingml/2006/table">
            <a:tbl>
              <a:tblPr firstRow="1" bandRow="1">
                <a:tableStyleId>{5940675A-B579-460E-94D1-54222C63F5DA}</a:tableStyleId>
              </a:tblPr>
              <a:tblGrid>
                <a:gridCol w="1494081">
                  <a:extLst>
                    <a:ext uri="{9D8B030D-6E8A-4147-A177-3AD203B41FA5}">
                      <a16:colId xmlns:a16="http://schemas.microsoft.com/office/drawing/2014/main" val="20000"/>
                    </a:ext>
                  </a:extLst>
                </a:gridCol>
                <a:gridCol w="1494081">
                  <a:extLst>
                    <a:ext uri="{9D8B030D-6E8A-4147-A177-3AD203B41FA5}">
                      <a16:colId xmlns:a16="http://schemas.microsoft.com/office/drawing/2014/main" val="20001"/>
                    </a:ext>
                  </a:extLst>
                </a:gridCol>
                <a:gridCol w="1494081">
                  <a:extLst>
                    <a:ext uri="{9D8B030D-6E8A-4147-A177-3AD203B41FA5}">
                      <a16:colId xmlns:a16="http://schemas.microsoft.com/office/drawing/2014/main" val="209355966"/>
                    </a:ext>
                  </a:extLst>
                </a:gridCol>
                <a:gridCol w="1494081">
                  <a:extLst>
                    <a:ext uri="{9D8B030D-6E8A-4147-A177-3AD203B41FA5}">
                      <a16:colId xmlns:a16="http://schemas.microsoft.com/office/drawing/2014/main" val="1177489061"/>
                    </a:ext>
                  </a:extLst>
                </a:gridCol>
                <a:gridCol w="1494081">
                  <a:extLst>
                    <a:ext uri="{9D8B030D-6E8A-4147-A177-3AD203B41FA5}">
                      <a16:colId xmlns:a16="http://schemas.microsoft.com/office/drawing/2014/main" val="3011356832"/>
                    </a:ext>
                  </a:extLst>
                </a:gridCol>
                <a:gridCol w="1494081">
                  <a:extLst>
                    <a:ext uri="{9D8B030D-6E8A-4147-A177-3AD203B41FA5}">
                      <a16:colId xmlns:a16="http://schemas.microsoft.com/office/drawing/2014/main" val="3704824902"/>
                    </a:ext>
                  </a:extLst>
                </a:gridCol>
              </a:tblGrid>
              <a:tr h="388950">
                <a:tc>
                  <a:txBody>
                    <a:bodyPr/>
                    <a:lstStyle/>
                    <a:p>
                      <a:r>
                        <a:rPr lang="en-US" sz="2400" b="1" dirty="0">
                          <a:solidFill>
                            <a:srgbClr val="FF0000"/>
                          </a:solidFill>
                        </a:rPr>
                        <a:t>20-25x</a:t>
                      </a:r>
                      <a:endParaRPr lang="en-US" sz="1600" b="1" dirty="0">
                        <a:solidFill>
                          <a:srgbClr val="FF0000"/>
                        </a:solidFill>
                      </a:endParaRPr>
                    </a:p>
                  </a:txBody>
                  <a:tcPr anchor="ctr">
                    <a:solidFill>
                      <a:schemeClr val="bg1">
                        <a:lumMod val="95000"/>
                      </a:schemeClr>
                    </a:solidFill>
                  </a:tcPr>
                </a:tc>
                <a:tc>
                  <a:txBody>
                    <a:bodyPr/>
                    <a:lstStyle/>
                    <a:p>
                      <a:pPr algn="ctr"/>
                      <a:r>
                        <a:rPr lang="en-US" sz="1400" dirty="0"/>
                        <a:t>B916</a:t>
                      </a:r>
                    </a:p>
                  </a:txBody>
                  <a:tcPr anchor="ctr">
                    <a:solidFill>
                      <a:schemeClr val="bg1">
                        <a:lumMod val="95000"/>
                      </a:schemeClr>
                    </a:solidFill>
                  </a:tcPr>
                </a:tc>
                <a:tc>
                  <a:txBody>
                    <a:bodyPr/>
                    <a:lstStyle/>
                    <a:p>
                      <a:pPr algn="ctr"/>
                      <a:r>
                        <a:rPr lang="en-US" sz="1400" dirty="0"/>
                        <a:t>Z952</a:t>
                      </a:r>
                    </a:p>
                  </a:txBody>
                  <a:tcPr anchor="ctr">
                    <a:solidFill>
                      <a:schemeClr val="bg1">
                        <a:lumMod val="95000"/>
                      </a:schemeClr>
                    </a:solidFill>
                  </a:tcPr>
                </a:tc>
                <a:tc>
                  <a:txBody>
                    <a:bodyPr/>
                    <a:lstStyle/>
                    <a:p>
                      <a:pPr algn="ctr"/>
                      <a:r>
                        <a:rPr lang="en-US" sz="1400" dirty="0"/>
                        <a:t>A950</a:t>
                      </a:r>
                    </a:p>
                  </a:txBody>
                  <a:tcPr anchor="ctr">
                    <a:solidFill>
                      <a:schemeClr val="bg1">
                        <a:lumMod val="95000"/>
                      </a:schemeClr>
                    </a:solidFill>
                  </a:tcPr>
                </a:tc>
                <a:tc>
                  <a:txBody>
                    <a:bodyPr/>
                    <a:lstStyle/>
                    <a:p>
                      <a:pPr algn="ctr"/>
                      <a:r>
                        <a:rPr lang="en-US" sz="1400" dirty="0"/>
                        <a:t>A952</a:t>
                      </a:r>
                    </a:p>
                  </a:txBody>
                  <a:tcPr anchor="ctr">
                    <a:solidFill>
                      <a:schemeClr val="bg1">
                        <a:lumMod val="95000"/>
                      </a:schemeClr>
                    </a:solidFill>
                  </a:tcPr>
                </a:tc>
                <a:tc>
                  <a:txBody>
                    <a:bodyPr/>
                    <a:lstStyle/>
                    <a:p>
                      <a:pPr algn="ctr"/>
                      <a:r>
                        <a:rPr lang="en-US" sz="1400" dirty="0"/>
                        <a:t>Z954</a:t>
                      </a:r>
                    </a:p>
                  </a:txBody>
                  <a:tcPr anchor="ctr">
                    <a:solidFill>
                      <a:schemeClr val="bg1">
                        <a:lumMod val="95000"/>
                      </a:schemeClr>
                    </a:solidFill>
                  </a:tcPr>
                </a:tc>
                <a:extLst>
                  <a:ext uri="{0D108BD9-81ED-4DB2-BD59-A6C34878D82A}">
                    <a16:rowId xmlns:a16="http://schemas.microsoft.com/office/drawing/2014/main" val="10000"/>
                  </a:ext>
                </a:extLst>
              </a:tr>
              <a:tr h="698090">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329934">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Speed Dome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Speed Dome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extLst>
                  <a:ext uri="{0D108BD9-81ED-4DB2-BD59-A6C34878D82A}">
                    <a16:rowId xmlns:a16="http://schemas.microsoft.com/office/drawing/2014/main" val="2814230364"/>
                  </a:ext>
                </a:extLst>
              </a:tr>
              <a:tr h="329934">
                <a:tc>
                  <a:txBody>
                    <a:bodyPr/>
                    <a:lstStyle/>
                    <a:p>
                      <a:r>
                        <a:rPr lang="en-US" sz="1400" dirty="0"/>
                        <a:t>In/Outdoor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Outdoor</a:t>
                      </a:r>
                      <a:endParaRPr lang="en-US" sz="1400" b="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Outdoor</a:t>
                      </a:r>
                      <a:endParaRPr lang="en-US" sz="1400" b="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Outdoor</a:t>
                      </a:r>
                      <a:endParaRPr lang="en-US" sz="1400" b="0" dirty="0"/>
                    </a:p>
                  </a:txBody>
                  <a:tcPr anchor="ctr"/>
                </a:tc>
                <a:extLst>
                  <a:ext uri="{0D108BD9-81ED-4DB2-BD59-A6C34878D82A}">
                    <a16:rowId xmlns:a16="http://schemas.microsoft.com/office/drawing/2014/main" val="1922127925"/>
                  </a:ext>
                </a:extLst>
              </a:tr>
              <a:tr h="329934">
                <a:tc>
                  <a:txBody>
                    <a:bodyPr/>
                    <a:lstStyle/>
                    <a:p>
                      <a:r>
                        <a:rPr lang="en-US" sz="1400" dirty="0"/>
                        <a:t>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4MP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8MP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8MP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8MP</a:t>
                      </a:r>
                    </a:p>
                  </a:txBody>
                  <a:tcPr anchor="ctr"/>
                </a:tc>
                <a:extLst>
                  <a:ext uri="{0D108BD9-81ED-4DB2-BD59-A6C34878D82A}">
                    <a16:rowId xmlns:a16="http://schemas.microsoft.com/office/drawing/2014/main" val="1237225955"/>
                  </a:ext>
                </a:extLst>
              </a:tr>
              <a:tr h="329934">
                <a:tc>
                  <a:txBody>
                    <a:bodyPr/>
                    <a:lstStyle/>
                    <a:p>
                      <a:r>
                        <a:rPr lang="en-US" sz="1400" dirty="0"/>
                        <a:t>fps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60</a:t>
                      </a: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30@4MP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30@8MP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30@8MP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30@8MP</a:t>
                      </a:r>
                    </a:p>
                  </a:txBody>
                  <a:tcPr anchor="ctr"/>
                </a:tc>
                <a:extLst>
                  <a:ext uri="{0D108BD9-81ED-4DB2-BD59-A6C34878D82A}">
                    <a16:rowId xmlns:a16="http://schemas.microsoft.com/office/drawing/2014/main" val="2355124088"/>
                  </a:ext>
                </a:extLst>
              </a:tr>
              <a:tr h="315796">
                <a:tc>
                  <a:txBody>
                    <a:bodyPr/>
                    <a:lstStyle/>
                    <a:p>
                      <a:r>
                        <a:rPr lang="en-US" sz="1400" dirty="0"/>
                        <a:t>Lens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f4.7-94mm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f4.8-120mm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f6.4-138.5mm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f6.4-138.5mm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f6.0-</a:t>
                      </a:r>
                      <a:r>
                        <a:rPr kumimoji="0" lang="en-US" sz="1400" b="1" i="0" u="none" strike="noStrike" kern="1200" cap="none" spc="0" normalizeH="0" baseline="0" noProof="0" dirty="0">
                          <a:ln>
                            <a:noFill/>
                          </a:ln>
                          <a:solidFill>
                            <a:prstClr val="black"/>
                          </a:solidFill>
                          <a:effectLst/>
                          <a:uLnTx/>
                          <a:uFillTx/>
                          <a:latin typeface="Calibri"/>
                          <a:ea typeface="+mn-ea"/>
                          <a:cs typeface="+mn-cs"/>
                        </a:rPr>
                        <a:t>150mm</a:t>
                      </a:r>
                    </a:p>
                  </a:txBody>
                  <a:tcPr anchor="ctr"/>
                </a:tc>
                <a:extLst>
                  <a:ext uri="{0D108BD9-81ED-4DB2-BD59-A6C34878D82A}">
                    <a16:rowId xmlns:a16="http://schemas.microsoft.com/office/drawing/2014/main" val="317165576"/>
                  </a:ext>
                </a:extLst>
              </a:tr>
              <a:tr h="320542">
                <a:tc>
                  <a:txBody>
                    <a:bodyPr/>
                    <a:lstStyle/>
                    <a:p>
                      <a:r>
                        <a:rPr lang="en-US" sz="1400" dirty="0"/>
                        <a:t>Zoom Ratio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20x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25x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22x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22x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25x</a:t>
                      </a:r>
                    </a:p>
                  </a:txBody>
                  <a:tcPr anchor="ctr"/>
                </a:tc>
                <a:extLst>
                  <a:ext uri="{0D108BD9-81ED-4DB2-BD59-A6C34878D82A}">
                    <a16:rowId xmlns:a16="http://schemas.microsoft.com/office/drawing/2014/main" val="2806913621"/>
                  </a:ext>
                </a:extLst>
              </a:tr>
              <a:tr h="303866">
                <a:tc>
                  <a:txBody>
                    <a:bodyPr/>
                    <a:lstStyle/>
                    <a:p>
                      <a:r>
                        <a:rPr lang="en-US" sz="1400" dirty="0"/>
                        <a:t>IR LED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No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extLst>
                  <a:ext uri="{0D108BD9-81ED-4DB2-BD59-A6C34878D82A}">
                    <a16:rowId xmlns:a16="http://schemas.microsoft.com/office/drawing/2014/main" val="1954913624"/>
                  </a:ext>
                </a:extLst>
              </a:tr>
              <a:tr h="324072">
                <a:tc>
                  <a:txBody>
                    <a:bodyPr/>
                    <a:lstStyle/>
                    <a:p>
                      <a:r>
                        <a:rPr lang="en-US" sz="1400" dirty="0"/>
                        <a:t>Audio</a:t>
                      </a:r>
                    </a:p>
                  </a:txBody>
                  <a:tcPr anchor="ctr"/>
                </a:tc>
                <a:tc>
                  <a:txBody>
                    <a:bodyPr/>
                    <a:lstStyle/>
                    <a:p>
                      <a:pPr algn="ctr"/>
                      <a:r>
                        <a:rPr lang="en-US" sz="1200" b="0" baseline="0" dirty="0"/>
                        <a:t>Mic-in, Line-in, Line-out</a:t>
                      </a:r>
                    </a:p>
                  </a:txBody>
                  <a:tcPr anchor="ctr"/>
                </a:tc>
                <a:tc>
                  <a:txBody>
                    <a:bodyPr/>
                    <a:lstStyle/>
                    <a:p>
                      <a:pPr algn="ctr"/>
                      <a:r>
                        <a:rPr lang="en-US" sz="1200" b="0" baseline="0" dirty="0"/>
                        <a:t>Line-in, Line-out</a:t>
                      </a:r>
                    </a:p>
                  </a:txBody>
                  <a:tcPr anchor="ctr"/>
                </a:tc>
                <a:tc>
                  <a:txBody>
                    <a:bodyPr/>
                    <a:lstStyle/>
                    <a:p>
                      <a:pPr algn="ctr"/>
                      <a:r>
                        <a:rPr lang="en-US" sz="1200" b="0" baseline="0" dirty="0"/>
                        <a: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extLst>
                  <a:ext uri="{0D108BD9-81ED-4DB2-BD59-A6C34878D82A}">
                    <a16:rowId xmlns:a16="http://schemas.microsoft.com/office/drawing/2014/main" val="2887029466"/>
                  </a:ext>
                </a:extLst>
              </a:tr>
              <a:tr h="329934">
                <a:tc>
                  <a:txBody>
                    <a:bodyPr/>
                    <a:lstStyle/>
                    <a:p>
                      <a:r>
                        <a:rPr lang="en-US" sz="1400" dirty="0"/>
                        <a:t>Analytics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1" baseline="0" dirty="0"/>
                        <a:t>Yes </a:t>
                      </a:r>
                      <a:r>
                        <a:rPr lang="en-US" sz="1100" b="1" baseline="0" dirty="0"/>
                        <a:t>(Deep Learning)</a:t>
                      </a:r>
                      <a:endParaRPr lang="en-US" sz="1400" b="1" baseline="0" dirty="0"/>
                    </a:p>
                  </a:txBody>
                  <a:tcPr anchor="ctr"/>
                </a:tc>
                <a:tc>
                  <a:txBody>
                    <a:bodyPr/>
                    <a:lstStyle/>
                    <a:p>
                      <a:pPr algn="ctr"/>
                      <a:r>
                        <a:rPr lang="en-US" sz="1400" b="1" baseline="0" dirty="0"/>
                        <a:t>Yes </a:t>
                      </a:r>
                      <a:r>
                        <a:rPr lang="en-US" sz="1100" b="1" baseline="0" dirty="0"/>
                        <a:t>(Deep Learning)</a:t>
                      </a:r>
                      <a:endParaRPr lang="en-US" sz="1400" b="1" baseline="0" dirty="0"/>
                    </a:p>
                  </a:txBody>
                  <a:tcPr anchor="ctr"/>
                </a:tc>
                <a:extLst>
                  <a:ext uri="{0D108BD9-81ED-4DB2-BD59-A6C34878D82A}">
                    <a16:rowId xmlns:a16="http://schemas.microsoft.com/office/drawing/2014/main" val="3399913165"/>
                  </a:ext>
                </a:extLst>
              </a:tr>
              <a:tr h="263142">
                <a:tc>
                  <a:txBody>
                    <a:bodyPr/>
                    <a:lstStyle/>
                    <a:p>
                      <a:r>
                        <a:rPr lang="en-US" sz="1400" dirty="0"/>
                        <a:t>Low Light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extLst>
                  <a:ext uri="{0D108BD9-81ED-4DB2-BD59-A6C34878D82A}">
                    <a16:rowId xmlns:a16="http://schemas.microsoft.com/office/drawing/2014/main" val="1480149340"/>
                  </a:ext>
                </a:extLst>
              </a:tr>
              <a:tr h="263142">
                <a:tc>
                  <a:txBody>
                    <a:bodyPr/>
                    <a:lstStyle/>
                    <a:p>
                      <a:r>
                        <a:rPr lang="en-US" sz="1400" dirty="0"/>
                        <a:t>WDR</a:t>
                      </a:r>
                    </a:p>
                  </a:txBody>
                  <a:tcPr anchor="ctr"/>
                </a:tc>
                <a:tc>
                  <a:txBody>
                    <a:bodyPr/>
                    <a:lstStyle/>
                    <a:p>
                      <a:pPr algn="ctr"/>
                      <a:r>
                        <a:rPr kumimoji="0" lang="en-US" sz="1400" b="1" i="0" u="none" strike="noStrike" kern="1200" cap="none" spc="0" normalizeH="0" baseline="0" noProof="0" dirty="0">
                          <a:ln>
                            <a:noFill/>
                          </a:ln>
                          <a:solidFill>
                            <a:prstClr val="black"/>
                          </a:solidFill>
                          <a:effectLst/>
                          <a:uLnTx/>
                          <a:uFillTx/>
                          <a:latin typeface="Calibri"/>
                          <a:ea typeface="+mn-ea"/>
                          <a:cs typeface="+mn-cs"/>
                        </a:rPr>
                        <a:t>Extreme (145dB)</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 (120dB)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Extreme (120dB)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mn-lt"/>
                          <a:ea typeface="+mn-ea"/>
                          <a:cs typeface="+mn-cs"/>
                        </a:rPr>
                        <a:t>Extreme (140dB)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Superior (120dB)</a:t>
                      </a:r>
                    </a:p>
                  </a:txBody>
                  <a:tcPr anchor="ctr"/>
                </a:tc>
                <a:extLst>
                  <a:ext uri="{0D108BD9-81ED-4DB2-BD59-A6C34878D82A}">
                    <a16:rowId xmlns:a16="http://schemas.microsoft.com/office/drawing/2014/main" val="1843652787"/>
                  </a:ext>
                </a:extLst>
              </a:tr>
            </a:tbl>
          </a:graphicData>
        </a:graphic>
      </p:graphicFrame>
      <p:pic>
        <p:nvPicPr>
          <p:cNvPr id="6146" name="Picture 2">
            <a:extLst>
              <a:ext uri="{FF2B5EF4-FFF2-40B4-BE49-F238E27FC236}">
                <a16:creationId xmlns:a16="http://schemas.microsoft.com/office/drawing/2014/main" id="{01564FC4-627D-1D33-7726-F9224EE6B1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348880"/>
            <a:ext cx="692274" cy="69227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0DF5BE10-E54C-8D6F-DAA7-DAD3269026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2348880"/>
            <a:ext cx="692274" cy="69227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id="{2450E752-4398-CFBA-D5B5-3703D0FDF4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348880"/>
            <a:ext cx="692274" cy="69227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E8462FD-6215-9A64-DC73-461F0C310B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4022" y="2348880"/>
            <a:ext cx="692274" cy="69227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4AAE3D7E-5378-026B-F4A1-6EDDDCE9CC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6376" y="2348880"/>
            <a:ext cx="692274" cy="692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198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1700808"/>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https://www.acti.com/video/v2801</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Z952</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1700808"/>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https://www.acti.com/video/v2796</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A952</a:t>
                </a:r>
              </a:p>
            </p:txBody>
          </p:sp>
        </p:grpSp>
      </p:grpSp>
      <p:grpSp>
        <p:nvGrpSpPr>
          <p:cNvPr id="2" name="Group 1">
            <a:extLst>
              <a:ext uri="{FF2B5EF4-FFF2-40B4-BE49-F238E27FC236}">
                <a16:creationId xmlns:a16="http://schemas.microsoft.com/office/drawing/2014/main" id="{AADFC277-BBBA-E642-E523-538146C9D1DB}"/>
              </a:ext>
            </a:extLst>
          </p:cNvPr>
          <p:cNvGrpSpPr/>
          <p:nvPr/>
        </p:nvGrpSpPr>
        <p:grpSpPr>
          <a:xfrm>
            <a:off x="539552" y="4283224"/>
            <a:ext cx="3600401" cy="2314128"/>
            <a:chOff x="251520" y="1763524"/>
            <a:chExt cx="3600401" cy="2314128"/>
          </a:xfrm>
        </p:grpSpPr>
        <p:sp>
          <p:nvSpPr>
            <p:cNvPr id="3" name="Rectangle 2">
              <a:extLst>
                <a:ext uri="{FF2B5EF4-FFF2-40B4-BE49-F238E27FC236}">
                  <a16:creationId xmlns:a16="http://schemas.microsoft.com/office/drawing/2014/main" id="{12196D5C-A3AF-F11B-23E7-8D6076CDAAD7}"/>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DCE8E7DA-2724-76E9-2E0A-99260D232A75}"/>
                </a:ext>
              </a:extLst>
            </p:cNvPr>
            <p:cNvGrpSpPr/>
            <p:nvPr/>
          </p:nvGrpSpPr>
          <p:grpSpPr>
            <a:xfrm>
              <a:off x="395537" y="1763524"/>
              <a:ext cx="3456384" cy="2314128"/>
              <a:chOff x="395537" y="1763524"/>
              <a:chExt cx="3456384" cy="2314128"/>
            </a:xfrm>
          </p:grpSpPr>
          <p:sp>
            <p:nvSpPr>
              <p:cNvPr id="10" name="TextBox 9">
                <a:extLst>
                  <a:ext uri="{FF2B5EF4-FFF2-40B4-BE49-F238E27FC236}">
                    <a16:creationId xmlns:a16="http://schemas.microsoft.com/office/drawing/2014/main" id="{035AA6D1-21FB-2CD2-C1A8-B01B41C1BE81}"/>
                  </a:ext>
                </a:extLst>
              </p:cNvPr>
              <p:cNvSpPr txBox="1"/>
              <p:nvPr/>
            </p:nvSpPr>
            <p:spPr>
              <a:xfrm>
                <a:off x="395537" y="3769875"/>
                <a:ext cx="3456384" cy="307777"/>
              </a:xfrm>
              <a:prstGeom prst="rect">
                <a:avLst/>
              </a:prstGeom>
              <a:noFill/>
            </p:spPr>
            <p:txBody>
              <a:bodyPr wrap="square">
                <a:spAutoFit/>
              </a:bodyPr>
              <a:lstStyle/>
              <a:p>
                <a:r>
                  <a:rPr lang="en-US" sz="1400" dirty="0">
                    <a:hlinkClick r:id="rId4"/>
                  </a:rPr>
                  <a:t>https://www.acti.com/video/v2798</a:t>
                </a:r>
                <a:endParaRPr lang="en-US" sz="1400" dirty="0"/>
              </a:p>
            </p:txBody>
          </p:sp>
          <p:sp>
            <p:nvSpPr>
              <p:cNvPr id="11" name="TextBox 10">
                <a:extLst>
                  <a:ext uri="{FF2B5EF4-FFF2-40B4-BE49-F238E27FC236}">
                    <a16:creationId xmlns:a16="http://schemas.microsoft.com/office/drawing/2014/main" id="{DD1A6EC9-F5F5-E3AB-8879-50CA872E2314}"/>
                  </a:ext>
                </a:extLst>
              </p:cNvPr>
              <p:cNvSpPr txBox="1"/>
              <p:nvPr/>
            </p:nvSpPr>
            <p:spPr>
              <a:xfrm>
                <a:off x="395537" y="1763524"/>
                <a:ext cx="3312367" cy="369332"/>
              </a:xfrm>
              <a:prstGeom prst="rect">
                <a:avLst/>
              </a:prstGeom>
              <a:noFill/>
            </p:spPr>
            <p:txBody>
              <a:bodyPr wrap="square" rtlCol="0">
                <a:spAutoFit/>
              </a:bodyPr>
              <a:lstStyle/>
              <a:p>
                <a:r>
                  <a:rPr lang="en-US" b="1" dirty="0"/>
                  <a:t>A952</a:t>
                </a:r>
              </a:p>
            </p:txBody>
          </p:sp>
        </p:grpSp>
      </p:grpSp>
      <p:grpSp>
        <p:nvGrpSpPr>
          <p:cNvPr id="13" name="Group 12">
            <a:extLst>
              <a:ext uri="{FF2B5EF4-FFF2-40B4-BE49-F238E27FC236}">
                <a16:creationId xmlns:a16="http://schemas.microsoft.com/office/drawing/2014/main" id="{26A4F906-E731-6357-4957-19A59C2D9EDA}"/>
              </a:ext>
            </a:extLst>
          </p:cNvPr>
          <p:cNvGrpSpPr/>
          <p:nvPr/>
        </p:nvGrpSpPr>
        <p:grpSpPr>
          <a:xfrm>
            <a:off x="4954009" y="4283224"/>
            <a:ext cx="3600401" cy="2314128"/>
            <a:chOff x="251520" y="1763524"/>
            <a:chExt cx="3600401" cy="2314128"/>
          </a:xfrm>
        </p:grpSpPr>
        <p:sp>
          <p:nvSpPr>
            <p:cNvPr id="14" name="Rectangle 13">
              <a:extLst>
                <a:ext uri="{FF2B5EF4-FFF2-40B4-BE49-F238E27FC236}">
                  <a16:creationId xmlns:a16="http://schemas.microsoft.com/office/drawing/2014/main" id="{EDFE7EB1-8C13-3F4A-BC2D-B06299F34583}"/>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87C618DC-5FB3-3445-D2C1-F3D8216C6F25}"/>
                </a:ext>
              </a:extLst>
            </p:cNvPr>
            <p:cNvGrpSpPr/>
            <p:nvPr/>
          </p:nvGrpSpPr>
          <p:grpSpPr>
            <a:xfrm>
              <a:off x="395537" y="1763524"/>
              <a:ext cx="3456384" cy="2314128"/>
              <a:chOff x="395537" y="1763524"/>
              <a:chExt cx="3456384" cy="2314128"/>
            </a:xfrm>
          </p:grpSpPr>
          <p:sp>
            <p:nvSpPr>
              <p:cNvPr id="16" name="TextBox 15">
                <a:extLst>
                  <a:ext uri="{FF2B5EF4-FFF2-40B4-BE49-F238E27FC236}">
                    <a16:creationId xmlns:a16="http://schemas.microsoft.com/office/drawing/2014/main" id="{562304F9-4E2D-5FD8-B7DB-0CF9C329E975}"/>
                  </a:ext>
                </a:extLst>
              </p:cNvPr>
              <p:cNvSpPr txBox="1"/>
              <p:nvPr/>
            </p:nvSpPr>
            <p:spPr>
              <a:xfrm>
                <a:off x="395537" y="3769875"/>
                <a:ext cx="3456384" cy="307777"/>
              </a:xfrm>
              <a:prstGeom prst="rect">
                <a:avLst/>
              </a:prstGeom>
              <a:noFill/>
            </p:spPr>
            <p:txBody>
              <a:bodyPr wrap="square">
                <a:spAutoFit/>
              </a:bodyPr>
              <a:lstStyle/>
              <a:p>
                <a:r>
                  <a:rPr lang="en-US" sz="1400" dirty="0">
                    <a:hlinkClick r:id="rId5"/>
                  </a:rPr>
                  <a:t>https://www.acti.com/video/v2800</a:t>
                </a:r>
                <a:endParaRPr lang="en-US" sz="1400" dirty="0"/>
              </a:p>
            </p:txBody>
          </p:sp>
          <p:sp>
            <p:nvSpPr>
              <p:cNvPr id="17" name="TextBox 16">
                <a:extLst>
                  <a:ext uri="{FF2B5EF4-FFF2-40B4-BE49-F238E27FC236}">
                    <a16:creationId xmlns:a16="http://schemas.microsoft.com/office/drawing/2014/main" id="{C1F5268D-1A18-082B-0B65-DE8123805BB6}"/>
                  </a:ext>
                </a:extLst>
              </p:cNvPr>
              <p:cNvSpPr txBox="1"/>
              <p:nvPr/>
            </p:nvSpPr>
            <p:spPr>
              <a:xfrm>
                <a:off x="395537" y="1763524"/>
                <a:ext cx="3312367" cy="369332"/>
              </a:xfrm>
              <a:prstGeom prst="rect">
                <a:avLst/>
              </a:prstGeom>
              <a:noFill/>
            </p:spPr>
            <p:txBody>
              <a:bodyPr wrap="square" rtlCol="0">
                <a:spAutoFit/>
              </a:bodyPr>
              <a:lstStyle/>
              <a:p>
                <a:r>
                  <a:rPr lang="en-US" b="1" dirty="0"/>
                  <a:t>Z954</a:t>
                </a:r>
              </a:p>
            </p:txBody>
          </p:sp>
        </p:grpSp>
      </p:grpSp>
      <p:pic>
        <p:nvPicPr>
          <p:cNvPr id="21" name="Picture 20">
            <a:extLst>
              <a:ext uri="{FF2B5EF4-FFF2-40B4-BE49-F238E27FC236}">
                <a16:creationId xmlns:a16="http://schemas.microsoft.com/office/drawing/2014/main" id="{A1985D36-54A1-8A00-6450-C98C8F0EBE86}"/>
              </a:ext>
            </a:extLst>
          </p:cNvPr>
          <p:cNvPicPr>
            <a:picLocks noChangeAspect="1"/>
          </p:cNvPicPr>
          <p:nvPr/>
        </p:nvPicPr>
        <p:blipFill>
          <a:blip r:embed="rId6"/>
          <a:stretch>
            <a:fillRect/>
          </a:stretch>
        </p:blipFill>
        <p:spPr>
          <a:xfrm>
            <a:off x="728672" y="2074309"/>
            <a:ext cx="3012188" cy="1697864"/>
          </a:xfrm>
          <a:prstGeom prst="rect">
            <a:avLst/>
          </a:prstGeom>
        </p:spPr>
      </p:pic>
      <p:pic>
        <p:nvPicPr>
          <p:cNvPr id="23" name="Picture 22">
            <a:extLst>
              <a:ext uri="{FF2B5EF4-FFF2-40B4-BE49-F238E27FC236}">
                <a16:creationId xmlns:a16="http://schemas.microsoft.com/office/drawing/2014/main" id="{58292E8A-6175-312F-81D4-07C7FE8002FA}"/>
              </a:ext>
            </a:extLst>
          </p:cNvPr>
          <p:cNvPicPr>
            <a:picLocks noChangeAspect="1"/>
          </p:cNvPicPr>
          <p:nvPr/>
        </p:nvPicPr>
        <p:blipFill>
          <a:blip r:embed="rId7"/>
          <a:stretch>
            <a:fillRect/>
          </a:stretch>
        </p:blipFill>
        <p:spPr>
          <a:xfrm>
            <a:off x="5148064" y="2070140"/>
            <a:ext cx="3024336" cy="1709407"/>
          </a:xfrm>
          <a:prstGeom prst="rect">
            <a:avLst/>
          </a:prstGeom>
        </p:spPr>
      </p:pic>
      <p:pic>
        <p:nvPicPr>
          <p:cNvPr id="25" name="Picture 24">
            <a:extLst>
              <a:ext uri="{FF2B5EF4-FFF2-40B4-BE49-F238E27FC236}">
                <a16:creationId xmlns:a16="http://schemas.microsoft.com/office/drawing/2014/main" id="{5DB32259-26C8-A0D8-84D0-6B0734EAD175}"/>
              </a:ext>
            </a:extLst>
          </p:cNvPr>
          <p:cNvPicPr>
            <a:picLocks noChangeAspect="1"/>
          </p:cNvPicPr>
          <p:nvPr/>
        </p:nvPicPr>
        <p:blipFill>
          <a:blip r:embed="rId8"/>
          <a:stretch>
            <a:fillRect/>
          </a:stretch>
        </p:blipFill>
        <p:spPr>
          <a:xfrm>
            <a:off x="5152975" y="4652556"/>
            <a:ext cx="2988618" cy="1701721"/>
          </a:xfrm>
          <a:prstGeom prst="rect">
            <a:avLst/>
          </a:prstGeom>
        </p:spPr>
      </p:pic>
      <p:pic>
        <p:nvPicPr>
          <p:cNvPr id="27" name="Picture 26">
            <a:extLst>
              <a:ext uri="{FF2B5EF4-FFF2-40B4-BE49-F238E27FC236}">
                <a16:creationId xmlns:a16="http://schemas.microsoft.com/office/drawing/2014/main" id="{90273DD2-9539-509C-F5ED-9FAB212E2B50}"/>
              </a:ext>
            </a:extLst>
          </p:cNvPr>
          <p:cNvPicPr>
            <a:picLocks noChangeAspect="1"/>
          </p:cNvPicPr>
          <p:nvPr/>
        </p:nvPicPr>
        <p:blipFill>
          <a:blip r:embed="rId9"/>
          <a:stretch>
            <a:fillRect/>
          </a:stretch>
        </p:blipFill>
        <p:spPr>
          <a:xfrm>
            <a:off x="723451" y="4652556"/>
            <a:ext cx="3017410" cy="1702008"/>
          </a:xfrm>
          <a:prstGeom prst="rect">
            <a:avLst/>
          </a:prstGeom>
        </p:spPr>
      </p:pic>
    </p:spTree>
    <p:extLst>
      <p:ext uri="{BB962C8B-B14F-4D97-AF65-F5344CB8AC3E}">
        <p14:creationId xmlns:p14="http://schemas.microsoft.com/office/powerpoint/2010/main" val="1579698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 Offering</a:t>
            </a:r>
          </a:p>
        </p:txBody>
      </p:sp>
      <p:graphicFrame>
        <p:nvGraphicFramePr>
          <p:cNvPr id="4" name="Table 3">
            <a:extLst>
              <a:ext uri="{FF2B5EF4-FFF2-40B4-BE49-F238E27FC236}">
                <a16:creationId xmlns:a16="http://schemas.microsoft.com/office/drawing/2014/main" id="{93A13C57-E49A-FA52-8606-C9146D596FFE}"/>
              </a:ext>
            </a:extLst>
          </p:cNvPr>
          <p:cNvGraphicFramePr>
            <a:graphicFrameLocks noGrp="1"/>
          </p:cNvGraphicFramePr>
          <p:nvPr>
            <p:extLst>
              <p:ext uri="{D42A27DB-BD31-4B8C-83A1-F6EECF244321}">
                <p14:modId xmlns:p14="http://schemas.microsoft.com/office/powerpoint/2010/main" val="705347127"/>
              </p:ext>
            </p:extLst>
          </p:nvPr>
        </p:nvGraphicFramePr>
        <p:xfrm>
          <a:off x="107504" y="1700808"/>
          <a:ext cx="8964488" cy="5090200"/>
        </p:xfrm>
        <a:graphic>
          <a:graphicData uri="http://schemas.openxmlformats.org/drawingml/2006/table">
            <a:tbl>
              <a:tblPr firstRow="1" bandRow="1">
                <a:tableStyleId>{5940675A-B579-460E-94D1-54222C63F5DA}</a:tableStyleId>
              </a:tblPr>
              <a:tblGrid>
                <a:gridCol w="1120561">
                  <a:extLst>
                    <a:ext uri="{9D8B030D-6E8A-4147-A177-3AD203B41FA5}">
                      <a16:colId xmlns:a16="http://schemas.microsoft.com/office/drawing/2014/main" val="20000"/>
                    </a:ext>
                  </a:extLst>
                </a:gridCol>
                <a:gridCol w="1120561">
                  <a:extLst>
                    <a:ext uri="{9D8B030D-6E8A-4147-A177-3AD203B41FA5}">
                      <a16:colId xmlns:a16="http://schemas.microsoft.com/office/drawing/2014/main" val="20001"/>
                    </a:ext>
                  </a:extLst>
                </a:gridCol>
                <a:gridCol w="1120561">
                  <a:extLst>
                    <a:ext uri="{9D8B030D-6E8A-4147-A177-3AD203B41FA5}">
                      <a16:colId xmlns:a16="http://schemas.microsoft.com/office/drawing/2014/main" val="209355966"/>
                    </a:ext>
                  </a:extLst>
                </a:gridCol>
                <a:gridCol w="1120561">
                  <a:extLst>
                    <a:ext uri="{9D8B030D-6E8A-4147-A177-3AD203B41FA5}">
                      <a16:colId xmlns:a16="http://schemas.microsoft.com/office/drawing/2014/main" val="1177489061"/>
                    </a:ext>
                  </a:extLst>
                </a:gridCol>
                <a:gridCol w="1120561">
                  <a:extLst>
                    <a:ext uri="{9D8B030D-6E8A-4147-A177-3AD203B41FA5}">
                      <a16:colId xmlns:a16="http://schemas.microsoft.com/office/drawing/2014/main" val="3011356832"/>
                    </a:ext>
                  </a:extLst>
                </a:gridCol>
                <a:gridCol w="1120561">
                  <a:extLst>
                    <a:ext uri="{9D8B030D-6E8A-4147-A177-3AD203B41FA5}">
                      <a16:colId xmlns:a16="http://schemas.microsoft.com/office/drawing/2014/main" val="3704824902"/>
                    </a:ext>
                  </a:extLst>
                </a:gridCol>
                <a:gridCol w="1120561">
                  <a:extLst>
                    <a:ext uri="{9D8B030D-6E8A-4147-A177-3AD203B41FA5}">
                      <a16:colId xmlns:a16="http://schemas.microsoft.com/office/drawing/2014/main" val="1727153133"/>
                    </a:ext>
                  </a:extLst>
                </a:gridCol>
                <a:gridCol w="1120561">
                  <a:extLst>
                    <a:ext uri="{9D8B030D-6E8A-4147-A177-3AD203B41FA5}">
                      <a16:colId xmlns:a16="http://schemas.microsoft.com/office/drawing/2014/main" val="4267990079"/>
                    </a:ext>
                  </a:extLst>
                </a:gridCol>
              </a:tblGrid>
              <a:tr h="388950">
                <a:tc>
                  <a:txBody>
                    <a:bodyPr/>
                    <a:lstStyle/>
                    <a:p>
                      <a:r>
                        <a:rPr lang="en-US" sz="2400" b="1" dirty="0">
                          <a:solidFill>
                            <a:srgbClr val="FF0000"/>
                          </a:solidFill>
                        </a:rPr>
                        <a:t>30-40x</a:t>
                      </a:r>
                      <a:endParaRPr lang="en-US" sz="1400" b="1" dirty="0">
                        <a:solidFill>
                          <a:srgbClr val="FF0000"/>
                        </a:solidFill>
                      </a:endParaRPr>
                    </a:p>
                  </a:txBody>
                  <a:tcPr anchor="ctr">
                    <a:solidFill>
                      <a:schemeClr val="bg1">
                        <a:lumMod val="95000"/>
                      </a:schemeClr>
                    </a:solidFill>
                  </a:tcPr>
                </a:tc>
                <a:tc>
                  <a:txBody>
                    <a:bodyPr/>
                    <a:lstStyle/>
                    <a:p>
                      <a:pPr algn="ctr"/>
                      <a:r>
                        <a:rPr lang="en-US" sz="1400" dirty="0"/>
                        <a:t>B934</a:t>
                      </a:r>
                    </a:p>
                  </a:txBody>
                  <a:tcPr anchor="ctr">
                    <a:solidFill>
                      <a:schemeClr val="bg1">
                        <a:lumMod val="95000"/>
                      </a:schemeClr>
                    </a:solidFill>
                  </a:tcPr>
                </a:tc>
                <a:tc>
                  <a:txBody>
                    <a:bodyPr/>
                    <a:lstStyle/>
                    <a:p>
                      <a:pPr algn="ctr"/>
                      <a:r>
                        <a:rPr lang="en-US" sz="1400" dirty="0"/>
                        <a:t>B923</a:t>
                      </a:r>
                    </a:p>
                  </a:txBody>
                  <a:tcPr anchor="ctr">
                    <a:solidFill>
                      <a:schemeClr val="bg1">
                        <a:lumMod val="95000"/>
                      </a:schemeClr>
                    </a:solidFill>
                  </a:tcPr>
                </a:tc>
                <a:tc>
                  <a:txBody>
                    <a:bodyPr/>
                    <a:lstStyle/>
                    <a:p>
                      <a:pPr algn="ctr"/>
                      <a:r>
                        <a:rPr lang="en-US" sz="1400" dirty="0"/>
                        <a:t>I98</a:t>
                      </a:r>
                    </a:p>
                  </a:txBody>
                  <a:tcPr anchor="ctr">
                    <a:solidFill>
                      <a:schemeClr val="bg1">
                        <a:lumMod val="95000"/>
                      </a:schemeClr>
                    </a:solidFill>
                  </a:tcPr>
                </a:tc>
                <a:tc>
                  <a:txBody>
                    <a:bodyPr/>
                    <a:lstStyle/>
                    <a:p>
                      <a:pPr algn="ctr"/>
                      <a:r>
                        <a:rPr lang="en-US" sz="1400" dirty="0"/>
                        <a:t>I915</a:t>
                      </a:r>
                    </a:p>
                  </a:txBody>
                  <a:tcPr anchor="ctr">
                    <a:solidFill>
                      <a:schemeClr val="bg1">
                        <a:lumMod val="95000"/>
                      </a:schemeClr>
                    </a:solidFill>
                  </a:tcPr>
                </a:tc>
                <a:tc>
                  <a:txBody>
                    <a:bodyPr/>
                    <a:lstStyle/>
                    <a:p>
                      <a:pPr algn="ctr"/>
                      <a:r>
                        <a:rPr lang="en-US" sz="1400" dirty="0"/>
                        <a:t>A956</a:t>
                      </a:r>
                    </a:p>
                  </a:txBody>
                  <a:tcPr anchor="ctr">
                    <a:solidFill>
                      <a:schemeClr val="bg1">
                        <a:lumMod val="95000"/>
                      </a:schemeClr>
                    </a:solidFill>
                  </a:tcPr>
                </a:tc>
                <a:tc>
                  <a:txBody>
                    <a:bodyPr/>
                    <a:lstStyle/>
                    <a:p>
                      <a:pPr algn="ctr"/>
                      <a:r>
                        <a:rPr lang="en-US" sz="1400" dirty="0"/>
                        <a:t>B915</a:t>
                      </a:r>
                    </a:p>
                  </a:txBody>
                  <a:tcPr anchor="ctr">
                    <a:solidFill>
                      <a:schemeClr val="bg1">
                        <a:lumMod val="95000"/>
                      </a:schemeClr>
                    </a:solidFill>
                  </a:tcPr>
                </a:tc>
                <a:tc>
                  <a:txBody>
                    <a:bodyPr/>
                    <a:lstStyle/>
                    <a:p>
                      <a:pPr algn="ctr"/>
                      <a:r>
                        <a:rPr lang="en-US" sz="1400" dirty="0"/>
                        <a:t>B928</a:t>
                      </a:r>
                    </a:p>
                  </a:txBody>
                  <a:tcPr anchor="ctr">
                    <a:solidFill>
                      <a:schemeClr val="bg1">
                        <a:lumMod val="95000"/>
                      </a:schemeClr>
                    </a:solidFill>
                  </a:tcPr>
                </a:tc>
                <a:extLst>
                  <a:ext uri="{0D108BD9-81ED-4DB2-BD59-A6C34878D82A}">
                    <a16:rowId xmlns:a16="http://schemas.microsoft.com/office/drawing/2014/main" val="10000"/>
                  </a:ext>
                </a:extLst>
              </a:tr>
              <a:tr h="755888">
                <a:tc>
                  <a:txBody>
                    <a:bodyPr/>
                    <a:lstStyle/>
                    <a:p>
                      <a:r>
                        <a:rPr lang="en-US" sz="1400" dirty="0"/>
                        <a:t>Photo</a:t>
                      </a:r>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tc>
                  <a:txBody>
                    <a:bodyPr/>
                    <a:lstStyle/>
                    <a:p>
                      <a:pPr algn="ctr"/>
                      <a:endParaRPr lang="en-US" sz="1400" baseline="0" dirty="0"/>
                    </a:p>
                  </a:txBody>
                  <a:tcPr anchor="ctr"/>
                </a:tc>
                <a:extLst>
                  <a:ext uri="{0D108BD9-81ED-4DB2-BD59-A6C34878D82A}">
                    <a16:rowId xmlns:a16="http://schemas.microsoft.com/office/drawing/2014/main" val="193500009"/>
                  </a:ext>
                </a:extLst>
              </a:tr>
              <a:tr h="329934">
                <a:tc>
                  <a:txBody>
                    <a:bodyPr/>
                    <a:lstStyle/>
                    <a:p>
                      <a:r>
                        <a:rPr lang="en-US" sz="1400" dirty="0"/>
                        <a:t>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Speed Dome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Speed Dome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Speed Dome</a:t>
                      </a:r>
                    </a:p>
                  </a:txBody>
                  <a:tcPr anchor="ctr"/>
                </a:tc>
                <a:extLst>
                  <a:ext uri="{0D108BD9-81ED-4DB2-BD59-A6C34878D82A}">
                    <a16:rowId xmlns:a16="http://schemas.microsoft.com/office/drawing/2014/main" val="2814230364"/>
                  </a:ext>
                </a:extLst>
              </a:tr>
              <a:tr h="231920">
                <a:tc>
                  <a:txBody>
                    <a:bodyPr/>
                    <a:lstStyle/>
                    <a:p>
                      <a:r>
                        <a:rPr lang="en-US" sz="1400" dirty="0"/>
                        <a:t>In/Outdoor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50"/>
                          </a:solidFill>
                        </a:rPr>
                        <a:t>Indoor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rgbClr val="00B050"/>
                          </a:solidFill>
                        </a:rPr>
                        <a:t>Indoor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70C0"/>
                          </a:solidFill>
                          <a:effectLst/>
                          <a:uLnTx/>
                          <a:uFillTx/>
                          <a:latin typeface="Calibri"/>
                          <a:ea typeface="+mn-ea"/>
                          <a:cs typeface="+mn-cs"/>
                        </a:rPr>
                        <a:t>Outdoor</a:t>
                      </a:r>
                      <a:endParaRPr lang="en-US" sz="1400" b="1" dirty="0">
                        <a:solidFill>
                          <a:srgbClr val="0070C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70C0"/>
                          </a:solidFill>
                          <a:effectLst/>
                          <a:uLnTx/>
                          <a:uFillTx/>
                          <a:latin typeface="Calibri"/>
                          <a:ea typeface="+mn-ea"/>
                          <a:cs typeface="+mn-cs"/>
                        </a:rPr>
                        <a:t>Outdoor</a:t>
                      </a:r>
                      <a:endParaRPr lang="en-US" sz="1400" b="1" dirty="0">
                        <a:solidFill>
                          <a:srgbClr val="0070C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70C0"/>
                          </a:solidFill>
                          <a:effectLst/>
                          <a:uLnTx/>
                          <a:uFillTx/>
                          <a:latin typeface="Calibri"/>
                          <a:ea typeface="+mn-ea"/>
                          <a:cs typeface="+mn-cs"/>
                        </a:rPr>
                        <a:t>Outdoor</a:t>
                      </a:r>
                      <a:endParaRPr lang="en-US" sz="1400" b="1" dirty="0">
                        <a:solidFill>
                          <a:srgbClr val="0070C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70C0"/>
                          </a:solidFill>
                          <a:effectLst/>
                          <a:uLnTx/>
                          <a:uFillTx/>
                          <a:latin typeface="Calibri"/>
                          <a:ea typeface="+mn-ea"/>
                          <a:cs typeface="+mn-cs"/>
                        </a:rPr>
                        <a:t>Outdoor</a:t>
                      </a:r>
                      <a:endParaRPr lang="en-US" sz="1400" b="1" dirty="0">
                        <a:solidFill>
                          <a:srgbClr val="0070C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70C0"/>
                          </a:solidFill>
                          <a:effectLst/>
                          <a:uLnTx/>
                          <a:uFillTx/>
                          <a:latin typeface="Calibri"/>
                          <a:ea typeface="+mn-ea"/>
                          <a:cs typeface="+mn-cs"/>
                        </a:rPr>
                        <a:t>Outdoor</a:t>
                      </a:r>
                      <a:endParaRPr lang="en-US" sz="1400" b="1" dirty="0">
                        <a:solidFill>
                          <a:srgbClr val="0070C0"/>
                        </a:solidFill>
                      </a:endParaRPr>
                    </a:p>
                  </a:txBody>
                  <a:tcPr anchor="ctr"/>
                </a:tc>
                <a:extLst>
                  <a:ext uri="{0D108BD9-81ED-4DB2-BD59-A6C34878D82A}">
                    <a16:rowId xmlns:a16="http://schemas.microsoft.com/office/drawing/2014/main" val="1922127925"/>
                  </a:ext>
                </a:extLst>
              </a:tr>
              <a:tr h="262026">
                <a:tc>
                  <a:txBody>
                    <a:bodyPr/>
                    <a:lstStyle/>
                    <a:p>
                      <a:r>
                        <a:rPr lang="en-US" sz="1400" dirty="0"/>
                        <a:t>Resolution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5MP</a:t>
                      </a:r>
                    </a:p>
                  </a:txBody>
                  <a:tcPr anchor="ctr"/>
                </a:tc>
                <a:extLst>
                  <a:ext uri="{0D108BD9-81ED-4DB2-BD59-A6C34878D82A}">
                    <a16:rowId xmlns:a16="http://schemas.microsoft.com/office/drawing/2014/main" val="1237225955"/>
                  </a:ext>
                </a:extLst>
              </a:tr>
              <a:tr h="292132">
                <a:tc>
                  <a:txBody>
                    <a:bodyPr/>
                    <a:lstStyle/>
                    <a:p>
                      <a:r>
                        <a:rPr lang="en-US" sz="1400" dirty="0"/>
                        <a:t>fps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t>60</a:t>
                      </a:r>
                      <a:r>
                        <a:rPr lang="en-US" sz="1400" b="0" dirty="0"/>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60</a:t>
                      </a:r>
                      <a:r>
                        <a:rPr kumimoji="0" lang="en-US" sz="1400" b="0" i="0" u="none" strike="noStrike" kern="1200" cap="none" spc="0" normalizeH="0" baseline="0" noProof="0">
                          <a:ln>
                            <a:noFill/>
                          </a:ln>
                          <a:solidFill>
                            <a:prstClr val="black"/>
                          </a:solidFill>
                          <a:effectLst/>
                          <a:uLnTx/>
                          <a:uFillTx/>
                          <a:latin typeface="Calibri"/>
                          <a:ea typeface="+mn-ea"/>
                          <a:cs typeface="+mn-cs"/>
                        </a:rPr>
                        <a:t>@2MP</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a:ea typeface="+mn-ea"/>
                          <a:cs typeface="+mn-cs"/>
                        </a:rPr>
                        <a:t>60</a:t>
                      </a:r>
                      <a:r>
                        <a:rPr kumimoji="0" lang="en-US" sz="1400" b="0" i="0" u="none" strike="noStrike" kern="1200" cap="none" spc="0" normalizeH="0" baseline="0" noProof="0">
                          <a:ln>
                            <a:noFill/>
                          </a:ln>
                          <a:solidFill>
                            <a:prstClr val="black"/>
                          </a:solidFill>
                          <a:effectLst/>
                          <a:uLnTx/>
                          <a:uFillTx/>
                          <a:latin typeface="Calibri"/>
                          <a:ea typeface="+mn-ea"/>
                          <a:cs typeface="+mn-cs"/>
                        </a:rPr>
                        <a:t>@2MP</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60</a:t>
                      </a:r>
                      <a:r>
                        <a:rPr kumimoji="0" lang="en-US" sz="1400" b="0" i="0" u="none" strike="noStrike" kern="1200" cap="none" spc="0" normalizeH="0" baseline="0" noProof="0" dirty="0">
                          <a:ln>
                            <a:noFill/>
                          </a:ln>
                          <a:solidFill>
                            <a:prstClr val="black"/>
                          </a:solidFill>
                          <a:effectLst/>
                          <a:uLnTx/>
                          <a:uFillTx/>
                          <a:latin typeface="Calibri"/>
                          <a:ea typeface="+mn-ea"/>
                          <a:cs typeface="+mn-cs"/>
                        </a:rPr>
                        <a:t>@2MP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30@3MP</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30@5MP</a:t>
                      </a:r>
                    </a:p>
                  </a:txBody>
                  <a:tcPr anchor="ctr"/>
                </a:tc>
                <a:extLst>
                  <a:ext uri="{0D108BD9-81ED-4DB2-BD59-A6C34878D82A}">
                    <a16:rowId xmlns:a16="http://schemas.microsoft.com/office/drawing/2014/main" val="2355124088"/>
                  </a:ext>
                </a:extLst>
              </a:tr>
              <a:tr h="315796">
                <a:tc>
                  <a:txBody>
                    <a:bodyPr/>
                    <a:lstStyle/>
                    <a:p>
                      <a:r>
                        <a:rPr lang="en-US" sz="1400" dirty="0"/>
                        <a:t>Lens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f4.5-135mm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f4.5-135mm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f4.5-148.5mm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f4.6-</a:t>
                      </a:r>
                      <a:r>
                        <a:rPr kumimoji="0" lang="en-US" sz="1200" b="1" i="0" u="none" strike="noStrike" kern="1200" cap="none" spc="0" normalizeH="0" baseline="0" noProof="0" dirty="0">
                          <a:ln>
                            <a:noFill/>
                          </a:ln>
                          <a:solidFill>
                            <a:prstClr val="black"/>
                          </a:solidFill>
                          <a:effectLst/>
                          <a:uLnTx/>
                          <a:uFillTx/>
                          <a:latin typeface="+mn-lt"/>
                          <a:ea typeface="+mn-ea"/>
                          <a:cs typeface="+mn-cs"/>
                        </a:rPr>
                        <a:t>165.6mm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f4.3-</a:t>
                      </a:r>
                      <a:r>
                        <a:rPr kumimoji="0" lang="en-US" sz="1200" b="1" i="0" u="none" strike="noStrike" kern="1200" cap="none" spc="0" normalizeH="0" baseline="0" noProof="0" dirty="0">
                          <a:ln>
                            <a:noFill/>
                          </a:ln>
                          <a:solidFill>
                            <a:prstClr val="black"/>
                          </a:solidFill>
                          <a:effectLst/>
                          <a:uLnTx/>
                          <a:uFillTx/>
                          <a:latin typeface="Calibri"/>
                          <a:ea typeface="+mn-ea"/>
                          <a:cs typeface="+mn-cs"/>
                        </a:rPr>
                        <a:t>170mm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a:ea typeface="+mn-ea"/>
                          <a:cs typeface="+mn-cs"/>
                        </a:rPr>
                        <a:t>f4.6-</a:t>
                      </a:r>
                      <a:r>
                        <a:rPr kumimoji="0" lang="en-US" sz="1200" b="1" i="0" u="none" strike="noStrike" kern="1200" cap="none" spc="0" normalizeH="0" baseline="0" noProof="0">
                          <a:ln>
                            <a:noFill/>
                          </a:ln>
                          <a:solidFill>
                            <a:prstClr val="black"/>
                          </a:solidFill>
                          <a:effectLst/>
                          <a:uLnTx/>
                          <a:uFillTx/>
                          <a:latin typeface="Calibri"/>
                          <a:ea typeface="+mn-ea"/>
                          <a:cs typeface="+mn-cs"/>
                        </a:rPr>
                        <a:t>165.6mm</a:t>
                      </a:r>
                      <a:endParaRPr kumimoji="0" lang="en-US" sz="1200" b="1"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f4.6-</a:t>
                      </a:r>
                      <a:r>
                        <a:rPr kumimoji="0" lang="en-US" sz="1200" b="1" i="0" u="none" strike="noStrike" kern="1200" cap="none" spc="0" normalizeH="0" baseline="0" noProof="0" dirty="0">
                          <a:ln>
                            <a:noFill/>
                          </a:ln>
                          <a:solidFill>
                            <a:prstClr val="black"/>
                          </a:solidFill>
                          <a:effectLst/>
                          <a:uLnTx/>
                          <a:uFillTx/>
                          <a:latin typeface="Calibri"/>
                          <a:ea typeface="+mn-ea"/>
                          <a:cs typeface="+mn-cs"/>
                        </a:rPr>
                        <a:t>165.6mm</a:t>
                      </a:r>
                    </a:p>
                  </a:txBody>
                  <a:tcPr anchor="ctr"/>
                </a:tc>
                <a:extLst>
                  <a:ext uri="{0D108BD9-81ED-4DB2-BD59-A6C34878D82A}">
                    <a16:rowId xmlns:a16="http://schemas.microsoft.com/office/drawing/2014/main" val="317165576"/>
                  </a:ext>
                </a:extLst>
              </a:tr>
              <a:tr h="320542">
                <a:tc>
                  <a:txBody>
                    <a:bodyPr/>
                    <a:lstStyle/>
                    <a:p>
                      <a:r>
                        <a:rPr lang="en-US" sz="1400" dirty="0"/>
                        <a:t>Zoom Ratio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30x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30x</a:t>
                      </a:r>
                      <a:endParaRPr lang="en-US" sz="14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33x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36x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40x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36x</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baseline="0" dirty="0"/>
                        <a:t>36x</a:t>
                      </a:r>
                    </a:p>
                  </a:txBody>
                  <a:tcPr anchor="ctr"/>
                </a:tc>
                <a:extLst>
                  <a:ext uri="{0D108BD9-81ED-4DB2-BD59-A6C34878D82A}">
                    <a16:rowId xmlns:a16="http://schemas.microsoft.com/office/drawing/2014/main" val="2806913621"/>
                  </a:ext>
                </a:extLst>
              </a:tr>
              <a:tr h="303866">
                <a:tc>
                  <a:txBody>
                    <a:bodyPr/>
                    <a:lstStyle/>
                    <a:p>
                      <a:r>
                        <a:rPr lang="en-US" sz="1400" dirty="0"/>
                        <a:t>IR LED</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No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No</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baseline="0" dirty="0"/>
                        <a:t>Yes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lang="en-US" sz="1400" b="0"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endParaRPr lang="en-US" sz="1400" b="0" baseline="0" dirty="0"/>
                    </a:p>
                  </a:txBody>
                  <a:tcPr anchor="ctr"/>
                </a:tc>
                <a:extLst>
                  <a:ext uri="{0D108BD9-81ED-4DB2-BD59-A6C34878D82A}">
                    <a16:rowId xmlns:a16="http://schemas.microsoft.com/office/drawing/2014/main" val="1954913624"/>
                  </a:ext>
                </a:extLst>
              </a:tr>
              <a:tr h="324072">
                <a:tc>
                  <a:txBody>
                    <a:bodyPr/>
                    <a:lstStyle/>
                    <a:p>
                      <a:r>
                        <a:rPr lang="en-US" sz="1400" dirty="0"/>
                        <a:t>Audio</a:t>
                      </a:r>
                    </a:p>
                  </a:txBody>
                  <a:tcPr anchor="ctr"/>
                </a:tc>
                <a:tc>
                  <a:txBody>
                    <a:bodyPr/>
                    <a:lstStyle/>
                    <a:p>
                      <a:pPr algn="ctr"/>
                      <a:r>
                        <a:rPr lang="en-US" sz="1200" b="0" baseline="0" dirty="0"/>
                        <a:t>Mic-in, Line-in, Line-out</a:t>
                      </a:r>
                    </a:p>
                  </a:txBody>
                  <a:tcPr anchor="ctr"/>
                </a:tc>
                <a:tc>
                  <a:txBody>
                    <a:bodyPr/>
                    <a:lstStyle/>
                    <a:p>
                      <a:pPr algn="ctr"/>
                      <a:r>
                        <a:rPr lang="en-US" sz="1200" b="0" baseline="0" dirty="0"/>
                        <a:t>Mic-in, 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baseline="0" dirty="0"/>
                        <a:t>Line-in, Line-out</a:t>
                      </a:r>
                    </a:p>
                  </a:txBody>
                  <a:tcPr anchor="ctr"/>
                </a:tc>
                <a:extLst>
                  <a:ext uri="{0D108BD9-81ED-4DB2-BD59-A6C34878D82A}">
                    <a16:rowId xmlns:a16="http://schemas.microsoft.com/office/drawing/2014/main" val="2887029466"/>
                  </a:ext>
                </a:extLst>
              </a:tr>
              <a:tr h="329934">
                <a:tc>
                  <a:txBody>
                    <a:bodyPr/>
                    <a:lstStyle/>
                    <a:p>
                      <a:r>
                        <a:rPr lang="en-US" sz="1400" dirty="0"/>
                        <a:t>Analytics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p>
                  </a:txBody>
                  <a:tcPr anchor="ctr"/>
                </a:tc>
                <a:tc>
                  <a:txBody>
                    <a:bodyPr/>
                    <a:lstStyle/>
                    <a:p>
                      <a:pPr algn="ctr"/>
                      <a:r>
                        <a:rPr lang="en-US" sz="1400" b="0" baseline="0" dirty="0"/>
                        <a:t>Yes</a:t>
                      </a:r>
                      <a:endParaRPr lang="en-US" sz="1400" b="1" baseline="0" dirty="0"/>
                    </a:p>
                  </a:txBody>
                  <a:tcPr anchor="ctr"/>
                </a:tc>
                <a:tc>
                  <a:txBody>
                    <a:bodyPr/>
                    <a:lstStyle/>
                    <a:p>
                      <a:pPr algn="ctr"/>
                      <a:r>
                        <a:rPr lang="en-US" sz="1400" b="1" baseline="0" dirty="0"/>
                        <a:t>Yes </a:t>
                      </a:r>
                      <a:r>
                        <a:rPr lang="en-US" sz="1100" b="1" baseline="0" dirty="0"/>
                        <a:t>(Deep Learning)</a:t>
                      </a:r>
                      <a:endParaRPr lang="en-US" sz="1400" b="1" baseline="0" dirty="0"/>
                    </a:p>
                  </a:txBody>
                  <a:tcPr anchor="ctr"/>
                </a:tc>
                <a:tc>
                  <a:txBody>
                    <a:bodyPr/>
                    <a:lstStyle/>
                    <a:p>
                      <a:pPr algn="ctr"/>
                      <a:r>
                        <a:rPr lang="en-US" sz="1400" b="0" baseline="0" dirty="0"/>
                        <a:t>Yes</a:t>
                      </a:r>
                      <a:endParaRPr lang="en-US" sz="1400" b="1" baseline="0" dirty="0"/>
                    </a:p>
                  </a:txBody>
                  <a:tcPr anchor="ctr"/>
                </a:tc>
                <a:tc>
                  <a:txBody>
                    <a:bodyPr/>
                    <a:lstStyle/>
                    <a:p>
                      <a:pPr algn="ctr"/>
                      <a:r>
                        <a:rPr lang="en-US" sz="1400" b="0" baseline="0" dirty="0"/>
                        <a:t>Yes</a:t>
                      </a:r>
                      <a:endParaRPr lang="en-US" sz="1400" b="1" baseline="0" dirty="0"/>
                    </a:p>
                  </a:txBody>
                  <a:tcPr anchor="ctr"/>
                </a:tc>
                <a:extLst>
                  <a:ext uri="{0D108BD9-81ED-4DB2-BD59-A6C34878D82A}">
                    <a16:rowId xmlns:a16="http://schemas.microsoft.com/office/drawing/2014/main" val="3399913165"/>
                  </a:ext>
                </a:extLst>
              </a:tr>
              <a:tr h="263142">
                <a:tc>
                  <a:txBody>
                    <a:bodyPr/>
                    <a:lstStyle/>
                    <a:p>
                      <a:r>
                        <a:rPr lang="en-US" sz="1400" dirty="0"/>
                        <a:t>Low Light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Superior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a:ea typeface="+mn-ea"/>
                          <a:cs typeface="+mn-cs"/>
                        </a:rPr>
                        <a:t>Extreme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mn-lt"/>
                          <a:ea typeface="+mn-ea"/>
                          <a:cs typeface="+mn-cs"/>
                        </a:rPr>
                        <a:t>Extreme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Superior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chor="ctr"/>
                </a:tc>
                <a:extLst>
                  <a:ext uri="{0D108BD9-81ED-4DB2-BD59-A6C34878D82A}">
                    <a16:rowId xmlns:a16="http://schemas.microsoft.com/office/drawing/2014/main" val="1480149340"/>
                  </a:ext>
                </a:extLst>
              </a:tr>
              <a:tr h="263142">
                <a:tc>
                  <a:txBody>
                    <a:bodyPr/>
                    <a:lstStyle/>
                    <a:p>
                      <a:r>
                        <a:rPr lang="en-US" sz="1400" dirty="0"/>
                        <a:t>WDR</a:t>
                      </a:r>
                    </a:p>
                  </a:txBody>
                  <a:tcPr anchor="ctr"/>
                </a:tc>
                <a:tc>
                  <a:txBody>
                    <a:bodyPr/>
                    <a:lstStyle/>
                    <a:p>
                      <a:pPr algn="ctr"/>
                      <a:r>
                        <a:rPr kumimoji="0" lang="en-US" sz="1200" b="1" i="0" u="none" strike="noStrike" kern="1200" cap="none" spc="0" normalizeH="0" baseline="0" noProof="0" dirty="0">
                          <a:ln>
                            <a:noFill/>
                          </a:ln>
                          <a:solidFill>
                            <a:prstClr val="black"/>
                          </a:solidFill>
                          <a:effectLst/>
                          <a:uLnTx/>
                          <a:uFillTx/>
                          <a:latin typeface="Calibri"/>
                          <a:ea typeface="+mn-ea"/>
                          <a:cs typeface="+mn-cs"/>
                        </a:rPr>
                        <a:t>Extreme (145dB)</a:t>
                      </a:r>
                      <a:endParaRPr lang="en-US" sz="1200" b="1" baseline="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Extreme (145dB)</a:t>
                      </a:r>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Extreme (145dB)</a:t>
                      </a: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a:ea typeface="+mn-ea"/>
                          <a:cs typeface="+mn-cs"/>
                        </a:rPr>
                        <a:t>Extreme (145dB)</a:t>
                      </a: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Extreme (140dB)</a:t>
                      </a: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Extreme (145dB)</a:t>
                      </a: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Extreme (120dB)</a:t>
                      </a:r>
                    </a:p>
                  </a:txBody>
                  <a:tcPr anchor="ctr"/>
                </a:tc>
                <a:extLst>
                  <a:ext uri="{0D108BD9-81ED-4DB2-BD59-A6C34878D82A}">
                    <a16:rowId xmlns:a16="http://schemas.microsoft.com/office/drawing/2014/main" val="1843652787"/>
                  </a:ext>
                </a:extLst>
              </a:tr>
            </a:tbl>
          </a:graphicData>
        </a:graphic>
      </p:graphicFrame>
      <p:pic>
        <p:nvPicPr>
          <p:cNvPr id="9218" name="Picture 2">
            <a:extLst>
              <a:ext uri="{FF2B5EF4-FFF2-40B4-BE49-F238E27FC236}">
                <a16:creationId xmlns:a16="http://schemas.microsoft.com/office/drawing/2014/main" id="{5FAD5952-F80C-6176-6028-DFE8C45C2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215636"/>
            <a:ext cx="620266" cy="62026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14883CE6-0A38-1885-38DD-F93B0FDDF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215636"/>
            <a:ext cx="620266" cy="62026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a:extLst>
              <a:ext uri="{FF2B5EF4-FFF2-40B4-BE49-F238E27FC236}">
                <a16:creationId xmlns:a16="http://schemas.microsoft.com/office/drawing/2014/main" id="{9067D0F3-1CE5-3575-B9D0-F97757A049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5496" y="2143628"/>
            <a:ext cx="764282" cy="7642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a:extLst>
              <a:ext uri="{FF2B5EF4-FFF2-40B4-BE49-F238E27FC236}">
                <a16:creationId xmlns:a16="http://schemas.microsoft.com/office/drawing/2014/main" id="{986E7FF1-4F60-3D66-9DFD-0009545DFC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2142313"/>
            <a:ext cx="764282" cy="7642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FFB06C8-FECA-6F22-00E0-0E52B1E76A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160662"/>
            <a:ext cx="764282" cy="76428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a:extLst>
              <a:ext uri="{FF2B5EF4-FFF2-40B4-BE49-F238E27FC236}">
                <a16:creationId xmlns:a16="http://schemas.microsoft.com/office/drawing/2014/main" id="{3A24CC2B-93C7-650D-70C8-DB7DF472B4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759" y="2169943"/>
            <a:ext cx="709308" cy="70930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a:extLst>
              <a:ext uri="{FF2B5EF4-FFF2-40B4-BE49-F238E27FC236}">
                <a16:creationId xmlns:a16="http://schemas.microsoft.com/office/drawing/2014/main" id="{74F94C25-866F-1362-050A-0316B58E09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85048" y="2160662"/>
            <a:ext cx="764282" cy="764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54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 &amp; Photos</a:t>
            </a:r>
          </a:p>
        </p:txBody>
      </p:sp>
      <p:grpSp>
        <p:nvGrpSpPr>
          <p:cNvPr id="9" name="Group 8">
            <a:extLst>
              <a:ext uri="{FF2B5EF4-FFF2-40B4-BE49-F238E27FC236}">
                <a16:creationId xmlns:a16="http://schemas.microsoft.com/office/drawing/2014/main" id="{F57A0E17-39B2-B81B-A6DF-DA0B5FA6F9C6}"/>
              </a:ext>
            </a:extLst>
          </p:cNvPr>
          <p:cNvGrpSpPr/>
          <p:nvPr/>
        </p:nvGrpSpPr>
        <p:grpSpPr>
          <a:xfrm>
            <a:off x="539552" y="1700808"/>
            <a:ext cx="3600401" cy="2314128"/>
            <a:chOff x="251520" y="1763524"/>
            <a:chExt cx="3600401" cy="2314128"/>
          </a:xfrm>
        </p:grpSpPr>
        <p:sp>
          <p:nvSpPr>
            <p:cNvPr id="8" name="Rectangle 7">
              <a:extLst>
                <a:ext uri="{FF2B5EF4-FFF2-40B4-BE49-F238E27FC236}">
                  <a16:creationId xmlns:a16="http://schemas.microsoft.com/office/drawing/2014/main" id="{3CC06051-8FD2-BDFF-97CB-44CC27A5EC6F}"/>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61BC39FB-814D-4F29-87EC-ED776D72AC2B}"/>
                </a:ext>
              </a:extLst>
            </p:cNvPr>
            <p:cNvGrpSpPr/>
            <p:nvPr/>
          </p:nvGrpSpPr>
          <p:grpSpPr>
            <a:xfrm>
              <a:off x="395537" y="1763524"/>
              <a:ext cx="3456384" cy="2314128"/>
              <a:chOff x="395537" y="1763524"/>
              <a:chExt cx="3456384" cy="2314128"/>
            </a:xfrm>
          </p:grpSpPr>
          <p:sp>
            <p:nvSpPr>
              <p:cNvPr id="5" name="TextBox 4">
                <a:extLst>
                  <a:ext uri="{FF2B5EF4-FFF2-40B4-BE49-F238E27FC236}">
                    <a16:creationId xmlns:a16="http://schemas.microsoft.com/office/drawing/2014/main" id="{00804932-A9C9-03CA-3CA8-221EC59C25C1}"/>
                  </a:ext>
                </a:extLst>
              </p:cNvPr>
              <p:cNvSpPr txBox="1"/>
              <p:nvPr/>
            </p:nvSpPr>
            <p:spPr>
              <a:xfrm>
                <a:off x="395537" y="3769875"/>
                <a:ext cx="3456384" cy="307777"/>
              </a:xfrm>
              <a:prstGeom prst="rect">
                <a:avLst/>
              </a:prstGeom>
              <a:noFill/>
            </p:spPr>
            <p:txBody>
              <a:bodyPr wrap="square">
                <a:spAutoFit/>
              </a:bodyPr>
              <a:lstStyle/>
              <a:p>
                <a:r>
                  <a:rPr lang="en-US" sz="1400" dirty="0">
                    <a:hlinkClick r:id="rId2"/>
                  </a:rPr>
                  <a:t>https://www.acti.com/video/v1684</a:t>
                </a:r>
                <a:endParaRPr lang="en-US" sz="1400" dirty="0"/>
              </a:p>
            </p:txBody>
          </p:sp>
          <p:sp>
            <p:nvSpPr>
              <p:cNvPr id="6" name="TextBox 5">
                <a:extLst>
                  <a:ext uri="{FF2B5EF4-FFF2-40B4-BE49-F238E27FC236}">
                    <a16:creationId xmlns:a16="http://schemas.microsoft.com/office/drawing/2014/main" id="{8B691706-2A46-B62D-B8B2-94D830ABCC07}"/>
                  </a:ext>
                </a:extLst>
              </p:cNvPr>
              <p:cNvSpPr txBox="1"/>
              <p:nvPr/>
            </p:nvSpPr>
            <p:spPr>
              <a:xfrm>
                <a:off x="395537" y="1763524"/>
                <a:ext cx="3312367" cy="369332"/>
              </a:xfrm>
              <a:prstGeom prst="rect">
                <a:avLst/>
              </a:prstGeom>
              <a:noFill/>
            </p:spPr>
            <p:txBody>
              <a:bodyPr wrap="square" rtlCol="0">
                <a:spAutoFit/>
              </a:bodyPr>
              <a:lstStyle/>
              <a:p>
                <a:r>
                  <a:rPr lang="en-US" b="1" dirty="0"/>
                  <a:t>B934</a:t>
                </a:r>
              </a:p>
            </p:txBody>
          </p:sp>
        </p:grpSp>
      </p:grpSp>
      <p:grpSp>
        <p:nvGrpSpPr>
          <p:cNvPr id="37" name="Group 36">
            <a:extLst>
              <a:ext uri="{FF2B5EF4-FFF2-40B4-BE49-F238E27FC236}">
                <a16:creationId xmlns:a16="http://schemas.microsoft.com/office/drawing/2014/main" id="{230652A4-6D60-7BF3-1F7E-48CF029A5A28}"/>
              </a:ext>
            </a:extLst>
          </p:cNvPr>
          <p:cNvGrpSpPr/>
          <p:nvPr/>
        </p:nvGrpSpPr>
        <p:grpSpPr>
          <a:xfrm>
            <a:off x="4954009" y="1700808"/>
            <a:ext cx="3600401" cy="2314128"/>
            <a:chOff x="251520" y="1763524"/>
            <a:chExt cx="3600401" cy="2314128"/>
          </a:xfrm>
        </p:grpSpPr>
        <p:sp>
          <p:nvSpPr>
            <p:cNvPr id="38" name="Rectangle 37">
              <a:extLst>
                <a:ext uri="{FF2B5EF4-FFF2-40B4-BE49-F238E27FC236}">
                  <a16:creationId xmlns:a16="http://schemas.microsoft.com/office/drawing/2014/main" id="{767F3490-E143-B8E9-60E9-719F032633EB}"/>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C066E5E-37DF-426C-CE6A-FB3DBC74E1D1}"/>
                </a:ext>
              </a:extLst>
            </p:cNvPr>
            <p:cNvGrpSpPr/>
            <p:nvPr/>
          </p:nvGrpSpPr>
          <p:grpSpPr>
            <a:xfrm>
              <a:off x="395537" y="1763524"/>
              <a:ext cx="3456384" cy="2314128"/>
              <a:chOff x="395537" y="1763524"/>
              <a:chExt cx="3456384" cy="2314128"/>
            </a:xfrm>
          </p:grpSpPr>
          <p:sp>
            <p:nvSpPr>
              <p:cNvPr id="41" name="TextBox 40">
                <a:extLst>
                  <a:ext uri="{FF2B5EF4-FFF2-40B4-BE49-F238E27FC236}">
                    <a16:creationId xmlns:a16="http://schemas.microsoft.com/office/drawing/2014/main" id="{E278606A-249D-0ACC-1E4D-E9EA0716B283}"/>
                  </a:ext>
                </a:extLst>
              </p:cNvPr>
              <p:cNvSpPr txBox="1"/>
              <p:nvPr/>
            </p:nvSpPr>
            <p:spPr>
              <a:xfrm>
                <a:off x="395537" y="3769875"/>
                <a:ext cx="3456384" cy="307777"/>
              </a:xfrm>
              <a:prstGeom prst="rect">
                <a:avLst/>
              </a:prstGeom>
              <a:noFill/>
            </p:spPr>
            <p:txBody>
              <a:bodyPr wrap="square">
                <a:spAutoFit/>
              </a:bodyPr>
              <a:lstStyle/>
              <a:p>
                <a:r>
                  <a:rPr lang="en-US" sz="1400" dirty="0">
                    <a:hlinkClick r:id="rId3"/>
                  </a:rPr>
                  <a:t>https://www.acti.com/video/v2806</a:t>
                </a:r>
                <a:endParaRPr lang="en-US" sz="1400" dirty="0"/>
              </a:p>
            </p:txBody>
          </p:sp>
          <p:sp>
            <p:nvSpPr>
              <p:cNvPr id="42" name="TextBox 41">
                <a:extLst>
                  <a:ext uri="{FF2B5EF4-FFF2-40B4-BE49-F238E27FC236}">
                    <a16:creationId xmlns:a16="http://schemas.microsoft.com/office/drawing/2014/main" id="{7891477D-6728-374A-A2AA-FBC040B7782F}"/>
                  </a:ext>
                </a:extLst>
              </p:cNvPr>
              <p:cNvSpPr txBox="1"/>
              <p:nvPr/>
            </p:nvSpPr>
            <p:spPr>
              <a:xfrm>
                <a:off x="395537" y="1763524"/>
                <a:ext cx="3312367" cy="369332"/>
              </a:xfrm>
              <a:prstGeom prst="rect">
                <a:avLst/>
              </a:prstGeom>
              <a:noFill/>
            </p:spPr>
            <p:txBody>
              <a:bodyPr wrap="square" rtlCol="0">
                <a:spAutoFit/>
              </a:bodyPr>
              <a:lstStyle/>
              <a:p>
                <a:r>
                  <a:rPr lang="en-US" b="1" dirty="0"/>
                  <a:t>I98</a:t>
                </a:r>
              </a:p>
            </p:txBody>
          </p:sp>
        </p:grpSp>
      </p:grpSp>
      <p:grpSp>
        <p:nvGrpSpPr>
          <p:cNvPr id="2" name="Group 1">
            <a:extLst>
              <a:ext uri="{FF2B5EF4-FFF2-40B4-BE49-F238E27FC236}">
                <a16:creationId xmlns:a16="http://schemas.microsoft.com/office/drawing/2014/main" id="{AADFC277-BBBA-E642-E523-538146C9D1DB}"/>
              </a:ext>
            </a:extLst>
          </p:cNvPr>
          <p:cNvGrpSpPr/>
          <p:nvPr/>
        </p:nvGrpSpPr>
        <p:grpSpPr>
          <a:xfrm>
            <a:off x="539552" y="4283224"/>
            <a:ext cx="3600401" cy="2314128"/>
            <a:chOff x="251520" y="1763524"/>
            <a:chExt cx="3600401" cy="2314128"/>
          </a:xfrm>
        </p:grpSpPr>
        <p:sp>
          <p:nvSpPr>
            <p:cNvPr id="3" name="Rectangle 2">
              <a:extLst>
                <a:ext uri="{FF2B5EF4-FFF2-40B4-BE49-F238E27FC236}">
                  <a16:creationId xmlns:a16="http://schemas.microsoft.com/office/drawing/2014/main" id="{12196D5C-A3AF-F11B-23E7-8D6076CDAAD7}"/>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DCE8E7DA-2724-76E9-2E0A-99260D232A75}"/>
                </a:ext>
              </a:extLst>
            </p:cNvPr>
            <p:cNvGrpSpPr/>
            <p:nvPr/>
          </p:nvGrpSpPr>
          <p:grpSpPr>
            <a:xfrm>
              <a:off x="395537" y="1763524"/>
              <a:ext cx="3456384" cy="2314128"/>
              <a:chOff x="395537" y="1763524"/>
              <a:chExt cx="3456384" cy="2314128"/>
            </a:xfrm>
          </p:grpSpPr>
          <p:sp>
            <p:nvSpPr>
              <p:cNvPr id="10" name="TextBox 9">
                <a:extLst>
                  <a:ext uri="{FF2B5EF4-FFF2-40B4-BE49-F238E27FC236}">
                    <a16:creationId xmlns:a16="http://schemas.microsoft.com/office/drawing/2014/main" id="{035AA6D1-21FB-2CD2-C1A8-B01B41C1BE81}"/>
                  </a:ext>
                </a:extLst>
              </p:cNvPr>
              <p:cNvSpPr txBox="1"/>
              <p:nvPr/>
            </p:nvSpPr>
            <p:spPr>
              <a:xfrm>
                <a:off x="395537" y="3769875"/>
                <a:ext cx="3456384" cy="307777"/>
              </a:xfrm>
              <a:prstGeom prst="rect">
                <a:avLst/>
              </a:prstGeom>
              <a:noFill/>
            </p:spPr>
            <p:txBody>
              <a:bodyPr wrap="square">
                <a:spAutoFit/>
              </a:bodyPr>
              <a:lstStyle/>
              <a:p>
                <a:r>
                  <a:rPr lang="en-US" sz="1400" dirty="0">
                    <a:hlinkClick r:id="rId4"/>
                  </a:rPr>
                  <a:t>https://www.acti.com/video/v2807</a:t>
                </a:r>
                <a:endParaRPr lang="en-US" sz="1400" dirty="0"/>
              </a:p>
            </p:txBody>
          </p:sp>
          <p:sp>
            <p:nvSpPr>
              <p:cNvPr id="11" name="TextBox 10">
                <a:extLst>
                  <a:ext uri="{FF2B5EF4-FFF2-40B4-BE49-F238E27FC236}">
                    <a16:creationId xmlns:a16="http://schemas.microsoft.com/office/drawing/2014/main" id="{DD1A6EC9-F5F5-E3AB-8879-50CA872E2314}"/>
                  </a:ext>
                </a:extLst>
              </p:cNvPr>
              <p:cNvSpPr txBox="1"/>
              <p:nvPr/>
            </p:nvSpPr>
            <p:spPr>
              <a:xfrm>
                <a:off x="395537" y="1763524"/>
                <a:ext cx="3312367" cy="369332"/>
              </a:xfrm>
              <a:prstGeom prst="rect">
                <a:avLst/>
              </a:prstGeom>
              <a:noFill/>
            </p:spPr>
            <p:txBody>
              <a:bodyPr wrap="square" rtlCol="0">
                <a:spAutoFit/>
              </a:bodyPr>
              <a:lstStyle/>
              <a:p>
                <a:r>
                  <a:rPr lang="en-US" b="1" dirty="0"/>
                  <a:t>I915</a:t>
                </a:r>
              </a:p>
            </p:txBody>
          </p:sp>
        </p:grpSp>
      </p:grpSp>
      <p:grpSp>
        <p:nvGrpSpPr>
          <p:cNvPr id="13" name="Group 12">
            <a:extLst>
              <a:ext uri="{FF2B5EF4-FFF2-40B4-BE49-F238E27FC236}">
                <a16:creationId xmlns:a16="http://schemas.microsoft.com/office/drawing/2014/main" id="{26A4F906-E731-6357-4957-19A59C2D9EDA}"/>
              </a:ext>
            </a:extLst>
          </p:cNvPr>
          <p:cNvGrpSpPr/>
          <p:nvPr/>
        </p:nvGrpSpPr>
        <p:grpSpPr>
          <a:xfrm>
            <a:off x="4954009" y="4283224"/>
            <a:ext cx="3600401" cy="2314128"/>
            <a:chOff x="251520" y="1763524"/>
            <a:chExt cx="3600401" cy="2314128"/>
          </a:xfrm>
        </p:grpSpPr>
        <p:sp>
          <p:nvSpPr>
            <p:cNvPr id="14" name="Rectangle 13">
              <a:extLst>
                <a:ext uri="{FF2B5EF4-FFF2-40B4-BE49-F238E27FC236}">
                  <a16:creationId xmlns:a16="http://schemas.microsoft.com/office/drawing/2014/main" id="{EDFE7EB1-8C13-3F4A-BC2D-B06299F34583}"/>
                </a:ext>
              </a:extLst>
            </p:cNvPr>
            <p:cNvSpPr/>
            <p:nvPr/>
          </p:nvSpPr>
          <p:spPr>
            <a:xfrm>
              <a:off x="251520" y="1763524"/>
              <a:ext cx="3600401" cy="2314128"/>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87C618DC-5FB3-3445-D2C1-F3D8216C6F25}"/>
                </a:ext>
              </a:extLst>
            </p:cNvPr>
            <p:cNvGrpSpPr/>
            <p:nvPr/>
          </p:nvGrpSpPr>
          <p:grpSpPr>
            <a:xfrm>
              <a:off x="395537" y="1763524"/>
              <a:ext cx="3456384" cy="2314128"/>
              <a:chOff x="395537" y="1763524"/>
              <a:chExt cx="3456384" cy="2314128"/>
            </a:xfrm>
          </p:grpSpPr>
          <p:sp>
            <p:nvSpPr>
              <p:cNvPr id="16" name="TextBox 15">
                <a:extLst>
                  <a:ext uri="{FF2B5EF4-FFF2-40B4-BE49-F238E27FC236}">
                    <a16:creationId xmlns:a16="http://schemas.microsoft.com/office/drawing/2014/main" id="{562304F9-4E2D-5FD8-B7DB-0CF9C329E975}"/>
                  </a:ext>
                </a:extLst>
              </p:cNvPr>
              <p:cNvSpPr txBox="1"/>
              <p:nvPr/>
            </p:nvSpPr>
            <p:spPr>
              <a:xfrm>
                <a:off x="395537" y="3769875"/>
                <a:ext cx="3456384" cy="307777"/>
              </a:xfrm>
              <a:prstGeom prst="rect">
                <a:avLst/>
              </a:prstGeom>
              <a:noFill/>
            </p:spPr>
            <p:txBody>
              <a:bodyPr wrap="square">
                <a:spAutoFit/>
              </a:bodyPr>
              <a:lstStyle/>
              <a:p>
                <a:r>
                  <a:rPr lang="en-US" sz="1400" dirty="0">
                    <a:hlinkClick r:id="rId5"/>
                  </a:rPr>
                  <a:t>https://www.acti.com/video/v2795</a:t>
                </a:r>
                <a:endParaRPr lang="en-US" sz="1400" dirty="0"/>
              </a:p>
            </p:txBody>
          </p:sp>
          <p:sp>
            <p:nvSpPr>
              <p:cNvPr id="17" name="TextBox 16">
                <a:extLst>
                  <a:ext uri="{FF2B5EF4-FFF2-40B4-BE49-F238E27FC236}">
                    <a16:creationId xmlns:a16="http://schemas.microsoft.com/office/drawing/2014/main" id="{C1F5268D-1A18-082B-0B65-DE8123805BB6}"/>
                  </a:ext>
                </a:extLst>
              </p:cNvPr>
              <p:cNvSpPr txBox="1"/>
              <p:nvPr/>
            </p:nvSpPr>
            <p:spPr>
              <a:xfrm>
                <a:off x="395537" y="1763524"/>
                <a:ext cx="3312367" cy="369332"/>
              </a:xfrm>
              <a:prstGeom prst="rect">
                <a:avLst/>
              </a:prstGeom>
              <a:noFill/>
            </p:spPr>
            <p:txBody>
              <a:bodyPr wrap="square" rtlCol="0">
                <a:spAutoFit/>
              </a:bodyPr>
              <a:lstStyle/>
              <a:p>
                <a:r>
                  <a:rPr lang="en-US" b="1" dirty="0"/>
                  <a:t>A956</a:t>
                </a:r>
              </a:p>
            </p:txBody>
          </p:sp>
        </p:grpSp>
      </p:grpSp>
      <p:pic>
        <p:nvPicPr>
          <p:cNvPr id="21" name="Picture 20">
            <a:extLst>
              <a:ext uri="{FF2B5EF4-FFF2-40B4-BE49-F238E27FC236}">
                <a16:creationId xmlns:a16="http://schemas.microsoft.com/office/drawing/2014/main" id="{BC2714C1-E7FA-F1BB-9573-C1C792E6E7AD}"/>
              </a:ext>
            </a:extLst>
          </p:cNvPr>
          <p:cNvPicPr>
            <a:picLocks noChangeAspect="1"/>
          </p:cNvPicPr>
          <p:nvPr/>
        </p:nvPicPr>
        <p:blipFill>
          <a:blip r:embed="rId6"/>
          <a:stretch>
            <a:fillRect/>
          </a:stretch>
        </p:blipFill>
        <p:spPr>
          <a:xfrm>
            <a:off x="728672" y="2060677"/>
            <a:ext cx="3053159" cy="1719486"/>
          </a:xfrm>
          <a:prstGeom prst="rect">
            <a:avLst/>
          </a:prstGeom>
        </p:spPr>
      </p:pic>
      <p:pic>
        <p:nvPicPr>
          <p:cNvPr id="23" name="Picture 22">
            <a:extLst>
              <a:ext uri="{FF2B5EF4-FFF2-40B4-BE49-F238E27FC236}">
                <a16:creationId xmlns:a16="http://schemas.microsoft.com/office/drawing/2014/main" id="{6D001DDA-5196-688B-A8CE-C97F80EB5619}"/>
              </a:ext>
            </a:extLst>
          </p:cNvPr>
          <p:cNvPicPr>
            <a:picLocks noChangeAspect="1"/>
          </p:cNvPicPr>
          <p:nvPr/>
        </p:nvPicPr>
        <p:blipFill>
          <a:blip r:embed="rId7"/>
          <a:stretch>
            <a:fillRect/>
          </a:stretch>
        </p:blipFill>
        <p:spPr>
          <a:xfrm>
            <a:off x="5148064" y="2067867"/>
            <a:ext cx="3024336" cy="1716002"/>
          </a:xfrm>
          <a:prstGeom prst="rect">
            <a:avLst/>
          </a:prstGeom>
        </p:spPr>
      </p:pic>
      <p:pic>
        <p:nvPicPr>
          <p:cNvPr id="25" name="Picture 24">
            <a:extLst>
              <a:ext uri="{FF2B5EF4-FFF2-40B4-BE49-F238E27FC236}">
                <a16:creationId xmlns:a16="http://schemas.microsoft.com/office/drawing/2014/main" id="{45060AFE-C671-C512-90AD-B8BD3A92DCF7}"/>
              </a:ext>
            </a:extLst>
          </p:cNvPr>
          <p:cNvPicPr>
            <a:picLocks noChangeAspect="1"/>
          </p:cNvPicPr>
          <p:nvPr/>
        </p:nvPicPr>
        <p:blipFill>
          <a:blip r:embed="rId8"/>
          <a:stretch>
            <a:fillRect/>
          </a:stretch>
        </p:blipFill>
        <p:spPr>
          <a:xfrm>
            <a:off x="738273" y="4652556"/>
            <a:ext cx="3043557" cy="1714078"/>
          </a:xfrm>
          <a:prstGeom prst="rect">
            <a:avLst/>
          </a:prstGeom>
        </p:spPr>
      </p:pic>
      <p:pic>
        <p:nvPicPr>
          <p:cNvPr id="29" name="Picture 28">
            <a:extLst>
              <a:ext uri="{FF2B5EF4-FFF2-40B4-BE49-F238E27FC236}">
                <a16:creationId xmlns:a16="http://schemas.microsoft.com/office/drawing/2014/main" id="{3419F64A-9AEF-6F0D-481A-A137381CDDE2}"/>
              </a:ext>
            </a:extLst>
          </p:cNvPr>
          <p:cNvPicPr>
            <a:picLocks noChangeAspect="1"/>
          </p:cNvPicPr>
          <p:nvPr/>
        </p:nvPicPr>
        <p:blipFill>
          <a:blip r:embed="rId9"/>
          <a:stretch>
            <a:fillRect/>
          </a:stretch>
        </p:blipFill>
        <p:spPr>
          <a:xfrm>
            <a:off x="5148064" y="4652556"/>
            <a:ext cx="3024336" cy="1718050"/>
          </a:xfrm>
          <a:prstGeom prst="rect">
            <a:avLst/>
          </a:prstGeom>
        </p:spPr>
      </p:pic>
    </p:spTree>
    <p:extLst>
      <p:ext uri="{BB962C8B-B14F-4D97-AF65-F5344CB8AC3E}">
        <p14:creationId xmlns:p14="http://schemas.microsoft.com/office/powerpoint/2010/main" val="1266021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Learning-based Auto Focus</a:t>
            </a:r>
          </a:p>
        </p:txBody>
      </p:sp>
      <p:sp>
        <p:nvSpPr>
          <p:cNvPr id="22" name="TextBox 21">
            <a:extLst>
              <a:ext uri="{FF2B5EF4-FFF2-40B4-BE49-F238E27FC236}">
                <a16:creationId xmlns:a16="http://schemas.microsoft.com/office/drawing/2014/main" id="{C25C18D9-CAF0-393F-60E4-946757C89734}"/>
              </a:ext>
            </a:extLst>
          </p:cNvPr>
          <p:cNvSpPr txBox="1"/>
          <p:nvPr/>
        </p:nvSpPr>
        <p:spPr>
          <a:xfrm>
            <a:off x="179512" y="1844824"/>
            <a:ext cx="8640960" cy="2554545"/>
          </a:xfrm>
          <a:prstGeom prst="rect">
            <a:avLst/>
          </a:prstGeom>
          <a:noFill/>
        </p:spPr>
        <p:txBody>
          <a:bodyPr wrap="square">
            <a:spAutoFit/>
          </a:bodyPr>
          <a:lstStyle/>
          <a:p>
            <a:pPr algn="l"/>
            <a:r>
              <a:rPr lang="en-US" sz="1600" b="1" i="0" dirty="0">
                <a:solidFill>
                  <a:srgbClr val="535353"/>
                </a:solidFill>
                <a:effectLst/>
                <a:latin typeface="Open Sans" panose="020B0606030504020204" pitchFamily="34" charset="0"/>
              </a:rPr>
              <a:t>Learning-based Auto Focus </a:t>
            </a:r>
            <a:r>
              <a:rPr lang="en-US" sz="1600" b="0" i="0" dirty="0">
                <a:solidFill>
                  <a:srgbClr val="535353"/>
                </a:solidFill>
                <a:effectLst/>
                <a:latin typeface="Open Sans" panose="020B0606030504020204" pitchFamily="34" charset="0"/>
              </a:rPr>
              <a:t>technology is used in selected ACTi Speed Dome cameras to increase focusing speed after panning, tilting or zooming.</a:t>
            </a:r>
          </a:p>
          <a:p>
            <a:pPr algn="l"/>
            <a:endParaRPr lang="en-US" sz="1600" b="0" i="0" dirty="0">
              <a:solidFill>
                <a:srgbClr val="535353"/>
              </a:solidFill>
              <a:effectLst/>
              <a:latin typeface="Open Sans" panose="020B0606030504020204" pitchFamily="34" charset="0"/>
            </a:endParaRPr>
          </a:p>
          <a:p>
            <a:pPr algn="l"/>
            <a:r>
              <a:rPr lang="en-US" sz="1600" dirty="0">
                <a:solidFill>
                  <a:srgbClr val="535353"/>
                </a:solidFill>
                <a:latin typeface="Open Sans" panose="020B0606030504020204" pitchFamily="34" charset="0"/>
              </a:rPr>
              <a:t>While conventional cameras have to search for the ideal focus every time upon PTZ operation, ACTi smart PTZ cameras already know what the ideal focus is, therefore the focusing process is extremely fast. It knows the ideal focus because of self-learning from the previous operations. Sometimes a few seconds make a big difference in collecting the critical evidence.</a:t>
            </a:r>
          </a:p>
          <a:p>
            <a:pPr algn="l"/>
            <a:endParaRPr lang="en-US" sz="1600" b="0" i="0" dirty="0">
              <a:solidFill>
                <a:srgbClr val="535353"/>
              </a:solidFill>
              <a:effectLst/>
              <a:latin typeface="Open Sans" panose="020B0606030504020204" pitchFamily="34" charset="0"/>
            </a:endParaRPr>
          </a:p>
          <a:p>
            <a:pPr algn="l"/>
            <a:r>
              <a:rPr lang="en-US" sz="1600" dirty="0">
                <a:solidFill>
                  <a:srgbClr val="535353"/>
                </a:solidFill>
                <a:latin typeface="Open Sans" panose="020B0606030504020204" pitchFamily="34" charset="0"/>
              </a:rPr>
              <a:t>To know more, please watch this </a:t>
            </a:r>
            <a:r>
              <a:rPr lang="en-US" sz="1600" dirty="0">
                <a:solidFill>
                  <a:srgbClr val="535353"/>
                </a:solidFill>
                <a:latin typeface="Open Sans" panose="020B0606030504020204" pitchFamily="34" charset="0"/>
                <a:hlinkClick r:id="rId2"/>
              </a:rPr>
              <a:t>video clip</a:t>
            </a:r>
            <a:r>
              <a:rPr lang="en-US" sz="1600" dirty="0">
                <a:solidFill>
                  <a:srgbClr val="535353"/>
                </a:solidFill>
                <a:latin typeface="Open Sans" panose="020B0606030504020204" pitchFamily="34" charset="0"/>
              </a:rPr>
              <a:t>:</a:t>
            </a:r>
            <a:endParaRPr lang="en-US" sz="1600" b="0" i="0" dirty="0">
              <a:solidFill>
                <a:srgbClr val="535353"/>
              </a:solidFill>
              <a:effectLst/>
              <a:latin typeface="Open Sans" panose="020B0606030504020204" pitchFamily="34" charset="0"/>
            </a:endParaRPr>
          </a:p>
        </p:txBody>
      </p:sp>
      <p:pic>
        <p:nvPicPr>
          <p:cNvPr id="24" name="Picture 23">
            <a:hlinkClick r:id="rId2"/>
            <a:extLst>
              <a:ext uri="{FF2B5EF4-FFF2-40B4-BE49-F238E27FC236}">
                <a16:creationId xmlns:a16="http://schemas.microsoft.com/office/drawing/2014/main" id="{2F83113D-0283-C63D-24C6-CF5DF4495E4D}"/>
              </a:ext>
            </a:extLst>
          </p:cNvPr>
          <p:cNvPicPr>
            <a:picLocks noChangeAspect="1"/>
          </p:cNvPicPr>
          <p:nvPr/>
        </p:nvPicPr>
        <p:blipFill>
          <a:blip r:embed="rId3"/>
          <a:stretch>
            <a:fillRect/>
          </a:stretch>
        </p:blipFill>
        <p:spPr>
          <a:xfrm>
            <a:off x="539552" y="4509120"/>
            <a:ext cx="3744416" cy="2073701"/>
          </a:xfrm>
          <a:prstGeom prst="rect">
            <a:avLst/>
          </a:prstGeom>
        </p:spPr>
      </p:pic>
      <p:sp>
        <p:nvSpPr>
          <p:cNvPr id="25" name="TextBox 24">
            <a:extLst>
              <a:ext uri="{FF2B5EF4-FFF2-40B4-BE49-F238E27FC236}">
                <a16:creationId xmlns:a16="http://schemas.microsoft.com/office/drawing/2014/main" id="{87E005AE-274D-B842-79BA-655D25F919D2}"/>
              </a:ext>
            </a:extLst>
          </p:cNvPr>
          <p:cNvSpPr txBox="1"/>
          <p:nvPr/>
        </p:nvSpPr>
        <p:spPr>
          <a:xfrm>
            <a:off x="5076056" y="4509120"/>
            <a:ext cx="3456384" cy="646331"/>
          </a:xfrm>
          <a:prstGeom prst="rect">
            <a:avLst/>
          </a:prstGeom>
          <a:noFill/>
        </p:spPr>
        <p:txBody>
          <a:bodyPr wrap="square" rtlCol="0">
            <a:spAutoFit/>
          </a:bodyPr>
          <a:lstStyle/>
          <a:p>
            <a:r>
              <a:rPr lang="en-US" dirty="0"/>
              <a:t>Supported camera models:</a:t>
            </a:r>
          </a:p>
          <a:p>
            <a:r>
              <a:rPr lang="en-US" b="1" dirty="0"/>
              <a:t>B911, B912, B915, B923, B928.</a:t>
            </a:r>
          </a:p>
        </p:txBody>
      </p:sp>
    </p:spTree>
    <p:extLst>
      <p:ext uri="{BB962C8B-B14F-4D97-AF65-F5344CB8AC3E}">
        <p14:creationId xmlns:p14="http://schemas.microsoft.com/office/powerpoint/2010/main" val="2675141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Solutions</a:t>
            </a:r>
          </a:p>
        </p:txBody>
      </p:sp>
      <p:pic>
        <p:nvPicPr>
          <p:cNvPr id="2" name="Picture 1">
            <a:extLst>
              <a:ext uri="{FF2B5EF4-FFF2-40B4-BE49-F238E27FC236}">
                <a16:creationId xmlns:a16="http://schemas.microsoft.com/office/drawing/2014/main" id="{EB2DDB88-6A67-6921-BF20-ABF1599A93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6075" y="2725286"/>
            <a:ext cx="8611850" cy="3944074"/>
          </a:xfrm>
          <a:prstGeom prst="rect">
            <a:avLst/>
          </a:prstGeom>
        </p:spPr>
      </p:pic>
      <p:sp>
        <p:nvSpPr>
          <p:cNvPr id="5" name="TextBox 4">
            <a:extLst>
              <a:ext uri="{FF2B5EF4-FFF2-40B4-BE49-F238E27FC236}">
                <a16:creationId xmlns:a16="http://schemas.microsoft.com/office/drawing/2014/main" id="{D74C2982-247A-BFF6-35D1-7539D098E090}"/>
              </a:ext>
            </a:extLst>
          </p:cNvPr>
          <p:cNvSpPr txBox="1"/>
          <p:nvPr/>
        </p:nvSpPr>
        <p:spPr>
          <a:xfrm>
            <a:off x="266075" y="1700808"/>
            <a:ext cx="8410381" cy="923330"/>
          </a:xfrm>
          <a:prstGeom prst="rect">
            <a:avLst/>
          </a:prstGeom>
          <a:noFill/>
        </p:spPr>
        <p:txBody>
          <a:bodyPr wrap="square" rtlCol="0">
            <a:spAutoFit/>
          </a:bodyPr>
          <a:lstStyle/>
          <a:p>
            <a:r>
              <a:rPr lang="en-US" b="1" dirty="0">
                <a:solidFill>
                  <a:schemeClr val="tx1">
                    <a:lumMod val="75000"/>
                    <a:lumOff val="25000"/>
                  </a:schemeClr>
                </a:solidFill>
              </a:rPr>
              <a:t>ACTi Unified Solution Architecture consists of NVR servers and CMS.</a:t>
            </a:r>
          </a:p>
          <a:p>
            <a:r>
              <a:rPr lang="en-US" dirty="0">
                <a:solidFill>
                  <a:schemeClr val="tx1">
                    <a:lumMod val="75000"/>
                    <a:lumOff val="25000"/>
                  </a:schemeClr>
                </a:solidFill>
              </a:rPr>
              <a:t>Small Scale projects: NVR only</a:t>
            </a:r>
          </a:p>
          <a:p>
            <a:r>
              <a:rPr lang="en-US" dirty="0">
                <a:solidFill>
                  <a:schemeClr val="tx1">
                    <a:lumMod val="75000"/>
                    <a:lumOff val="25000"/>
                  </a:schemeClr>
                </a:solidFill>
              </a:rPr>
              <a:t>Large Scale projects: NVR + CMS</a:t>
            </a:r>
          </a:p>
        </p:txBody>
      </p:sp>
    </p:spTree>
    <p:extLst>
      <p:ext uri="{BB962C8B-B14F-4D97-AF65-F5344CB8AC3E}">
        <p14:creationId xmlns:p14="http://schemas.microsoft.com/office/powerpoint/2010/main" val="18447203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Solutions</a:t>
            </a:r>
          </a:p>
        </p:txBody>
      </p:sp>
      <p:sp>
        <p:nvSpPr>
          <p:cNvPr id="5" name="TextBox 4">
            <a:extLst>
              <a:ext uri="{FF2B5EF4-FFF2-40B4-BE49-F238E27FC236}">
                <a16:creationId xmlns:a16="http://schemas.microsoft.com/office/drawing/2014/main" id="{D74C2982-247A-BFF6-35D1-7539D098E090}"/>
              </a:ext>
            </a:extLst>
          </p:cNvPr>
          <p:cNvSpPr txBox="1"/>
          <p:nvPr/>
        </p:nvSpPr>
        <p:spPr>
          <a:xfrm>
            <a:off x="266075" y="1700808"/>
            <a:ext cx="8410381" cy="369332"/>
          </a:xfrm>
          <a:prstGeom prst="rect">
            <a:avLst/>
          </a:prstGeom>
          <a:noFill/>
        </p:spPr>
        <p:txBody>
          <a:bodyPr wrap="square" rtlCol="0">
            <a:spAutoFit/>
          </a:bodyPr>
          <a:lstStyle/>
          <a:p>
            <a:r>
              <a:rPr lang="en-US" b="1" dirty="0">
                <a:solidFill>
                  <a:schemeClr val="tx1">
                    <a:lumMod val="75000"/>
                    <a:lumOff val="25000"/>
                  </a:schemeClr>
                </a:solidFill>
              </a:rPr>
              <a:t>Windows-based Standalone NVR options</a:t>
            </a:r>
            <a:endParaRPr lang="en-US" dirty="0">
              <a:solidFill>
                <a:schemeClr val="tx1">
                  <a:lumMod val="75000"/>
                  <a:lumOff val="25000"/>
                </a:schemeClr>
              </a:solidFill>
            </a:endParaRPr>
          </a:p>
        </p:txBody>
      </p:sp>
      <p:pic>
        <p:nvPicPr>
          <p:cNvPr id="4" name="Picture 3">
            <a:extLst>
              <a:ext uri="{FF2B5EF4-FFF2-40B4-BE49-F238E27FC236}">
                <a16:creationId xmlns:a16="http://schemas.microsoft.com/office/drawing/2014/main" id="{D8AA5F2D-66F4-29BF-7188-BE3A3361280C}"/>
              </a:ext>
            </a:extLst>
          </p:cNvPr>
          <p:cNvPicPr>
            <a:picLocks noChangeAspect="1"/>
          </p:cNvPicPr>
          <p:nvPr/>
        </p:nvPicPr>
        <p:blipFill>
          <a:blip r:embed="rId2"/>
          <a:stretch>
            <a:fillRect/>
          </a:stretch>
        </p:blipFill>
        <p:spPr>
          <a:xfrm>
            <a:off x="179512" y="2132856"/>
            <a:ext cx="8735368" cy="3591108"/>
          </a:xfrm>
          <a:prstGeom prst="rect">
            <a:avLst/>
          </a:prstGeom>
        </p:spPr>
      </p:pic>
    </p:spTree>
    <p:extLst>
      <p:ext uri="{BB962C8B-B14F-4D97-AF65-F5344CB8AC3E}">
        <p14:creationId xmlns:p14="http://schemas.microsoft.com/office/powerpoint/2010/main" val="26403445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Solutions</a:t>
            </a:r>
          </a:p>
        </p:txBody>
      </p:sp>
      <p:sp>
        <p:nvSpPr>
          <p:cNvPr id="2" name="TextBox 1">
            <a:extLst>
              <a:ext uri="{FF2B5EF4-FFF2-40B4-BE49-F238E27FC236}">
                <a16:creationId xmlns:a16="http://schemas.microsoft.com/office/drawing/2014/main" id="{304C1579-53A6-385E-18B3-6D2B105591F9}"/>
              </a:ext>
            </a:extLst>
          </p:cNvPr>
          <p:cNvSpPr txBox="1"/>
          <p:nvPr/>
        </p:nvSpPr>
        <p:spPr>
          <a:xfrm>
            <a:off x="289095" y="1763424"/>
            <a:ext cx="3600400" cy="369332"/>
          </a:xfrm>
          <a:prstGeom prst="rect">
            <a:avLst/>
          </a:prstGeom>
          <a:noFill/>
        </p:spPr>
        <p:txBody>
          <a:bodyPr wrap="square" rtlCol="0">
            <a:spAutoFit/>
          </a:bodyPr>
          <a:lstStyle/>
          <a:p>
            <a:r>
              <a:rPr lang="en-US" b="1" dirty="0"/>
              <a:t>Third party Solution Integration</a:t>
            </a:r>
          </a:p>
        </p:txBody>
      </p:sp>
      <p:pic>
        <p:nvPicPr>
          <p:cNvPr id="4" name="Picture 3">
            <a:extLst>
              <a:ext uri="{FF2B5EF4-FFF2-40B4-BE49-F238E27FC236}">
                <a16:creationId xmlns:a16="http://schemas.microsoft.com/office/drawing/2014/main" id="{E2DCA9EA-10A0-942A-FD5B-3886E0E9EE0B}"/>
              </a:ext>
            </a:extLst>
          </p:cNvPr>
          <p:cNvPicPr>
            <a:picLocks noChangeAspect="1"/>
          </p:cNvPicPr>
          <p:nvPr/>
        </p:nvPicPr>
        <p:blipFill>
          <a:blip r:embed="rId2"/>
          <a:stretch>
            <a:fillRect/>
          </a:stretch>
        </p:blipFill>
        <p:spPr>
          <a:xfrm>
            <a:off x="323528" y="2316274"/>
            <a:ext cx="2880298" cy="4070399"/>
          </a:xfrm>
          <a:prstGeom prst="rect">
            <a:avLst/>
          </a:prstGeom>
        </p:spPr>
      </p:pic>
      <p:sp>
        <p:nvSpPr>
          <p:cNvPr id="5" name="TextBox 4">
            <a:extLst>
              <a:ext uri="{FF2B5EF4-FFF2-40B4-BE49-F238E27FC236}">
                <a16:creationId xmlns:a16="http://schemas.microsoft.com/office/drawing/2014/main" id="{17D3EFE3-E194-5E49-CB84-552803C06BFC}"/>
              </a:ext>
            </a:extLst>
          </p:cNvPr>
          <p:cNvSpPr txBox="1"/>
          <p:nvPr/>
        </p:nvSpPr>
        <p:spPr>
          <a:xfrm>
            <a:off x="3563888" y="2316274"/>
            <a:ext cx="4248472" cy="1754326"/>
          </a:xfrm>
          <a:prstGeom prst="rect">
            <a:avLst/>
          </a:prstGeom>
          <a:noFill/>
        </p:spPr>
        <p:txBody>
          <a:bodyPr wrap="square" rtlCol="0">
            <a:spAutoFit/>
          </a:bodyPr>
          <a:lstStyle/>
          <a:p>
            <a:r>
              <a:rPr lang="en-US" dirty="0"/>
              <a:t>ACTi provides an in-depth integration API/</a:t>
            </a:r>
            <a:r>
              <a:rPr lang="en-US" dirty="0" err="1"/>
              <a:t>Url</a:t>
            </a:r>
            <a:r>
              <a:rPr lang="en-US" dirty="0"/>
              <a:t> Commands document for solution integration purposes.</a:t>
            </a:r>
          </a:p>
          <a:p>
            <a:endParaRPr lang="en-US" dirty="0"/>
          </a:p>
          <a:p>
            <a:r>
              <a:rPr lang="en-US" dirty="0"/>
              <a:t>Download here: </a:t>
            </a:r>
            <a:r>
              <a:rPr lang="en-US" dirty="0">
                <a:hlinkClick r:id="rId3"/>
              </a:rPr>
              <a:t>https://Download.acti.com?id=528</a:t>
            </a:r>
            <a:endParaRPr lang="en-US" dirty="0"/>
          </a:p>
        </p:txBody>
      </p:sp>
    </p:spTree>
    <p:extLst>
      <p:ext uri="{BB962C8B-B14F-4D97-AF65-F5344CB8AC3E}">
        <p14:creationId xmlns:p14="http://schemas.microsoft.com/office/powerpoint/2010/main" val="3061921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3EFCE42-A21A-EA81-9793-55782F8CFE5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VMS Solution Partners</a:t>
            </a:r>
          </a:p>
        </p:txBody>
      </p:sp>
      <p:sp>
        <p:nvSpPr>
          <p:cNvPr id="2" name="TextBox 1">
            <a:extLst>
              <a:ext uri="{FF2B5EF4-FFF2-40B4-BE49-F238E27FC236}">
                <a16:creationId xmlns:a16="http://schemas.microsoft.com/office/drawing/2014/main" id="{304C1579-53A6-385E-18B3-6D2B105591F9}"/>
              </a:ext>
            </a:extLst>
          </p:cNvPr>
          <p:cNvSpPr txBox="1"/>
          <p:nvPr/>
        </p:nvSpPr>
        <p:spPr>
          <a:xfrm>
            <a:off x="289095" y="1628800"/>
            <a:ext cx="3600400" cy="369332"/>
          </a:xfrm>
          <a:prstGeom prst="rect">
            <a:avLst/>
          </a:prstGeom>
          <a:noFill/>
        </p:spPr>
        <p:txBody>
          <a:bodyPr wrap="square" rtlCol="0">
            <a:spAutoFit/>
          </a:bodyPr>
          <a:lstStyle/>
          <a:p>
            <a:r>
              <a:rPr lang="en-US" b="1" dirty="0"/>
              <a:t>Network </a:t>
            </a:r>
            <a:r>
              <a:rPr lang="en-US" b="1" dirty="0" err="1"/>
              <a:t>Optix</a:t>
            </a:r>
            <a:endParaRPr lang="en-US" b="1" dirty="0"/>
          </a:p>
        </p:txBody>
      </p:sp>
      <p:sp>
        <p:nvSpPr>
          <p:cNvPr id="6" name="TextBox 5">
            <a:extLst>
              <a:ext uri="{FF2B5EF4-FFF2-40B4-BE49-F238E27FC236}">
                <a16:creationId xmlns:a16="http://schemas.microsoft.com/office/drawing/2014/main" id="{1DA382DA-52DB-EAEF-74D7-0864CE410A28}"/>
              </a:ext>
            </a:extLst>
          </p:cNvPr>
          <p:cNvSpPr txBox="1"/>
          <p:nvPr/>
        </p:nvSpPr>
        <p:spPr>
          <a:xfrm>
            <a:off x="1979712" y="1659578"/>
            <a:ext cx="4572000" cy="307777"/>
          </a:xfrm>
          <a:prstGeom prst="rect">
            <a:avLst/>
          </a:prstGeom>
          <a:noFill/>
        </p:spPr>
        <p:txBody>
          <a:bodyPr wrap="square">
            <a:spAutoFit/>
          </a:bodyPr>
          <a:lstStyle/>
          <a:p>
            <a:r>
              <a:rPr lang="en-US" sz="1400" dirty="0">
                <a:hlinkClick r:id="rId2"/>
              </a:rPr>
              <a:t>https://nxvms.com/ipvd?vendors=ACTi</a:t>
            </a:r>
            <a:endParaRPr lang="en-US" sz="1400" dirty="0"/>
          </a:p>
        </p:txBody>
      </p:sp>
      <p:pic>
        <p:nvPicPr>
          <p:cNvPr id="8" name="Picture 7">
            <a:extLst>
              <a:ext uri="{FF2B5EF4-FFF2-40B4-BE49-F238E27FC236}">
                <a16:creationId xmlns:a16="http://schemas.microsoft.com/office/drawing/2014/main" id="{F9712494-BBB6-04AA-9B5E-5043A380C152}"/>
              </a:ext>
            </a:extLst>
          </p:cNvPr>
          <p:cNvPicPr>
            <a:picLocks noChangeAspect="1"/>
          </p:cNvPicPr>
          <p:nvPr/>
        </p:nvPicPr>
        <p:blipFill>
          <a:blip r:embed="rId3"/>
          <a:stretch>
            <a:fillRect/>
          </a:stretch>
        </p:blipFill>
        <p:spPr>
          <a:xfrm>
            <a:off x="371586" y="1925289"/>
            <a:ext cx="7704856" cy="1072615"/>
          </a:xfrm>
          <a:prstGeom prst="rect">
            <a:avLst/>
          </a:prstGeom>
        </p:spPr>
      </p:pic>
      <p:sp>
        <p:nvSpPr>
          <p:cNvPr id="10" name="TextBox 9">
            <a:extLst>
              <a:ext uri="{FF2B5EF4-FFF2-40B4-BE49-F238E27FC236}">
                <a16:creationId xmlns:a16="http://schemas.microsoft.com/office/drawing/2014/main" id="{FF08AFC6-D759-535A-68DD-AFD2184D2FF9}"/>
              </a:ext>
            </a:extLst>
          </p:cNvPr>
          <p:cNvSpPr txBox="1"/>
          <p:nvPr/>
        </p:nvSpPr>
        <p:spPr>
          <a:xfrm>
            <a:off x="1988056" y="3121223"/>
            <a:ext cx="5598368" cy="307777"/>
          </a:xfrm>
          <a:prstGeom prst="rect">
            <a:avLst/>
          </a:prstGeom>
          <a:noFill/>
        </p:spPr>
        <p:txBody>
          <a:bodyPr wrap="square">
            <a:spAutoFit/>
          </a:bodyPr>
          <a:lstStyle/>
          <a:p>
            <a:r>
              <a:rPr lang="en-US" sz="1400" dirty="0">
                <a:hlinkClick r:id="rId4"/>
              </a:rPr>
              <a:t>https://exacq.com/integration/ipcams/#search=acti~tags=false</a:t>
            </a:r>
            <a:endParaRPr lang="en-US" sz="1400" dirty="0"/>
          </a:p>
        </p:txBody>
      </p:sp>
      <p:sp>
        <p:nvSpPr>
          <p:cNvPr id="11" name="TextBox 10">
            <a:extLst>
              <a:ext uri="{FF2B5EF4-FFF2-40B4-BE49-F238E27FC236}">
                <a16:creationId xmlns:a16="http://schemas.microsoft.com/office/drawing/2014/main" id="{B7D3DA87-0502-C7A4-2555-AC5D416687BA}"/>
              </a:ext>
            </a:extLst>
          </p:cNvPr>
          <p:cNvSpPr txBox="1"/>
          <p:nvPr/>
        </p:nvSpPr>
        <p:spPr>
          <a:xfrm>
            <a:off x="323528" y="3068960"/>
            <a:ext cx="3600400" cy="369332"/>
          </a:xfrm>
          <a:prstGeom prst="rect">
            <a:avLst/>
          </a:prstGeom>
          <a:noFill/>
        </p:spPr>
        <p:txBody>
          <a:bodyPr wrap="square" rtlCol="0">
            <a:spAutoFit/>
          </a:bodyPr>
          <a:lstStyle/>
          <a:p>
            <a:r>
              <a:rPr lang="en-US" b="1" dirty="0" err="1"/>
              <a:t>Exacq</a:t>
            </a:r>
            <a:endParaRPr lang="en-US" b="1" dirty="0"/>
          </a:p>
        </p:txBody>
      </p:sp>
      <p:pic>
        <p:nvPicPr>
          <p:cNvPr id="14" name="Picture 13">
            <a:extLst>
              <a:ext uri="{FF2B5EF4-FFF2-40B4-BE49-F238E27FC236}">
                <a16:creationId xmlns:a16="http://schemas.microsoft.com/office/drawing/2014/main" id="{7E0141B5-791D-9CF1-82F4-E86ACCCBAF4F}"/>
              </a:ext>
            </a:extLst>
          </p:cNvPr>
          <p:cNvPicPr>
            <a:picLocks noChangeAspect="1"/>
          </p:cNvPicPr>
          <p:nvPr/>
        </p:nvPicPr>
        <p:blipFill>
          <a:blip r:embed="rId5"/>
          <a:stretch>
            <a:fillRect/>
          </a:stretch>
        </p:blipFill>
        <p:spPr>
          <a:xfrm>
            <a:off x="395536" y="3371045"/>
            <a:ext cx="6984776" cy="1283115"/>
          </a:xfrm>
          <a:prstGeom prst="rect">
            <a:avLst/>
          </a:prstGeom>
        </p:spPr>
      </p:pic>
      <p:sp>
        <p:nvSpPr>
          <p:cNvPr id="16" name="TextBox 15">
            <a:extLst>
              <a:ext uri="{FF2B5EF4-FFF2-40B4-BE49-F238E27FC236}">
                <a16:creationId xmlns:a16="http://schemas.microsoft.com/office/drawing/2014/main" id="{5F6EC775-177A-E16C-7A38-513653FB03A7}"/>
              </a:ext>
            </a:extLst>
          </p:cNvPr>
          <p:cNvSpPr txBox="1"/>
          <p:nvPr/>
        </p:nvSpPr>
        <p:spPr>
          <a:xfrm>
            <a:off x="1978642" y="4797152"/>
            <a:ext cx="6840760" cy="523220"/>
          </a:xfrm>
          <a:prstGeom prst="rect">
            <a:avLst/>
          </a:prstGeom>
          <a:noFill/>
        </p:spPr>
        <p:txBody>
          <a:bodyPr wrap="square">
            <a:spAutoFit/>
          </a:bodyPr>
          <a:lstStyle/>
          <a:p>
            <a:r>
              <a:rPr lang="en-US" sz="1400" dirty="0">
                <a:hlinkClick r:id="rId6"/>
              </a:rPr>
              <a:t>https://www.milestonesys.com/support/tools-and-references/supported-devices/xprotect-corporate-and-xprotect-expert/?AdvancedSearchDisplayed=true&amp;ManufacturerId=3</a:t>
            </a:r>
            <a:endParaRPr lang="en-US" sz="1400" dirty="0"/>
          </a:p>
        </p:txBody>
      </p:sp>
      <p:sp>
        <p:nvSpPr>
          <p:cNvPr id="17" name="TextBox 16">
            <a:extLst>
              <a:ext uri="{FF2B5EF4-FFF2-40B4-BE49-F238E27FC236}">
                <a16:creationId xmlns:a16="http://schemas.microsoft.com/office/drawing/2014/main" id="{2CCDD0D1-D983-DB00-A7EF-9F0A062CE236}"/>
              </a:ext>
            </a:extLst>
          </p:cNvPr>
          <p:cNvSpPr txBox="1"/>
          <p:nvPr/>
        </p:nvSpPr>
        <p:spPr>
          <a:xfrm>
            <a:off x="323528" y="4797152"/>
            <a:ext cx="3600400" cy="369332"/>
          </a:xfrm>
          <a:prstGeom prst="rect">
            <a:avLst/>
          </a:prstGeom>
          <a:noFill/>
        </p:spPr>
        <p:txBody>
          <a:bodyPr wrap="square" rtlCol="0">
            <a:spAutoFit/>
          </a:bodyPr>
          <a:lstStyle/>
          <a:p>
            <a:r>
              <a:rPr lang="en-US" b="1" dirty="0"/>
              <a:t>Milestone</a:t>
            </a:r>
          </a:p>
        </p:txBody>
      </p:sp>
      <p:pic>
        <p:nvPicPr>
          <p:cNvPr id="19" name="Picture 18">
            <a:extLst>
              <a:ext uri="{FF2B5EF4-FFF2-40B4-BE49-F238E27FC236}">
                <a16:creationId xmlns:a16="http://schemas.microsoft.com/office/drawing/2014/main" id="{06B3253E-B66B-086A-2583-EEEC677CD11F}"/>
              </a:ext>
            </a:extLst>
          </p:cNvPr>
          <p:cNvPicPr>
            <a:picLocks noChangeAspect="1"/>
          </p:cNvPicPr>
          <p:nvPr/>
        </p:nvPicPr>
        <p:blipFill>
          <a:blip r:embed="rId7"/>
          <a:stretch>
            <a:fillRect/>
          </a:stretch>
        </p:blipFill>
        <p:spPr>
          <a:xfrm>
            <a:off x="395536" y="5301208"/>
            <a:ext cx="6048672" cy="1489397"/>
          </a:xfrm>
          <a:prstGeom prst="rect">
            <a:avLst/>
          </a:prstGeom>
        </p:spPr>
      </p:pic>
      <p:sp>
        <p:nvSpPr>
          <p:cNvPr id="20" name="Rectangle 19">
            <a:extLst>
              <a:ext uri="{FF2B5EF4-FFF2-40B4-BE49-F238E27FC236}">
                <a16:creationId xmlns:a16="http://schemas.microsoft.com/office/drawing/2014/main" id="{90835B8F-618D-5883-F03D-CE1F4DEA8095}"/>
              </a:ext>
            </a:extLst>
          </p:cNvPr>
          <p:cNvSpPr/>
          <p:nvPr/>
        </p:nvSpPr>
        <p:spPr>
          <a:xfrm>
            <a:off x="289095" y="1628800"/>
            <a:ext cx="8387361" cy="1440160"/>
          </a:xfrm>
          <a:prstGeom prst="rect">
            <a:avLst/>
          </a:prstGeom>
          <a:no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210BC07-6028-9BD3-7FDA-645DB4C7EB97}"/>
              </a:ext>
            </a:extLst>
          </p:cNvPr>
          <p:cNvSpPr/>
          <p:nvPr/>
        </p:nvSpPr>
        <p:spPr>
          <a:xfrm>
            <a:off x="289094" y="3125212"/>
            <a:ext cx="8387361" cy="1600884"/>
          </a:xfrm>
          <a:prstGeom prst="rect">
            <a:avLst/>
          </a:prstGeom>
          <a:no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B34BC04-FB38-D9A4-4EB1-6221370D10A7}"/>
              </a:ext>
            </a:extLst>
          </p:cNvPr>
          <p:cNvSpPr/>
          <p:nvPr/>
        </p:nvSpPr>
        <p:spPr>
          <a:xfrm>
            <a:off x="285380" y="4800837"/>
            <a:ext cx="8387361" cy="1989768"/>
          </a:xfrm>
          <a:prstGeom prst="rect">
            <a:avLst/>
          </a:prstGeom>
          <a:no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1074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Vertical Markets &amp; Applications</a:t>
            </a:r>
          </a:p>
        </p:txBody>
      </p:sp>
      <p:sp>
        <p:nvSpPr>
          <p:cNvPr id="3" name="TextBox 2">
            <a:extLst>
              <a:ext uri="{FF2B5EF4-FFF2-40B4-BE49-F238E27FC236}">
                <a16:creationId xmlns:a16="http://schemas.microsoft.com/office/drawing/2014/main" id="{E258E66F-A3F8-E1F4-C313-4C04249A155C}"/>
              </a:ext>
            </a:extLst>
          </p:cNvPr>
          <p:cNvSpPr txBox="1"/>
          <p:nvPr/>
        </p:nvSpPr>
        <p:spPr>
          <a:xfrm>
            <a:off x="587571" y="1988840"/>
            <a:ext cx="3816424" cy="1344599"/>
          </a:xfrm>
          <a:prstGeom prst="rect">
            <a:avLst/>
          </a:prstGeom>
          <a:solidFill>
            <a:schemeClr val="accent3">
              <a:lumMod val="20000"/>
              <a:lumOff val="80000"/>
            </a:schemeClr>
          </a:solidFill>
        </p:spPr>
        <p:txBody>
          <a:bodyPr wrap="square">
            <a:spAutoFit/>
          </a:bodyPr>
          <a:lstStyle/>
          <a:p>
            <a:pPr>
              <a:lnSpc>
                <a:spcPct val="150000"/>
              </a:lnSpc>
            </a:pPr>
            <a:r>
              <a:rPr lang="en-US" b="1" dirty="0"/>
              <a:t>Traffic	</a:t>
            </a:r>
            <a:r>
              <a:rPr lang="en-US" dirty="0"/>
              <a:t>	</a:t>
            </a:r>
          </a:p>
          <a:p>
            <a:pPr>
              <a:lnSpc>
                <a:spcPts val="2160"/>
              </a:lnSpc>
            </a:pPr>
            <a:r>
              <a:rPr lang="en-US" dirty="0"/>
              <a:t>   - Traffic jam monitoring</a:t>
            </a:r>
          </a:p>
          <a:p>
            <a:pPr>
              <a:lnSpc>
                <a:spcPts val="2160"/>
              </a:lnSpc>
            </a:pPr>
            <a:r>
              <a:rPr lang="en-US" dirty="0"/>
              <a:t>   - Incidents investigation</a:t>
            </a:r>
          </a:p>
          <a:p>
            <a:pPr>
              <a:lnSpc>
                <a:spcPts val="2160"/>
              </a:lnSpc>
            </a:pPr>
            <a:r>
              <a:rPr lang="en-US" dirty="0"/>
              <a:t>  </a:t>
            </a:r>
          </a:p>
        </p:txBody>
      </p:sp>
      <p:sp>
        <p:nvSpPr>
          <p:cNvPr id="2" name="TextBox 1">
            <a:extLst>
              <a:ext uri="{FF2B5EF4-FFF2-40B4-BE49-F238E27FC236}">
                <a16:creationId xmlns:a16="http://schemas.microsoft.com/office/drawing/2014/main" id="{F482A08C-22A8-DED0-DC7C-E6E5F5B2A833}"/>
              </a:ext>
            </a:extLst>
          </p:cNvPr>
          <p:cNvSpPr txBox="1"/>
          <p:nvPr/>
        </p:nvSpPr>
        <p:spPr>
          <a:xfrm>
            <a:off x="4788024" y="1988840"/>
            <a:ext cx="3816424" cy="1338828"/>
          </a:xfrm>
          <a:prstGeom prst="rect">
            <a:avLst/>
          </a:prstGeom>
          <a:solidFill>
            <a:schemeClr val="accent5">
              <a:lumMod val="20000"/>
              <a:lumOff val="80000"/>
            </a:schemeClr>
          </a:solidFill>
        </p:spPr>
        <p:txBody>
          <a:bodyPr wrap="square">
            <a:spAutoFit/>
          </a:bodyPr>
          <a:lstStyle/>
          <a:p>
            <a:pPr>
              <a:lnSpc>
                <a:spcPct val="150000"/>
              </a:lnSpc>
            </a:pPr>
            <a:r>
              <a:rPr lang="en-US" b="1" dirty="0"/>
              <a:t>Utility</a:t>
            </a:r>
          </a:p>
          <a:p>
            <a:r>
              <a:rPr lang="en-US" dirty="0"/>
              <a:t>   - Perimeter protection</a:t>
            </a:r>
          </a:p>
          <a:p>
            <a:r>
              <a:rPr lang="en-US" dirty="0"/>
              <a:t>   - Incidents investigation</a:t>
            </a:r>
          </a:p>
          <a:p>
            <a:endParaRPr lang="en-US" dirty="0"/>
          </a:p>
        </p:txBody>
      </p:sp>
      <p:sp>
        <p:nvSpPr>
          <p:cNvPr id="4" name="TextBox 3">
            <a:extLst>
              <a:ext uri="{FF2B5EF4-FFF2-40B4-BE49-F238E27FC236}">
                <a16:creationId xmlns:a16="http://schemas.microsoft.com/office/drawing/2014/main" id="{1B2A64DB-C64D-4824-4EC1-FD5F6F9F9211}"/>
              </a:ext>
            </a:extLst>
          </p:cNvPr>
          <p:cNvSpPr txBox="1"/>
          <p:nvPr/>
        </p:nvSpPr>
        <p:spPr>
          <a:xfrm>
            <a:off x="587571" y="3573016"/>
            <a:ext cx="3816424" cy="1338828"/>
          </a:xfrm>
          <a:prstGeom prst="rect">
            <a:avLst/>
          </a:prstGeom>
          <a:solidFill>
            <a:schemeClr val="accent6">
              <a:lumMod val="20000"/>
              <a:lumOff val="80000"/>
            </a:schemeClr>
          </a:solidFill>
        </p:spPr>
        <p:txBody>
          <a:bodyPr wrap="square">
            <a:spAutoFit/>
          </a:bodyPr>
          <a:lstStyle/>
          <a:p>
            <a:pPr>
              <a:lnSpc>
                <a:spcPct val="150000"/>
              </a:lnSpc>
            </a:pPr>
            <a:r>
              <a:rPr lang="en-US" b="1" dirty="0"/>
              <a:t>Education (schools)</a:t>
            </a:r>
          </a:p>
          <a:p>
            <a:r>
              <a:rPr lang="en-US" dirty="0"/>
              <a:t>   - Property protection</a:t>
            </a:r>
          </a:p>
          <a:p>
            <a:r>
              <a:rPr lang="en-US" dirty="0"/>
              <a:t>   - Students protection</a:t>
            </a:r>
          </a:p>
          <a:p>
            <a:r>
              <a:rPr lang="en-US" dirty="0"/>
              <a:t>   - Violence and Bullying prevention</a:t>
            </a:r>
          </a:p>
        </p:txBody>
      </p:sp>
      <p:sp>
        <p:nvSpPr>
          <p:cNvPr id="5" name="TextBox 4">
            <a:extLst>
              <a:ext uri="{FF2B5EF4-FFF2-40B4-BE49-F238E27FC236}">
                <a16:creationId xmlns:a16="http://schemas.microsoft.com/office/drawing/2014/main" id="{A946B757-F960-795E-ABFD-9DFE36C5289A}"/>
              </a:ext>
            </a:extLst>
          </p:cNvPr>
          <p:cNvSpPr txBox="1"/>
          <p:nvPr/>
        </p:nvSpPr>
        <p:spPr>
          <a:xfrm>
            <a:off x="4788024" y="3573016"/>
            <a:ext cx="3816424" cy="1344599"/>
          </a:xfrm>
          <a:prstGeom prst="rect">
            <a:avLst/>
          </a:prstGeom>
          <a:solidFill>
            <a:schemeClr val="accent2">
              <a:lumMod val="20000"/>
              <a:lumOff val="80000"/>
            </a:schemeClr>
          </a:solidFill>
        </p:spPr>
        <p:txBody>
          <a:bodyPr wrap="square">
            <a:spAutoFit/>
          </a:bodyPr>
          <a:lstStyle/>
          <a:p>
            <a:pPr>
              <a:lnSpc>
                <a:spcPct val="150000"/>
              </a:lnSpc>
            </a:pPr>
            <a:r>
              <a:rPr lang="en-US" b="1" dirty="0"/>
              <a:t>Retail</a:t>
            </a:r>
          </a:p>
          <a:p>
            <a:pPr>
              <a:lnSpc>
                <a:spcPts val="2160"/>
              </a:lnSpc>
            </a:pPr>
            <a:r>
              <a:rPr lang="en-US" dirty="0"/>
              <a:t>   - Property protection</a:t>
            </a:r>
          </a:p>
          <a:p>
            <a:pPr>
              <a:lnSpc>
                <a:spcPts val="2160"/>
              </a:lnSpc>
            </a:pPr>
            <a:r>
              <a:rPr lang="en-US" dirty="0"/>
              <a:t>   - Theft prevention</a:t>
            </a:r>
          </a:p>
          <a:p>
            <a:pPr>
              <a:lnSpc>
                <a:spcPts val="2160"/>
              </a:lnSpc>
            </a:pPr>
            <a:r>
              <a:rPr lang="en-US" dirty="0"/>
              <a:t>   - Business monitoring</a:t>
            </a:r>
          </a:p>
        </p:txBody>
      </p:sp>
      <p:sp>
        <p:nvSpPr>
          <p:cNvPr id="6" name="TextBox 5">
            <a:extLst>
              <a:ext uri="{FF2B5EF4-FFF2-40B4-BE49-F238E27FC236}">
                <a16:creationId xmlns:a16="http://schemas.microsoft.com/office/drawing/2014/main" id="{03138E4F-5C0F-B0D5-CCE0-D804453B867B}"/>
              </a:ext>
            </a:extLst>
          </p:cNvPr>
          <p:cNvSpPr txBox="1"/>
          <p:nvPr/>
        </p:nvSpPr>
        <p:spPr>
          <a:xfrm>
            <a:off x="597690" y="5162963"/>
            <a:ext cx="3816424" cy="1338828"/>
          </a:xfrm>
          <a:prstGeom prst="rect">
            <a:avLst/>
          </a:prstGeom>
          <a:solidFill>
            <a:schemeClr val="accent1">
              <a:lumMod val="20000"/>
              <a:lumOff val="80000"/>
            </a:schemeClr>
          </a:solidFill>
        </p:spPr>
        <p:txBody>
          <a:bodyPr wrap="square">
            <a:spAutoFit/>
          </a:bodyPr>
          <a:lstStyle/>
          <a:p>
            <a:pPr>
              <a:lnSpc>
                <a:spcPct val="150000"/>
              </a:lnSpc>
            </a:pPr>
            <a:r>
              <a:rPr lang="en-US" b="1" dirty="0"/>
              <a:t>Hotel &amp; Casino</a:t>
            </a:r>
          </a:p>
          <a:p>
            <a:r>
              <a:rPr lang="en-US" dirty="0"/>
              <a:t>   - Property protection</a:t>
            </a:r>
          </a:p>
          <a:p>
            <a:r>
              <a:rPr lang="en-US" dirty="0"/>
              <a:t>   - Scam prevention</a:t>
            </a:r>
          </a:p>
          <a:p>
            <a:r>
              <a:rPr lang="en-US" dirty="0"/>
              <a:t>   - Safety of the guests</a:t>
            </a:r>
          </a:p>
        </p:txBody>
      </p:sp>
      <p:sp>
        <p:nvSpPr>
          <p:cNvPr id="7" name="TextBox 6">
            <a:extLst>
              <a:ext uri="{FF2B5EF4-FFF2-40B4-BE49-F238E27FC236}">
                <a16:creationId xmlns:a16="http://schemas.microsoft.com/office/drawing/2014/main" id="{FEF1783D-33C7-8A4D-4AA8-1AE73F4AC99A}"/>
              </a:ext>
            </a:extLst>
          </p:cNvPr>
          <p:cNvSpPr txBox="1"/>
          <p:nvPr/>
        </p:nvSpPr>
        <p:spPr>
          <a:xfrm>
            <a:off x="4798143" y="5162963"/>
            <a:ext cx="3816424" cy="1344599"/>
          </a:xfrm>
          <a:prstGeom prst="rect">
            <a:avLst/>
          </a:prstGeom>
          <a:solidFill>
            <a:schemeClr val="bg2"/>
          </a:solidFill>
        </p:spPr>
        <p:txBody>
          <a:bodyPr wrap="square">
            <a:spAutoFit/>
          </a:bodyPr>
          <a:lstStyle/>
          <a:p>
            <a:pPr>
              <a:lnSpc>
                <a:spcPct val="150000"/>
              </a:lnSpc>
            </a:pPr>
            <a:r>
              <a:rPr lang="en-US" b="1" dirty="0"/>
              <a:t>Parking Lot</a:t>
            </a:r>
          </a:p>
          <a:p>
            <a:pPr>
              <a:lnSpc>
                <a:spcPts val="2160"/>
              </a:lnSpc>
            </a:pPr>
            <a:r>
              <a:rPr lang="en-US" dirty="0"/>
              <a:t>   - Incident management</a:t>
            </a:r>
          </a:p>
          <a:p>
            <a:pPr>
              <a:lnSpc>
                <a:spcPts val="2160"/>
              </a:lnSpc>
            </a:pPr>
            <a:r>
              <a:rPr lang="en-US" dirty="0"/>
              <a:t>   - Car theft prevention</a:t>
            </a:r>
          </a:p>
          <a:p>
            <a:pPr>
              <a:lnSpc>
                <a:spcPts val="2160"/>
              </a:lnSpc>
            </a:pPr>
            <a:r>
              <a:rPr lang="en-US" dirty="0"/>
              <a:t>   - Access control</a:t>
            </a:r>
          </a:p>
        </p:txBody>
      </p:sp>
    </p:spTree>
    <p:extLst>
      <p:ext uri="{BB962C8B-B14F-4D97-AF65-F5344CB8AC3E}">
        <p14:creationId xmlns:p14="http://schemas.microsoft.com/office/powerpoint/2010/main" val="27365749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38826</TotalTime>
  <Words>1753</Words>
  <Application>Microsoft Office PowerPoint</Application>
  <PresentationFormat>On-screen Show (4:3)</PresentationFormat>
  <Paragraphs>628</Paragraphs>
  <Slides>33</Slides>
  <Notes>14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33</vt:i4>
      </vt:variant>
    </vt:vector>
  </HeadingPairs>
  <TitlesOfParts>
    <vt:vector size="38" baseType="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Products ST2-2</dc:title>
  <dc:creator>Ando.Meritee</dc:creator>
  <cp:lastModifiedBy>Ando.Meritee</cp:lastModifiedBy>
  <cp:revision>1622</cp:revision>
  <dcterms:created xsi:type="dcterms:W3CDTF">2015-08-31T10:30:03Z</dcterms:created>
  <dcterms:modified xsi:type="dcterms:W3CDTF">2023-09-22T06:37:59Z</dcterms:modified>
</cp:coreProperties>
</file>