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40"/>
  </p:notesMasterIdLst>
  <p:sldIdLst>
    <p:sldId id="279" r:id="rId6"/>
    <p:sldId id="465" r:id="rId7"/>
    <p:sldId id="500" r:id="rId8"/>
    <p:sldId id="501" r:id="rId9"/>
    <p:sldId id="437" r:id="rId10"/>
    <p:sldId id="467" r:id="rId11"/>
    <p:sldId id="508" r:id="rId12"/>
    <p:sldId id="507" r:id="rId13"/>
    <p:sldId id="476" r:id="rId14"/>
    <p:sldId id="469" r:id="rId15"/>
    <p:sldId id="477" r:id="rId16"/>
    <p:sldId id="478" r:id="rId17"/>
    <p:sldId id="479" r:id="rId18"/>
    <p:sldId id="480" r:id="rId19"/>
    <p:sldId id="498" r:id="rId20"/>
    <p:sldId id="499" r:id="rId21"/>
    <p:sldId id="509" r:id="rId22"/>
    <p:sldId id="511" r:id="rId23"/>
    <p:sldId id="402" r:id="rId24"/>
    <p:sldId id="443" r:id="rId25"/>
    <p:sldId id="444" r:id="rId26"/>
    <p:sldId id="445" r:id="rId27"/>
    <p:sldId id="446" r:id="rId28"/>
    <p:sldId id="452" r:id="rId29"/>
    <p:sldId id="454" r:id="rId30"/>
    <p:sldId id="455" r:id="rId31"/>
    <p:sldId id="413" r:id="rId32"/>
    <p:sldId id="461" r:id="rId33"/>
    <p:sldId id="458" r:id="rId34"/>
    <p:sldId id="434" r:id="rId35"/>
    <p:sldId id="440" r:id="rId36"/>
    <p:sldId id="441" r:id="rId37"/>
    <p:sldId id="388" r:id="rId38"/>
    <p:sldId id="387" r:id="rId39"/>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notesMaster" Target="notesMasters/notesMaster1.xml"/><Relationship Id="rId45"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theme" Target="theme/theme1.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20" Type="http://schemas.openxmlformats.org/officeDocument/2006/relationships/slide" Target="slides/slide15.xml"/><Relationship Id="rId4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o.Meritee" userId="S::ando.meritee@acti.com::16748e08-7dbb-430e-baa8-a2f638470044" providerId="AD" clId="Web-{649C70E7-788F-476C-C602-70A8D0255223}"/>
    <pc:docChg chg="modSld">
      <pc:chgData name="Ando.Meritee" userId="S::ando.meritee@acti.com::16748e08-7dbb-430e-baa8-a2f638470044" providerId="AD" clId="Web-{649C70E7-788F-476C-C602-70A8D0255223}" dt="2024-12-27T07:23:22.586" v="15" actId="20577"/>
      <pc:docMkLst>
        <pc:docMk/>
      </pc:docMkLst>
      <pc:sldChg chg="modSp">
        <pc:chgData name="Ando.Meritee" userId="S::ando.meritee@acti.com::16748e08-7dbb-430e-baa8-a2f638470044" providerId="AD" clId="Web-{649C70E7-788F-476C-C602-70A8D0255223}" dt="2024-12-27T07:23:22.586" v="15" actId="20577"/>
        <pc:sldMkLst>
          <pc:docMk/>
          <pc:sldMk cId="337924776" sldId="479"/>
        </pc:sldMkLst>
        <pc:spChg chg="mod">
          <ac:chgData name="Ando.Meritee" userId="S::ando.meritee@acti.com::16748e08-7dbb-430e-baa8-a2f638470044" providerId="AD" clId="Web-{649C70E7-788F-476C-C602-70A8D0255223}" dt="2024-12-27T07:23:22.586" v="15" actId="20577"/>
          <ac:spMkLst>
            <pc:docMk/>
            <pc:sldMk cId="337924776" sldId="479"/>
            <ac:spMk id="13" creationId="{20ED597C-FC3B-5D45-BC71-559832266FE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2024/12/29</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6034882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PR: P,O,I</a:t>
            </a:r>
          </a:p>
          <a:p>
            <a:r>
              <a:rPr lang="en-US"/>
              <a:t>RG: G,U,T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ND: Y,N</a:t>
            </a:r>
          </a:p>
          <a:p>
            <a:r>
              <a:rPr lang="en-US"/>
              <a:t>ST:</a:t>
            </a:r>
          </a:p>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18536623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PR: P,O,I</a:t>
            </a:r>
          </a:p>
          <a:p>
            <a:r>
              <a:rPr lang="en-US"/>
              <a:t>RG: G,U,T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ND: Y,N</a:t>
            </a:r>
          </a:p>
          <a:p>
            <a:r>
              <a:rPr lang="en-US"/>
              <a:t>ST:</a:t>
            </a:r>
          </a:p>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16492276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PR: P,O,I</a:t>
            </a:r>
          </a:p>
          <a:p>
            <a:r>
              <a:rPr lang="en-US"/>
              <a:t>RG: G,U,T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ND: Y,N</a:t>
            </a:r>
          </a:p>
          <a:p>
            <a:r>
              <a:rPr lang="en-US"/>
              <a:t>ST:</a:t>
            </a:r>
          </a:p>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41318173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PR: P,O,I</a:t>
            </a:r>
          </a:p>
          <a:p>
            <a:r>
              <a:rPr lang="en-US"/>
              <a:t>RG: G,U,T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ND: Y,N</a:t>
            </a:r>
          </a:p>
          <a:p>
            <a:r>
              <a:rPr lang="en-US"/>
              <a:t>ST:</a:t>
            </a:r>
          </a:p>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23</a:t>
            </a:fld>
            <a:endParaRPr lang="zh-TW" altLang="en-US"/>
          </a:p>
        </p:txBody>
      </p:sp>
    </p:spTree>
    <p:extLst>
      <p:ext uri="{BB962C8B-B14F-4D97-AF65-F5344CB8AC3E}">
        <p14:creationId xmlns:p14="http://schemas.microsoft.com/office/powerpoint/2010/main" val="34703075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PR: P,O,I</a:t>
            </a:r>
          </a:p>
          <a:p>
            <a:r>
              <a:rPr lang="en-US"/>
              <a:t>RG: G,U,T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ND: Y,N</a:t>
            </a:r>
          </a:p>
          <a:p>
            <a:r>
              <a:rPr lang="en-US"/>
              <a:t>ST:</a:t>
            </a:r>
          </a:p>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7669833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PR: P,O,I</a:t>
            </a:r>
          </a:p>
          <a:p>
            <a:r>
              <a:rPr lang="en-US"/>
              <a:t>RG: G,U,T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ND: Y,N</a:t>
            </a:r>
          </a:p>
          <a:p>
            <a:r>
              <a:rPr lang="en-US"/>
              <a:t>ST:</a:t>
            </a:r>
          </a:p>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25</a:t>
            </a:fld>
            <a:endParaRPr lang="zh-TW" altLang="en-US"/>
          </a:p>
        </p:txBody>
      </p:sp>
    </p:spTree>
    <p:extLst>
      <p:ext uri="{BB962C8B-B14F-4D97-AF65-F5344CB8AC3E}">
        <p14:creationId xmlns:p14="http://schemas.microsoft.com/office/powerpoint/2010/main" val="22476646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PR: P,O,I</a:t>
            </a:r>
          </a:p>
          <a:p>
            <a:r>
              <a:rPr lang="en-US"/>
              <a:t>RG: G,U,T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ND: Y,N</a:t>
            </a:r>
          </a:p>
          <a:p>
            <a:r>
              <a:rPr lang="en-US"/>
              <a:t>ST:</a:t>
            </a:r>
          </a:p>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26</a:t>
            </a:fld>
            <a:endParaRPr lang="zh-TW" altLang="en-US"/>
          </a:p>
        </p:txBody>
      </p:sp>
    </p:spTree>
    <p:extLst>
      <p:ext uri="{BB962C8B-B14F-4D97-AF65-F5344CB8AC3E}">
        <p14:creationId xmlns:p14="http://schemas.microsoft.com/office/powerpoint/2010/main" val="41147756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30</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33</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34</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2024/12/29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2024/12/29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2024/12/29</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2024/12/29</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2024/12/29</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2024/12/29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2024/12/29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2024/12/29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2024/12/29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2024/12/29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2024/12/29</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2024/12/29</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2024/12/29</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2024/12/29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2024/12/29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2024/12/29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2024/12/29</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2024/12/29</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slide" Target="slide16.xml"/><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2.png"/><Relationship Id="rId5" Type="http://schemas.openxmlformats.org/officeDocument/2006/relationships/image" Target="../media/image11.jpeg"/><Relationship Id="rId4" Type="http://schemas.openxmlformats.org/officeDocument/2006/relationships/image" Target="../media/image10.png"/><Relationship Id="rId9"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7.jpeg"/><Relationship Id="rId4" Type="http://schemas.openxmlformats.org/officeDocument/2006/relationships/hyperlink" Target="https://www.acti.com/solutions/access-control-solution?sid=S200"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8.xml"/><Relationship Id="rId5" Type="http://schemas.openxmlformats.org/officeDocument/2006/relationships/image" Target="../media/image18.jpeg"/><Relationship Id="rId4" Type="http://schemas.openxmlformats.org/officeDocument/2006/relationships/hyperlink" Target="https://www.acti.com/solutions/access-control-solution?sid=S20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2.jpe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16.png"/><Relationship Id="rId4" Type="http://schemas.openxmlformats.org/officeDocument/2006/relationships/slide" Target="slide28.xml"/></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4.png"/></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6.png"/><Relationship Id="rId3" Type="http://schemas.openxmlformats.org/officeDocument/2006/relationships/hyperlink" Target="https://www.acti.com/product/VMGB-370" TargetMode="External"/><Relationship Id="rId7" Type="http://schemas.openxmlformats.org/officeDocument/2006/relationships/image" Target="../media/image20.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5.png"/><Relationship Id="rId5" Type="http://schemas.openxmlformats.org/officeDocument/2006/relationships/image" Target="../media/image19.png"/><Relationship Id="rId15" Type="http://schemas.openxmlformats.org/officeDocument/2006/relationships/image" Target="../media/image27.jpeg"/><Relationship Id="rId10" Type="http://schemas.openxmlformats.org/officeDocument/2006/relationships/hyperlink" Target="https://www.acti.com/solutions/cloud-based-NVR-solution?sid=S130" TargetMode="External"/><Relationship Id="rId4" Type="http://schemas.openxmlformats.org/officeDocument/2006/relationships/hyperlink" Target="https://www.acti.com/product/VMGB-371" TargetMode="External"/><Relationship Id="rId9" Type="http://schemas.openxmlformats.org/officeDocument/2006/relationships/image" Target="../media/image21.png"/><Relationship Id="rId14" Type="http://schemas.openxmlformats.org/officeDocument/2006/relationships/hyperlink" Target="https://www.acti.com/solutions/third-party-vms-integrated-solution-sf23?sid=S23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12" Type="http://schemas.openxmlformats.org/officeDocument/2006/relationships/slide" Target="slide28.xml"/><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image" Target="../media/image13.png"/><Relationship Id="rId5" Type="http://schemas.openxmlformats.org/officeDocument/2006/relationships/image" Target="../media/image20.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5.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8.jpeg"/></Relationships>
</file>

<file path=ppt/slides/_rels/slide15.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29.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0.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30.jpe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6.png"/><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image" Target="../media/image20.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hyperlink" Target="https://www.acti.com/solutions/cloud-based-NVR-solution?sid=S130" TargetMode="External"/></Relationships>
</file>

<file path=ppt/slides/_rels/slide17.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11" Type="http://schemas.openxmlformats.org/officeDocument/2006/relationships/hyperlink" Target="https://www.acti.com/productmatrix/share/1046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11" Type="http://schemas.openxmlformats.org/officeDocument/2006/relationships/hyperlink" Target="https://www.acti.com/productmatrix/share/1046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0.xml"/><Relationship Id="rId1" Type="http://schemas.openxmlformats.org/officeDocument/2006/relationships/slideLayout" Target="../slideLayouts/slideLayout8.xml"/><Relationship Id="rId4" Type="http://schemas.openxmlformats.org/officeDocument/2006/relationships/image" Target="../media/image33.png"/></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image" Target="../media/image34.png"/></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3.xml"/><Relationship Id="rId1" Type="http://schemas.openxmlformats.org/officeDocument/2006/relationships/slideLayout" Target="../slideLayouts/slideLayout8.xml"/><Relationship Id="rId4" Type="http://schemas.openxmlformats.org/officeDocument/2006/relationships/image" Target="../media/image35.png"/></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2.png"/><Relationship Id="rId7" Type="http://schemas.openxmlformats.org/officeDocument/2006/relationships/image" Target="../media/image38.png"/><Relationship Id="rId2" Type="http://schemas.openxmlformats.org/officeDocument/2006/relationships/notesSlide" Target="../notesSlides/notesSlide25.xml"/><Relationship Id="rId1" Type="http://schemas.openxmlformats.org/officeDocument/2006/relationships/slideLayout" Target="../slideLayouts/slideLayout8.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 Id="rId9" Type="http://schemas.openxmlformats.org/officeDocument/2006/relationships/image" Target="../media/image40.png"/></Relationships>
</file>

<file path=ppt/slides/_rels/slide2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6.xml"/><Relationship Id="rId1" Type="http://schemas.openxmlformats.org/officeDocument/2006/relationships/slideLayout" Target="../slideLayouts/slideLayout8.xml"/><Relationship Id="rId5" Type="http://schemas.openxmlformats.org/officeDocument/2006/relationships/image" Target="../media/image42.png"/><Relationship Id="rId4" Type="http://schemas.openxmlformats.org/officeDocument/2006/relationships/hyperlink" Target="https://www.acti.com/products/access-control-server" TargetMode="External"/></Relationships>
</file>

<file path=ppt/slides/_rels/slide28.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47.png"/><Relationship Id="rId2" Type="http://schemas.openxmlformats.org/officeDocument/2006/relationships/notesSlide" Target="../notesSlides/notesSlide27.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46.png"/><Relationship Id="rId5" Type="http://schemas.openxmlformats.org/officeDocument/2006/relationships/hyperlink" Target="https://www.acti.com/product/A952" TargetMode="External"/><Relationship Id="rId10" Type="http://schemas.openxmlformats.org/officeDocument/2006/relationships/image" Target="../media/image45.png"/><Relationship Id="rId4" Type="http://schemas.openxmlformats.org/officeDocument/2006/relationships/hyperlink" Target="https://www.acti.com/product/8426" TargetMode="External"/><Relationship Id="rId9" Type="http://schemas.openxmlformats.org/officeDocument/2006/relationships/image" Target="../media/image44.png"/></Relationships>
</file>

<file path=ppt/slides/_rels/slide29.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9.png"/><Relationship Id="rId4" Type="http://schemas.openxmlformats.org/officeDocument/2006/relationships/image" Target="../media/image48.png"/></Relationships>
</file>

<file path=ppt/slides/_rels/slide30.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46.png"/><Relationship Id="rId7" Type="http://schemas.openxmlformats.org/officeDocument/2006/relationships/image" Target="../media/image53.png"/><Relationship Id="rId2" Type="http://schemas.openxmlformats.org/officeDocument/2006/relationships/notesSlide" Target="../notesSlides/notesSlide28.xml"/><Relationship Id="rId1" Type="http://schemas.openxmlformats.org/officeDocument/2006/relationships/slideLayout" Target="../slideLayouts/slideLayout8.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9.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55.png"/></Relationships>
</file>

<file path=ppt/slides/_rels/slide34.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30.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928962" y="1340768"/>
            <a:ext cx="6552728"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a:solidFill>
                  <a:schemeClr val="tx1">
                    <a:lumMod val="50000"/>
                    <a:lumOff val="50000"/>
                  </a:schemeClr>
                </a:solidFill>
                <a:ea typeface="新細明體" pitchFamily="18" charset="-120"/>
              </a:rPr>
              <a:t>ACTi Prison Surveillance Solutions</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188442" y="3741880"/>
            <a:ext cx="3016884" cy="2054049"/>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Prison: Overview</a:t>
            </a:r>
          </a:p>
        </p:txBody>
      </p:sp>
      <p:sp>
        <p:nvSpPr>
          <p:cNvPr id="8" name="TextBox 7">
            <a:extLst>
              <a:ext uri="{FF2B5EF4-FFF2-40B4-BE49-F238E27FC236}">
                <a16:creationId xmlns:a16="http://schemas.microsoft.com/office/drawing/2014/main" id="{DCBA5DF7-3777-89D3-2756-105E4C2E4B4B}"/>
              </a:ext>
            </a:extLst>
          </p:cNvPr>
          <p:cNvSpPr txBox="1"/>
          <p:nvPr/>
        </p:nvSpPr>
        <p:spPr>
          <a:xfrm>
            <a:off x="2688164" y="1821851"/>
            <a:ext cx="6120680" cy="1323439"/>
          </a:xfrm>
          <a:prstGeom prst="rect">
            <a:avLst/>
          </a:prstGeom>
          <a:noFill/>
        </p:spPr>
        <p:txBody>
          <a:bodyPr wrap="square">
            <a:spAutoFit/>
          </a:bodyPr>
          <a:lstStyle/>
          <a:p>
            <a:r>
              <a:rPr lang="en-US" sz="1600">
                <a:solidFill>
                  <a:srgbClr val="535353"/>
                </a:solidFill>
                <a:latin typeface="Open Sans" panose="020B0606030504020204" pitchFamily="34" charset="0"/>
              </a:rPr>
              <a:t>ACTi’s NDAA compliant prison solution contains anti-grip vandal proof IK10 rated dome cameras, wide angle cameras with no blind spots, thermal cameras, deep learning AI and the advanced video management system with the TV wall, access control, intercom, alarm system and more.</a:t>
            </a:r>
          </a:p>
        </p:txBody>
      </p:sp>
      <p:sp>
        <p:nvSpPr>
          <p:cNvPr id="10" name="TextBox 9">
            <a:extLst>
              <a:ext uri="{FF2B5EF4-FFF2-40B4-BE49-F238E27FC236}">
                <a16:creationId xmlns:a16="http://schemas.microsoft.com/office/drawing/2014/main" id="{60B4391B-8304-3719-A07B-BEE7D43097DE}"/>
              </a:ext>
            </a:extLst>
          </p:cNvPr>
          <p:cNvSpPr txBox="1"/>
          <p:nvPr/>
        </p:nvSpPr>
        <p:spPr>
          <a:xfrm>
            <a:off x="318726" y="3280953"/>
            <a:ext cx="8616577" cy="3539430"/>
          </a:xfrm>
          <a:prstGeom prst="rect">
            <a:avLst/>
          </a:prstGeom>
          <a:noFill/>
        </p:spPr>
        <p:txBody>
          <a:bodyPr wrap="square">
            <a:spAutoFit/>
          </a:bodyPr>
          <a:lstStyle/>
          <a:p>
            <a:r>
              <a:rPr lang="en-US" sz="1600">
                <a:solidFill>
                  <a:srgbClr val="535353"/>
                </a:solidFill>
                <a:latin typeface="Open Sans" panose="020B0606030504020204" pitchFamily="34" charset="0"/>
              </a:rPr>
              <a:t>Since jail-breaking and organized crime are always the problem of the prison system, actions controlling, escapes prevention, and officers’ safety are the most important issues here.</a:t>
            </a:r>
          </a:p>
          <a:p>
            <a:endParaRPr lang="en-US" sz="1600">
              <a:solidFill>
                <a:srgbClr val="535353"/>
              </a:solidFill>
              <a:latin typeface="Open Sans" panose="020B0606030504020204" pitchFamily="34" charset="0"/>
            </a:endParaRPr>
          </a:p>
          <a:p>
            <a:r>
              <a:rPr lang="en-US" sz="1600">
                <a:solidFill>
                  <a:srgbClr val="535353"/>
                </a:solidFill>
                <a:latin typeface="Open Sans" panose="020B0606030504020204" pitchFamily="34" charset="0"/>
              </a:rPr>
              <a:t>The deep learning AI helps automatically monitoring the behavior of the inmates, including alerting about the suspicious gatherings, suspicious loitering, attempts to tamper with the camera views and more.</a:t>
            </a:r>
          </a:p>
          <a:p>
            <a:endParaRPr lang="en-US" sz="1600">
              <a:solidFill>
                <a:srgbClr val="535353"/>
              </a:solidFill>
              <a:latin typeface="Open Sans" panose="020B0606030504020204" pitchFamily="34" charset="0"/>
            </a:endParaRPr>
          </a:p>
          <a:p>
            <a:r>
              <a:rPr lang="en-US" sz="1600">
                <a:solidFill>
                  <a:srgbClr val="535353"/>
                </a:solidFill>
                <a:latin typeface="Open Sans" panose="020B0606030504020204" pitchFamily="34" charset="0"/>
              </a:rPr>
              <a:t>There are also redundancy systems available for both video management system and storage system. ACTi's redundancy servers will take over the video management as soon as the access to the original NVR has been cut off for some reason. The storage redundancy is designed to protect the video evidence in case of any issues with the hard drives. Lastly, ACTi systems are compatible with the power redundancy systems, such as UPS.</a:t>
            </a:r>
          </a:p>
        </p:txBody>
      </p:sp>
      <p:pic>
        <p:nvPicPr>
          <p:cNvPr id="1026" name="Picture 2">
            <a:extLst>
              <a:ext uri="{FF2B5EF4-FFF2-40B4-BE49-F238E27FC236}">
                <a16:creationId xmlns:a16="http://schemas.microsoft.com/office/drawing/2014/main" id="{AAB417D3-8A8A-2509-5835-8A18020F23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465228" y="1753126"/>
            <a:ext cx="2147907" cy="14624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B56EF3B-62B2-C307-9092-58DD9A70890E}"/>
              </a:ext>
            </a:extLst>
          </p:cNvPr>
          <p:cNvPicPr>
            <a:picLocks noChangeAspect="1"/>
          </p:cNvPicPr>
          <p:nvPr/>
        </p:nvPicPr>
        <p:blipFill>
          <a:blip r:embed="rId3"/>
          <a:stretch>
            <a:fillRect/>
          </a:stretch>
        </p:blipFill>
        <p:spPr>
          <a:xfrm>
            <a:off x="147637" y="1805574"/>
            <a:ext cx="8848725" cy="4572000"/>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Prison: Map</a:t>
            </a:r>
          </a:p>
        </p:txBody>
      </p:sp>
      <p:sp>
        <p:nvSpPr>
          <p:cNvPr id="14" name="TextBox 13">
            <a:extLst>
              <a:ext uri="{FF2B5EF4-FFF2-40B4-BE49-F238E27FC236}">
                <a16:creationId xmlns:a16="http://schemas.microsoft.com/office/drawing/2014/main" id="{5FFEC75D-72C6-0DE9-503E-82C713268AB5}"/>
              </a:ext>
            </a:extLst>
          </p:cNvPr>
          <p:cNvSpPr txBox="1"/>
          <p:nvPr/>
        </p:nvSpPr>
        <p:spPr>
          <a:xfrm>
            <a:off x="4571999" y="3914014"/>
            <a:ext cx="1650767" cy="307777"/>
          </a:xfrm>
          <a:prstGeom prst="rect">
            <a:avLst/>
          </a:prstGeom>
          <a:solidFill>
            <a:schemeClr val="bg1"/>
          </a:solidFill>
        </p:spPr>
        <p:txBody>
          <a:bodyPr wrap="square" rtlCol="0">
            <a:spAutoFit/>
          </a:bodyPr>
          <a:lstStyle/>
          <a:p>
            <a:r>
              <a:rPr lang="en-US" sz="1400"/>
              <a:t>Appointment Area</a:t>
            </a:r>
          </a:p>
        </p:txBody>
      </p:sp>
      <p:sp>
        <p:nvSpPr>
          <p:cNvPr id="16" name="TextBox 15">
            <a:extLst>
              <a:ext uri="{FF2B5EF4-FFF2-40B4-BE49-F238E27FC236}">
                <a16:creationId xmlns:a16="http://schemas.microsoft.com/office/drawing/2014/main" id="{458E1A64-B217-E2B6-09D4-DE910F0DB6DE}"/>
              </a:ext>
            </a:extLst>
          </p:cNvPr>
          <p:cNvSpPr txBox="1"/>
          <p:nvPr/>
        </p:nvSpPr>
        <p:spPr>
          <a:xfrm>
            <a:off x="7921781" y="3252109"/>
            <a:ext cx="1201732" cy="307777"/>
          </a:xfrm>
          <a:prstGeom prst="rect">
            <a:avLst/>
          </a:prstGeom>
          <a:solidFill>
            <a:schemeClr val="bg1"/>
          </a:solidFill>
        </p:spPr>
        <p:txBody>
          <a:bodyPr wrap="square" rtlCol="0">
            <a:spAutoFit/>
          </a:bodyPr>
          <a:lstStyle/>
          <a:p>
            <a:r>
              <a:rPr lang="en-US" sz="1400"/>
              <a:t>Control Room</a:t>
            </a:r>
          </a:p>
        </p:txBody>
      </p:sp>
      <p:sp>
        <p:nvSpPr>
          <p:cNvPr id="17" name="TextBox 16">
            <a:extLst>
              <a:ext uri="{FF2B5EF4-FFF2-40B4-BE49-F238E27FC236}">
                <a16:creationId xmlns:a16="http://schemas.microsoft.com/office/drawing/2014/main" id="{C4C7C13B-B360-52A6-7E51-4B41408DD60C}"/>
              </a:ext>
            </a:extLst>
          </p:cNvPr>
          <p:cNvSpPr txBox="1"/>
          <p:nvPr/>
        </p:nvSpPr>
        <p:spPr>
          <a:xfrm>
            <a:off x="429242" y="4738482"/>
            <a:ext cx="1523247" cy="307777"/>
          </a:xfrm>
          <a:prstGeom prst="rect">
            <a:avLst/>
          </a:prstGeom>
          <a:solidFill>
            <a:schemeClr val="bg1"/>
          </a:solidFill>
        </p:spPr>
        <p:txBody>
          <a:bodyPr wrap="square" rtlCol="0">
            <a:spAutoFit/>
          </a:bodyPr>
          <a:lstStyle/>
          <a:p>
            <a:r>
              <a:rPr lang="en-US" sz="1400"/>
              <a:t>Outdoor Parking</a:t>
            </a:r>
          </a:p>
        </p:txBody>
      </p:sp>
      <p:sp>
        <p:nvSpPr>
          <p:cNvPr id="19" name="TextBox 18">
            <a:extLst>
              <a:ext uri="{FF2B5EF4-FFF2-40B4-BE49-F238E27FC236}">
                <a16:creationId xmlns:a16="http://schemas.microsoft.com/office/drawing/2014/main" id="{98F2A1F6-0B97-C35A-B47A-DC4ADF34348F}"/>
              </a:ext>
            </a:extLst>
          </p:cNvPr>
          <p:cNvSpPr txBox="1"/>
          <p:nvPr/>
        </p:nvSpPr>
        <p:spPr>
          <a:xfrm>
            <a:off x="2472207" y="3660912"/>
            <a:ext cx="537387" cy="307777"/>
          </a:xfrm>
          <a:prstGeom prst="rect">
            <a:avLst/>
          </a:prstGeom>
          <a:solidFill>
            <a:schemeClr val="bg1"/>
          </a:solidFill>
        </p:spPr>
        <p:txBody>
          <a:bodyPr wrap="square" rtlCol="0">
            <a:spAutoFit/>
          </a:bodyPr>
          <a:lstStyle/>
          <a:p>
            <a:r>
              <a:rPr lang="en-US" sz="1400"/>
              <a:t>Gate</a:t>
            </a:r>
          </a:p>
        </p:txBody>
      </p:sp>
      <p:sp>
        <p:nvSpPr>
          <p:cNvPr id="20" name="TextBox 19">
            <a:extLst>
              <a:ext uri="{FF2B5EF4-FFF2-40B4-BE49-F238E27FC236}">
                <a16:creationId xmlns:a16="http://schemas.microsoft.com/office/drawing/2014/main" id="{E62FCADF-EC16-404F-311C-30B85DDA44BD}"/>
              </a:ext>
            </a:extLst>
          </p:cNvPr>
          <p:cNvSpPr txBox="1"/>
          <p:nvPr/>
        </p:nvSpPr>
        <p:spPr>
          <a:xfrm>
            <a:off x="2102357" y="5348177"/>
            <a:ext cx="1253120" cy="307777"/>
          </a:xfrm>
          <a:prstGeom prst="rect">
            <a:avLst/>
          </a:prstGeom>
          <a:solidFill>
            <a:schemeClr val="bg1"/>
          </a:solidFill>
        </p:spPr>
        <p:txBody>
          <a:bodyPr wrap="square" rtlCol="0">
            <a:spAutoFit/>
          </a:bodyPr>
          <a:lstStyle/>
          <a:p>
            <a:r>
              <a:rPr lang="en-US" sz="1400"/>
              <a:t>Surrounding</a:t>
            </a:r>
          </a:p>
        </p:txBody>
      </p:sp>
      <p:sp>
        <p:nvSpPr>
          <p:cNvPr id="21" name="TextBox 20">
            <a:extLst>
              <a:ext uri="{FF2B5EF4-FFF2-40B4-BE49-F238E27FC236}">
                <a16:creationId xmlns:a16="http://schemas.microsoft.com/office/drawing/2014/main" id="{7A8DB00F-FA4D-EA66-8D42-3097ADA890D4}"/>
              </a:ext>
            </a:extLst>
          </p:cNvPr>
          <p:cNvSpPr txBox="1"/>
          <p:nvPr/>
        </p:nvSpPr>
        <p:spPr>
          <a:xfrm>
            <a:off x="4850113" y="3276269"/>
            <a:ext cx="1025393" cy="305462"/>
          </a:xfrm>
          <a:prstGeom prst="rect">
            <a:avLst/>
          </a:prstGeom>
          <a:solidFill>
            <a:schemeClr val="bg1"/>
          </a:solidFill>
        </p:spPr>
        <p:txBody>
          <a:bodyPr wrap="square" rtlCol="0">
            <a:spAutoFit/>
          </a:bodyPr>
          <a:lstStyle/>
          <a:p>
            <a:r>
              <a:rPr lang="en-US" sz="1400"/>
              <a:t>Dining Area</a:t>
            </a:r>
          </a:p>
        </p:txBody>
      </p:sp>
      <p:sp>
        <p:nvSpPr>
          <p:cNvPr id="22" name="TextBox 21">
            <a:extLst>
              <a:ext uri="{FF2B5EF4-FFF2-40B4-BE49-F238E27FC236}">
                <a16:creationId xmlns:a16="http://schemas.microsoft.com/office/drawing/2014/main" id="{4E01FA23-7489-21D5-ECCB-6458583EFFB9}"/>
              </a:ext>
            </a:extLst>
          </p:cNvPr>
          <p:cNvSpPr txBox="1"/>
          <p:nvPr/>
        </p:nvSpPr>
        <p:spPr>
          <a:xfrm>
            <a:off x="4100642" y="5314198"/>
            <a:ext cx="829463" cy="307777"/>
          </a:xfrm>
          <a:prstGeom prst="rect">
            <a:avLst/>
          </a:prstGeom>
          <a:solidFill>
            <a:schemeClr val="bg1"/>
          </a:solidFill>
        </p:spPr>
        <p:txBody>
          <a:bodyPr wrap="square" rtlCol="0">
            <a:spAutoFit/>
          </a:bodyPr>
          <a:lstStyle/>
          <a:p>
            <a:r>
              <a:rPr lang="en-US" sz="1400"/>
              <a:t>Entrance</a:t>
            </a:r>
          </a:p>
        </p:txBody>
      </p:sp>
      <p:sp>
        <p:nvSpPr>
          <p:cNvPr id="4" name="TextBox 3">
            <a:extLst>
              <a:ext uri="{FF2B5EF4-FFF2-40B4-BE49-F238E27FC236}">
                <a16:creationId xmlns:a16="http://schemas.microsoft.com/office/drawing/2014/main" id="{39302DFA-5F16-0954-9401-53AA266FE95E}"/>
              </a:ext>
            </a:extLst>
          </p:cNvPr>
          <p:cNvSpPr txBox="1"/>
          <p:nvPr/>
        </p:nvSpPr>
        <p:spPr>
          <a:xfrm>
            <a:off x="5013200" y="2518550"/>
            <a:ext cx="862306" cy="307777"/>
          </a:xfrm>
          <a:prstGeom prst="rect">
            <a:avLst/>
          </a:prstGeom>
          <a:solidFill>
            <a:schemeClr val="bg1"/>
          </a:solidFill>
        </p:spPr>
        <p:txBody>
          <a:bodyPr wrap="square" rtlCol="0">
            <a:spAutoFit/>
          </a:bodyPr>
          <a:lstStyle/>
          <a:p>
            <a:r>
              <a:rPr lang="en-US" sz="1400"/>
              <a:t>Cell Area</a:t>
            </a:r>
          </a:p>
        </p:txBody>
      </p:sp>
      <p:sp>
        <p:nvSpPr>
          <p:cNvPr id="8" name="TextBox 7">
            <a:extLst>
              <a:ext uri="{FF2B5EF4-FFF2-40B4-BE49-F238E27FC236}">
                <a16:creationId xmlns:a16="http://schemas.microsoft.com/office/drawing/2014/main" id="{B412F287-7A9C-F44C-AF15-A3A8BCA321B8}"/>
              </a:ext>
            </a:extLst>
          </p:cNvPr>
          <p:cNvSpPr txBox="1"/>
          <p:nvPr/>
        </p:nvSpPr>
        <p:spPr>
          <a:xfrm>
            <a:off x="7210758" y="3937685"/>
            <a:ext cx="797612" cy="307777"/>
          </a:xfrm>
          <a:prstGeom prst="rect">
            <a:avLst/>
          </a:prstGeom>
          <a:solidFill>
            <a:schemeClr val="bg1"/>
          </a:solidFill>
        </p:spPr>
        <p:txBody>
          <a:bodyPr wrap="square" rtlCol="0">
            <a:spAutoFit/>
          </a:bodyPr>
          <a:lstStyle/>
          <a:p>
            <a:r>
              <a:rPr lang="en-US" sz="1400"/>
              <a:t>Office</a:t>
            </a:r>
          </a:p>
        </p:txBody>
      </p:sp>
      <p:sp>
        <p:nvSpPr>
          <p:cNvPr id="10" name="TextBox 9">
            <a:extLst>
              <a:ext uri="{FF2B5EF4-FFF2-40B4-BE49-F238E27FC236}">
                <a16:creationId xmlns:a16="http://schemas.microsoft.com/office/drawing/2014/main" id="{3DF37066-53DB-D146-0EE5-7BE9AFEA93FC}"/>
              </a:ext>
            </a:extLst>
          </p:cNvPr>
          <p:cNvSpPr txBox="1"/>
          <p:nvPr/>
        </p:nvSpPr>
        <p:spPr>
          <a:xfrm>
            <a:off x="2178996" y="1841209"/>
            <a:ext cx="797612" cy="523220"/>
          </a:xfrm>
          <a:prstGeom prst="rect">
            <a:avLst/>
          </a:prstGeom>
          <a:solidFill>
            <a:schemeClr val="bg1"/>
          </a:solidFill>
        </p:spPr>
        <p:txBody>
          <a:bodyPr wrap="square" rtlCol="0">
            <a:spAutoFit/>
          </a:bodyPr>
          <a:lstStyle/>
          <a:p>
            <a:r>
              <a:rPr lang="en-US" sz="1400"/>
              <a:t>Sports Court</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Prison: Applications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426464879"/>
              </p:ext>
            </p:extLst>
          </p:nvPr>
        </p:nvGraphicFramePr>
        <p:xfrm>
          <a:off x="83507" y="1680575"/>
          <a:ext cx="8939881" cy="4936421"/>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885217">
                  <a:extLst>
                    <a:ext uri="{9D8B030D-6E8A-4147-A177-3AD203B41FA5}">
                      <a16:colId xmlns:a16="http://schemas.microsoft.com/office/drawing/2014/main" val="2122113404"/>
                    </a:ext>
                  </a:extLst>
                </a:gridCol>
                <a:gridCol w="875490">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761839">
                  <a:extLst>
                    <a:ext uri="{9D8B030D-6E8A-4147-A177-3AD203B41FA5}">
                      <a16:colId xmlns:a16="http://schemas.microsoft.com/office/drawing/2014/main" val="2748578960"/>
                    </a:ext>
                  </a:extLst>
                </a:gridCol>
                <a:gridCol w="814042">
                  <a:extLst>
                    <a:ext uri="{9D8B030D-6E8A-4147-A177-3AD203B41FA5}">
                      <a16:colId xmlns:a16="http://schemas.microsoft.com/office/drawing/2014/main" val="2393102404"/>
                    </a:ext>
                  </a:extLst>
                </a:gridCol>
                <a:gridCol w="1066162">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a:solidFill>
                            <a:schemeClr val="bg1"/>
                          </a:solidFill>
                        </a:rPr>
                        <a:t>Entrance</a:t>
                      </a:r>
                    </a:p>
                  </a:txBody>
                  <a:tcPr/>
                </a:tc>
                <a:tc>
                  <a:txBody>
                    <a:bodyPr/>
                    <a:lstStyle/>
                    <a:p>
                      <a:r>
                        <a:rPr lang="en-US" sz="1300">
                          <a:solidFill>
                            <a:schemeClr val="bg1"/>
                          </a:solidFill>
                        </a:rPr>
                        <a:t>Gate</a:t>
                      </a:r>
                    </a:p>
                  </a:txBody>
                  <a:tcPr/>
                </a:tc>
                <a:tc>
                  <a:txBody>
                    <a:bodyPr/>
                    <a:lstStyle/>
                    <a:p>
                      <a:r>
                        <a:rPr lang="en-US" sz="1300">
                          <a:solidFill>
                            <a:schemeClr val="bg1"/>
                          </a:solidFill>
                        </a:rPr>
                        <a:t>Control Room</a:t>
                      </a:r>
                    </a:p>
                  </a:txBody>
                  <a:tcPr/>
                </a:tc>
                <a:tc>
                  <a:txBody>
                    <a:bodyPr/>
                    <a:lstStyle/>
                    <a:p>
                      <a:r>
                        <a:rPr lang="en-US" sz="1300">
                          <a:solidFill>
                            <a:schemeClr val="bg1"/>
                          </a:solidFill>
                        </a:rPr>
                        <a:t>Dining Area</a:t>
                      </a:r>
                    </a:p>
                  </a:txBody>
                  <a:tcPr/>
                </a:tc>
                <a:tc>
                  <a:txBody>
                    <a:bodyPr/>
                    <a:lstStyle/>
                    <a:p>
                      <a:r>
                        <a:rPr lang="en-US" sz="1300">
                          <a:solidFill>
                            <a:schemeClr val="bg1"/>
                          </a:solidFill>
                        </a:rPr>
                        <a:t>Appointment</a:t>
                      </a:r>
                    </a:p>
                  </a:txBody>
                  <a:tcPr/>
                </a:tc>
                <a:tc>
                  <a:txBody>
                    <a:bodyPr/>
                    <a:lstStyle/>
                    <a:p>
                      <a:r>
                        <a:rPr lang="en-US" sz="1300">
                          <a:solidFill>
                            <a:schemeClr val="bg1"/>
                          </a:solidFill>
                        </a:rPr>
                        <a:t>Cell Area</a:t>
                      </a:r>
                    </a:p>
                  </a:txBody>
                  <a:tcPr/>
                </a:tc>
                <a:tc>
                  <a:txBody>
                    <a:bodyPr/>
                    <a:lstStyle/>
                    <a:p>
                      <a:r>
                        <a:rPr lang="en-US" sz="1300">
                          <a:solidFill>
                            <a:schemeClr val="bg1"/>
                          </a:solidFill>
                        </a:rPr>
                        <a:t>Parking</a:t>
                      </a:r>
                    </a:p>
                  </a:txBody>
                  <a:tcPr/>
                </a:tc>
                <a:tc>
                  <a:txBody>
                    <a:bodyPr/>
                    <a:lstStyle/>
                    <a:p>
                      <a:r>
                        <a:rPr lang="en-US" sz="1300">
                          <a:solidFill>
                            <a:schemeClr val="bg1"/>
                          </a:solidFill>
                        </a:rPr>
                        <a:t>Sports Court</a:t>
                      </a:r>
                    </a:p>
                  </a:txBody>
                  <a:tcPr/>
                </a:tc>
                <a:extLst>
                  <a:ext uri="{0D108BD9-81ED-4DB2-BD59-A6C34878D82A}">
                    <a16:rowId xmlns:a16="http://schemas.microsoft.com/office/drawing/2014/main" val="2090737549"/>
                  </a:ext>
                </a:extLst>
              </a:tr>
              <a:tr h="450769">
                <a:tc>
                  <a:txBody>
                    <a:bodyPr/>
                    <a:lstStyle/>
                    <a:p>
                      <a:r>
                        <a:rPr lang="en-US" sz="1300">
                          <a:solidFill>
                            <a:schemeClr val="tx1">
                              <a:lumMod val="76000"/>
                              <a:lumOff val="24000"/>
                            </a:schemeClr>
                          </a:solidFill>
                        </a:rPr>
                        <a:t>Unauthorized Access Detection</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078924313"/>
                  </a:ext>
                </a:extLst>
              </a:tr>
              <a:tr h="439423">
                <a:tc>
                  <a:txBody>
                    <a:bodyPr/>
                    <a:lstStyle/>
                    <a:p>
                      <a:r>
                        <a:rPr lang="en-US" sz="1300">
                          <a:solidFill>
                            <a:schemeClr val="tx1">
                              <a:lumMod val="76000"/>
                              <a:lumOff val="24000"/>
                            </a:schemeClr>
                          </a:solidFill>
                        </a:rPr>
                        <a:t>Tailgating Detection</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461784252"/>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Real-time Suspect Tracking</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210431295"/>
                  </a:ext>
                </a:extLst>
              </a:tr>
              <a:tr h="4394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Vehicle Access Control</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674638168"/>
                  </a:ext>
                </a:extLst>
              </a:tr>
              <a:tr h="439423">
                <a:tc>
                  <a:txBody>
                    <a:bodyPr/>
                    <a:lstStyle/>
                    <a:p>
                      <a:r>
                        <a:rPr lang="en-US" sz="1300">
                          <a:solidFill>
                            <a:schemeClr val="tx1">
                              <a:lumMod val="76000"/>
                              <a:lumOff val="24000"/>
                            </a:schemeClr>
                          </a:solidFill>
                        </a:rPr>
                        <a:t>Intercom Service</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253065483"/>
                  </a:ext>
                </a:extLst>
              </a:tr>
              <a:tr h="450769">
                <a:tc>
                  <a:txBody>
                    <a:bodyPr/>
                    <a:lstStyle/>
                    <a:p>
                      <a:r>
                        <a:rPr lang="en-US" sz="1300">
                          <a:solidFill>
                            <a:schemeClr val="tx1">
                              <a:lumMod val="76000"/>
                              <a:lumOff val="24000"/>
                            </a:schemeClr>
                          </a:solidFill>
                        </a:rPr>
                        <a:t>Human Body Temperature Detection</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1261085878"/>
                  </a:ext>
                </a:extLst>
              </a:tr>
              <a:tr h="450769">
                <a:tc>
                  <a:txBody>
                    <a:bodyPr/>
                    <a:lstStyle/>
                    <a:p>
                      <a:r>
                        <a:rPr lang="en-US" sz="1300">
                          <a:solidFill>
                            <a:schemeClr val="tx1">
                              <a:lumMod val="76000"/>
                              <a:lumOff val="24000"/>
                            </a:schemeClr>
                          </a:solidFill>
                        </a:rPr>
                        <a:t>Suspicious Items Detection</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250837835"/>
                  </a:ext>
                </a:extLst>
              </a:tr>
              <a:tr h="439423">
                <a:tc>
                  <a:txBody>
                    <a:bodyPr/>
                    <a:lstStyle/>
                    <a:p>
                      <a:pPr lvl="0">
                        <a:buNone/>
                      </a:pPr>
                      <a:r>
                        <a:rPr lang="en-US" sz="1300">
                          <a:solidFill>
                            <a:schemeClr val="tx1">
                              <a:lumMod val="76000"/>
                              <a:lumOff val="24000"/>
                            </a:schemeClr>
                          </a:solidFill>
                        </a:rPr>
                        <a:t>On-the-Go Surveillance</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extLst>
                  <a:ext uri="{0D108BD9-81ED-4DB2-BD59-A6C34878D82A}">
                    <a16:rowId xmlns:a16="http://schemas.microsoft.com/office/drawing/2014/main" val="2091576229"/>
                  </a:ext>
                </a:extLst>
              </a:tr>
              <a:tr h="267644">
                <a:tc>
                  <a:txBody>
                    <a:bodyPr/>
                    <a:lstStyle/>
                    <a:p>
                      <a:pPr lvl="0">
                        <a:buNone/>
                      </a:pPr>
                      <a:r>
                        <a:rPr lang="en-US" sz="1300">
                          <a:solidFill>
                            <a:schemeClr val="tx1">
                              <a:lumMod val="76000"/>
                              <a:lumOff val="24000"/>
                            </a:schemeClr>
                          </a:solidFill>
                        </a:rPr>
                        <a:t>Safety Assurance</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extLst>
                  <a:ext uri="{0D108BD9-81ED-4DB2-BD59-A6C34878D82A}">
                    <a16:rowId xmlns:a16="http://schemas.microsoft.com/office/drawing/2014/main" val="2188733179"/>
                  </a:ext>
                </a:extLst>
              </a:tr>
              <a:tr h="450769">
                <a:tc>
                  <a:txBody>
                    <a:bodyPr/>
                    <a:lstStyle/>
                    <a:p>
                      <a:pPr lvl="0">
                        <a:buNone/>
                      </a:pPr>
                      <a:r>
                        <a:rPr lang="en-US" sz="1300">
                          <a:solidFill>
                            <a:schemeClr val="tx1">
                              <a:lumMod val="76000"/>
                              <a:lumOff val="24000"/>
                            </a:schemeClr>
                          </a:solidFill>
                        </a:rPr>
                        <a:t>Fight Detection</a:t>
                      </a: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r>
                        <a:rPr lang="en-US" sz="1300">
                          <a:solidFill>
                            <a:schemeClr val="tx1">
                              <a:lumMod val="76000"/>
                              <a:lumOff val="24000"/>
                            </a:schemeClr>
                          </a:solidFill>
                        </a:rPr>
                        <a:t>Y</a:t>
                      </a: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Prison: Applications</a:t>
            </a:r>
          </a:p>
        </p:txBody>
      </p:sp>
      <p:pic>
        <p:nvPicPr>
          <p:cNvPr id="2" name="Picture 1">
            <a:extLst>
              <a:ext uri="{FF2B5EF4-FFF2-40B4-BE49-F238E27FC236}">
                <a16:creationId xmlns:a16="http://schemas.microsoft.com/office/drawing/2014/main" id="{9F65C977-C1DF-0CE2-70BB-5BF26ECD270C}"/>
              </a:ext>
            </a:extLst>
          </p:cNvPr>
          <p:cNvPicPr>
            <a:picLocks noChangeAspect="1"/>
          </p:cNvPicPr>
          <p:nvPr/>
        </p:nvPicPr>
        <p:blipFill>
          <a:blip r:embed="rId3" cstate="print">
            <a:extLst>
              <a:ext uri="{28A0092B-C50C-407E-A947-70E740481C1C}">
                <a14:useLocalDpi xmlns:a14="http://schemas.microsoft.com/office/drawing/2010/main" val="0"/>
              </a:ext>
            </a:extLst>
          </a:blip>
          <a:srcRect l="8779" t="7320" r="8779"/>
          <a:stretch/>
        </p:blipFill>
        <p:spPr>
          <a:xfrm>
            <a:off x="243810" y="2181642"/>
            <a:ext cx="1625484" cy="1044204"/>
          </a:xfrm>
          <a:prstGeom prst="rect">
            <a:avLst/>
          </a:prstGeom>
        </p:spPr>
      </p:pic>
      <p:pic>
        <p:nvPicPr>
          <p:cNvPr id="4" name="Picture 3">
            <a:extLst>
              <a:ext uri="{FF2B5EF4-FFF2-40B4-BE49-F238E27FC236}">
                <a16:creationId xmlns:a16="http://schemas.microsoft.com/office/drawing/2014/main" id="{7456A92D-D8DE-3C1B-D15F-36C3A7C4767A}"/>
              </a:ext>
            </a:extLst>
          </p:cNvPr>
          <p:cNvPicPr>
            <a:picLocks noChangeAspect="1"/>
          </p:cNvPicPr>
          <p:nvPr/>
        </p:nvPicPr>
        <p:blipFill>
          <a:blip r:embed="rId4" cstate="print">
            <a:extLst>
              <a:ext uri="{28A0092B-C50C-407E-A947-70E740481C1C}">
                <a14:useLocalDpi xmlns:a14="http://schemas.microsoft.com/office/drawing/2010/main" val="0"/>
              </a:ext>
            </a:extLst>
          </a:blip>
          <a:srcRect t="715" b="715"/>
          <a:stretch/>
        </p:blipFill>
        <p:spPr>
          <a:xfrm>
            <a:off x="2063723" y="2187402"/>
            <a:ext cx="1561634" cy="1044204"/>
          </a:xfrm>
          <a:prstGeom prst="rect">
            <a:avLst/>
          </a:prstGeom>
        </p:spPr>
      </p:pic>
      <p:pic>
        <p:nvPicPr>
          <p:cNvPr id="6" name="Picture 5">
            <a:extLst>
              <a:ext uri="{FF2B5EF4-FFF2-40B4-BE49-F238E27FC236}">
                <a16:creationId xmlns:a16="http://schemas.microsoft.com/office/drawing/2014/main" id="{3BF50929-8C3A-372F-9341-A72343B15023}"/>
              </a:ext>
            </a:extLst>
          </p:cNvPr>
          <p:cNvPicPr>
            <a:picLocks noChangeAspect="1"/>
          </p:cNvPicPr>
          <p:nvPr/>
        </p:nvPicPr>
        <p:blipFill>
          <a:blip r:embed="rId5"/>
          <a:srcRect l="143" t="-163" r="680" b="49522"/>
          <a:stretch/>
        </p:blipFill>
        <p:spPr>
          <a:xfrm>
            <a:off x="5475018" y="2143138"/>
            <a:ext cx="1605260" cy="1194486"/>
          </a:xfrm>
          <a:prstGeom prst="rect">
            <a:avLst/>
          </a:prstGeom>
        </p:spPr>
      </p:pic>
      <p:pic>
        <p:nvPicPr>
          <p:cNvPr id="8" name="Picture 7">
            <a:extLst>
              <a:ext uri="{FF2B5EF4-FFF2-40B4-BE49-F238E27FC236}">
                <a16:creationId xmlns:a16="http://schemas.microsoft.com/office/drawing/2014/main" id="{6A2AECF3-8623-1A28-5C4F-8EE1C3DD1BC6}"/>
              </a:ext>
            </a:extLst>
          </p:cNvPr>
          <p:cNvPicPr>
            <a:picLocks noChangeAspect="1"/>
          </p:cNvPicPr>
          <p:nvPr/>
        </p:nvPicPr>
        <p:blipFill>
          <a:blip r:embed="rId6"/>
          <a:srcRect l="-145" t="161" r="-996" b="49795"/>
          <a:stretch/>
        </p:blipFill>
        <p:spPr>
          <a:xfrm>
            <a:off x="7187451" y="2146409"/>
            <a:ext cx="1708436" cy="1189240"/>
          </a:xfrm>
          <a:prstGeom prst="rect">
            <a:avLst/>
          </a:prstGeom>
        </p:spPr>
      </p:pic>
      <p:pic>
        <p:nvPicPr>
          <p:cNvPr id="11" name="Picture 10">
            <a:extLst>
              <a:ext uri="{FF2B5EF4-FFF2-40B4-BE49-F238E27FC236}">
                <a16:creationId xmlns:a16="http://schemas.microsoft.com/office/drawing/2014/main" id="{4010D458-9835-D999-9D0B-46EE0163ED03}"/>
              </a:ext>
            </a:extLst>
          </p:cNvPr>
          <p:cNvPicPr>
            <a:picLocks noChangeAspect="1"/>
          </p:cNvPicPr>
          <p:nvPr/>
        </p:nvPicPr>
        <p:blipFill>
          <a:blip r:embed="rId7"/>
          <a:srcRect l="-823" t="-184" r="823" b="57714"/>
          <a:stretch/>
        </p:blipFill>
        <p:spPr>
          <a:xfrm>
            <a:off x="3732529" y="2147156"/>
            <a:ext cx="1714223" cy="1188770"/>
          </a:xfrm>
          <a:prstGeom prst="rect">
            <a:avLst/>
          </a:prstGeom>
        </p:spPr>
      </p:pic>
      <p:sp>
        <p:nvSpPr>
          <p:cNvPr id="12" name="TextBox 11">
            <a:extLst>
              <a:ext uri="{FF2B5EF4-FFF2-40B4-BE49-F238E27FC236}">
                <a16:creationId xmlns:a16="http://schemas.microsoft.com/office/drawing/2014/main" id="{1EAF6E15-83BA-418B-6FB3-F593443165BA}"/>
              </a:ext>
            </a:extLst>
          </p:cNvPr>
          <p:cNvSpPr txBox="1"/>
          <p:nvPr/>
        </p:nvSpPr>
        <p:spPr>
          <a:xfrm>
            <a:off x="240748"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Unauthorized Access Detection</a:t>
            </a:r>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Detect the intrusion attempts using video analytics and notify the security personnel.</a:t>
            </a:r>
          </a:p>
        </p:txBody>
      </p:sp>
      <p:sp>
        <p:nvSpPr>
          <p:cNvPr id="13" name="TextBox 12">
            <a:extLst>
              <a:ext uri="{FF2B5EF4-FFF2-40B4-BE49-F238E27FC236}">
                <a16:creationId xmlns:a16="http://schemas.microsoft.com/office/drawing/2014/main" id="{E27B2404-376D-1A4B-71E8-C6D3B06DB454}"/>
              </a:ext>
            </a:extLst>
          </p:cNvPr>
          <p:cNvSpPr txBox="1"/>
          <p:nvPr/>
        </p:nvSpPr>
        <p:spPr>
          <a:xfrm>
            <a:off x="195248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Tailgating Detection</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Detect tailgating at the entrance of restricted area by comparing the detected head count with number of presented access credentials.</a:t>
            </a:r>
            <a:endParaRPr lang="en-US">
              <a:cs typeface="Calibri"/>
            </a:endParaRPr>
          </a:p>
          <a:p>
            <a:endParaRPr lang="en-US" sz="120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905F2913-1E58-4DBA-26DC-F959C40A2E42}"/>
              </a:ext>
            </a:extLst>
          </p:cNvPr>
          <p:cNvSpPr txBox="1"/>
          <p:nvPr/>
        </p:nvSpPr>
        <p:spPr>
          <a:xfrm>
            <a:off x="3730487"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Real-time Suspect Tracking</a:t>
            </a:r>
            <a:endParaRPr lang="en-US"/>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Track the suspect seamlessly by switching between video channels using transparent video overlay buttons in video management system.</a:t>
            </a:r>
            <a:endParaRPr lang="en-US"/>
          </a:p>
          <a:p>
            <a:endParaRPr lang="en-US" sz="1200" b="1">
              <a:solidFill>
                <a:srgbClr val="535353"/>
              </a:solidFill>
              <a:latin typeface="Open Sans"/>
              <a:ea typeface="Open Sans"/>
              <a:cs typeface="Open Sans"/>
            </a:endParaRPr>
          </a:p>
        </p:txBody>
      </p:sp>
      <p:sp>
        <p:nvSpPr>
          <p:cNvPr id="15" name="TextBox 14">
            <a:extLst>
              <a:ext uri="{FF2B5EF4-FFF2-40B4-BE49-F238E27FC236}">
                <a16:creationId xmlns:a16="http://schemas.microsoft.com/office/drawing/2014/main" id="{532BFE05-DEF7-B474-9DE7-FBD36A6EBC6A}"/>
              </a:ext>
            </a:extLst>
          </p:cNvPr>
          <p:cNvSpPr txBox="1"/>
          <p:nvPr/>
        </p:nvSpPr>
        <p:spPr>
          <a:xfrm>
            <a:off x="5475356"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Vehicle Access Control</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The access control at the gate can be done conveniently using ALPR technology.</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6981BBB0-4948-B5E5-F948-C70D3DAE288A}"/>
              </a:ext>
            </a:extLst>
          </p:cNvPr>
          <p:cNvSpPr txBox="1"/>
          <p:nvPr/>
        </p:nvSpPr>
        <p:spPr>
          <a:xfrm>
            <a:off x="7187095"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Intercom Service</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Interact with other individuals by local voice-based communication system.</a:t>
            </a:r>
            <a:endParaRPr lang="en-US">
              <a:cs typeface="Calibri"/>
            </a:endParaRPr>
          </a:p>
          <a:p>
            <a:endParaRPr lang="en-US" sz="1200">
              <a:solidFill>
                <a:srgbClr val="535353"/>
              </a:solidFill>
              <a:latin typeface="Open Sans"/>
              <a:ea typeface="Open Sans"/>
              <a:cs typeface="Open Sans"/>
            </a:endParaRP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Prison: Applications</a:t>
            </a:r>
          </a:p>
        </p:txBody>
      </p:sp>
      <p:pic>
        <p:nvPicPr>
          <p:cNvPr id="2" name="Picture 1">
            <a:hlinkClick r:id="rId3" action="ppaction://hlinksldjump"/>
            <a:extLst>
              <a:ext uri="{FF2B5EF4-FFF2-40B4-BE49-F238E27FC236}">
                <a16:creationId xmlns:a16="http://schemas.microsoft.com/office/drawing/2014/main" id="{BFC52C04-111F-3B39-4E2D-F1315066C6F4}"/>
              </a:ext>
            </a:extLst>
          </p:cNvPr>
          <p:cNvPicPr>
            <a:picLocks noChangeAspect="1"/>
          </p:cNvPicPr>
          <p:nvPr/>
        </p:nvPicPr>
        <p:blipFill>
          <a:blip r:embed="rId4"/>
          <a:srcRect l="-1662" t="-658" r="1048" b="44909"/>
          <a:stretch/>
        </p:blipFill>
        <p:spPr>
          <a:xfrm>
            <a:off x="5512582" y="2128581"/>
            <a:ext cx="1705858" cy="1194773"/>
          </a:xfrm>
          <a:prstGeom prst="rect">
            <a:avLst/>
          </a:prstGeom>
        </p:spPr>
      </p:pic>
      <p:pic>
        <p:nvPicPr>
          <p:cNvPr id="4" name="Picture 3">
            <a:extLst>
              <a:ext uri="{FF2B5EF4-FFF2-40B4-BE49-F238E27FC236}">
                <a16:creationId xmlns:a16="http://schemas.microsoft.com/office/drawing/2014/main" id="{C241AD13-E494-21FB-0912-221B8F097272}"/>
              </a:ext>
            </a:extLst>
          </p:cNvPr>
          <p:cNvPicPr>
            <a:picLocks noChangeAspect="1"/>
          </p:cNvPicPr>
          <p:nvPr/>
        </p:nvPicPr>
        <p:blipFill>
          <a:blip r:embed="rId5" cstate="print">
            <a:extLst>
              <a:ext uri="{28A0092B-C50C-407E-A947-70E740481C1C}">
                <a14:useLocalDpi xmlns:a14="http://schemas.microsoft.com/office/drawing/2010/main" val="0"/>
              </a:ext>
            </a:extLst>
          </a:blip>
          <a:srcRect l="446" r="446"/>
          <a:stretch/>
        </p:blipFill>
        <p:spPr>
          <a:xfrm>
            <a:off x="3794937" y="2207014"/>
            <a:ext cx="1593309" cy="1128659"/>
          </a:xfrm>
          <a:prstGeom prst="rect">
            <a:avLst/>
          </a:prstGeom>
        </p:spPr>
      </p:pic>
      <p:pic>
        <p:nvPicPr>
          <p:cNvPr id="6" name="Picture 5">
            <a:extLst>
              <a:ext uri="{FF2B5EF4-FFF2-40B4-BE49-F238E27FC236}">
                <a16:creationId xmlns:a16="http://schemas.microsoft.com/office/drawing/2014/main" id="{6D152099-2AB1-DA03-DF92-3C849513D640}"/>
              </a:ext>
            </a:extLst>
          </p:cNvPr>
          <p:cNvPicPr>
            <a:picLocks noChangeAspect="1"/>
          </p:cNvPicPr>
          <p:nvPr/>
        </p:nvPicPr>
        <p:blipFill>
          <a:blip r:embed="rId6"/>
          <a:stretch>
            <a:fillRect/>
          </a:stretch>
        </p:blipFill>
        <p:spPr>
          <a:xfrm>
            <a:off x="2010026" y="3363600"/>
            <a:ext cx="1786270" cy="1518723"/>
          </a:xfrm>
          <a:prstGeom prst="rect">
            <a:avLst/>
          </a:prstGeom>
        </p:spPr>
      </p:pic>
      <p:pic>
        <p:nvPicPr>
          <p:cNvPr id="11" name="Picture 10">
            <a:extLst>
              <a:ext uri="{FF2B5EF4-FFF2-40B4-BE49-F238E27FC236}">
                <a16:creationId xmlns:a16="http://schemas.microsoft.com/office/drawing/2014/main" id="{17CB3F05-4899-8753-5BD5-949BDEDA2001}"/>
              </a:ext>
            </a:extLst>
          </p:cNvPr>
          <p:cNvPicPr>
            <a:picLocks noChangeAspect="1"/>
          </p:cNvPicPr>
          <p:nvPr/>
        </p:nvPicPr>
        <p:blipFill>
          <a:blip r:embed="rId7"/>
          <a:stretch>
            <a:fillRect/>
          </a:stretch>
        </p:blipFill>
        <p:spPr>
          <a:xfrm>
            <a:off x="2086254" y="2207014"/>
            <a:ext cx="1569878" cy="1079394"/>
          </a:xfrm>
          <a:prstGeom prst="rect">
            <a:avLst/>
          </a:prstGeom>
        </p:spPr>
      </p:pic>
      <p:sp>
        <p:nvSpPr>
          <p:cNvPr id="12" name="TextBox 11">
            <a:extLst>
              <a:ext uri="{FF2B5EF4-FFF2-40B4-BE49-F238E27FC236}">
                <a16:creationId xmlns:a16="http://schemas.microsoft.com/office/drawing/2014/main" id="{1251492C-B6A5-8033-CA02-7253049860E6}"/>
              </a:ext>
            </a:extLst>
          </p:cNvPr>
          <p:cNvSpPr txBox="1"/>
          <p:nvPr/>
        </p:nvSpPr>
        <p:spPr>
          <a:xfrm>
            <a:off x="196574"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Human Body Temperature Detection</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Detect abnormal human body temperature by using a high accuracy thermal camera together with built-in face detection AI.</a:t>
            </a:r>
            <a:endParaRPr lang="en-US">
              <a:cs typeface="Calibri"/>
            </a:endParaRPr>
          </a:p>
          <a:p>
            <a:endParaRPr lang="en-US" sz="1200">
              <a:solidFill>
                <a:srgbClr val="535353"/>
              </a:solidFill>
              <a:latin typeface="Open Sans"/>
              <a:ea typeface="Open Sans"/>
              <a:cs typeface="Open Sans"/>
            </a:endParaRPr>
          </a:p>
        </p:txBody>
      </p:sp>
      <p:sp>
        <p:nvSpPr>
          <p:cNvPr id="13" name="TextBox 12">
            <a:extLst>
              <a:ext uri="{FF2B5EF4-FFF2-40B4-BE49-F238E27FC236}">
                <a16:creationId xmlns:a16="http://schemas.microsoft.com/office/drawing/2014/main" id="{F82CC43F-CBEE-53E7-555B-79635B338821}"/>
              </a:ext>
            </a:extLst>
          </p:cNvPr>
          <p:cNvSpPr txBox="1"/>
          <p:nvPr/>
        </p:nvSpPr>
        <p:spPr>
          <a:xfrm>
            <a:off x="2007704" y="3332922"/>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Suspicious Items Detection</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Detect the items that are left unattended to prevent serious security and safety hazards.</a:t>
            </a:r>
            <a:endParaRPr lang="en-US">
              <a:cs typeface="Calibri"/>
            </a:endParaRPr>
          </a:p>
          <a:p>
            <a:endParaRPr lang="en-US" sz="120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07BADD04-61B1-CF3B-2791-B1844A511678}"/>
              </a:ext>
            </a:extLst>
          </p:cNvPr>
          <p:cNvSpPr txBox="1"/>
          <p:nvPr/>
        </p:nvSpPr>
        <p:spPr>
          <a:xfrm>
            <a:off x="379674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On-the-Go Surveillance</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Monitor the views from surveillance cameras using a mobile device while walking around the premises, to respond to incidents instantly.</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52A2D9C3-842B-C300-9BEC-F66BE340C4A8}"/>
              </a:ext>
            </a:extLst>
          </p:cNvPr>
          <p:cNvSpPr txBox="1"/>
          <p:nvPr/>
        </p:nvSpPr>
        <p:spPr>
          <a:xfrm>
            <a:off x="5541616" y="3337388"/>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Safety Assurance</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Ensure safety of people using video surveillance system.</a:t>
            </a:r>
            <a:endParaRPr lang="en-US">
              <a:cs typeface="Calibri"/>
            </a:endParaRPr>
          </a:p>
          <a:p>
            <a:endParaRPr lang="en-US" sz="1200">
              <a:solidFill>
                <a:srgbClr val="535353"/>
              </a:solidFill>
              <a:latin typeface="Open Sans"/>
              <a:ea typeface="Open Sans"/>
              <a:cs typeface="Open Sans"/>
            </a:endParaRPr>
          </a:p>
        </p:txBody>
      </p:sp>
      <p:sp>
        <p:nvSpPr>
          <p:cNvPr id="17" name="TextBox 16">
            <a:extLst>
              <a:ext uri="{FF2B5EF4-FFF2-40B4-BE49-F238E27FC236}">
                <a16:creationId xmlns:a16="http://schemas.microsoft.com/office/drawing/2014/main" id="{7DC96944-06E1-202F-3F5B-3226CF662677}"/>
              </a:ext>
            </a:extLst>
          </p:cNvPr>
          <p:cNvSpPr txBox="1"/>
          <p:nvPr/>
        </p:nvSpPr>
        <p:spPr>
          <a:xfrm>
            <a:off x="7253355" y="3288748"/>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Fight Detection</a:t>
            </a:r>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Detect unexpected fights to intervene before serious injuries.</a:t>
            </a:r>
          </a:p>
        </p:txBody>
      </p:sp>
      <p:pic>
        <p:nvPicPr>
          <p:cNvPr id="19" name="Picture 18">
            <a:extLst>
              <a:ext uri="{FF2B5EF4-FFF2-40B4-BE49-F238E27FC236}">
                <a16:creationId xmlns:a16="http://schemas.microsoft.com/office/drawing/2014/main" id="{3DC95F49-7835-642E-20EE-BDAB5A025C07}"/>
              </a:ext>
            </a:extLst>
          </p:cNvPr>
          <p:cNvPicPr>
            <a:picLocks noChangeAspect="1"/>
          </p:cNvPicPr>
          <p:nvPr/>
        </p:nvPicPr>
        <p:blipFill>
          <a:blip r:embed="rId8" cstate="print">
            <a:extLst>
              <a:ext uri="{28A0092B-C50C-407E-A947-70E740481C1C}">
                <a14:useLocalDpi xmlns:a14="http://schemas.microsoft.com/office/drawing/2010/main" val="0"/>
              </a:ext>
            </a:extLst>
          </a:blip>
          <a:srcRect l="1544" r="1544"/>
          <a:stretch/>
        </p:blipFill>
        <p:spPr>
          <a:xfrm>
            <a:off x="256369" y="2207014"/>
            <a:ext cx="1656363" cy="1065382"/>
          </a:xfrm>
          <a:prstGeom prst="rect">
            <a:avLst/>
          </a:prstGeom>
        </p:spPr>
      </p:pic>
      <p:pic>
        <p:nvPicPr>
          <p:cNvPr id="20" name="Picture 19">
            <a:extLst>
              <a:ext uri="{FF2B5EF4-FFF2-40B4-BE49-F238E27FC236}">
                <a16:creationId xmlns:a16="http://schemas.microsoft.com/office/drawing/2014/main" id="{6810D5FC-BE35-D257-64F9-2BFA63180672}"/>
              </a:ext>
            </a:extLst>
          </p:cNvPr>
          <p:cNvPicPr>
            <a:picLocks noChangeAspect="1"/>
          </p:cNvPicPr>
          <p:nvPr/>
        </p:nvPicPr>
        <p:blipFill>
          <a:blip r:embed="rId9" cstate="print">
            <a:extLst>
              <a:ext uri="{28A0092B-C50C-407E-A947-70E740481C1C}">
                <a14:useLocalDpi xmlns:a14="http://schemas.microsoft.com/office/drawing/2010/main" val="0"/>
              </a:ext>
            </a:extLst>
          </a:blip>
          <a:srcRect l="4261" r="4261"/>
          <a:stretch/>
        </p:blipFill>
        <p:spPr>
          <a:xfrm>
            <a:off x="7384058" y="2207014"/>
            <a:ext cx="1585455" cy="1065382"/>
          </a:xfrm>
          <a:prstGeom prst="rect">
            <a:avLst/>
          </a:prstGeom>
        </p:spPr>
      </p:pic>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Prison: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Unauthorized Access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584775"/>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Detect the intrusion attempts using video analytics and notify the security personnel.</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a:solidFill>
                  <a:srgbClr val="535353"/>
                </a:solidFill>
                <a:effectLst/>
                <a:latin typeface="Open Sans" panose="020B0606030504020204" pitchFamily="34" charset="0"/>
              </a:rPr>
              <a:t>Without surveillance videos, it is hard to be sure if the identity shown in the entry log matches the accessing person. Access control integrated with the surveillance system can remarkably prevent the crises and loss resulted from unauthorized access.</a:t>
            </a:r>
          </a:p>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Face </a:t>
            </a:r>
            <a:r>
              <a:rPr lang="en-US" sz="1600" b="1">
                <a:solidFill>
                  <a:srgbClr val="535353"/>
                </a:solidFill>
                <a:latin typeface="Open Sans" panose="020B0606030504020204" pitchFamily="34" charset="0"/>
              </a:rPr>
              <a:t>Recognition </a:t>
            </a:r>
            <a:r>
              <a:rPr lang="en-US" sz="1600" b="0" i="0">
                <a:solidFill>
                  <a:srgbClr val="535353"/>
                </a:solidFill>
                <a:effectLst/>
                <a:latin typeface="Open Sans" panose="020B0606030504020204" pitchFamily="34" charset="0"/>
              </a:rPr>
              <a:t>analytics in ACTi’s Door Stations.</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4"/>
              </a:rPr>
              <a:t>Read</a:t>
            </a:r>
            <a:endParaRPr lang="en-US" sz="1200" i="1">
              <a:solidFill>
                <a:srgbClr val="0000FF"/>
              </a:solidFill>
            </a:endParaRPr>
          </a:p>
        </p:txBody>
      </p:sp>
      <p:pic>
        <p:nvPicPr>
          <p:cNvPr id="5" name="Picture 4">
            <a:extLst>
              <a:ext uri="{FF2B5EF4-FFF2-40B4-BE49-F238E27FC236}">
                <a16:creationId xmlns:a16="http://schemas.microsoft.com/office/drawing/2014/main" id="{5FA79F7E-51B5-BBDF-1F21-29D8778006F3}"/>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48801" y="1816120"/>
            <a:ext cx="3454717" cy="1974124"/>
          </a:xfrm>
          <a:prstGeom prst="rect">
            <a:avLst/>
          </a:prstGeom>
        </p:spPr>
      </p:pic>
    </p:spTree>
    <p:extLst>
      <p:ext uri="{BB962C8B-B14F-4D97-AF65-F5344CB8AC3E}">
        <p14:creationId xmlns:p14="http://schemas.microsoft.com/office/powerpoint/2010/main" val="1558681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Prison: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Tailgating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050053" cy="830997"/>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Detect tailgating at the entrance of restricted area by comparing the detected head count with number of presented access credentials.</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a:solidFill>
                  <a:srgbClr val="535353"/>
                </a:solidFill>
                <a:effectLst/>
                <a:latin typeface="Open Sans" panose="020B0606030504020204" pitchFamily="34" charset="0"/>
              </a:rPr>
              <a:t>Whenever the RFID card is swiped, the system will count the number of the actual entries. When mismatched, the system will create the alarm. This prevents both tailgating and piggybacking.</a:t>
            </a:r>
          </a:p>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People Counting</a:t>
            </a:r>
            <a:r>
              <a:rPr lang="en-US" sz="1600" b="1" i="0">
                <a:solidFill>
                  <a:srgbClr val="535353"/>
                </a:solidFill>
                <a:effectLst/>
                <a:latin typeface="Open Sans" panose="020B0606030504020204" pitchFamily="34" charset="0"/>
              </a:rPr>
              <a:t> </a:t>
            </a:r>
            <a:r>
              <a:rPr lang="en-US" sz="1600" b="0" i="0">
                <a:solidFill>
                  <a:srgbClr val="535353"/>
                </a:solidFill>
                <a:effectLst/>
                <a:latin typeface="Open Sans" panose="020B0606030504020204" pitchFamily="34" charset="0"/>
              </a:rPr>
              <a:t>analytics and </a:t>
            </a:r>
            <a:r>
              <a:rPr lang="en-US" sz="1600" b="1" i="0">
                <a:solidFill>
                  <a:srgbClr val="535353"/>
                </a:solidFill>
                <a:effectLst/>
                <a:latin typeface="Open Sans" panose="020B0606030504020204" pitchFamily="34" charset="0"/>
              </a:rPr>
              <a:t>RFID</a:t>
            </a:r>
            <a:r>
              <a:rPr lang="en-US" sz="1600" b="0" i="0">
                <a:solidFill>
                  <a:srgbClr val="535353"/>
                </a:solidFill>
                <a:effectLst/>
                <a:latin typeface="Open Sans" panose="020B0606030504020204" pitchFamily="34" charset="0"/>
              </a:rPr>
              <a:t> technology. </a:t>
            </a:r>
            <a:r>
              <a:rPr lang="en-US" sz="1600" b="0" i="0">
                <a:solidFill>
                  <a:schemeClr val="tx2">
                    <a:lumMod val="60000"/>
                    <a:lumOff val="40000"/>
                  </a:schemeClr>
                </a:solidFill>
                <a:effectLst/>
                <a:latin typeface="Open Sans" panose="020B0606030504020204" pitchFamily="34" charset="0"/>
                <a:hlinkClick r:id="" action="ppaction://noaction"/>
              </a:rPr>
              <a:t>Read More</a:t>
            </a:r>
            <a:r>
              <a:rPr lang="en-US" sz="1600" b="0" i="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4"/>
              </a:rPr>
              <a:t>Read</a:t>
            </a:r>
            <a:endParaRPr lang="en-US" sz="1200" i="1">
              <a:solidFill>
                <a:srgbClr val="0000FF"/>
              </a:solidFill>
            </a:endParaRP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411986" y="1660908"/>
            <a:ext cx="3204799" cy="2285805"/>
          </a:xfrm>
          <a:prstGeom prst="rect">
            <a:avLst/>
          </a:prstGeom>
        </p:spPr>
      </p:pic>
    </p:spTree>
    <p:extLst>
      <p:ext uri="{BB962C8B-B14F-4D97-AF65-F5344CB8AC3E}">
        <p14:creationId xmlns:p14="http://schemas.microsoft.com/office/powerpoint/2010/main" val="2683411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Prison: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Real-Time Suspect Tracking</a:t>
            </a:r>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Track the suspect seamlessly by switching between video channels using transparent video overlay buttons in video management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323439"/>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Track the suspect using the video management system interface by using the convenient feature of switching the views with 1 click on the video which opens up the next view of the area the suspect is moving towards to. This method works for both live view and playback. By this method it is possible to instantly find out where the suspect is going and dispatch officers to handle the situation immediately.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unique </a:t>
            </a:r>
            <a:r>
              <a:rPr lang="en-US" sz="1600" b="1" i="0">
                <a:solidFill>
                  <a:srgbClr val="535353"/>
                </a:solidFill>
                <a:effectLst/>
                <a:latin typeface="Open Sans" panose="020B0606030504020204" pitchFamily="34" charset="0"/>
              </a:rPr>
              <a:t>Visual Tracking</a:t>
            </a:r>
            <a:r>
              <a:rPr lang="en-US" sz="1600" b="0" i="0">
                <a:solidFill>
                  <a:srgbClr val="535353"/>
                </a:solidFill>
                <a:effectLst/>
                <a:latin typeface="Open Sans" panose="020B0606030504020204" pitchFamily="34" charset="0"/>
              </a:rPr>
              <a:t> feature of ACTi’s </a:t>
            </a:r>
            <a:r>
              <a:rPr lang="en-US" sz="1600" b="1" i="0">
                <a:solidFill>
                  <a:srgbClr val="535353"/>
                </a:solidFill>
                <a:effectLst/>
                <a:latin typeface="Open Sans" panose="020B0606030504020204" pitchFamily="34" charset="0"/>
              </a:rPr>
              <a:t>NVR 3 and CMS 2</a:t>
            </a:r>
            <a:r>
              <a:rPr lang="en-US" sz="1600" b="0" i="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running in a parking lot with a person pointing at him&#10;&#10;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356020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Prison: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Vehicle Access Control</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The access control at the gate can be done conveniently using ALPR technology.</a:t>
            </a:r>
            <a:endParaRPr lang="en-US" sz="160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a:solidFill>
                  <a:srgbClr val="535353"/>
                </a:solidFill>
                <a:latin typeface="Open Sans" panose="020B0606030504020204" pitchFamily="34" charset="0"/>
              </a:rPr>
              <a:t>Except for the highest security facilities, most locations can benefit from the automatic gate control without requiring the gate officer to be present all the time. Only the white-listed vehicles can enter the premises. Furthermore, it is possible to set up a blacklist which alerts the security officers instantly when the blacklisted vehicle appears.</a:t>
            </a: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ALPR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4" action="ppaction://hlinksldjump"/>
              </a:rPr>
              <a:t>Read More</a:t>
            </a:r>
            <a:r>
              <a:rPr lang="en-US" sz="1600" b="0" i="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spTree>
    <p:extLst>
      <p:ext uri="{BB962C8B-B14F-4D97-AF65-F5344CB8AC3E}">
        <p14:creationId xmlns:p14="http://schemas.microsoft.com/office/powerpoint/2010/main" val="30549436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Prison: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738664"/>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Intercom Service</a:t>
            </a:r>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Interact with other individuals by local voice-based communication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There will be voice access points as intercoms in various locations across the Prison, such as gates and entrances, loading area, parking lot and others. The employees and the visitors can talk to the security staff immediately using that feature.</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NVR 3</a:t>
            </a:r>
            <a:r>
              <a:rPr lang="en-US" sz="1600" b="1">
                <a:solidFill>
                  <a:srgbClr val="535353"/>
                </a:solidFill>
                <a:latin typeface="Open Sans" panose="020B0606030504020204" pitchFamily="34" charset="0"/>
              </a:rPr>
              <a:t> or</a:t>
            </a:r>
            <a:r>
              <a:rPr lang="en-US" sz="1600" b="1" i="0">
                <a:solidFill>
                  <a:srgbClr val="535353"/>
                </a:solidFill>
                <a:effectLst/>
                <a:latin typeface="Open Sans" panose="020B0606030504020204" pitchFamily="34" charset="0"/>
              </a:rPr>
              <a:t> </a:t>
            </a:r>
            <a:r>
              <a:rPr lang="en-US" sz="1600" b="1">
                <a:solidFill>
                  <a:srgbClr val="535353"/>
                </a:solidFill>
                <a:latin typeface="Open Sans" panose="020B0606030504020204" pitchFamily="34" charset="0"/>
              </a:rPr>
              <a:t>CMS 2 </a:t>
            </a:r>
            <a:r>
              <a:rPr lang="en-US" sz="1600" b="0" i="0">
                <a:solidFill>
                  <a:srgbClr val="535353"/>
                </a:solidFill>
                <a:effectLst/>
                <a:latin typeface="Open Sans" panose="020B0606030504020204" pitchFamily="34" charset="0"/>
              </a:rPr>
              <a:t>along with intercom devices such as </a:t>
            </a:r>
            <a:r>
              <a:rPr lang="en-US" sz="1600" b="1" i="0">
                <a:solidFill>
                  <a:srgbClr val="535353"/>
                </a:solidFill>
                <a:effectLst/>
                <a:latin typeface="Open Sans" panose="020B0606030504020204" pitchFamily="34" charset="0"/>
              </a:rPr>
              <a:t>Q950</a:t>
            </a:r>
            <a:r>
              <a:rPr lang="en-US" sz="1600" b="0" i="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in a red cap holding a pen&#10;&#10;Description automatically generated">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87356" y="1763797"/>
            <a:ext cx="3443571" cy="2047529"/>
          </a:xfrm>
          <a:prstGeom prst="rect">
            <a:avLst/>
          </a:prstGeom>
        </p:spPr>
      </p:pic>
    </p:spTree>
    <p:extLst>
      <p:ext uri="{BB962C8B-B14F-4D97-AF65-F5344CB8AC3E}">
        <p14:creationId xmlns:p14="http://schemas.microsoft.com/office/powerpoint/2010/main" val="14507828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Prison: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76239" y="1761865"/>
            <a:ext cx="5055528" cy="830997"/>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Human Body Temperature Detection</a:t>
            </a: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6239" y="2601763"/>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 abnormal human body temperature by using a high accuracy thermal camera together with built-in face detection AI.</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28988" y="3616580"/>
            <a:ext cx="9007772" cy="1323439"/>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To prevent the spread of diseases, there are smart surveillance devices that can detect high body temperature from the distance using specially designed high precision thermal imagers. These cameras will first detect human faces using its deep learning AI and then analyze each face using the thermal image and get the exact temperature reading of the face. The temperature above the threshold will trigger an event.</a:t>
            </a:r>
          </a:p>
        </p:txBody>
      </p:sp>
      <p:sp>
        <p:nvSpPr>
          <p:cNvPr id="2" name="TextBox 1">
            <a:extLst>
              <a:ext uri="{FF2B5EF4-FFF2-40B4-BE49-F238E27FC236}">
                <a16:creationId xmlns:a16="http://schemas.microsoft.com/office/drawing/2014/main" id="{7FDBAC82-1375-FEDA-303C-F3357C49D712}"/>
              </a:ext>
            </a:extLst>
          </p:cNvPr>
          <p:cNvSpPr txBox="1"/>
          <p:nvPr/>
        </p:nvSpPr>
        <p:spPr>
          <a:xfrm>
            <a:off x="242884" y="4788245"/>
            <a:ext cx="8855846" cy="830997"/>
          </a:xfrm>
          <a:prstGeom prst="rect">
            <a:avLst/>
          </a:prstGeom>
          <a:noFill/>
        </p:spPr>
        <p:txBody>
          <a:bodyPr wrap="square">
            <a:spAutoFit/>
          </a:bodyPr>
          <a:lstStyle/>
          <a:p>
            <a:pPr algn="l"/>
            <a:endParaRPr lang="en-US" sz="1600">
              <a:solidFill>
                <a:schemeClr val="tx1">
                  <a:lumMod val="50000"/>
                  <a:lumOff val="50000"/>
                </a:schemeClr>
              </a:solidFill>
              <a:latin typeface="Open Sans" panose="020B0606030504020204" pitchFamily="34" charset="0"/>
            </a:endParaRPr>
          </a:p>
          <a:p>
            <a:pPr algn="l"/>
            <a:r>
              <a:rPr lang="en-US" sz="1600">
                <a:solidFill>
                  <a:schemeClr val="tx1">
                    <a:lumMod val="50000"/>
                    <a:lumOff val="50000"/>
                  </a:schemeClr>
                </a:solidFill>
                <a:latin typeface="Open Sans" panose="020B0606030504020204" pitchFamily="34" charset="0"/>
              </a:rPr>
              <a:t>This is based on the </a:t>
            </a:r>
            <a:r>
              <a:rPr lang="en-US" sz="1600" b="1">
                <a:solidFill>
                  <a:schemeClr val="tx1">
                    <a:lumMod val="50000"/>
                    <a:lumOff val="50000"/>
                  </a:schemeClr>
                </a:solidFill>
                <a:latin typeface="Open Sans" panose="020B0606030504020204" pitchFamily="34" charset="0"/>
              </a:rPr>
              <a:t>Temperature Detection </a:t>
            </a:r>
            <a:r>
              <a:rPr lang="en-US" sz="1600">
                <a:solidFill>
                  <a:schemeClr val="tx1">
                    <a:lumMod val="50000"/>
                    <a:lumOff val="50000"/>
                  </a:schemeClr>
                </a:solidFill>
                <a:latin typeface="Open Sans" panose="020B0606030504020204" pitchFamily="34" charset="0"/>
              </a:rPr>
              <a:t>analytics inside ACTi thermal cameras, such as </a:t>
            </a:r>
            <a:r>
              <a:rPr lang="en-US" sz="1600" b="0" i="0">
                <a:solidFill>
                  <a:srgbClr val="535353"/>
                </a:solidFill>
                <a:effectLst/>
                <a:latin typeface="Open Sans" panose="020B0606030504020204" pitchFamily="34" charset="0"/>
                <a:hlinkClick r:id="rId3"/>
              </a:rPr>
              <a:t>VMGB-370</a:t>
            </a:r>
            <a:r>
              <a:rPr lang="en-US" sz="1600" b="0" i="0">
                <a:solidFill>
                  <a:srgbClr val="535353"/>
                </a:solidFill>
                <a:effectLst/>
                <a:latin typeface="Open Sans" panose="020B0606030504020204" pitchFamily="34" charset="0"/>
              </a:rPr>
              <a:t>, </a:t>
            </a:r>
            <a:r>
              <a:rPr lang="en-US" sz="1600" b="0" i="0">
                <a:solidFill>
                  <a:srgbClr val="535353"/>
                </a:solidFill>
                <a:effectLst/>
                <a:latin typeface="Open Sans" panose="020B0606030504020204" pitchFamily="34" charset="0"/>
                <a:hlinkClick r:id="rId4"/>
              </a:rPr>
              <a:t>VMGB-371</a:t>
            </a:r>
            <a:r>
              <a:rPr lang="en-US" sz="1600" b="0" i="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51B9E008-B9B7-1DFD-B3D0-0AA38F8CA974}"/>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46E03F7-993F-E22D-8E7E-0FE2861EFE2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0744448-F8DB-7AE8-477C-0F868ADC2C2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9F042EC9-A5F2-FFC3-CCDA-63816DC0145B}"/>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BEC6CF9D-DF64-70DC-93BD-EC6B2AB78EDF}"/>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EEA75872-37CE-BEBC-95EB-02DEA46D254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583584DD-23E3-0865-3BE7-DDE42239D275}"/>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A1663275-4CEA-4273-2690-CEA2A626200C}"/>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0CC668-87D7-D6C1-4B5C-664D5354A112}"/>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5F491BF-D727-D5DC-146F-EBD80E960F3E}"/>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BC193297-7FD9-B4A0-F897-A715EB43103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131260BC-6296-8AB5-0E1A-5CC3907F29F2}"/>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0F509B80-01F1-14BD-AA74-7FF0FBBC08E2}"/>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D2568C60-F779-2B69-5925-BB4DF114F3FB}"/>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36D3D98B-E458-78F9-6154-DB0675664136}"/>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787D4569-A916-DD74-B1F7-960E706E4902}"/>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655CC198-D2BF-30FB-4E58-B4E5DA4172F1}"/>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pic>
        <p:nvPicPr>
          <p:cNvPr id="16" name="Picture 15">
            <a:extLst>
              <a:ext uri="{FF2B5EF4-FFF2-40B4-BE49-F238E27FC236}">
                <a16:creationId xmlns:a16="http://schemas.microsoft.com/office/drawing/2014/main" id="{0D2D8E6B-C9C9-F036-713F-6B969A01DEEC}"/>
              </a:ext>
            </a:extLst>
          </p:cNvPr>
          <p:cNvPicPr>
            <a:picLocks noChangeAspect="1"/>
          </p:cNvPicPr>
          <p:nvPr/>
        </p:nvPicPr>
        <p:blipFill>
          <a:blip r:embed="rId15" cstate="print">
            <a:extLst>
              <a:ext uri="{28A0092B-C50C-407E-A947-70E740481C1C}">
                <a14:useLocalDpi xmlns:a14="http://schemas.microsoft.com/office/drawing/2010/main" val="0"/>
              </a:ext>
            </a:extLst>
          </a:blip>
          <a:srcRect t="1935" b="1935"/>
          <a:stretch/>
        </p:blipFill>
        <p:spPr>
          <a:xfrm>
            <a:off x="336669" y="1642920"/>
            <a:ext cx="3306927" cy="1981549"/>
          </a:xfrm>
          <a:prstGeom prst="rect">
            <a:avLst/>
          </a:prstGeom>
        </p:spPr>
      </p:pic>
    </p:spTree>
    <p:extLst>
      <p:ext uri="{BB962C8B-B14F-4D97-AF65-F5344CB8AC3E}">
        <p14:creationId xmlns:p14="http://schemas.microsoft.com/office/powerpoint/2010/main" val="26731901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1077218"/>
          </a:xfrm>
          <a:prstGeom prst="rect">
            <a:avLst/>
          </a:prstGeom>
          <a:noFill/>
        </p:spPr>
        <p:txBody>
          <a:bodyPr wrap="square" lIns="91440" tIns="45720" rIns="91440" bIns="45720" anchor="t">
            <a:spAutoFit/>
          </a:bodyPr>
          <a:lstStyle/>
          <a:p>
            <a:r>
              <a:rPr lang="en-US" sz="1600">
                <a:solidFill>
                  <a:schemeClr val="tx1">
                    <a:lumMod val="50000"/>
                    <a:lumOff val="50000"/>
                  </a:schemeClr>
                </a:solidFill>
                <a:latin typeface="Open Sans"/>
                <a:ea typeface="Open Sans"/>
                <a:cs typeface="Open Sans"/>
              </a:rPr>
              <a:t>The unattended objects, such as bags, boxes or tools are considered risk items that should be handled quickly. Those objects can sometimes be accidentally forgotten there. Rarely, these items could also pose threats as being malicious. They could disguise weapons or other dangerous substances.</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Prison: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96136"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Suspicious Items Detection</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811006"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 the items that are left unattended to prevent serious security and safety hazards.</a:t>
            </a: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pic>
        <p:nvPicPr>
          <p:cNvPr id="15" name="Picture 14">
            <a:extLst>
              <a:ext uri="{FF2B5EF4-FFF2-40B4-BE49-F238E27FC236}">
                <a16:creationId xmlns:a16="http://schemas.microsoft.com/office/drawing/2014/main" id="{D6F10228-0E08-948C-FE2E-B88E34074BEC}"/>
              </a:ext>
            </a:extLst>
          </p:cNvPr>
          <p:cNvPicPr>
            <a:picLocks noChangeAspect="1"/>
          </p:cNvPicPr>
          <p:nvPr/>
        </p:nvPicPr>
        <p:blipFill>
          <a:blip r:embed="rId11"/>
          <a:srcRect b="8390"/>
          <a:stretch/>
        </p:blipFill>
        <p:spPr>
          <a:xfrm>
            <a:off x="316306" y="1864435"/>
            <a:ext cx="3494700" cy="1831978"/>
          </a:xfrm>
          <a:prstGeom prst="rect">
            <a:avLst/>
          </a:prstGeom>
        </p:spPr>
      </p:pic>
      <p:sp>
        <p:nvSpPr>
          <p:cNvPr id="16" name="TextBox 15">
            <a:extLst>
              <a:ext uri="{FF2B5EF4-FFF2-40B4-BE49-F238E27FC236}">
                <a16:creationId xmlns:a16="http://schemas.microsoft.com/office/drawing/2014/main" id="{4020DE54-FE0E-9463-1DE5-FDAFF466DE35}"/>
              </a:ext>
            </a:extLst>
          </p:cNvPr>
          <p:cNvSpPr txBox="1"/>
          <p:nvPr/>
        </p:nvSpPr>
        <p:spPr>
          <a:xfrm>
            <a:off x="233830" y="4869160"/>
            <a:ext cx="8964488" cy="830997"/>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chemeClr val="tx1">
                    <a:lumMod val="50000"/>
                    <a:lumOff val="50000"/>
                  </a:schemeClr>
                </a:solidFill>
                <a:effectLst/>
                <a:latin typeface="Open Sans" panose="020B0606030504020204" pitchFamily="34" charset="0"/>
              </a:rPr>
              <a:t>This is based on the </a:t>
            </a:r>
            <a:r>
              <a:rPr lang="en-US" sz="1600" b="1">
                <a:solidFill>
                  <a:schemeClr val="tx1">
                    <a:lumMod val="50000"/>
                    <a:lumOff val="50000"/>
                  </a:schemeClr>
                </a:solidFill>
                <a:latin typeface="Open Sans" panose="020B0606030504020204" pitchFamily="34" charset="0"/>
              </a:rPr>
              <a:t>Unattended Object </a:t>
            </a:r>
            <a:r>
              <a:rPr lang="en-US" sz="1600" b="1" i="0">
                <a:solidFill>
                  <a:schemeClr val="tx1">
                    <a:lumMod val="50000"/>
                    <a:lumOff val="50000"/>
                  </a:schemeClr>
                </a:solidFill>
                <a:effectLst/>
                <a:latin typeface="Open Sans" panose="020B0606030504020204" pitchFamily="34" charset="0"/>
              </a:rPr>
              <a:t>Detection </a:t>
            </a:r>
            <a:r>
              <a:rPr lang="en-US" sz="1600" b="0" i="0">
                <a:solidFill>
                  <a:schemeClr val="tx1">
                    <a:lumMod val="50000"/>
                    <a:lumOff val="50000"/>
                  </a:schemeClr>
                </a:solidFill>
                <a:effectLst/>
                <a:latin typeface="Open Sans" panose="020B0606030504020204" pitchFamily="34" charset="0"/>
              </a:rPr>
              <a:t>analytics inside ACTi cameras.</a:t>
            </a:r>
            <a:r>
              <a:rPr lang="en-US" sz="1600" b="0" i="0">
                <a:solidFill>
                  <a:srgbClr val="535353"/>
                </a:solidFill>
                <a:effectLst/>
                <a:latin typeface="Open Sans" panose="020B0606030504020204" pitchFamily="34" charset="0"/>
              </a:rPr>
              <a:t> </a:t>
            </a:r>
            <a:r>
              <a:rPr lang="en-US" sz="1600" b="0" i="0">
                <a:solidFill>
                  <a:schemeClr val="tx2">
                    <a:lumMod val="60000"/>
                    <a:lumOff val="40000"/>
                  </a:schemeClr>
                </a:solidFill>
                <a:effectLst/>
                <a:latin typeface="Open Sans" panose="020B0606030504020204" pitchFamily="34" charset="0"/>
                <a:hlinkClick r:id="rId12" action="ppaction://hlinksldjump"/>
              </a:rPr>
              <a:t>Read More</a:t>
            </a:r>
            <a:r>
              <a:rPr lang="en-US" sz="1600" b="0" i="0">
                <a:solidFill>
                  <a:srgbClr val="535353"/>
                </a:solidFill>
                <a:effectLst/>
                <a:latin typeface="Open Sans" panose="020B0606030504020204" pitchFamily="34" charset="0"/>
              </a:rPr>
              <a:t>.</a:t>
            </a:r>
          </a:p>
        </p:txBody>
      </p:sp>
    </p:spTree>
    <p:extLst>
      <p:ext uri="{BB962C8B-B14F-4D97-AF65-F5344CB8AC3E}">
        <p14:creationId xmlns:p14="http://schemas.microsoft.com/office/powerpoint/2010/main" val="3379247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077218"/>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Universal mobile application designed to remotely access NVR, CMS or camera for video playback and management. </a:t>
            </a:r>
          </a:p>
          <a:p>
            <a:pPr algn="l"/>
            <a:r>
              <a:rPr lang="en-US" sz="1600">
                <a:solidFill>
                  <a:schemeClr val="tx1">
                    <a:lumMod val="50000"/>
                    <a:lumOff val="50000"/>
                  </a:schemeClr>
                </a:solidFill>
                <a:latin typeface="Open Sans" panose="020B0606030504020204" pitchFamily="34" charset="0"/>
              </a:rPr>
              <a:t>Features: Live view and playback, Search video recordings by events, PTZ Control, Google Maps, Activate Digital Output, Playback from camera's memory card</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Prison: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On-the-Go Surveillance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351983"/>
            <a:ext cx="4755929" cy="1077218"/>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Monitor the views from surveillance cameras using a mobile device while walking around the premises, in order to respond to incidents instantly.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ACTi Mobile Client, </a:t>
            </a:r>
            <a:r>
              <a:rPr lang="en-US" sz="1600" b="0" i="0">
                <a:solidFill>
                  <a:srgbClr val="535353"/>
                </a:solidFill>
                <a:effectLst/>
                <a:latin typeface="Open Sans" panose="020B0606030504020204" pitchFamily="34" charset="0"/>
              </a:rPr>
              <a:t>both for Android and iOS. It is free.</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a:extLst>
              <a:ext uri="{FF2B5EF4-FFF2-40B4-BE49-F238E27FC236}">
                <a16:creationId xmlns:a16="http://schemas.microsoft.com/office/drawing/2014/main" id="{2C7BCEE3-AD54-C798-2EF2-FCF8276052F5}"/>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298991" y="1681001"/>
            <a:ext cx="3210782" cy="2254168"/>
          </a:xfrm>
          <a:prstGeom prst="rect">
            <a:avLst/>
          </a:prstGeom>
        </p:spPr>
      </p:pic>
    </p:spTree>
    <p:extLst>
      <p:ext uri="{BB962C8B-B14F-4D97-AF65-F5344CB8AC3E}">
        <p14:creationId xmlns:p14="http://schemas.microsoft.com/office/powerpoint/2010/main" val="336103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a:spAutoFit/>
          </a:bodyPr>
          <a:lstStyle/>
          <a:p>
            <a:r>
              <a:rPr lang="en-US" sz="1400">
                <a:solidFill>
                  <a:schemeClr val="tx1">
                    <a:lumMod val="50000"/>
                    <a:lumOff val="50000"/>
                  </a:schemeClr>
                </a:solidFill>
                <a:latin typeface="Open Sans" panose="020B0606030504020204" pitchFamily="34" charset="0"/>
              </a:rPr>
              <a:t>ACTi provides surveillance solution for ensuring the safety with both overview and details monitoring. By installing a camera with wide viewing angle at the center or the corner of the store, the whole area can be perfectly covered. Meanwhile, the faces of people entering the premises can be captured by the covert camera discreetly installed into the height strip at the entrance.</a:t>
            </a:r>
          </a:p>
          <a:p>
            <a:endParaRPr lang="en-US" sz="1400">
              <a:solidFill>
                <a:schemeClr val="tx1">
                  <a:lumMod val="50000"/>
                  <a:lumOff val="50000"/>
                </a:schemeClr>
              </a:solidFill>
              <a:latin typeface="Open Sans" panose="020B0606030504020204" pitchFamily="34" charset="0"/>
            </a:endParaRPr>
          </a:p>
          <a:p>
            <a:r>
              <a:rPr lang="en-US" sz="1400">
                <a:solidFill>
                  <a:schemeClr val="tx1">
                    <a:lumMod val="50000"/>
                    <a:lumOff val="50000"/>
                  </a:schemeClr>
                </a:solidFill>
                <a:latin typeface="Open Sans" panose="020B0606030504020204" pitchFamily="34" charset="0"/>
              </a:rPr>
              <a:t>For large scale projects, ACTi TV Wall enables multiple views to be displayed on different monitors at the same time. Get the complete overview to improve situational awareness and operational efficiency.</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Prison: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Safety Assurance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Ensure safety of people using video surveillance system.</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Read</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Read</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Read</a:t>
              </a:r>
              <a:endParaRPr lang="en-US" sz="1200" i="1">
                <a:solidFill>
                  <a:srgbClr val="0000FF"/>
                </a:solidFill>
              </a:endParaRPr>
            </a:p>
          </p:txBody>
        </p:sp>
      </p:grpSp>
    </p:spTree>
    <p:extLst>
      <p:ext uri="{BB962C8B-B14F-4D97-AF65-F5344CB8AC3E}">
        <p14:creationId xmlns:p14="http://schemas.microsoft.com/office/powerpoint/2010/main" val="39287703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Prison: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759949"/>
            <a:ext cx="5283376"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Fight Detection</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1516" y="2567806"/>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 unexpected fights to intervene before serious injuries.</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894147"/>
            <a:ext cx="9007772" cy="830997"/>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The safety of all the inmates is one of the responsibilities of the prison staff. Serious fights can occur in any shared spaces where the inmates are allowed to interact, including indoor and outdoor locations.</a:t>
            </a:r>
          </a:p>
        </p:txBody>
      </p:sp>
      <p:pic>
        <p:nvPicPr>
          <p:cNvPr id="26626" name="Picture 2">
            <a:extLst>
              <a:ext uri="{FF2B5EF4-FFF2-40B4-BE49-F238E27FC236}">
                <a16:creationId xmlns:a16="http://schemas.microsoft.com/office/drawing/2014/main" id="{F675E9BF-92A5-4B70-0B64-F79554DF4D1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p:blipFill>
        <p:spPr bwMode="auto">
          <a:xfrm>
            <a:off x="467544" y="1876514"/>
            <a:ext cx="3005020" cy="1847213"/>
          </a:xfrm>
          <a:prstGeom prst="rect">
            <a:avLst/>
          </a:prstGeom>
          <a:noFill/>
          <a:extLst>
            <a:ext uri="{909E8E84-426E-40DD-AFC4-6F175D3DCCD1}">
              <a14:hiddenFill xmlns:a14="http://schemas.microsoft.com/office/drawing/2010/main">
                <a:solidFill>
                  <a:srgbClr val="FFFFFF"/>
                </a:solidFill>
              </a14:hiddenFill>
            </a:ext>
          </a:extLst>
        </p:spPr>
      </p:pic>
      <p:sp>
        <p:nvSpPr>
          <p:cNvPr id="30" name="Rectangle 29">
            <a:extLst>
              <a:ext uri="{FF2B5EF4-FFF2-40B4-BE49-F238E27FC236}">
                <a16:creationId xmlns:a16="http://schemas.microsoft.com/office/drawing/2014/main" id="{EE865F86-D186-9C8C-EA66-FC768D487588}"/>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14B0B7A-A513-E02B-86DD-AD95A42025A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32" name="Group 31">
            <a:extLst>
              <a:ext uri="{FF2B5EF4-FFF2-40B4-BE49-F238E27FC236}">
                <a16:creationId xmlns:a16="http://schemas.microsoft.com/office/drawing/2014/main" id="{04B8ADA4-F657-47F5-97FA-FE930242A439}"/>
              </a:ext>
            </a:extLst>
          </p:cNvPr>
          <p:cNvGrpSpPr/>
          <p:nvPr/>
        </p:nvGrpSpPr>
        <p:grpSpPr>
          <a:xfrm>
            <a:off x="228988" y="6093296"/>
            <a:ext cx="1901340" cy="581025"/>
            <a:chOff x="228988" y="6093296"/>
            <a:chExt cx="1901340" cy="581025"/>
          </a:xfrm>
        </p:grpSpPr>
        <p:pic>
          <p:nvPicPr>
            <p:cNvPr id="33" name="Picture 32">
              <a:extLst>
                <a:ext uri="{FF2B5EF4-FFF2-40B4-BE49-F238E27FC236}">
                  <a16:creationId xmlns:a16="http://schemas.microsoft.com/office/drawing/2014/main" id="{5525C058-32E6-E9EE-17EC-1683BBB8C077}"/>
                </a:ext>
              </a:extLst>
            </p:cNvPr>
            <p:cNvPicPr>
              <a:picLocks noChangeAspect="1"/>
            </p:cNvPicPr>
            <p:nvPr/>
          </p:nvPicPr>
          <p:blipFill>
            <a:blip r:embed="rId4"/>
            <a:stretch>
              <a:fillRect/>
            </a:stretch>
          </p:blipFill>
          <p:spPr>
            <a:xfrm>
              <a:off x="228988" y="6093296"/>
              <a:ext cx="1819275" cy="581025"/>
            </a:xfrm>
            <a:prstGeom prst="rect">
              <a:avLst/>
            </a:prstGeom>
          </p:spPr>
        </p:pic>
        <p:sp>
          <p:nvSpPr>
            <p:cNvPr id="34" name="TextBox 33">
              <a:hlinkClick r:id="rId5"/>
              <a:extLst>
                <a:ext uri="{FF2B5EF4-FFF2-40B4-BE49-F238E27FC236}">
                  <a16:creationId xmlns:a16="http://schemas.microsoft.com/office/drawing/2014/main" id="{8B592F85-42C9-13CF-F900-4C5163EBDBF5}"/>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35" name="Group 34">
            <a:extLst>
              <a:ext uri="{FF2B5EF4-FFF2-40B4-BE49-F238E27FC236}">
                <a16:creationId xmlns:a16="http://schemas.microsoft.com/office/drawing/2014/main" id="{C626421E-1A44-4A90-CA2E-EBE508F2BFAB}"/>
              </a:ext>
            </a:extLst>
          </p:cNvPr>
          <p:cNvGrpSpPr/>
          <p:nvPr/>
        </p:nvGrpSpPr>
        <p:grpSpPr>
          <a:xfrm>
            <a:off x="2162445" y="6055196"/>
            <a:ext cx="1704857" cy="625400"/>
            <a:chOff x="2162445" y="6055196"/>
            <a:chExt cx="1704857" cy="625400"/>
          </a:xfrm>
        </p:grpSpPr>
        <p:pic>
          <p:nvPicPr>
            <p:cNvPr id="36" name="Picture 35">
              <a:extLst>
                <a:ext uri="{FF2B5EF4-FFF2-40B4-BE49-F238E27FC236}">
                  <a16:creationId xmlns:a16="http://schemas.microsoft.com/office/drawing/2014/main" id="{AB013973-A90D-83FE-DE06-842508A645FE}"/>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37" name="TextBox 36">
              <a:extLst>
                <a:ext uri="{FF2B5EF4-FFF2-40B4-BE49-F238E27FC236}">
                  <a16:creationId xmlns:a16="http://schemas.microsoft.com/office/drawing/2014/main" id="{04BA8776-F7D3-7BF0-14A0-25F96F10B3D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grpSp>
        <p:nvGrpSpPr>
          <p:cNvPr id="38" name="Group 37">
            <a:extLst>
              <a:ext uri="{FF2B5EF4-FFF2-40B4-BE49-F238E27FC236}">
                <a16:creationId xmlns:a16="http://schemas.microsoft.com/office/drawing/2014/main" id="{51455B50-431F-A2B5-C9BD-AE0FD0CEDB59}"/>
              </a:ext>
            </a:extLst>
          </p:cNvPr>
          <p:cNvGrpSpPr/>
          <p:nvPr/>
        </p:nvGrpSpPr>
        <p:grpSpPr>
          <a:xfrm>
            <a:off x="3884029" y="6102821"/>
            <a:ext cx="1606065" cy="573257"/>
            <a:chOff x="3884029" y="6102821"/>
            <a:chExt cx="1606065" cy="573257"/>
          </a:xfrm>
        </p:grpSpPr>
        <p:pic>
          <p:nvPicPr>
            <p:cNvPr id="39" name="Picture 38">
              <a:extLst>
                <a:ext uri="{FF2B5EF4-FFF2-40B4-BE49-F238E27FC236}">
                  <a16:creationId xmlns:a16="http://schemas.microsoft.com/office/drawing/2014/main" id="{E501518E-AE32-B89D-9476-DB61FA83CC01}"/>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40" name="TextBox 39">
              <a:extLst>
                <a:ext uri="{FF2B5EF4-FFF2-40B4-BE49-F238E27FC236}">
                  <a16:creationId xmlns:a16="http://schemas.microsoft.com/office/drawing/2014/main" id="{24D2B3CB-A836-C008-FECD-9A1F92B00D0F}"/>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Read</a:t>
              </a:r>
              <a:endParaRPr lang="en-US" sz="1200" i="1">
                <a:solidFill>
                  <a:srgbClr val="0000FF"/>
                </a:solidFill>
              </a:endParaRPr>
            </a:p>
          </p:txBody>
        </p:sp>
      </p:grpSp>
      <p:grpSp>
        <p:nvGrpSpPr>
          <p:cNvPr id="41" name="Group 40">
            <a:extLst>
              <a:ext uri="{FF2B5EF4-FFF2-40B4-BE49-F238E27FC236}">
                <a16:creationId xmlns:a16="http://schemas.microsoft.com/office/drawing/2014/main" id="{2EDE6977-6A29-7246-A7A2-AC18DB9DE8CE}"/>
              </a:ext>
            </a:extLst>
          </p:cNvPr>
          <p:cNvGrpSpPr/>
          <p:nvPr/>
        </p:nvGrpSpPr>
        <p:grpSpPr>
          <a:xfrm>
            <a:off x="5500838" y="6030580"/>
            <a:ext cx="1694229" cy="642229"/>
            <a:chOff x="5500838" y="6030580"/>
            <a:chExt cx="1694229" cy="642229"/>
          </a:xfrm>
        </p:grpSpPr>
        <p:pic>
          <p:nvPicPr>
            <p:cNvPr id="42" name="Picture 41">
              <a:extLst>
                <a:ext uri="{FF2B5EF4-FFF2-40B4-BE49-F238E27FC236}">
                  <a16:creationId xmlns:a16="http://schemas.microsoft.com/office/drawing/2014/main" id="{C65645BC-3AF0-7002-7094-43D54884DA24}"/>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43" name="TextBox 42">
              <a:extLst>
                <a:ext uri="{FF2B5EF4-FFF2-40B4-BE49-F238E27FC236}">
                  <a16:creationId xmlns:a16="http://schemas.microsoft.com/office/drawing/2014/main" id="{D2641E61-E3BA-DE18-8864-9D5A39D6C0C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Read</a:t>
              </a:r>
              <a:endParaRPr lang="en-US" sz="1200" i="1">
                <a:solidFill>
                  <a:srgbClr val="0000FF"/>
                </a:solidFill>
              </a:endParaRPr>
            </a:p>
          </p:txBody>
        </p:sp>
      </p:grpSp>
      <p:grpSp>
        <p:nvGrpSpPr>
          <p:cNvPr id="44" name="Group 43">
            <a:extLst>
              <a:ext uri="{FF2B5EF4-FFF2-40B4-BE49-F238E27FC236}">
                <a16:creationId xmlns:a16="http://schemas.microsoft.com/office/drawing/2014/main" id="{D27654C3-3B7C-CBE5-D3A1-711A619361E9}"/>
              </a:ext>
            </a:extLst>
          </p:cNvPr>
          <p:cNvGrpSpPr/>
          <p:nvPr/>
        </p:nvGrpSpPr>
        <p:grpSpPr>
          <a:xfrm>
            <a:off x="7260522" y="6019647"/>
            <a:ext cx="1541830" cy="657225"/>
            <a:chOff x="7260522" y="6019647"/>
            <a:chExt cx="1541830" cy="657225"/>
          </a:xfrm>
        </p:grpSpPr>
        <p:pic>
          <p:nvPicPr>
            <p:cNvPr id="45" name="Picture 44">
              <a:extLst>
                <a:ext uri="{FF2B5EF4-FFF2-40B4-BE49-F238E27FC236}">
                  <a16:creationId xmlns:a16="http://schemas.microsoft.com/office/drawing/2014/main" id="{8565E69B-2637-D1B5-4AE6-A6C301157A45}"/>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46" name="TextBox 45">
              <a:extLst>
                <a:ext uri="{FF2B5EF4-FFF2-40B4-BE49-F238E27FC236}">
                  <a16:creationId xmlns:a16="http://schemas.microsoft.com/office/drawing/2014/main" id="{7C73E5DA-A748-DFD0-13C5-9032913A2C19}"/>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Read</a:t>
              </a:r>
              <a:endParaRPr lang="en-US" sz="1200" i="1">
                <a:solidFill>
                  <a:srgbClr val="0000FF"/>
                </a:solidFill>
              </a:endParaRPr>
            </a:p>
          </p:txBody>
        </p:sp>
      </p:grpSp>
    </p:spTree>
    <p:extLst>
      <p:ext uri="{BB962C8B-B14F-4D97-AF65-F5344CB8AC3E}">
        <p14:creationId xmlns:p14="http://schemas.microsoft.com/office/powerpoint/2010/main" val="35411053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Recommended Products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2404904289"/>
              </p:ext>
            </p:extLst>
          </p:nvPr>
        </p:nvGraphicFramePr>
        <p:xfrm>
          <a:off x="83507" y="1680575"/>
          <a:ext cx="8939881" cy="4935223"/>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885217">
                  <a:extLst>
                    <a:ext uri="{9D8B030D-6E8A-4147-A177-3AD203B41FA5}">
                      <a16:colId xmlns:a16="http://schemas.microsoft.com/office/drawing/2014/main" val="2122113404"/>
                    </a:ext>
                  </a:extLst>
                </a:gridCol>
                <a:gridCol w="875490">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761839">
                  <a:extLst>
                    <a:ext uri="{9D8B030D-6E8A-4147-A177-3AD203B41FA5}">
                      <a16:colId xmlns:a16="http://schemas.microsoft.com/office/drawing/2014/main" val="2748578960"/>
                    </a:ext>
                  </a:extLst>
                </a:gridCol>
                <a:gridCol w="814042">
                  <a:extLst>
                    <a:ext uri="{9D8B030D-6E8A-4147-A177-3AD203B41FA5}">
                      <a16:colId xmlns:a16="http://schemas.microsoft.com/office/drawing/2014/main" val="2393102404"/>
                    </a:ext>
                  </a:extLst>
                </a:gridCol>
                <a:gridCol w="1066162">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a:solidFill>
                            <a:schemeClr val="bg1"/>
                          </a:solidFill>
                        </a:rPr>
                        <a:t>Entrance</a:t>
                      </a:r>
                    </a:p>
                  </a:txBody>
                  <a:tcPr/>
                </a:tc>
                <a:tc>
                  <a:txBody>
                    <a:bodyPr/>
                    <a:lstStyle/>
                    <a:p>
                      <a:r>
                        <a:rPr lang="en-US" sz="1300">
                          <a:solidFill>
                            <a:schemeClr val="bg1"/>
                          </a:solidFill>
                        </a:rPr>
                        <a:t>Gate</a:t>
                      </a:r>
                    </a:p>
                  </a:txBody>
                  <a:tcPr/>
                </a:tc>
                <a:tc>
                  <a:txBody>
                    <a:bodyPr/>
                    <a:lstStyle/>
                    <a:p>
                      <a:r>
                        <a:rPr lang="en-US" sz="1300">
                          <a:solidFill>
                            <a:schemeClr val="bg1"/>
                          </a:solidFill>
                        </a:rPr>
                        <a:t>Control Room</a:t>
                      </a:r>
                    </a:p>
                  </a:txBody>
                  <a:tcPr/>
                </a:tc>
                <a:tc>
                  <a:txBody>
                    <a:bodyPr/>
                    <a:lstStyle/>
                    <a:p>
                      <a:r>
                        <a:rPr lang="en-US" sz="1300">
                          <a:solidFill>
                            <a:schemeClr val="bg1"/>
                          </a:solidFill>
                        </a:rPr>
                        <a:t>Dining Area</a:t>
                      </a:r>
                    </a:p>
                  </a:txBody>
                  <a:tcPr/>
                </a:tc>
                <a:tc>
                  <a:txBody>
                    <a:bodyPr/>
                    <a:lstStyle/>
                    <a:p>
                      <a:r>
                        <a:rPr lang="en-US" sz="1300">
                          <a:solidFill>
                            <a:schemeClr val="bg1"/>
                          </a:solidFill>
                        </a:rPr>
                        <a:t>Appointment</a:t>
                      </a:r>
                    </a:p>
                  </a:txBody>
                  <a:tcPr/>
                </a:tc>
                <a:tc>
                  <a:txBody>
                    <a:bodyPr/>
                    <a:lstStyle/>
                    <a:p>
                      <a:r>
                        <a:rPr lang="en-US" sz="1300">
                          <a:solidFill>
                            <a:schemeClr val="bg1"/>
                          </a:solidFill>
                        </a:rPr>
                        <a:t>Cell Area</a:t>
                      </a:r>
                    </a:p>
                  </a:txBody>
                  <a:tcPr/>
                </a:tc>
                <a:tc>
                  <a:txBody>
                    <a:bodyPr/>
                    <a:lstStyle/>
                    <a:p>
                      <a:r>
                        <a:rPr lang="en-US" sz="1300">
                          <a:solidFill>
                            <a:schemeClr val="bg1"/>
                          </a:solidFill>
                        </a:rPr>
                        <a:t>Parking</a:t>
                      </a:r>
                    </a:p>
                  </a:txBody>
                  <a:tcPr/>
                </a:tc>
                <a:tc>
                  <a:txBody>
                    <a:bodyPr/>
                    <a:lstStyle/>
                    <a:p>
                      <a:r>
                        <a:rPr lang="en-US" sz="1300">
                          <a:solidFill>
                            <a:schemeClr val="bg1"/>
                          </a:solidFill>
                        </a:rPr>
                        <a:t>Sports Court</a:t>
                      </a:r>
                    </a:p>
                  </a:txBody>
                  <a:tcPr/>
                </a:tc>
                <a:extLst>
                  <a:ext uri="{0D108BD9-81ED-4DB2-BD59-A6C34878D82A}">
                    <a16:rowId xmlns:a16="http://schemas.microsoft.com/office/drawing/2014/main" val="2090737549"/>
                  </a:ext>
                </a:extLst>
              </a:tr>
              <a:tr h="450769">
                <a:tc>
                  <a:txBody>
                    <a:bodyPr/>
                    <a:lstStyle/>
                    <a:p>
                      <a:r>
                        <a:rPr lang="en-US" sz="1300">
                          <a:solidFill>
                            <a:schemeClr val="tx1">
                              <a:lumMod val="76000"/>
                              <a:lumOff val="24000"/>
                            </a:schemeClr>
                          </a:solidFill>
                        </a:rPr>
                        <a:t>Thermal Cameras (</a:t>
                      </a:r>
                      <a:r>
                        <a:rPr lang="en-US" sz="1300">
                          <a:solidFill>
                            <a:schemeClr val="tx1">
                              <a:lumMod val="76000"/>
                              <a:lumOff val="24000"/>
                            </a:schemeClr>
                          </a:solidFill>
                          <a:hlinkClick r:id="rId3"/>
                        </a:rPr>
                        <a:t>VMGB-370</a:t>
                      </a:r>
                      <a:r>
                        <a:rPr lang="en-US" sz="1300">
                          <a:solidFill>
                            <a:schemeClr val="tx1">
                              <a:lumMod val="76000"/>
                              <a:lumOff val="24000"/>
                            </a:schemeClr>
                          </a:solidFill>
                        </a:rPr>
                        <a:t>, </a:t>
                      </a:r>
                      <a:r>
                        <a:rPr lang="en-US" sz="1300">
                          <a:solidFill>
                            <a:schemeClr val="tx1">
                              <a:lumMod val="76000"/>
                              <a:lumOff val="24000"/>
                            </a:schemeClr>
                          </a:solidFill>
                          <a:hlinkClick r:id="rId4"/>
                        </a:rPr>
                        <a:t>VMGB-371</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078924313"/>
                  </a:ext>
                </a:extLst>
              </a:tr>
              <a:tr h="439423">
                <a:tc>
                  <a:txBody>
                    <a:bodyPr/>
                    <a:lstStyle/>
                    <a:p>
                      <a:r>
                        <a:rPr lang="en-US" sz="1300">
                          <a:solidFill>
                            <a:schemeClr val="tx1">
                              <a:lumMod val="76000"/>
                              <a:lumOff val="24000"/>
                            </a:schemeClr>
                          </a:solidFill>
                        </a:rPr>
                        <a:t>Intercom (</a:t>
                      </a:r>
                      <a:r>
                        <a:rPr lang="en-US" sz="1300">
                          <a:solidFill>
                            <a:schemeClr val="tx1">
                              <a:lumMod val="76000"/>
                              <a:lumOff val="24000"/>
                            </a:schemeClr>
                          </a:solidFill>
                          <a:hlinkClick r:id="rId5"/>
                        </a:rPr>
                        <a:t>Q950</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Access Control Door Station (</a:t>
                      </a:r>
                      <a:r>
                        <a:rPr lang="en-US" sz="1300">
                          <a:solidFill>
                            <a:schemeClr val="tx1">
                              <a:lumMod val="76000"/>
                              <a:lumOff val="24000"/>
                            </a:schemeClr>
                          </a:solidFill>
                          <a:hlinkClick r:id="rId7"/>
                        </a:rPr>
                        <a:t>R1- R7- series readers/controllers</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674638168"/>
                  </a:ext>
                </a:extLst>
              </a:tr>
              <a:tr h="439423">
                <a:tc>
                  <a:txBody>
                    <a:bodyPr/>
                    <a:lstStyle/>
                    <a:p>
                      <a:r>
                        <a:rPr lang="en-US" sz="1300">
                          <a:solidFill>
                            <a:schemeClr val="tx1">
                              <a:lumMod val="76000"/>
                              <a:lumOff val="24000"/>
                            </a:schemeClr>
                          </a:solidFill>
                        </a:rPr>
                        <a:t>People Counter for Tailgating prevention (</a:t>
                      </a:r>
                      <a:r>
                        <a:rPr lang="en-US" sz="1300">
                          <a:solidFill>
                            <a:schemeClr val="tx1">
                              <a:lumMod val="76000"/>
                              <a:lumOff val="24000"/>
                            </a:schemeClr>
                          </a:solidFill>
                          <a:hlinkClick r:id="rId8"/>
                        </a:rPr>
                        <a:t>Q963</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253065483"/>
                  </a:ext>
                </a:extLst>
              </a:tr>
              <a:tr h="450769">
                <a:tc>
                  <a:txBody>
                    <a:bodyPr/>
                    <a:lstStyle/>
                    <a:p>
                      <a:r>
                        <a:rPr lang="en-US" sz="1300">
                          <a:solidFill>
                            <a:schemeClr val="tx1">
                              <a:lumMod val="76000"/>
                              <a:lumOff val="24000"/>
                            </a:schemeClr>
                          </a:solidFill>
                        </a:rPr>
                        <a:t>General Surveillance Bullets (</a:t>
                      </a:r>
                      <a:r>
                        <a:rPr lang="en-US" sz="1300">
                          <a:solidFill>
                            <a:schemeClr val="tx1">
                              <a:lumMod val="76000"/>
                              <a:lumOff val="24000"/>
                            </a:schemeClr>
                          </a:solidFill>
                          <a:hlinkClick r:id="rId9"/>
                        </a:rPr>
                        <a:t>3xx, 4xx series</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a:solidFill>
                            <a:schemeClr val="tx1">
                              <a:lumMod val="76000"/>
                              <a:lumOff val="24000"/>
                            </a:schemeClr>
                          </a:solidFill>
                        </a:rPr>
                        <a:t>Anti-Grip Surveillance Domes (</a:t>
                      </a:r>
                      <a:r>
                        <a:rPr lang="en-US" sz="1300">
                          <a:solidFill>
                            <a:schemeClr val="tx1">
                              <a:lumMod val="76000"/>
                              <a:lumOff val="24000"/>
                            </a:schemeClr>
                          </a:solidFill>
                          <a:hlinkClick r:id="rId10"/>
                        </a:rPr>
                        <a:t>91x, 7xx, 8xx series</a:t>
                      </a:r>
                      <a:r>
                        <a:rPr lang="en-US" sz="1300">
                          <a:solidFill>
                            <a:schemeClr val="tx1">
                              <a:lumMod val="76000"/>
                              <a:lumOff val="24000"/>
                            </a:schemeClr>
                          </a:solidFill>
                        </a:rPr>
                        <a:t>) </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50837835"/>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Surveillance PTZ (</a:t>
                      </a:r>
                      <a:r>
                        <a:rPr lang="en-US" sz="1300">
                          <a:solidFill>
                            <a:schemeClr val="tx1">
                              <a:lumMod val="76000"/>
                              <a:lumOff val="24000"/>
                            </a:schemeClr>
                          </a:solidFill>
                          <a:hlinkClick r:id="rId11"/>
                        </a:rPr>
                        <a:t>95x/96x/97x Series</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1275263460"/>
                  </a:ext>
                </a:extLst>
              </a:tr>
            </a:tbl>
          </a:graphicData>
        </a:graphic>
      </p:graphicFrame>
    </p:spTree>
    <p:extLst>
      <p:ext uri="{BB962C8B-B14F-4D97-AF65-F5344CB8AC3E}">
        <p14:creationId xmlns:p14="http://schemas.microsoft.com/office/powerpoint/2010/main" val="224402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Products vs Management Servers</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1752071999"/>
              </p:ext>
            </p:extLst>
          </p:nvPr>
        </p:nvGraphicFramePr>
        <p:xfrm>
          <a:off x="463752" y="2078928"/>
          <a:ext cx="8028398" cy="4071140"/>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a:solidFill>
                          <a:schemeClr val="bg1"/>
                        </a:solidFill>
                        <a:latin typeface="+mn-lt"/>
                        <a:ea typeface="+mn-ea"/>
                        <a:cs typeface="+mn-cs"/>
                      </a:endParaRPr>
                    </a:p>
                  </a:txBody>
                  <a:tcPr/>
                </a:tc>
                <a:tc>
                  <a:txBody>
                    <a:bodyPr/>
                    <a:lstStyle/>
                    <a:p>
                      <a:r>
                        <a:rPr lang="en-US" sz="1300">
                          <a:solidFill>
                            <a:schemeClr val="bg1"/>
                          </a:solidFill>
                        </a:rPr>
                        <a:t>Windows NVR (NVR 3)</a:t>
                      </a:r>
                    </a:p>
                  </a:txBody>
                  <a:tcPr/>
                </a:tc>
                <a:tc>
                  <a:txBody>
                    <a:bodyPr/>
                    <a:lstStyle/>
                    <a:p>
                      <a:r>
                        <a:rPr lang="en-US" sz="1300">
                          <a:solidFill>
                            <a:schemeClr val="bg1"/>
                          </a:solidFill>
                        </a:rPr>
                        <a:t>Access Control Smart Server</a:t>
                      </a:r>
                    </a:p>
                  </a:txBody>
                  <a:tcPr/>
                </a:tc>
                <a:extLst>
                  <a:ext uri="{0D108BD9-81ED-4DB2-BD59-A6C34878D82A}">
                    <a16:rowId xmlns:a16="http://schemas.microsoft.com/office/drawing/2014/main" val="2090737549"/>
                  </a:ext>
                </a:extLst>
              </a:tr>
              <a:tr h="450769">
                <a:tc>
                  <a:txBody>
                    <a:bodyPr/>
                    <a:lstStyle/>
                    <a:p>
                      <a:r>
                        <a:rPr lang="en-US" sz="1300">
                          <a:solidFill>
                            <a:schemeClr val="tx1">
                              <a:lumMod val="76000"/>
                              <a:lumOff val="24000"/>
                            </a:schemeClr>
                          </a:solidFill>
                        </a:rPr>
                        <a:t>Thermal Cameras (</a:t>
                      </a:r>
                      <a:r>
                        <a:rPr lang="en-US" sz="1300">
                          <a:solidFill>
                            <a:schemeClr val="tx1">
                              <a:lumMod val="76000"/>
                              <a:lumOff val="24000"/>
                            </a:schemeClr>
                          </a:solidFill>
                          <a:hlinkClick r:id="rId3"/>
                        </a:rPr>
                        <a:t>VMGB-370</a:t>
                      </a:r>
                      <a:r>
                        <a:rPr lang="en-US" sz="1300">
                          <a:solidFill>
                            <a:schemeClr val="tx1">
                              <a:lumMod val="76000"/>
                              <a:lumOff val="24000"/>
                            </a:schemeClr>
                          </a:solidFill>
                        </a:rPr>
                        <a:t>, </a:t>
                      </a:r>
                      <a:r>
                        <a:rPr lang="en-US" sz="1300">
                          <a:solidFill>
                            <a:schemeClr val="tx1">
                              <a:lumMod val="76000"/>
                              <a:lumOff val="24000"/>
                            </a:schemeClr>
                          </a:solidFill>
                          <a:hlinkClick r:id="rId4"/>
                        </a:rPr>
                        <a:t>VMGB-371</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078924313"/>
                  </a:ext>
                </a:extLst>
              </a:tr>
              <a:tr h="439423">
                <a:tc>
                  <a:txBody>
                    <a:bodyPr/>
                    <a:lstStyle/>
                    <a:p>
                      <a:r>
                        <a:rPr lang="en-US" sz="1300">
                          <a:solidFill>
                            <a:schemeClr val="tx1">
                              <a:lumMod val="76000"/>
                              <a:lumOff val="24000"/>
                            </a:schemeClr>
                          </a:solidFill>
                        </a:rPr>
                        <a:t>Intercom (</a:t>
                      </a:r>
                      <a:r>
                        <a:rPr lang="en-US" sz="1300">
                          <a:solidFill>
                            <a:schemeClr val="tx1">
                              <a:lumMod val="76000"/>
                              <a:lumOff val="24000"/>
                            </a:schemeClr>
                          </a:solidFill>
                          <a:hlinkClick r:id="rId5"/>
                        </a:rPr>
                        <a:t>Q950</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Access Control Door Station (</a:t>
                      </a:r>
                      <a:r>
                        <a:rPr lang="en-US" sz="1300">
                          <a:solidFill>
                            <a:schemeClr val="tx1">
                              <a:lumMod val="76000"/>
                              <a:lumOff val="24000"/>
                            </a:schemeClr>
                          </a:solidFill>
                          <a:hlinkClick r:id="rId7"/>
                        </a:rPr>
                        <a:t>R1- R7- series readers/controllers</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674638168"/>
                  </a:ext>
                </a:extLst>
              </a:tr>
              <a:tr h="439423">
                <a:tc>
                  <a:txBody>
                    <a:bodyPr/>
                    <a:lstStyle/>
                    <a:p>
                      <a:r>
                        <a:rPr lang="en-US" sz="1300">
                          <a:solidFill>
                            <a:schemeClr val="tx1">
                              <a:lumMod val="76000"/>
                              <a:lumOff val="24000"/>
                            </a:schemeClr>
                          </a:solidFill>
                        </a:rPr>
                        <a:t>People Counter for Tailgating prevention (</a:t>
                      </a:r>
                      <a:r>
                        <a:rPr lang="en-US" sz="1300">
                          <a:solidFill>
                            <a:schemeClr val="tx1">
                              <a:lumMod val="76000"/>
                              <a:lumOff val="24000"/>
                            </a:schemeClr>
                          </a:solidFill>
                          <a:hlinkClick r:id="rId8"/>
                        </a:rPr>
                        <a:t>Q963</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53065483"/>
                  </a:ext>
                </a:extLst>
              </a:tr>
              <a:tr h="450769">
                <a:tc>
                  <a:txBody>
                    <a:bodyPr/>
                    <a:lstStyle/>
                    <a:p>
                      <a:r>
                        <a:rPr lang="en-US" sz="1300">
                          <a:solidFill>
                            <a:schemeClr val="tx1">
                              <a:lumMod val="76000"/>
                              <a:lumOff val="24000"/>
                            </a:schemeClr>
                          </a:solidFill>
                        </a:rPr>
                        <a:t>General Surveillance Bullets (</a:t>
                      </a:r>
                      <a:r>
                        <a:rPr lang="en-US" sz="1300">
                          <a:solidFill>
                            <a:schemeClr val="tx1">
                              <a:lumMod val="76000"/>
                              <a:lumOff val="24000"/>
                            </a:schemeClr>
                          </a:solidFill>
                          <a:hlinkClick r:id="rId9"/>
                        </a:rPr>
                        <a:t>3xx, 4xx series</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a:solidFill>
                            <a:schemeClr val="tx1">
                              <a:lumMod val="76000"/>
                              <a:lumOff val="24000"/>
                            </a:schemeClr>
                          </a:solidFill>
                        </a:rPr>
                        <a:t>Anti-Grip Surveillance Domes (</a:t>
                      </a:r>
                      <a:r>
                        <a:rPr lang="en-US" sz="1300">
                          <a:solidFill>
                            <a:schemeClr val="tx1">
                              <a:lumMod val="76000"/>
                              <a:lumOff val="24000"/>
                            </a:schemeClr>
                          </a:solidFill>
                          <a:hlinkClick r:id="rId10"/>
                        </a:rPr>
                        <a:t>91x, 7xx, 8xx series</a:t>
                      </a:r>
                      <a:r>
                        <a:rPr lang="en-US" sz="1300">
                          <a:solidFill>
                            <a:schemeClr val="tx1">
                              <a:lumMod val="76000"/>
                              <a:lumOff val="24000"/>
                            </a:schemeClr>
                          </a:solidFill>
                        </a:rPr>
                        <a:t>) </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50837835"/>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Surveillance PTZ (</a:t>
                      </a:r>
                      <a:r>
                        <a:rPr lang="en-US" sz="1300">
                          <a:solidFill>
                            <a:schemeClr val="tx1">
                              <a:lumMod val="76000"/>
                              <a:lumOff val="24000"/>
                            </a:schemeClr>
                          </a:solidFill>
                          <a:hlinkClick r:id="rId11"/>
                        </a:rPr>
                        <a:t>95x/96x/97x Series</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3195802068"/>
                  </a:ext>
                </a:extLst>
              </a:tr>
            </a:tbl>
          </a:graphicData>
        </a:graphic>
      </p:graphicFrame>
    </p:spTree>
    <p:extLst>
      <p:ext uri="{BB962C8B-B14F-4D97-AF65-F5344CB8AC3E}">
        <p14:creationId xmlns:p14="http://schemas.microsoft.com/office/powerpoint/2010/main" val="2787313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Windows NVR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extLst>
              <p:ext uri="{D42A27DB-BD31-4B8C-83A1-F6EECF244321}">
                <p14:modId xmlns:p14="http://schemas.microsoft.com/office/powerpoint/2010/main" val="1492105648"/>
              </p:ext>
            </p:extLst>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a:t>Feature</a:t>
                      </a:r>
                    </a:p>
                  </a:txBody>
                  <a:tcPr>
                    <a:solidFill>
                      <a:schemeClr val="bg1">
                        <a:lumMod val="95000"/>
                      </a:schemeClr>
                    </a:solidFill>
                  </a:tcPr>
                </a:tc>
                <a:tc>
                  <a:txBody>
                    <a:bodyPr/>
                    <a:lstStyle/>
                    <a:p>
                      <a:r>
                        <a:rPr lang="en-US" sz="1400" b="1"/>
                        <a:t>NVR 3 Business</a:t>
                      </a:r>
                    </a:p>
                  </a:txBody>
                  <a:tcPr>
                    <a:solidFill>
                      <a:schemeClr val="bg1">
                        <a:lumMod val="95000"/>
                      </a:schemeClr>
                    </a:solidFill>
                  </a:tcPr>
                </a:tc>
                <a:tc>
                  <a:txBody>
                    <a:bodyPr/>
                    <a:lstStyle/>
                    <a:p>
                      <a:r>
                        <a:rPr lang="en-US" sz="1400" b="1"/>
                        <a:t>NVR 3 Corporate</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p>
                      <a:r>
                        <a:rPr lang="en-US" sz="1400"/>
                        <a:t>Maximum Number of Channels</a:t>
                      </a:r>
                    </a:p>
                  </a:txBody>
                  <a:tcPr anchor="ctr"/>
                </a:tc>
                <a:tc>
                  <a:txBody>
                    <a:bodyPr/>
                    <a:lstStyle/>
                    <a:p>
                      <a:r>
                        <a:rPr lang="en-US" sz="1400"/>
                        <a:t>100</a:t>
                      </a:r>
                    </a:p>
                  </a:txBody>
                  <a:tcPr anchor="ctr"/>
                </a:tc>
                <a:tc>
                  <a:txBody>
                    <a:bodyPr/>
                    <a:lstStyle/>
                    <a:p>
                      <a:r>
                        <a:rPr lang="en-US" sz="1400"/>
                        <a:t>200 </a:t>
                      </a:r>
                      <a:r>
                        <a:rPr lang="en-US" sz="1200">
                          <a:solidFill>
                            <a:schemeClr val="tx1">
                              <a:lumMod val="65000"/>
                              <a:lumOff val="35000"/>
                            </a:schemeClr>
                          </a:solidFill>
                        </a:rPr>
                        <a:t>(Standalone NVR 256)</a:t>
                      </a:r>
                      <a:endParaRPr lang="en-US" sz="140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p>
                      <a:r>
                        <a:rPr lang="en-US" sz="1400"/>
                        <a:t>Free ACTi Camera Channels Included</a:t>
                      </a:r>
                    </a:p>
                  </a:txBody>
                  <a:tcPr anchor="ctr"/>
                </a:tc>
                <a:tc>
                  <a:txBody>
                    <a:bodyPr/>
                    <a:lstStyle/>
                    <a:p>
                      <a:r>
                        <a:rPr lang="en-US" sz="1400"/>
                        <a:t>32</a:t>
                      </a:r>
                    </a:p>
                  </a:txBody>
                  <a:tcPr anchor="ctr"/>
                </a:tc>
                <a:tc>
                  <a:txBody>
                    <a:bodyPr/>
                    <a:lstStyle/>
                    <a:p>
                      <a:r>
                        <a:rPr lang="en-US" sz="1400"/>
                        <a:t>1</a:t>
                      </a:r>
                    </a:p>
                  </a:txBody>
                  <a:tcPr anchor="ctr"/>
                </a:tc>
                <a:extLst>
                  <a:ext uri="{0D108BD9-81ED-4DB2-BD59-A6C34878D82A}">
                    <a16:rowId xmlns:a16="http://schemas.microsoft.com/office/drawing/2014/main" val="10002"/>
                  </a:ext>
                </a:extLst>
              </a:tr>
              <a:tr h="273647">
                <a:tc>
                  <a:txBody>
                    <a:bodyPr/>
                    <a:lstStyle/>
                    <a:p>
                      <a:r>
                        <a:rPr lang="en-US" sz="1400"/>
                        <a:t>Free 3</a:t>
                      </a:r>
                      <a:r>
                        <a:rPr lang="en-US" sz="1400" baseline="30000"/>
                        <a:t>rd</a:t>
                      </a:r>
                      <a:r>
                        <a:rPr lang="en-US" sz="1400"/>
                        <a:t> Party Camera Channels Included</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a:t>1</a:t>
                      </a:r>
                    </a:p>
                  </a:txBody>
                  <a:tcPr anchor="ctr"/>
                </a:tc>
                <a:tc>
                  <a:txBody>
                    <a:bodyPr/>
                    <a:lstStyle/>
                    <a:p>
                      <a:r>
                        <a:rPr lang="en-US" altLang="zh-TW" sz="1400"/>
                        <a:t>1</a:t>
                      </a:r>
                    </a:p>
                  </a:txBody>
                  <a:tcPr anchor="ctr"/>
                </a:tc>
                <a:extLst>
                  <a:ext uri="{0D108BD9-81ED-4DB2-BD59-A6C34878D82A}">
                    <a16:rowId xmlns:a16="http://schemas.microsoft.com/office/drawing/2014/main" val="3732438586"/>
                  </a:ext>
                </a:extLst>
              </a:tr>
              <a:tr h="273647">
                <a:tc>
                  <a:txBody>
                    <a:bodyPr/>
                    <a:lstStyle/>
                    <a:p>
                      <a:r>
                        <a:rPr lang="en-US" sz="1400"/>
                        <a:t>CMS Support</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1080548930"/>
                  </a:ext>
                </a:extLst>
              </a:tr>
              <a:tr h="273647">
                <a:tc>
                  <a:txBody>
                    <a:bodyPr/>
                    <a:lstStyle/>
                    <a:p>
                      <a:r>
                        <a:rPr lang="en-US" sz="1400"/>
                        <a:t>POS, Access Control, Network IO Support</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10003"/>
                  </a:ext>
                </a:extLst>
              </a:tr>
              <a:tr h="273647">
                <a:tc>
                  <a:txBody>
                    <a:bodyPr/>
                    <a:lstStyle/>
                    <a:p>
                      <a:r>
                        <a:rPr lang="en-US" sz="1400" err="1"/>
                        <a:t>eMap</a:t>
                      </a:r>
                      <a:endParaRPr lang="en-US" sz="1400"/>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10004"/>
                  </a:ext>
                </a:extLst>
              </a:tr>
              <a:tr h="273647">
                <a:tc>
                  <a:txBody>
                    <a:bodyPr/>
                    <a:lstStyle/>
                    <a:p>
                      <a:r>
                        <a:rPr lang="en-US" sz="1400"/>
                        <a:t>Google Map</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420238445"/>
                  </a:ext>
                </a:extLst>
              </a:tr>
              <a:tr h="273647">
                <a:tc>
                  <a:txBody>
                    <a:bodyPr/>
                    <a:lstStyle/>
                    <a:p>
                      <a:r>
                        <a:rPr lang="en-US" sz="1400"/>
                        <a:t>Embedded Websites within Display</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3112262903"/>
                  </a:ext>
                </a:extLst>
              </a:tr>
              <a:tr h="273647">
                <a:tc>
                  <a:txBody>
                    <a:bodyPr/>
                    <a:lstStyle/>
                    <a:p>
                      <a:r>
                        <a:rPr lang="en-US" sz="1400"/>
                        <a:t>PTZ Control</a:t>
                      </a:r>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284105931"/>
                  </a:ext>
                </a:extLst>
              </a:tr>
              <a:tr h="273647">
                <a:tc>
                  <a:txBody>
                    <a:bodyPr/>
                    <a:lstStyle/>
                    <a:p>
                      <a:r>
                        <a:rPr lang="en-US" sz="1400"/>
                        <a:t>Redundancy Support (N+1, N-to-N)</a:t>
                      </a:r>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510118436"/>
                  </a:ext>
                </a:extLst>
              </a:tr>
              <a:tr h="273647">
                <a:tc>
                  <a:txBody>
                    <a:bodyPr/>
                    <a:lstStyle/>
                    <a:p>
                      <a:r>
                        <a:rPr lang="en-US" sz="1400"/>
                        <a:t>Workstation, Web Client, Mobile Client</a:t>
                      </a:r>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1761452278"/>
                  </a:ext>
                </a:extLst>
              </a:tr>
              <a:tr h="273647">
                <a:tc>
                  <a:txBody>
                    <a:bodyPr/>
                    <a:lstStyle/>
                    <a:p>
                      <a:r>
                        <a:rPr lang="en-US" sz="1400"/>
                        <a:t>Display Layouts (maximum grid size)</a:t>
                      </a:r>
                    </a:p>
                  </a:txBody>
                  <a:tcPr anchor="ctr"/>
                </a:tc>
                <a:tc>
                  <a:txBody>
                    <a:bodyPr/>
                    <a:lstStyle/>
                    <a:p>
                      <a:r>
                        <a:rPr lang="en-US" sz="1400">
                          <a:solidFill>
                            <a:schemeClr val="tx1">
                              <a:lumMod val="65000"/>
                              <a:lumOff val="35000"/>
                            </a:schemeClr>
                          </a:solidFill>
                        </a:rPr>
                        <a:t>225</a:t>
                      </a:r>
                    </a:p>
                  </a:txBody>
                  <a:tcPr anchor="ctr"/>
                </a:tc>
                <a:tc>
                  <a:txBody>
                    <a:bodyPr/>
                    <a:lstStyle/>
                    <a:p>
                      <a:r>
                        <a:rPr lang="en-US" sz="1400"/>
                        <a:t>225</a:t>
                      </a:r>
                      <a:endParaRPr lang="en-US" sz="140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a:t>NVR 3 </a:t>
            </a:r>
            <a:r>
              <a:rPr lang="en-US" sz="1600"/>
              <a:t>is one of the most famous ACTi products – it is a professional and elegant network video recorder platform with wide range of features and extremely reliable performance, available in two editions (</a:t>
            </a:r>
            <a:r>
              <a:rPr lang="en-US" sz="1600">
                <a:hlinkClick r:id="rId3"/>
              </a:rPr>
              <a:t>read more</a:t>
            </a:r>
            <a:r>
              <a:rPr lang="en-US" sz="160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560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053E5CB-DDB7-DBC3-F077-7D4A1FC4C36B}"/>
              </a:ext>
            </a:extLst>
          </p:cNvPr>
          <p:cNvSpPr txBox="1">
            <a:spLocks/>
          </p:cNvSpPr>
          <p:nvPr/>
        </p:nvSpPr>
        <p:spPr>
          <a:xfrm>
            <a:off x="-2008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a:solidFill>
                  <a:schemeClr val="tx1">
                    <a:lumMod val="50000"/>
                    <a:lumOff val="50000"/>
                  </a:schemeClr>
                </a:solidFill>
              </a:rPr>
              <a:t>Redundancy Solutions for NVR 3 Editions</a:t>
            </a:r>
          </a:p>
        </p:txBody>
      </p:sp>
      <p:pic>
        <p:nvPicPr>
          <p:cNvPr id="34" name="Picture 6">
            <a:extLst>
              <a:ext uri="{FF2B5EF4-FFF2-40B4-BE49-F238E27FC236}">
                <a16:creationId xmlns:a16="http://schemas.microsoft.com/office/drawing/2014/main" id="{8BD6B58D-88EC-E6DD-65DF-A8BBF9EE93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055" y="1088455"/>
            <a:ext cx="432618" cy="43261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Table 1">
            <a:extLst>
              <a:ext uri="{FF2B5EF4-FFF2-40B4-BE49-F238E27FC236}">
                <a16:creationId xmlns:a16="http://schemas.microsoft.com/office/drawing/2014/main" id="{33610944-577C-CC19-E748-9392CEC1745F}"/>
              </a:ext>
            </a:extLst>
          </p:cNvPr>
          <p:cNvGraphicFramePr>
            <a:graphicFrameLocks noGrp="1"/>
          </p:cNvGraphicFramePr>
          <p:nvPr/>
        </p:nvGraphicFramePr>
        <p:xfrm>
          <a:off x="539552" y="2204864"/>
          <a:ext cx="7776864" cy="3538482"/>
        </p:xfrm>
        <a:graphic>
          <a:graphicData uri="http://schemas.openxmlformats.org/drawingml/2006/table">
            <a:tbl>
              <a:tblPr/>
              <a:tblGrid>
                <a:gridCol w="7776864">
                  <a:extLst>
                    <a:ext uri="{9D8B030D-6E8A-4147-A177-3AD203B41FA5}">
                      <a16:colId xmlns:a16="http://schemas.microsoft.com/office/drawing/2014/main" val="2540877127"/>
                    </a:ext>
                  </a:extLst>
                </a:gridCol>
              </a:tblGrid>
              <a:tr h="3538482">
                <a:tc>
                  <a:txBody>
                    <a:bodyPr/>
                    <a:lstStyle/>
                    <a:p>
                      <a:pPr algn="l" fontAlgn="t"/>
                      <a:r>
                        <a:rPr lang="en-US" sz="1600">
                          <a:solidFill>
                            <a:srgbClr val="535353"/>
                          </a:solidFill>
                          <a:effectLst/>
                          <a:latin typeface="+mn-lt"/>
                        </a:rPr>
                        <a:t>There may be situations where the NVR server may become inaccessible, and the cameras have no recorder to send the video stream to. It could happen due to the network failure, data switch failure, power outage, human error or due to any other reasons. Even though such incidents are very unlikely to happen, the mission critical solutions should have a protection against that.</a:t>
                      </a:r>
                    </a:p>
                    <a:p>
                      <a:pPr algn="l" fontAlgn="t"/>
                      <a:endParaRPr lang="en-US" sz="1600">
                        <a:solidFill>
                          <a:srgbClr val="535353"/>
                        </a:solidFill>
                        <a:effectLst/>
                        <a:latin typeface="+mn-lt"/>
                      </a:endParaRPr>
                    </a:p>
                    <a:p>
                      <a:pPr algn="l" fontAlgn="t"/>
                      <a:r>
                        <a:rPr lang="en-US" sz="1600">
                          <a:solidFill>
                            <a:srgbClr val="535353"/>
                          </a:solidFill>
                          <a:effectLst/>
                          <a:latin typeface="+mn-lt"/>
                        </a:rPr>
                        <a:t>The </a:t>
                      </a:r>
                      <a:r>
                        <a:rPr lang="en-US" sz="1600" b="1">
                          <a:solidFill>
                            <a:srgbClr val="535353"/>
                          </a:solidFill>
                          <a:effectLst/>
                          <a:latin typeface="+mn-lt"/>
                        </a:rPr>
                        <a:t>seamless service </a:t>
                      </a:r>
                      <a:r>
                        <a:rPr lang="en-US" sz="1600">
                          <a:solidFill>
                            <a:srgbClr val="535353"/>
                          </a:solidFill>
                          <a:effectLst/>
                          <a:latin typeface="+mn-lt"/>
                        </a:rPr>
                        <a:t>can be achieved by using </a:t>
                      </a:r>
                      <a:r>
                        <a:rPr lang="en-US" sz="1600" b="1">
                          <a:solidFill>
                            <a:srgbClr val="535353"/>
                          </a:solidFill>
                          <a:effectLst/>
                          <a:latin typeface="+mn-lt"/>
                        </a:rPr>
                        <a:t>NVR Redundancy Service</a:t>
                      </a:r>
                      <a:r>
                        <a:rPr lang="en-US" sz="1600">
                          <a:solidFill>
                            <a:srgbClr val="535353"/>
                          </a:solidFill>
                          <a:effectLst/>
                          <a:latin typeface="+mn-lt"/>
                        </a:rPr>
                        <a:t>. It would ensure that whenever the original NVR is not accessible, the alternative system will immediately step in and start recording the video streams of the cameras belonging to the original NVR.</a:t>
                      </a:r>
                    </a:p>
                    <a:p>
                      <a:pPr algn="l" fontAlgn="t"/>
                      <a:endParaRPr lang="en-US" sz="1600">
                        <a:solidFill>
                          <a:srgbClr val="535353"/>
                        </a:solidFill>
                        <a:effectLst/>
                        <a:latin typeface="+mn-lt"/>
                      </a:endParaRPr>
                    </a:p>
                    <a:p>
                      <a:pPr algn="l" fontAlgn="t"/>
                      <a:r>
                        <a:rPr lang="en-US" sz="1600">
                          <a:solidFill>
                            <a:srgbClr val="535353"/>
                          </a:solidFill>
                          <a:effectLst/>
                          <a:latin typeface="+mn-lt"/>
                        </a:rPr>
                        <a:t>ACTi offers two kinds of Redundancy Service solutions: </a:t>
                      </a:r>
                      <a:r>
                        <a:rPr lang="en-US" sz="1600" b="1">
                          <a:solidFill>
                            <a:srgbClr val="535353"/>
                          </a:solidFill>
                          <a:effectLst/>
                          <a:latin typeface="+mn-lt"/>
                        </a:rPr>
                        <a:t>N+1</a:t>
                      </a:r>
                      <a:r>
                        <a:rPr lang="en-US" sz="1600">
                          <a:solidFill>
                            <a:srgbClr val="535353"/>
                          </a:solidFill>
                          <a:effectLst/>
                          <a:latin typeface="+mn-lt"/>
                        </a:rPr>
                        <a:t> and </a:t>
                      </a:r>
                      <a:r>
                        <a:rPr lang="en-US" sz="1600" b="1">
                          <a:solidFill>
                            <a:srgbClr val="535353"/>
                          </a:solidFill>
                          <a:effectLst/>
                          <a:latin typeface="+mn-lt"/>
                        </a:rPr>
                        <a:t>N-to-N</a:t>
                      </a:r>
                    </a:p>
                  </a:txBody>
                  <a:tcPr marL="182880" marR="182880" marT="182880" marB="182880" anchor="ctr">
                    <a:lnL>
                      <a:noFill/>
                    </a:lnL>
                    <a:lnR>
                      <a:noFill/>
                    </a:lnR>
                    <a:lnT>
                      <a:noFill/>
                    </a:lnT>
                    <a:lnB>
                      <a:noFill/>
                    </a:lnB>
                    <a:solidFill>
                      <a:schemeClr val="bg1">
                        <a:lumMod val="95000"/>
                      </a:schemeClr>
                    </a:solidFill>
                  </a:tcPr>
                </a:tc>
                <a:extLst>
                  <a:ext uri="{0D108BD9-81ED-4DB2-BD59-A6C34878D82A}">
                    <a16:rowId xmlns:a16="http://schemas.microsoft.com/office/drawing/2014/main" val="4273927462"/>
                  </a:ext>
                </a:extLst>
              </a:tr>
            </a:tbl>
          </a:graphicData>
        </a:graphic>
      </p:graphicFrame>
    </p:spTree>
    <p:extLst>
      <p:ext uri="{BB962C8B-B14F-4D97-AF65-F5344CB8AC3E}">
        <p14:creationId xmlns:p14="http://schemas.microsoft.com/office/powerpoint/2010/main" val="15855490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053E5CB-DDB7-DBC3-F077-7D4A1FC4C36B}"/>
              </a:ext>
            </a:extLst>
          </p:cNvPr>
          <p:cNvSpPr txBox="1">
            <a:spLocks/>
          </p:cNvSpPr>
          <p:nvPr/>
        </p:nvSpPr>
        <p:spPr>
          <a:xfrm>
            <a:off x="-2008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a:solidFill>
                  <a:schemeClr val="tx1">
                    <a:lumMod val="50000"/>
                    <a:lumOff val="50000"/>
                  </a:schemeClr>
                </a:solidFill>
              </a:rPr>
              <a:t>N+1 Redundancy</a:t>
            </a:r>
          </a:p>
        </p:txBody>
      </p:sp>
      <p:pic>
        <p:nvPicPr>
          <p:cNvPr id="34" name="Picture 6">
            <a:extLst>
              <a:ext uri="{FF2B5EF4-FFF2-40B4-BE49-F238E27FC236}">
                <a16:creationId xmlns:a16="http://schemas.microsoft.com/office/drawing/2014/main" id="{8BD6B58D-88EC-E6DD-65DF-A8BBF9EE93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055" y="1088455"/>
            <a:ext cx="432618" cy="43261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Table 3">
            <a:extLst>
              <a:ext uri="{FF2B5EF4-FFF2-40B4-BE49-F238E27FC236}">
                <a16:creationId xmlns:a16="http://schemas.microsoft.com/office/drawing/2014/main" id="{09A2AEF8-CB0E-BA1C-6BFF-08E9007C6664}"/>
              </a:ext>
            </a:extLst>
          </p:cNvPr>
          <p:cNvGraphicFramePr>
            <a:graphicFrameLocks noGrp="1"/>
          </p:cNvGraphicFramePr>
          <p:nvPr/>
        </p:nvGraphicFramePr>
        <p:xfrm>
          <a:off x="323528" y="1858144"/>
          <a:ext cx="8496944" cy="1066800"/>
        </p:xfrm>
        <a:graphic>
          <a:graphicData uri="http://schemas.openxmlformats.org/drawingml/2006/table">
            <a:tbl>
              <a:tblPr/>
              <a:tblGrid>
                <a:gridCol w="8496944">
                  <a:extLst>
                    <a:ext uri="{9D8B030D-6E8A-4147-A177-3AD203B41FA5}">
                      <a16:colId xmlns:a16="http://schemas.microsoft.com/office/drawing/2014/main" val="1767041777"/>
                    </a:ext>
                  </a:extLst>
                </a:gridCol>
              </a:tblGrid>
              <a:tr h="0">
                <a:tc>
                  <a:txBody>
                    <a:bodyPr/>
                    <a:lstStyle/>
                    <a:p>
                      <a:pPr algn="l" fontAlgn="t"/>
                      <a:r>
                        <a:rPr lang="en-US" sz="1400">
                          <a:solidFill>
                            <a:srgbClr val="535353"/>
                          </a:solidFill>
                          <a:effectLst/>
                          <a:latin typeface="Arial" panose="020B0604020202020204" pitchFamily="34" charset="0"/>
                        </a:rPr>
                        <a:t>There will be an additional NVR 3 server installed in the network which will stay idle and watch over the other NVR servers. By activating the redundancy service licenses (LRDS3000) in that idle NVR 3 server, it will have the capability to watch over the other NVR 3 servers. One redundancy server can monitor up to 16 other NVR servers. If any of those NVR servers becomes inaccessible, then the redundancy server will notice it and will immediately take over the camera management of the original NVR.</a:t>
                      </a:r>
                    </a:p>
                  </a:txBody>
                  <a:tcPr marL="0" marR="0" marT="0" marB="0" anchor="ctr">
                    <a:lnL>
                      <a:noFill/>
                    </a:lnL>
                    <a:lnR>
                      <a:noFill/>
                    </a:lnR>
                    <a:lnT>
                      <a:noFill/>
                    </a:lnT>
                    <a:lnB>
                      <a:noFill/>
                    </a:lnB>
                    <a:solidFill>
                      <a:srgbClr val="FCFCFC"/>
                    </a:solidFill>
                  </a:tcPr>
                </a:tc>
                <a:extLst>
                  <a:ext uri="{0D108BD9-81ED-4DB2-BD59-A6C34878D82A}">
                    <a16:rowId xmlns:a16="http://schemas.microsoft.com/office/drawing/2014/main" val="3841315013"/>
                  </a:ext>
                </a:extLst>
              </a:tr>
            </a:tbl>
          </a:graphicData>
        </a:graphic>
      </p:graphicFrame>
      <p:pic>
        <p:nvPicPr>
          <p:cNvPr id="5" name="Picture 4" descr="Diagram&#10;&#10;Description automatically generated">
            <a:extLst>
              <a:ext uri="{FF2B5EF4-FFF2-40B4-BE49-F238E27FC236}">
                <a16:creationId xmlns:a16="http://schemas.microsoft.com/office/drawing/2014/main" id="{87452E05-B6E1-9E98-4683-3807B1B1F8E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7942" y="3212976"/>
            <a:ext cx="7548115" cy="3287319"/>
          </a:xfrm>
          <a:prstGeom prst="rect">
            <a:avLst/>
          </a:prstGeom>
        </p:spPr>
      </p:pic>
    </p:spTree>
    <p:extLst>
      <p:ext uri="{BB962C8B-B14F-4D97-AF65-F5344CB8AC3E}">
        <p14:creationId xmlns:p14="http://schemas.microsoft.com/office/powerpoint/2010/main" val="22868633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053E5CB-DDB7-DBC3-F077-7D4A1FC4C36B}"/>
              </a:ext>
            </a:extLst>
          </p:cNvPr>
          <p:cNvSpPr txBox="1">
            <a:spLocks/>
          </p:cNvSpPr>
          <p:nvPr/>
        </p:nvSpPr>
        <p:spPr>
          <a:xfrm>
            <a:off x="-2008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a:solidFill>
                  <a:schemeClr val="tx1">
                    <a:lumMod val="50000"/>
                    <a:lumOff val="50000"/>
                  </a:schemeClr>
                </a:solidFill>
              </a:rPr>
              <a:t>N-to-N Redundancy</a:t>
            </a:r>
          </a:p>
        </p:txBody>
      </p:sp>
      <p:pic>
        <p:nvPicPr>
          <p:cNvPr id="34" name="Picture 6">
            <a:extLst>
              <a:ext uri="{FF2B5EF4-FFF2-40B4-BE49-F238E27FC236}">
                <a16:creationId xmlns:a16="http://schemas.microsoft.com/office/drawing/2014/main" id="{8BD6B58D-88EC-E6DD-65DF-A8BBF9EE93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055" y="1088455"/>
            <a:ext cx="432618" cy="43261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Table 3">
            <a:extLst>
              <a:ext uri="{FF2B5EF4-FFF2-40B4-BE49-F238E27FC236}">
                <a16:creationId xmlns:a16="http://schemas.microsoft.com/office/drawing/2014/main" id="{46911ED6-8E1E-A5CA-D33C-D952F03AB6BE}"/>
              </a:ext>
            </a:extLst>
          </p:cNvPr>
          <p:cNvGraphicFramePr>
            <a:graphicFrameLocks noGrp="1"/>
          </p:cNvGraphicFramePr>
          <p:nvPr/>
        </p:nvGraphicFramePr>
        <p:xfrm>
          <a:off x="323528" y="1858144"/>
          <a:ext cx="8496944" cy="640080"/>
        </p:xfrm>
        <a:graphic>
          <a:graphicData uri="http://schemas.openxmlformats.org/drawingml/2006/table">
            <a:tbl>
              <a:tblPr/>
              <a:tblGrid>
                <a:gridCol w="8496944">
                  <a:extLst>
                    <a:ext uri="{9D8B030D-6E8A-4147-A177-3AD203B41FA5}">
                      <a16:colId xmlns:a16="http://schemas.microsoft.com/office/drawing/2014/main" val="1767041777"/>
                    </a:ext>
                  </a:extLst>
                </a:gridCol>
              </a:tblGrid>
              <a:tr h="0">
                <a:tc>
                  <a:txBody>
                    <a:bodyPr/>
                    <a:lstStyle/>
                    <a:p>
                      <a:pPr algn="l" fontAlgn="t"/>
                      <a:r>
                        <a:rPr lang="en-US" sz="1400">
                          <a:solidFill>
                            <a:srgbClr val="535353"/>
                          </a:solidFill>
                          <a:effectLst/>
                          <a:latin typeface="Arial" panose="020B0604020202020204" pitchFamily="34" charset="0"/>
                        </a:rPr>
                        <a:t>There is also another way to set up the redundancy without requiring the additional server to be installed. It is called N-to-N redundancy. It means that when there is a group of NVR servers installed in the same network, they can watch over each other and take over the cameras of the inaccessible NVR server.</a:t>
                      </a:r>
                    </a:p>
                  </a:txBody>
                  <a:tcPr marL="0" marR="0" marT="0" marB="0" anchor="ctr">
                    <a:lnL>
                      <a:noFill/>
                    </a:lnL>
                    <a:lnR>
                      <a:noFill/>
                    </a:lnR>
                    <a:lnT>
                      <a:noFill/>
                    </a:lnT>
                    <a:lnB>
                      <a:noFill/>
                    </a:lnB>
                    <a:solidFill>
                      <a:srgbClr val="FCFCFC"/>
                    </a:solidFill>
                  </a:tcPr>
                </a:tc>
                <a:extLst>
                  <a:ext uri="{0D108BD9-81ED-4DB2-BD59-A6C34878D82A}">
                    <a16:rowId xmlns:a16="http://schemas.microsoft.com/office/drawing/2014/main" val="3841315013"/>
                  </a:ext>
                </a:extLst>
              </a:tr>
            </a:tbl>
          </a:graphicData>
        </a:graphic>
      </p:graphicFrame>
      <p:pic>
        <p:nvPicPr>
          <p:cNvPr id="5" name="Picture 4" descr="Diagram&#10;&#10;Description automatically generated">
            <a:extLst>
              <a:ext uri="{FF2B5EF4-FFF2-40B4-BE49-F238E27FC236}">
                <a16:creationId xmlns:a16="http://schemas.microsoft.com/office/drawing/2014/main" id="{768E2086-7AB5-F0CD-526C-CA0852235D0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7664" y="2722240"/>
            <a:ext cx="5391902" cy="2353003"/>
          </a:xfrm>
          <a:prstGeom prst="rect">
            <a:avLst/>
          </a:prstGeom>
        </p:spPr>
      </p:pic>
      <p:sp>
        <p:nvSpPr>
          <p:cNvPr id="6" name="TextBox 5">
            <a:extLst>
              <a:ext uri="{FF2B5EF4-FFF2-40B4-BE49-F238E27FC236}">
                <a16:creationId xmlns:a16="http://schemas.microsoft.com/office/drawing/2014/main" id="{4F4FAACE-B7E6-2214-2C50-ACAAA9C8CF21}"/>
              </a:ext>
            </a:extLst>
          </p:cNvPr>
          <p:cNvSpPr txBox="1"/>
          <p:nvPr/>
        </p:nvSpPr>
        <p:spPr>
          <a:xfrm>
            <a:off x="323529" y="5299259"/>
            <a:ext cx="8496944" cy="954107"/>
          </a:xfrm>
          <a:prstGeom prst="rect">
            <a:avLst/>
          </a:prstGeom>
          <a:noFill/>
        </p:spPr>
        <p:txBody>
          <a:bodyPr wrap="square">
            <a:spAutoFit/>
          </a:bodyPr>
          <a:lstStyle/>
          <a:p>
            <a:r>
              <a:rPr lang="en-US" sz="1400">
                <a:solidFill>
                  <a:srgbClr val="535353"/>
                </a:solidFill>
                <a:latin typeface="Arial" panose="020B0604020202020204" pitchFamily="34" charset="0"/>
              </a:rPr>
              <a:t>Although the additional idle server is not required, in order to achieve the redundancy capabilities, each of the NVRs must have unused video channels capacity. For example, a standalone NVR server INR-470 comes with the 64 free channels license included and can be extended up to 200 channels with add-on licenses (LNVR3003).</a:t>
            </a:r>
          </a:p>
        </p:txBody>
      </p:sp>
    </p:spTree>
    <p:extLst>
      <p:ext uri="{BB962C8B-B14F-4D97-AF65-F5344CB8AC3E}">
        <p14:creationId xmlns:p14="http://schemas.microsoft.com/office/powerpoint/2010/main" val="2854602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053E5CB-DDB7-DBC3-F077-7D4A1FC4C36B}"/>
              </a:ext>
            </a:extLst>
          </p:cNvPr>
          <p:cNvSpPr txBox="1">
            <a:spLocks/>
          </p:cNvSpPr>
          <p:nvPr/>
        </p:nvSpPr>
        <p:spPr>
          <a:xfrm>
            <a:off x="-2008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a:solidFill>
                  <a:schemeClr val="tx1">
                    <a:lumMod val="50000"/>
                    <a:lumOff val="50000"/>
                  </a:schemeClr>
                </a:solidFill>
              </a:rPr>
              <a:t>N-to-N Redundancy</a:t>
            </a:r>
          </a:p>
        </p:txBody>
      </p:sp>
      <p:pic>
        <p:nvPicPr>
          <p:cNvPr id="34" name="Picture 6">
            <a:extLst>
              <a:ext uri="{FF2B5EF4-FFF2-40B4-BE49-F238E27FC236}">
                <a16:creationId xmlns:a16="http://schemas.microsoft.com/office/drawing/2014/main" id="{8BD6B58D-88EC-E6DD-65DF-A8BBF9EE93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055" y="1088455"/>
            <a:ext cx="432618" cy="43261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EF4851B5-2451-C81E-A1C8-9C9FA20A92D5}"/>
              </a:ext>
            </a:extLst>
          </p:cNvPr>
          <p:cNvSpPr txBox="1"/>
          <p:nvPr/>
        </p:nvSpPr>
        <p:spPr>
          <a:xfrm>
            <a:off x="467544" y="1772816"/>
            <a:ext cx="8208912" cy="2677656"/>
          </a:xfrm>
          <a:prstGeom prst="rect">
            <a:avLst/>
          </a:prstGeom>
          <a:noFill/>
        </p:spPr>
        <p:txBody>
          <a:bodyPr wrap="square">
            <a:spAutoFit/>
          </a:bodyPr>
          <a:lstStyle/>
          <a:p>
            <a:pPr algn="l" fontAlgn="t"/>
            <a:r>
              <a:rPr lang="en-US" sz="1400">
                <a:solidFill>
                  <a:srgbClr val="535353"/>
                </a:solidFill>
                <a:latin typeface="Arial" panose="020B0604020202020204" pitchFamily="34" charset="0"/>
              </a:rPr>
              <a:t>If that server has 150 cameras of its own to manage, it could potentially take the role of watching over 50 more cameras from any other NVR server, provided that the full 200 channels capacity has been enabled with the help of LNVR3003 licenses. In such case, INR-470 becomes the redundancy server for 50 selected camera channels from any other NVR 3 in the network.</a:t>
            </a:r>
          </a:p>
          <a:p>
            <a:pPr algn="l" fontAlgn="t"/>
            <a:endParaRPr lang="en-US" sz="1400">
              <a:solidFill>
                <a:srgbClr val="535353"/>
              </a:solidFill>
              <a:latin typeface="Arial" panose="020B0604020202020204" pitchFamily="34" charset="0"/>
            </a:endParaRPr>
          </a:p>
          <a:p>
            <a:pPr algn="l" fontAlgn="t"/>
            <a:r>
              <a:rPr lang="en-US" sz="1400">
                <a:solidFill>
                  <a:srgbClr val="535353"/>
                </a:solidFill>
                <a:latin typeface="Arial" panose="020B0604020202020204" pitchFamily="34" charset="0"/>
              </a:rPr>
              <a:t>Applying the same concept to all the NVR 3 servers, they all will be able to use their surplus channel quota to act as redundancy servers.</a:t>
            </a:r>
          </a:p>
          <a:p>
            <a:pPr algn="l" fontAlgn="t"/>
            <a:endParaRPr lang="en-US" sz="1400">
              <a:solidFill>
                <a:srgbClr val="535353"/>
              </a:solidFill>
              <a:latin typeface="Arial" panose="020B0604020202020204" pitchFamily="34" charset="0"/>
            </a:endParaRPr>
          </a:p>
          <a:p>
            <a:pPr algn="l" fontAlgn="t"/>
            <a:r>
              <a:rPr lang="en-US" sz="1400">
                <a:solidFill>
                  <a:srgbClr val="535353"/>
                </a:solidFill>
                <a:latin typeface="Arial" panose="020B0604020202020204" pitchFamily="34" charset="0"/>
              </a:rPr>
              <a:t>This method also provides flexibility - you can decide which camera channels you want to serve under redundancy mode. You can skip less important channels, for example. However, if the full redundancy must be achieved in the network, then on average each NVR should have twice as many video channel licenses activated than there are cameras under that NVR.</a:t>
            </a:r>
          </a:p>
        </p:txBody>
      </p:sp>
    </p:spTree>
    <p:extLst>
      <p:ext uri="{BB962C8B-B14F-4D97-AF65-F5344CB8AC3E}">
        <p14:creationId xmlns:p14="http://schemas.microsoft.com/office/powerpoint/2010/main" val="7246813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053E5CB-DDB7-DBC3-F077-7D4A1FC4C36B}"/>
              </a:ext>
            </a:extLst>
          </p:cNvPr>
          <p:cNvSpPr txBox="1">
            <a:spLocks/>
          </p:cNvSpPr>
          <p:nvPr/>
        </p:nvSpPr>
        <p:spPr>
          <a:xfrm>
            <a:off x="-2008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a:solidFill>
                  <a:schemeClr val="tx1">
                    <a:lumMod val="50000"/>
                    <a:lumOff val="50000"/>
                  </a:schemeClr>
                </a:solidFill>
              </a:rPr>
              <a:t>System Health Management</a:t>
            </a:r>
          </a:p>
        </p:txBody>
      </p:sp>
      <p:pic>
        <p:nvPicPr>
          <p:cNvPr id="34" name="Picture 6">
            <a:extLst>
              <a:ext uri="{FF2B5EF4-FFF2-40B4-BE49-F238E27FC236}">
                <a16:creationId xmlns:a16="http://schemas.microsoft.com/office/drawing/2014/main" id="{8BD6B58D-88EC-E6DD-65DF-A8BBF9EE93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055" y="1088455"/>
            <a:ext cx="432618" cy="43261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C3F52012-722E-8869-1B15-BA6942D97207}"/>
              </a:ext>
            </a:extLst>
          </p:cNvPr>
          <p:cNvSpPr/>
          <p:nvPr/>
        </p:nvSpPr>
        <p:spPr>
          <a:xfrm>
            <a:off x="220063" y="3380509"/>
            <a:ext cx="8528401" cy="3000819"/>
          </a:xfrm>
          <a:prstGeom prst="rect">
            <a:avLst/>
          </a:prstGeom>
        </p:spPr>
        <p:txBody>
          <a:bodyPr wrap="square" lIns="91438" tIns="45719" rIns="91438" bIns="45719">
            <a:spAutoFit/>
          </a:bodyPr>
          <a:lstStyle/>
          <a:p>
            <a:pPr marL="342892" indent="-342892">
              <a:spcAft>
                <a:spcPts val="900"/>
              </a:spcAft>
              <a:buFont typeface="Symbol"/>
              <a:buChar char=""/>
            </a:pPr>
            <a:r>
              <a:rPr lang="en-US">
                <a:solidFill>
                  <a:schemeClr val="tx1">
                    <a:lumMod val="85000"/>
                    <a:lumOff val="15000"/>
                  </a:schemeClr>
                </a:solidFill>
                <a:ea typeface="PMingLiU"/>
                <a:cs typeface="Times New Roman"/>
              </a:rPr>
              <a:t>Monitors the health ACTi NVR 3 Servers, CMS Servers, TV Wall Servers  and Cameras </a:t>
            </a:r>
          </a:p>
          <a:p>
            <a:pPr marL="342892" indent="-342892">
              <a:spcAft>
                <a:spcPts val="900"/>
              </a:spcAft>
              <a:buFont typeface="Symbol"/>
              <a:buChar char=""/>
            </a:pPr>
            <a:r>
              <a:rPr lang="en-US">
                <a:solidFill>
                  <a:schemeClr val="tx1">
                    <a:lumMod val="85000"/>
                    <a:lumOff val="15000"/>
                  </a:schemeClr>
                </a:solidFill>
                <a:ea typeface="PMingLiU"/>
                <a:cs typeface="Times New Roman"/>
              </a:rPr>
              <a:t>Send email notification for issues</a:t>
            </a:r>
          </a:p>
          <a:p>
            <a:pPr marL="342892" indent="-342892">
              <a:spcAft>
                <a:spcPts val="900"/>
              </a:spcAft>
              <a:buFont typeface="Symbol"/>
              <a:buChar char=""/>
            </a:pPr>
            <a:r>
              <a:rPr lang="en-US">
                <a:solidFill>
                  <a:schemeClr val="tx1">
                    <a:lumMod val="85000"/>
                    <a:lumOff val="15000"/>
                  </a:schemeClr>
                </a:solidFill>
                <a:ea typeface="PMingLiU"/>
                <a:cs typeface="Times New Roman"/>
              </a:rPr>
              <a:t>Reports and graphs</a:t>
            </a:r>
          </a:p>
          <a:p>
            <a:pPr marL="342892" indent="-342892">
              <a:spcAft>
                <a:spcPts val="900"/>
              </a:spcAft>
              <a:buFont typeface="Symbol"/>
              <a:buChar char=""/>
            </a:pPr>
            <a:r>
              <a:rPr lang="en-US">
                <a:solidFill>
                  <a:schemeClr val="tx1">
                    <a:lumMod val="85000"/>
                    <a:lumOff val="15000"/>
                  </a:schemeClr>
                </a:solidFill>
                <a:ea typeface="PMingLiU"/>
                <a:cs typeface="Times New Roman"/>
              </a:rPr>
              <a:t>Map based monitoring with instant alerts</a:t>
            </a:r>
          </a:p>
          <a:p>
            <a:pPr marL="342892" indent="-342892">
              <a:spcAft>
                <a:spcPts val="900"/>
              </a:spcAft>
              <a:buFont typeface="Symbol"/>
              <a:buChar char=""/>
            </a:pPr>
            <a:r>
              <a:rPr lang="en-US">
                <a:solidFill>
                  <a:schemeClr val="tx1">
                    <a:lumMod val="85000"/>
                    <a:lumOff val="15000"/>
                  </a:schemeClr>
                </a:solidFill>
                <a:ea typeface="PMingLiU"/>
                <a:cs typeface="Times New Roman"/>
              </a:rPr>
              <a:t>License (LMAS50000) is required per each managed server (NVR, CMS, TV Wall)</a:t>
            </a:r>
          </a:p>
          <a:p>
            <a:pPr marL="342892" indent="-342892">
              <a:spcAft>
                <a:spcPts val="900"/>
              </a:spcAft>
              <a:buFont typeface="Symbol"/>
              <a:buChar char=""/>
            </a:pPr>
            <a:r>
              <a:rPr lang="en-US">
                <a:solidFill>
                  <a:schemeClr val="tx1">
                    <a:lumMod val="85000"/>
                    <a:lumOff val="15000"/>
                  </a:schemeClr>
                </a:solidFill>
                <a:ea typeface="PMingLiU"/>
                <a:cs typeface="Times New Roman"/>
              </a:rPr>
              <a:t>The health management plug-in will be installed in each target server.</a:t>
            </a:r>
          </a:p>
          <a:p>
            <a:pPr marL="342892" indent="-342892">
              <a:spcAft>
                <a:spcPts val="900"/>
              </a:spcAft>
              <a:buFont typeface="Symbol"/>
              <a:buChar char=""/>
            </a:pPr>
            <a:r>
              <a:rPr lang="en-US">
                <a:solidFill>
                  <a:schemeClr val="tx1">
                    <a:lumMod val="85000"/>
                    <a:lumOff val="15000"/>
                  </a:schemeClr>
                </a:solidFill>
                <a:ea typeface="PMingLiU"/>
                <a:cs typeface="Times New Roman"/>
              </a:rPr>
              <a:t>The System Health Management server (SHM-102) will be able to monitor the servers via plug-in.</a:t>
            </a:r>
          </a:p>
        </p:txBody>
      </p:sp>
      <p:pic>
        <p:nvPicPr>
          <p:cNvPr id="40962" name="Picture 2">
            <a:extLst>
              <a:ext uri="{FF2B5EF4-FFF2-40B4-BE49-F238E27FC236}">
                <a16:creationId xmlns:a16="http://schemas.microsoft.com/office/drawing/2014/main" id="{F2342F7A-CB0B-75FD-3046-42E982201D9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3431" y="1643607"/>
            <a:ext cx="1791072" cy="1791072"/>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F9BF717-930B-3267-0E60-771BAA51FC9D}"/>
              </a:ext>
            </a:extLst>
          </p:cNvPr>
          <p:cNvSpPr txBox="1"/>
          <p:nvPr/>
        </p:nvSpPr>
        <p:spPr>
          <a:xfrm>
            <a:off x="2435639" y="2267135"/>
            <a:ext cx="1440160" cy="461665"/>
          </a:xfrm>
          <a:prstGeom prst="rect">
            <a:avLst/>
          </a:prstGeom>
          <a:noFill/>
        </p:spPr>
        <p:txBody>
          <a:bodyPr wrap="square" rtlCol="0">
            <a:spAutoFit/>
          </a:bodyPr>
          <a:lstStyle/>
          <a:p>
            <a:r>
              <a:rPr lang="en-US" sz="2400" b="1"/>
              <a:t>SHM-102</a:t>
            </a:r>
          </a:p>
        </p:txBody>
      </p:sp>
    </p:spTree>
    <p:extLst>
      <p:ext uri="{BB962C8B-B14F-4D97-AF65-F5344CB8AC3E}">
        <p14:creationId xmlns:p14="http://schemas.microsoft.com/office/powerpoint/2010/main" val="91711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 calcmode="lin" valueType="num">
                                      <p:cBhvr>
                                        <p:cTn id="14" dur="5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 calcmode="lin" valueType="num">
                                      <p:cBhvr>
                                        <p:cTn id="21" dur="5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 calcmode="lin" valueType="num">
                                      <p:cBhvr>
                                        <p:cTn id="28" dur="5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2">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 calcmode="lin" valueType="num">
                                      <p:cBhvr>
                                        <p:cTn id="35" dur="500" fill="hold"/>
                                        <p:tgtEl>
                                          <p:spTgt spid="2">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2">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
                                            <p:txEl>
                                              <p:pRg st="5" end="5"/>
                                            </p:txEl>
                                          </p:spTgt>
                                        </p:tgtEl>
                                        <p:attrNameLst>
                                          <p:attrName>style.visibility</p:attrName>
                                        </p:attrNameLst>
                                      </p:cBhvr>
                                      <p:to>
                                        <p:strVal val="visible"/>
                                      </p:to>
                                    </p:set>
                                    <p:anim calcmode="lin" valueType="num">
                                      <p:cBhvr>
                                        <p:cTn id="42" dur="500" fill="hold"/>
                                        <p:tgtEl>
                                          <p:spTgt spid="2">
                                            <p:txEl>
                                              <p:pRg st="5" end="5"/>
                                            </p:txEl>
                                          </p:spTgt>
                                        </p:tgtEl>
                                        <p:attrNameLst>
                                          <p:attrName>ppt_w</p:attrName>
                                        </p:attrNameLst>
                                      </p:cBhvr>
                                      <p:tavLst>
                                        <p:tav tm="0">
                                          <p:val>
                                            <p:fltVal val="0"/>
                                          </p:val>
                                        </p:tav>
                                        <p:tav tm="100000">
                                          <p:val>
                                            <p:strVal val="#ppt_w"/>
                                          </p:val>
                                        </p:tav>
                                      </p:tavLst>
                                    </p:anim>
                                    <p:anim calcmode="lin" valueType="num">
                                      <p:cBhvr>
                                        <p:cTn id="43" dur="500" fill="hold"/>
                                        <p:tgtEl>
                                          <p:spTgt spid="2">
                                            <p:txEl>
                                              <p:pRg st="5" end="5"/>
                                            </p:txEl>
                                          </p:spTgt>
                                        </p:tgtEl>
                                        <p:attrNameLst>
                                          <p:attrName>ppt_h</p:attrName>
                                        </p:attrNameLst>
                                      </p:cBhvr>
                                      <p:tavLst>
                                        <p:tav tm="0">
                                          <p:val>
                                            <p:fltVal val="0"/>
                                          </p:val>
                                        </p:tav>
                                        <p:tav tm="100000">
                                          <p:val>
                                            <p:strVal val="#ppt_h"/>
                                          </p:val>
                                        </p:tav>
                                      </p:tavLst>
                                    </p:anim>
                                    <p:animEffect transition="in" filter="fade">
                                      <p:cBhvr>
                                        <p:cTn id="44" dur="500"/>
                                        <p:tgtEl>
                                          <p:spTgt spid="2">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2">
                                            <p:txEl>
                                              <p:pRg st="6" end="6"/>
                                            </p:txEl>
                                          </p:spTgt>
                                        </p:tgtEl>
                                        <p:attrNameLst>
                                          <p:attrName>style.visibility</p:attrName>
                                        </p:attrNameLst>
                                      </p:cBhvr>
                                      <p:to>
                                        <p:strVal val="visible"/>
                                      </p:to>
                                    </p:set>
                                    <p:anim calcmode="lin" valueType="num">
                                      <p:cBhvr>
                                        <p:cTn id="49" dur="500" fill="hold"/>
                                        <p:tgtEl>
                                          <p:spTgt spid="2">
                                            <p:txEl>
                                              <p:pRg st="6" end="6"/>
                                            </p:txEl>
                                          </p:spTgt>
                                        </p:tgtEl>
                                        <p:attrNameLst>
                                          <p:attrName>ppt_w</p:attrName>
                                        </p:attrNameLst>
                                      </p:cBhvr>
                                      <p:tavLst>
                                        <p:tav tm="0">
                                          <p:val>
                                            <p:fltVal val="0"/>
                                          </p:val>
                                        </p:tav>
                                        <p:tav tm="100000">
                                          <p:val>
                                            <p:strVal val="#ppt_w"/>
                                          </p:val>
                                        </p:tav>
                                      </p:tavLst>
                                    </p:anim>
                                    <p:anim calcmode="lin" valueType="num">
                                      <p:cBhvr>
                                        <p:cTn id="50" dur="500" fill="hold"/>
                                        <p:tgtEl>
                                          <p:spTgt spid="2">
                                            <p:txEl>
                                              <p:pRg st="6" end="6"/>
                                            </p:txEl>
                                          </p:spTgt>
                                        </p:tgtEl>
                                        <p:attrNameLst>
                                          <p:attrName>ppt_h</p:attrName>
                                        </p:attrNameLst>
                                      </p:cBhvr>
                                      <p:tavLst>
                                        <p:tav tm="0">
                                          <p:val>
                                            <p:fltVal val="0"/>
                                          </p:val>
                                        </p:tav>
                                        <p:tav tm="100000">
                                          <p:val>
                                            <p:strVal val="#ppt_h"/>
                                          </p:val>
                                        </p:tav>
                                      </p:tavLst>
                                    </p:anim>
                                    <p:animEffect transition="in" filter="fade">
                                      <p:cBhvr>
                                        <p:cTn id="51"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053E5CB-DDB7-DBC3-F077-7D4A1FC4C36B}"/>
              </a:ext>
            </a:extLst>
          </p:cNvPr>
          <p:cNvSpPr txBox="1">
            <a:spLocks/>
          </p:cNvSpPr>
          <p:nvPr/>
        </p:nvSpPr>
        <p:spPr>
          <a:xfrm>
            <a:off x="-2008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a:solidFill>
                  <a:schemeClr val="tx1">
                    <a:lumMod val="50000"/>
                    <a:lumOff val="50000"/>
                  </a:schemeClr>
                </a:solidFill>
              </a:rPr>
              <a:t>System Health Management</a:t>
            </a:r>
          </a:p>
        </p:txBody>
      </p:sp>
      <p:pic>
        <p:nvPicPr>
          <p:cNvPr id="34" name="Picture 6">
            <a:extLst>
              <a:ext uri="{FF2B5EF4-FFF2-40B4-BE49-F238E27FC236}">
                <a16:creationId xmlns:a16="http://schemas.microsoft.com/office/drawing/2014/main" id="{8BD6B58D-88EC-E6DD-65DF-A8BBF9EE93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055" y="1088455"/>
            <a:ext cx="432618" cy="43261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Table 3">
            <a:extLst>
              <a:ext uri="{FF2B5EF4-FFF2-40B4-BE49-F238E27FC236}">
                <a16:creationId xmlns:a16="http://schemas.microsoft.com/office/drawing/2014/main" id="{7CDA3239-3A7D-9EAF-70FF-F9AD9435AD36}"/>
              </a:ext>
            </a:extLst>
          </p:cNvPr>
          <p:cNvGraphicFramePr>
            <a:graphicFrameLocks noGrp="1"/>
          </p:cNvGraphicFramePr>
          <p:nvPr/>
        </p:nvGraphicFramePr>
        <p:xfrm>
          <a:off x="364364" y="1656953"/>
          <a:ext cx="8456108" cy="4793664"/>
        </p:xfrm>
        <a:graphic>
          <a:graphicData uri="http://schemas.openxmlformats.org/drawingml/2006/table">
            <a:tbl>
              <a:tblPr>
                <a:tableStyleId>{5940675A-B579-460E-94D1-54222C63F5DA}</a:tableStyleId>
              </a:tblPr>
              <a:tblGrid>
                <a:gridCol w="1759364">
                  <a:extLst>
                    <a:ext uri="{9D8B030D-6E8A-4147-A177-3AD203B41FA5}">
                      <a16:colId xmlns:a16="http://schemas.microsoft.com/office/drawing/2014/main" val="1251976433"/>
                    </a:ext>
                  </a:extLst>
                </a:gridCol>
                <a:gridCol w="3168352">
                  <a:extLst>
                    <a:ext uri="{9D8B030D-6E8A-4147-A177-3AD203B41FA5}">
                      <a16:colId xmlns:a16="http://schemas.microsoft.com/office/drawing/2014/main" val="3259840578"/>
                    </a:ext>
                  </a:extLst>
                </a:gridCol>
                <a:gridCol w="3528392">
                  <a:extLst>
                    <a:ext uri="{9D8B030D-6E8A-4147-A177-3AD203B41FA5}">
                      <a16:colId xmlns:a16="http://schemas.microsoft.com/office/drawing/2014/main" val="413493074"/>
                    </a:ext>
                  </a:extLst>
                </a:gridCol>
              </a:tblGrid>
              <a:tr h="229250">
                <a:tc gridSpan="2">
                  <a:txBody>
                    <a:bodyPr/>
                    <a:lstStyle/>
                    <a:p>
                      <a:pPr algn="ctr" fontAlgn="ctr"/>
                      <a:r>
                        <a:rPr lang="en-US" sz="1400" u="none" strike="noStrike">
                          <a:effectLst/>
                        </a:rPr>
                        <a:t>Features</a:t>
                      </a:r>
                      <a:endParaRPr lang="en-US" sz="1400" b="0" i="0" u="none" strike="noStrike">
                        <a:solidFill>
                          <a:srgbClr val="000000"/>
                        </a:solidFill>
                        <a:effectLst/>
                        <a:latin typeface="Calibri" panose="020F0502020204030204" pitchFamily="34" charset="0"/>
                      </a:endParaRPr>
                    </a:p>
                  </a:txBody>
                  <a:tcPr marL="7620" marR="7620" anchor="ctr">
                    <a:solidFill>
                      <a:schemeClr val="bg1">
                        <a:lumMod val="95000"/>
                      </a:schemeClr>
                    </a:solidFill>
                  </a:tcPr>
                </a:tc>
                <a:tc hMerge="1">
                  <a:txBody>
                    <a:bodyPr/>
                    <a:lstStyle/>
                    <a:p>
                      <a:endParaRPr lang="en-US"/>
                    </a:p>
                  </a:txBody>
                  <a:tcPr/>
                </a:tc>
                <a:tc>
                  <a:txBody>
                    <a:bodyPr/>
                    <a:lstStyle/>
                    <a:p>
                      <a:pPr algn="ctr" fontAlgn="ctr"/>
                      <a:r>
                        <a:rPr lang="en-US" sz="1400" u="none" strike="noStrike">
                          <a:effectLst/>
                        </a:rPr>
                        <a:t>SHM-102</a:t>
                      </a:r>
                      <a:endParaRPr lang="en-US" sz="1400" b="0" i="0" u="none" strike="noStrike">
                        <a:solidFill>
                          <a:srgbClr val="000000"/>
                        </a:solidFill>
                        <a:effectLst/>
                        <a:latin typeface="Calibri" panose="020F0502020204030204" pitchFamily="34" charset="0"/>
                      </a:endParaRPr>
                    </a:p>
                  </a:txBody>
                  <a:tcPr marL="7620" marR="7620" anchor="ctr">
                    <a:solidFill>
                      <a:schemeClr val="bg1">
                        <a:lumMod val="95000"/>
                      </a:schemeClr>
                    </a:solidFill>
                  </a:tcPr>
                </a:tc>
                <a:extLst>
                  <a:ext uri="{0D108BD9-81ED-4DB2-BD59-A6C34878D82A}">
                    <a16:rowId xmlns:a16="http://schemas.microsoft.com/office/drawing/2014/main" val="1717487869"/>
                  </a:ext>
                </a:extLst>
              </a:tr>
              <a:tr h="229250">
                <a:tc rowSpan="4">
                  <a:txBody>
                    <a:bodyPr/>
                    <a:lstStyle/>
                    <a:p>
                      <a:pPr algn="ctr" fontAlgn="ctr"/>
                      <a:r>
                        <a:rPr lang="en-US" sz="1400" u="none" strike="noStrike">
                          <a:effectLst/>
                        </a:rPr>
                        <a:t>Managed products for health status</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pt-BR" sz="1400" u="none" strike="noStrike">
                          <a:effectLst/>
                        </a:rPr>
                        <a:t>Cameras via ACTi NVR 3</a:t>
                      </a:r>
                      <a:endParaRPr lang="pt-BR"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1328200328"/>
                  </a:ext>
                </a:extLst>
              </a:tr>
              <a:tr h="229250">
                <a:tc vMerge="1">
                  <a:txBody>
                    <a:bodyPr/>
                    <a:lstStyle/>
                    <a:p>
                      <a:endParaRPr lang="en-US"/>
                    </a:p>
                  </a:txBody>
                  <a:tcPr/>
                </a:tc>
                <a:tc>
                  <a:txBody>
                    <a:bodyPr/>
                    <a:lstStyle/>
                    <a:p>
                      <a:pPr algn="ctr" fontAlgn="ctr"/>
                      <a:r>
                        <a:rPr lang="en-US" sz="1400" u="none" strike="noStrike">
                          <a:effectLst/>
                        </a:rPr>
                        <a:t> NVR 3, GNR, INR</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1675457863"/>
                  </a:ext>
                </a:extLst>
              </a:tr>
              <a:tr h="229250">
                <a:tc vMerge="1">
                  <a:txBody>
                    <a:bodyPr/>
                    <a:lstStyle/>
                    <a:p>
                      <a:endParaRPr lang="en-US"/>
                    </a:p>
                  </a:txBody>
                  <a:tcPr/>
                </a:tc>
                <a:tc>
                  <a:txBody>
                    <a:bodyPr/>
                    <a:lstStyle/>
                    <a:p>
                      <a:pPr algn="ctr" fontAlgn="ctr"/>
                      <a:r>
                        <a:rPr lang="en-US" sz="1400" u="none" strike="noStrike">
                          <a:effectLst/>
                        </a:rPr>
                        <a:t>CMS 2</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2487789928"/>
                  </a:ext>
                </a:extLst>
              </a:tr>
              <a:tr h="229250">
                <a:tc vMerge="1">
                  <a:txBody>
                    <a:bodyPr/>
                    <a:lstStyle/>
                    <a:p>
                      <a:endParaRPr lang="en-US"/>
                    </a:p>
                  </a:txBody>
                  <a:tcPr/>
                </a:tc>
                <a:tc>
                  <a:txBody>
                    <a:bodyPr/>
                    <a:lstStyle/>
                    <a:p>
                      <a:pPr algn="ctr" fontAlgn="ctr"/>
                      <a:r>
                        <a:rPr lang="en-US" sz="1400" u="none" strike="noStrike">
                          <a:effectLst/>
                        </a:rPr>
                        <a:t>TV Wall Server</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2445186826"/>
                  </a:ext>
                </a:extLst>
              </a:tr>
              <a:tr h="229250">
                <a:tc rowSpan="3">
                  <a:txBody>
                    <a:bodyPr/>
                    <a:lstStyle/>
                    <a:p>
                      <a:pPr algn="ctr" fontAlgn="ctr"/>
                      <a:r>
                        <a:rPr lang="en-US" sz="1400" u="none" strike="noStrike">
                          <a:effectLst/>
                        </a:rPr>
                        <a:t>Health data</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Basic product status</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3271028448"/>
                  </a:ext>
                </a:extLst>
              </a:tr>
              <a:tr h="299745">
                <a:tc vMerge="1">
                  <a:txBody>
                    <a:bodyPr/>
                    <a:lstStyle/>
                    <a:p>
                      <a:endParaRPr lang="en-US"/>
                    </a:p>
                  </a:txBody>
                  <a:tcPr/>
                </a:tc>
                <a:tc>
                  <a:txBody>
                    <a:bodyPr/>
                    <a:lstStyle/>
                    <a:p>
                      <a:pPr algn="ctr" fontAlgn="ctr"/>
                      <a:r>
                        <a:rPr lang="en-US" sz="1400" u="none" strike="noStrike">
                          <a:effectLst/>
                        </a:rPr>
                        <a:t>Details</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2894414323"/>
                  </a:ext>
                </a:extLst>
              </a:tr>
              <a:tr h="229250">
                <a:tc vMerge="1">
                  <a:txBody>
                    <a:bodyPr/>
                    <a:lstStyle/>
                    <a:p>
                      <a:endParaRPr lang="en-US"/>
                    </a:p>
                  </a:txBody>
                  <a:tcPr/>
                </a:tc>
                <a:tc>
                  <a:txBody>
                    <a:bodyPr/>
                    <a:lstStyle/>
                    <a:p>
                      <a:pPr algn="ctr" fontAlgn="ctr"/>
                      <a:r>
                        <a:rPr lang="en-US" sz="1400" u="none" strike="noStrike">
                          <a:effectLst/>
                        </a:rPr>
                        <a:t>server's system status</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2713637488"/>
                  </a:ext>
                </a:extLst>
              </a:tr>
              <a:tr h="297904">
                <a:tc rowSpan="2">
                  <a:txBody>
                    <a:bodyPr/>
                    <a:lstStyle/>
                    <a:p>
                      <a:pPr algn="ctr" fontAlgn="ctr"/>
                      <a:r>
                        <a:rPr lang="en-US" sz="1400" u="none" strike="noStrike">
                          <a:effectLst/>
                        </a:rPr>
                        <a:t>Health Management</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Display health status on web client</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1930978242"/>
                  </a:ext>
                </a:extLst>
              </a:tr>
              <a:tr h="228100">
                <a:tc vMerge="1">
                  <a:txBody>
                    <a:bodyPr/>
                    <a:lstStyle/>
                    <a:p>
                      <a:endParaRPr lang="en-US"/>
                    </a:p>
                  </a:txBody>
                  <a:tcPr/>
                </a:tc>
                <a:tc>
                  <a:txBody>
                    <a:bodyPr/>
                    <a:lstStyle/>
                    <a:p>
                      <a:pPr algn="ctr" fontAlgn="ctr"/>
                      <a:r>
                        <a:rPr lang="en-US" sz="1400" u="none" strike="noStrike">
                          <a:effectLst/>
                        </a:rPr>
                        <a:t>Issue ticket auto-generation &amp; assignment</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2242954799"/>
                  </a:ext>
                </a:extLst>
              </a:tr>
              <a:tr h="524247">
                <a:tc>
                  <a:txBody>
                    <a:bodyPr/>
                    <a:lstStyle/>
                    <a:p>
                      <a:pPr algn="ctr" fontAlgn="ctr"/>
                      <a:r>
                        <a:rPr lang="en-US" sz="1400" u="none" strike="noStrike">
                          <a:effectLst/>
                        </a:rPr>
                        <a:t>Scalability</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Maximum number of managed devices</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up to 200 NVR servers with related cameras with single SHM architecture</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425157420"/>
                  </a:ext>
                </a:extLst>
              </a:tr>
              <a:tr h="229250">
                <a:tc rowSpan="2">
                  <a:txBody>
                    <a:bodyPr/>
                    <a:lstStyle/>
                    <a:p>
                      <a:pPr algn="ctr" fontAlgn="ctr"/>
                      <a:r>
                        <a:rPr lang="en-US" sz="1400" u="none" strike="noStrike">
                          <a:effectLst/>
                        </a:rPr>
                        <a:t>Solution installation</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Solution options</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Use standalone only</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953279102"/>
                  </a:ext>
                </a:extLst>
              </a:tr>
              <a:tr h="611817">
                <a:tc vMerge="1">
                  <a:txBody>
                    <a:bodyPr/>
                    <a:lstStyle/>
                    <a:p>
                      <a:endParaRPr lang="en-US"/>
                    </a:p>
                  </a:txBody>
                  <a:tcPr/>
                </a:tc>
                <a:tc>
                  <a:txBody>
                    <a:bodyPr/>
                    <a:lstStyle/>
                    <a:p>
                      <a:pPr algn="ctr" fontAlgn="ctr"/>
                      <a:r>
                        <a:rPr lang="en-US" sz="1400" u="none" strike="noStrike">
                          <a:effectLst/>
                        </a:rPr>
                        <a:t>Works outside SHM</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Must install plugin to all the managed Windows-based servers, including NVR 3, CMS 2, TV Wall.</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3625027744"/>
                  </a:ext>
                </a:extLst>
              </a:tr>
              <a:tr h="229250">
                <a:tc>
                  <a:txBody>
                    <a:bodyPr/>
                    <a:lstStyle/>
                    <a:p>
                      <a:pPr algn="ctr" fontAlgn="ctr"/>
                      <a:r>
                        <a:rPr lang="en-US" sz="1400" u="none" strike="noStrike">
                          <a:effectLst/>
                        </a:rPr>
                        <a:t>Licensing</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License unit</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Per plugin</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1774627245"/>
                  </a:ext>
                </a:extLst>
              </a:tr>
            </a:tbl>
          </a:graphicData>
        </a:graphic>
      </p:graphicFrame>
    </p:spTree>
    <p:extLst>
      <p:ext uri="{BB962C8B-B14F-4D97-AF65-F5344CB8AC3E}">
        <p14:creationId xmlns:p14="http://schemas.microsoft.com/office/powerpoint/2010/main" val="21490588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Rectangle: Rounded Corners 60">
            <a:extLst>
              <a:ext uri="{FF2B5EF4-FFF2-40B4-BE49-F238E27FC236}">
                <a16:creationId xmlns:a16="http://schemas.microsoft.com/office/drawing/2014/main" id="{E0F8A85C-E2AF-B6D3-ECA0-7569CB9CC729}"/>
              </a:ext>
            </a:extLst>
          </p:cNvPr>
          <p:cNvSpPr/>
          <p:nvPr/>
        </p:nvSpPr>
        <p:spPr>
          <a:xfrm>
            <a:off x="323528" y="1844824"/>
            <a:ext cx="8456108" cy="4176464"/>
          </a:xfrm>
          <a:prstGeom prst="roundRect">
            <a:avLst>
              <a:gd name="adj" fmla="val 7060"/>
            </a:avLst>
          </a:prstGeom>
          <a:solidFill>
            <a:schemeClr val="bg1">
              <a:lumMod val="9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1">
            <a:extLst>
              <a:ext uri="{FF2B5EF4-FFF2-40B4-BE49-F238E27FC236}">
                <a16:creationId xmlns:a16="http://schemas.microsoft.com/office/drawing/2014/main" id="{6053E5CB-DDB7-DBC3-F077-7D4A1FC4C36B}"/>
              </a:ext>
            </a:extLst>
          </p:cNvPr>
          <p:cNvSpPr txBox="1">
            <a:spLocks/>
          </p:cNvSpPr>
          <p:nvPr/>
        </p:nvSpPr>
        <p:spPr>
          <a:xfrm>
            <a:off x="-2008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a:solidFill>
                  <a:schemeClr val="tx1">
                    <a:lumMod val="50000"/>
                    <a:lumOff val="50000"/>
                  </a:schemeClr>
                </a:solidFill>
              </a:rPr>
              <a:t>System Health Management Architecture</a:t>
            </a:r>
          </a:p>
        </p:txBody>
      </p:sp>
      <p:pic>
        <p:nvPicPr>
          <p:cNvPr id="34" name="Picture 6">
            <a:extLst>
              <a:ext uri="{FF2B5EF4-FFF2-40B4-BE49-F238E27FC236}">
                <a16:creationId xmlns:a16="http://schemas.microsoft.com/office/drawing/2014/main" id="{8BD6B58D-88EC-E6DD-65DF-A8BBF9EE93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055" y="1088455"/>
            <a:ext cx="432618" cy="432618"/>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a:extLst>
              <a:ext uri="{FF2B5EF4-FFF2-40B4-BE49-F238E27FC236}">
                <a16:creationId xmlns:a16="http://schemas.microsoft.com/office/drawing/2014/main" id="{A25BCDD7-3F80-AD83-9B8E-E6783561005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11652" y="2526568"/>
            <a:ext cx="1791072" cy="1791072"/>
          </a:xfrm>
          <a:prstGeom prst="rect">
            <a:avLst/>
          </a:prstGeom>
          <a:noFill/>
          <a:extLst>
            <a:ext uri="{909E8E84-426E-40DD-AFC4-6F175D3DCCD1}">
              <a14:hiddenFill xmlns:a14="http://schemas.microsoft.com/office/drawing/2010/main">
                <a:solidFill>
                  <a:srgbClr val="FFFFFF"/>
                </a:solidFill>
              </a14:hiddenFill>
            </a:ext>
          </a:extLst>
        </p:spPr>
      </p:pic>
      <p:grpSp>
        <p:nvGrpSpPr>
          <p:cNvPr id="5" name="Group 4">
            <a:extLst>
              <a:ext uri="{FF2B5EF4-FFF2-40B4-BE49-F238E27FC236}">
                <a16:creationId xmlns:a16="http://schemas.microsoft.com/office/drawing/2014/main" id="{00000000-0008-0000-0200-000014000000}"/>
              </a:ext>
            </a:extLst>
          </p:cNvPr>
          <p:cNvGrpSpPr/>
          <p:nvPr/>
        </p:nvGrpSpPr>
        <p:grpSpPr>
          <a:xfrm>
            <a:off x="2233525" y="2611184"/>
            <a:ext cx="1224136" cy="1791071"/>
            <a:chOff x="0" y="0"/>
            <a:chExt cx="788884" cy="1366225"/>
          </a:xfrm>
        </p:grpSpPr>
        <p:pic>
          <p:nvPicPr>
            <p:cNvPr id="6" name="Picture 5">
              <a:extLst>
                <a:ext uri="{FF2B5EF4-FFF2-40B4-BE49-F238E27FC236}">
                  <a16:creationId xmlns:a16="http://schemas.microsoft.com/office/drawing/2014/main" id="{00000000-0008-0000-0200-00000300000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762000" cy="74765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00000000-0008-0000-0200-00001100000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64" y="206188"/>
              <a:ext cx="762000" cy="74765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00000000-0008-0000-0200-00001200000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924" y="412378"/>
              <a:ext cx="762000" cy="74765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00000000-0008-0000-0200-00001300000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884" y="618568"/>
              <a:ext cx="762000" cy="747657"/>
            </a:xfrm>
            <a:prstGeom prst="rect">
              <a:avLst/>
            </a:prstGeom>
            <a:noFill/>
            <a:extLst>
              <a:ext uri="{909E8E84-426E-40DD-AFC4-6F175D3DCCD1}">
                <a14:hiddenFill xmlns:a14="http://schemas.microsoft.com/office/drawing/2010/main">
                  <a:solidFill>
                    <a:srgbClr val="FFFFFF"/>
                  </a:solidFill>
                </a14:hiddenFill>
              </a:ext>
            </a:extLst>
          </p:spPr>
        </p:pic>
      </p:grpSp>
      <p:pic>
        <p:nvPicPr>
          <p:cNvPr id="10" name="Picture 9">
            <a:extLst>
              <a:ext uri="{FF2B5EF4-FFF2-40B4-BE49-F238E27FC236}">
                <a16:creationId xmlns:a16="http://schemas.microsoft.com/office/drawing/2014/main" id="{00000000-0008-0000-0200-00002400000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flipH="1">
            <a:off x="728970" y="2630251"/>
            <a:ext cx="885508" cy="87327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A40FFC98-3ECF-A4C7-8E88-6915F4CEB325}"/>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flipH="1">
            <a:off x="740834" y="2258433"/>
            <a:ext cx="885508" cy="873274"/>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5A2A90F7-2247-5F45-1CA2-5A527624B873}"/>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flipH="1">
            <a:off x="726924" y="3002069"/>
            <a:ext cx="885508" cy="873274"/>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89AE18D8-BF88-FFB9-F7D3-B009F59F1CFB}"/>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flipH="1">
            <a:off x="740834" y="3373595"/>
            <a:ext cx="885508" cy="873274"/>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0B03FFAC-AFE9-16D5-1F70-7FB6403CB735}"/>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flipH="1">
            <a:off x="757041" y="3759827"/>
            <a:ext cx="885508" cy="873274"/>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DA33CEE1-ABF3-3F9E-7A77-F7A1DCECB56F}"/>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flipH="1">
            <a:off x="773248" y="4146059"/>
            <a:ext cx="885508" cy="873274"/>
          </a:xfrm>
          <a:prstGeom prst="rect">
            <a:avLst/>
          </a:prstGeom>
          <a:noFill/>
          <a:extLst>
            <a:ext uri="{909E8E84-426E-40DD-AFC4-6F175D3DCCD1}">
              <a14:hiddenFill xmlns:a14="http://schemas.microsoft.com/office/drawing/2010/main">
                <a:solidFill>
                  <a:srgbClr val="FFFFFF"/>
                </a:solidFill>
              </a14:hiddenFill>
            </a:ext>
          </a:extLst>
        </p:spPr>
      </p:pic>
      <p:grpSp>
        <p:nvGrpSpPr>
          <p:cNvPr id="16" name="Group 15">
            <a:extLst>
              <a:ext uri="{FF2B5EF4-FFF2-40B4-BE49-F238E27FC236}">
                <a16:creationId xmlns:a16="http://schemas.microsoft.com/office/drawing/2014/main" id="{00000000-0008-0000-0200-00000D000000}"/>
              </a:ext>
            </a:extLst>
          </p:cNvPr>
          <p:cNvGrpSpPr/>
          <p:nvPr/>
        </p:nvGrpSpPr>
        <p:grpSpPr>
          <a:xfrm>
            <a:off x="4264506" y="4126357"/>
            <a:ext cx="1490794" cy="1390875"/>
            <a:chOff x="0" y="0"/>
            <a:chExt cx="1506308" cy="1398495"/>
          </a:xfrm>
        </p:grpSpPr>
        <p:pic>
          <p:nvPicPr>
            <p:cNvPr id="17" name="Picture 16">
              <a:extLst>
                <a:ext uri="{FF2B5EF4-FFF2-40B4-BE49-F238E27FC236}">
                  <a16:creationId xmlns:a16="http://schemas.microsoft.com/office/drawing/2014/main" id="{00000000-0008-0000-0200-00000600000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1425325" cy="1398495"/>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7">
              <a:extLst>
                <a:ext uri="{FF2B5EF4-FFF2-40B4-BE49-F238E27FC236}">
                  <a16:creationId xmlns:a16="http://schemas.microsoft.com/office/drawing/2014/main" id="{00000000-0008-0000-0200-000008000000}"/>
                </a:ext>
              </a:extLst>
            </p:cNvPr>
            <p:cNvSpPr txBox="1"/>
            <p:nvPr/>
          </p:nvSpPr>
          <p:spPr>
            <a:xfrm>
              <a:off x="80983" y="860614"/>
              <a:ext cx="1425325" cy="349621"/>
            </a:xfrm>
            <a:prstGeom prst="rect">
              <a:avLst/>
            </a:prstGeom>
            <a:solidFill>
              <a:schemeClr val="lt1"/>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en-US" sz="1400" b="1"/>
                <a:t>CMS 2 Server</a:t>
              </a:r>
            </a:p>
          </p:txBody>
        </p:sp>
      </p:grpSp>
      <p:pic>
        <p:nvPicPr>
          <p:cNvPr id="19" name="Picture 18">
            <a:extLst>
              <a:ext uri="{FF2B5EF4-FFF2-40B4-BE49-F238E27FC236}">
                <a16:creationId xmlns:a16="http://schemas.microsoft.com/office/drawing/2014/main" id="{00000000-0008-0000-0200-000009000000}"/>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420616" y="4332613"/>
            <a:ext cx="777461" cy="765248"/>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extLst>
              <a:ext uri="{FF2B5EF4-FFF2-40B4-BE49-F238E27FC236}">
                <a16:creationId xmlns:a16="http://schemas.microsoft.com/office/drawing/2014/main" id="{00000000-0008-0000-0200-00000B000000}"/>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356680" y="4326123"/>
            <a:ext cx="774884" cy="765248"/>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7">
            <a:extLst>
              <a:ext uri="{FF2B5EF4-FFF2-40B4-BE49-F238E27FC236}">
                <a16:creationId xmlns:a16="http://schemas.microsoft.com/office/drawing/2014/main" id="{D2ADF52A-CD5C-FD04-7941-43779070DA26}"/>
              </a:ext>
            </a:extLst>
          </p:cNvPr>
          <p:cNvSpPr txBox="1"/>
          <p:nvPr/>
        </p:nvSpPr>
        <p:spPr>
          <a:xfrm>
            <a:off x="6635992" y="5091371"/>
            <a:ext cx="1644909" cy="347716"/>
          </a:xfrm>
          <a:prstGeom prst="rect">
            <a:avLst/>
          </a:prstGeom>
          <a:solidFill>
            <a:schemeClr val="lt1"/>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en-US" sz="1400" b="1"/>
              <a:t>TV Wall Servers</a:t>
            </a:r>
          </a:p>
        </p:txBody>
      </p:sp>
      <p:sp>
        <p:nvSpPr>
          <p:cNvPr id="22" name="TextBox 7">
            <a:extLst>
              <a:ext uri="{FF2B5EF4-FFF2-40B4-BE49-F238E27FC236}">
                <a16:creationId xmlns:a16="http://schemas.microsoft.com/office/drawing/2014/main" id="{B7FCC520-AE19-5E75-5225-20CEE3DE71E2}"/>
              </a:ext>
            </a:extLst>
          </p:cNvPr>
          <p:cNvSpPr txBox="1"/>
          <p:nvPr/>
        </p:nvSpPr>
        <p:spPr>
          <a:xfrm>
            <a:off x="2287954" y="4143782"/>
            <a:ext cx="1410645" cy="347716"/>
          </a:xfrm>
          <a:prstGeom prst="rect">
            <a:avLst/>
          </a:prstGeom>
          <a:solidFill>
            <a:schemeClr val="lt1"/>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en-US" sz="1400" b="1"/>
              <a:t>NVR 3 Servers</a:t>
            </a:r>
          </a:p>
        </p:txBody>
      </p:sp>
      <p:sp>
        <p:nvSpPr>
          <p:cNvPr id="23" name="TextBox 7">
            <a:extLst>
              <a:ext uri="{FF2B5EF4-FFF2-40B4-BE49-F238E27FC236}">
                <a16:creationId xmlns:a16="http://schemas.microsoft.com/office/drawing/2014/main" id="{E5A02D06-4E89-027B-1270-528935BC5944}"/>
              </a:ext>
            </a:extLst>
          </p:cNvPr>
          <p:cNvSpPr txBox="1"/>
          <p:nvPr/>
        </p:nvSpPr>
        <p:spPr>
          <a:xfrm>
            <a:off x="691021" y="4848700"/>
            <a:ext cx="1073558" cy="347716"/>
          </a:xfrm>
          <a:prstGeom prst="rect">
            <a:avLst/>
          </a:prstGeom>
          <a:solidFill>
            <a:schemeClr val="lt1"/>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en-US" sz="1400" b="1"/>
              <a:t>Cameras</a:t>
            </a:r>
          </a:p>
        </p:txBody>
      </p:sp>
      <p:sp>
        <p:nvSpPr>
          <p:cNvPr id="24" name="TextBox 7">
            <a:extLst>
              <a:ext uri="{FF2B5EF4-FFF2-40B4-BE49-F238E27FC236}">
                <a16:creationId xmlns:a16="http://schemas.microsoft.com/office/drawing/2014/main" id="{0773ADF3-66B9-71E6-E90F-FCC6750042F2}"/>
              </a:ext>
            </a:extLst>
          </p:cNvPr>
          <p:cNvSpPr txBox="1"/>
          <p:nvPr/>
        </p:nvSpPr>
        <p:spPr>
          <a:xfrm>
            <a:off x="4154441" y="2153568"/>
            <a:ext cx="1791071" cy="746000"/>
          </a:xfrm>
          <a:prstGeom prst="rect">
            <a:avLst/>
          </a:prstGeom>
          <a:solidFill>
            <a:schemeClr val="lt1"/>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en-US" sz="1400" b="1"/>
              <a:t>System Health Management Server SHM-102</a:t>
            </a:r>
          </a:p>
        </p:txBody>
      </p:sp>
      <p:cxnSp>
        <p:nvCxnSpPr>
          <p:cNvPr id="26" name="Straight Connector 25">
            <a:extLst>
              <a:ext uri="{FF2B5EF4-FFF2-40B4-BE49-F238E27FC236}">
                <a16:creationId xmlns:a16="http://schemas.microsoft.com/office/drawing/2014/main" id="{1A282D73-8D64-3CA9-940C-75F1A6D24376}"/>
              </a:ext>
            </a:extLst>
          </p:cNvPr>
          <p:cNvCxnSpPr>
            <a:cxnSpLocks/>
            <a:stCxn id="2" idx="1"/>
          </p:cNvCxnSpPr>
          <p:nvPr/>
        </p:nvCxnSpPr>
        <p:spPr>
          <a:xfrm flipH="1" flipV="1">
            <a:off x="3443757" y="3101259"/>
            <a:ext cx="667895" cy="320845"/>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FAF99EC-F2B1-D149-E512-A71F02173E7F}"/>
              </a:ext>
            </a:extLst>
          </p:cNvPr>
          <p:cNvCxnSpPr>
            <a:cxnSpLocks/>
            <a:stCxn id="2" idx="1"/>
          </p:cNvCxnSpPr>
          <p:nvPr/>
        </p:nvCxnSpPr>
        <p:spPr>
          <a:xfrm flipH="1" flipV="1">
            <a:off x="3408992" y="3348151"/>
            <a:ext cx="702660" cy="73953"/>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FF71C5F6-53FF-6A5B-1316-7C3F886ACE55}"/>
              </a:ext>
            </a:extLst>
          </p:cNvPr>
          <p:cNvCxnSpPr>
            <a:cxnSpLocks/>
            <a:stCxn id="2" idx="1"/>
          </p:cNvCxnSpPr>
          <p:nvPr/>
        </p:nvCxnSpPr>
        <p:spPr>
          <a:xfrm flipH="1">
            <a:off x="3412468" y="3422104"/>
            <a:ext cx="699184" cy="219767"/>
          </a:xfrm>
          <a:prstGeom prst="line">
            <a:avLst/>
          </a:prstGeom>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095AAEEB-1DB3-33D6-E08E-CBC7696810E1}"/>
              </a:ext>
            </a:extLst>
          </p:cNvPr>
          <p:cNvCxnSpPr>
            <a:cxnSpLocks/>
            <a:stCxn id="2" idx="1"/>
            <a:endCxn id="9" idx="3"/>
          </p:cNvCxnSpPr>
          <p:nvPr/>
        </p:nvCxnSpPr>
        <p:spPr>
          <a:xfrm flipH="1">
            <a:off x="3457661" y="3422104"/>
            <a:ext cx="653991" cy="490076"/>
          </a:xfrm>
          <a:prstGeom prst="line">
            <a:avLst/>
          </a:prstGeom>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F613B7CF-4C3C-BDE9-40ED-C967D82F6CA0}"/>
              </a:ext>
            </a:extLst>
          </p:cNvPr>
          <p:cNvCxnSpPr>
            <a:cxnSpLocks/>
          </p:cNvCxnSpPr>
          <p:nvPr/>
        </p:nvCxnSpPr>
        <p:spPr>
          <a:xfrm>
            <a:off x="4949749" y="3912179"/>
            <a:ext cx="57439" cy="709452"/>
          </a:xfrm>
          <a:prstGeom prst="line">
            <a:avLst/>
          </a:prstGeom>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BF23FBD4-6DDF-C31F-208E-46410C10F3C0}"/>
              </a:ext>
            </a:extLst>
          </p:cNvPr>
          <p:cNvCxnSpPr>
            <a:cxnSpLocks/>
          </p:cNvCxnSpPr>
          <p:nvPr/>
        </p:nvCxnSpPr>
        <p:spPr>
          <a:xfrm>
            <a:off x="4978468" y="3912179"/>
            <a:ext cx="1644909" cy="592319"/>
          </a:xfrm>
          <a:prstGeom prst="line">
            <a:avLst/>
          </a:prstGeom>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52F2B981-85CB-917D-C9B4-C848F9F6BC6F}"/>
              </a:ext>
            </a:extLst>
          </p:cNvPr>
          <p:cNvCxnSpPr>
            <a:cxnSpLocks/>
          </p:cNvCxnSpPr>
          <p:nvPr/>
        </p:nvCxnSpPr>
        <p:spPr>
          <a:xfrm>
            <a:off x="5007188" y="3912179"/>
            <a:ext cx="2644515" cy="578399"/>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173D1466-72C7-89FC-FE29-2FF53685FD51}"/>
              </a:ext>
            </a:extLst>
          </p:cNvPr>
          <p:cNvCxnSpPr>
            <a:endCxn id="11" idx="1"/>
          </p:cNvCxnSpPr>
          <p:nvPr/>
        </p:nvCxnSpPr>
        <p:spPr>
          <a:xfrm flipH="1" flipV="1">
            <a:off x="1626342" y="2695070"/>
            <a:ext cx="528558" cy="306999"/>
          </a:xfrm>
          <a:prstGeom prst="line">
            <a:avLst/>
          </a:prstGeom>
        </p:spPr>
        <p:style>
          <a:lnRef idx="1">
            <a:schemeClr val="accent6"/>
          </a:lnRef>
          <a:fillRef idx="0">
            <a:schemeClr val="accent6"/>
          </a:fillRef>
          <a:effectRef idx="0">
            <a:schemeClr val="accent6"/>
          </a:effectRef>
          <a:fontRef idx="minor">
            <a:schemeClr val="tx1"/>
          </a:fontRef>
        </p:style>
      </p:cxnSp>
      <p:cxnSp>
        <p:nvCxnSpPr>
          <p:cNvPr id="49" name="Straight Connector 48">
            <a:extLst>
              <a:ext uri="{FF2B5EF4-FFF2-40B4-BE49-F238E27FC236}">
                <a16:creationId xmlns:a16="http://schemas.microsoft.com/office/drawing/2014/main" id="{2BB11DA9-F179-FC26-9A96-8DE6294FDB84}"/>
              </a:ext>
            </a:extLst>
          </p:cNvPr>
          <p:cNvCxnSpPr>
            <a:cxnSpLocks/>
          </p:cNvCxnSpPr>
          <p:nvPr/>
        </p:nvCxnSpPr>
        <p:spPr>
          <a:xfrm flipH="1" flipV="1">
            <a:off x="1593443" y="2973028"/>
            <a:ext cx="536550" cy="102994"/>
          </a:xfrm>
          <a:prstGeom prst="line">
            <a:avLst/>
          </a:prstGeom>
        </p:spPr>
        <p:style>
          <a:lnRef idx="1">
            <a:schemeClr val="accent6"/>
          </a:lnRef>
          <a:fillRef idx="0">
            <a:schemeClr val="accent6"/>
          </a:fillRef>
          <a:effectRef idx="0">
            <a:schemeClr val="accent6"/>
          </a:effectRef>
          <a:fontRef idx="minor">
            <a:schemeClr val="tx1"/>
          </a:fontRef>
        </p:style>
      </p:cxnSp>
      <p:cxnSp>
        <p:nvCxnSpPr>
          <p:cNvPr id="52" name="Straight Connector 51">
            <a:extLst>
              <a:ext uri="{FF2B5EF4-FFF2-40B4-BE49-F238E27FC236}">
                <a16:creationId xmlns:a16="http://schemas.microsoft.com/office/drawing/2014/main" id="{22026C1B-9217-4845-2FD6-E3563624711A}"/>
              </a:ext>
            </a:extLst>
          </p:cNvPr>
          <p:cNvCxnSpPr>
            <a:cxnSpLocks/>
          </p:cNvCxnSpPr>
          <p:nvPr/>
        </p:nvCxnSpPr>
        <p:spPr>
          <a:xfrm flipH="1" flipV="1">
            <a:off x="1608436" y="3292474"/>
            <a:ext cx="521557" cy="323"/>
          </a:xfrm>
          <a:prstGeom prst="line">
            <a:avLst/>
          </a:prstGeom>
        </p:spPr>
        <p:style>
          <a:lnRef idx="1">
            <a:schemeClr val="accent6"/>
          </a:lnRef>
          <a:fillRef idx="0">
            <a:schemeClr val="accent6"/>
          </a:fillRef>
          <a:effectRef idx="0">
            <a:schemeClr val="accent6"/>
          </a:effectRef>
          <a:fontRef idx="minor">
            <a:schemeClr val="tx1"/>
          </a:fontRef>
        </p:style>
      </p:cxnSp>
      <p:cxnSp>
        <p:nvCxnSpPr>
          <p:cNvPr id="55" name="Straight Connector 54">
            <a:extLst>
              <a:ext uri="{FF2B5EF4-FFF2-40B4-BE49-F238E27FC236}">
                <a16:creationId xmlns:a16="http://schemas.microsoft.com/office/drawing/2014/main" id="{E593B2A3-E2D1-E852-BD91-15489DAED7D1}"/>
              </a:ext>
            </a:extLst>
          </p:cNvPr>
          <p:cNvCxnSpPr>
            <a:cxnSpLocks/>
            <a:endCxn id="13" idx="1"/>
          </p:cNvCxnSpPr>
          <p:nvPr/>
        </p:nvCxnSpPr>
        <p:spPr>
          <a:xfrm flipH="1">
            <a:off x="1626342" y="3353980"/>
            <a:ext cx="562671" cy="456252"/>
          </a:xfrm>
          <a:prstGeom prst="line">
            <a:avLst/>
          </a:prstGeom>
        </p:spPr>
        <p:style>
          <a:lnRef idx="1">
            <a:schemeClr val="accent6"/>
          </a:lnRef>
          <a:fillRef idx="0">
            <a:schemeClr val="accent6"/>
          </a:fillRef>
          <a:effectRef idx="0">
            <a:schemeClr val="accent6"/>
          </a:effectRef>
          <a:fontRef idx="minor">
            <a:schemeClr val="tx1"/>
          </a:fontRef>
        </p:style>
      </p:cxnSp>
      <p:cxnSp>
        <p:nvCxnSpPr>
          <p:cNvPr id="58" name="Straight Connector 57">
            <a:extLst>
              <a:ext uri="{FF2B5EF4-FFF2-40B4-BE49-F238E27FC236}">
                <a16:creationId xmlns:a16="http://schemas.microsoft.com/office/drawing/2014/main" id="{1DEDFC92-6259-699A-E0F8-2EBD204940D3}"/>
              </a:ext>
            </a:extLst>
          </p:cNvPr>
          <p:cNvCxnSpPr>
            <a:cxnSpLocks/>
          </p:cNvCxnSpPr>
          <p:nvPr/>
        </p:nvCxnSpPr>
        <p:spPr>
          <a:xfrm flipH="1">
            <a:off x="1573798" y="3591015"/>
            <a:ext cx="704032" cy="548159"/>
          </a:xfrm>
          <a:prstGeom prst="line">
            <a:avLst/>
          </a:prstGeom>
        </p:spPr>
        <p:style>
          <a:lnRef idx="1">
            <a:schemeClr val="accent6"/>
          </a:lnRef>
          <a:fillRef idx="0">
            <a:schemeClr val="accent6"/>
          </a:fillRef>
          <a:effectRef idx="0">
            <a:schemeClr val="accent6"/>
          </a:effectRef>
          <a:fontRef idx="minor">
            <a:schemeClr val="tx1"/>
          </a:fontRef>
        </p:style>
      </p:cxnSp>
      <p:cxnSp>
        <p:nvCxnSpPr>
          <p:cNvPr id="60" name="Straight Connector 59">
            <a:extLst>
              <a:ext uri="{FF2B5EF4-FFF2-40B4-BE49-F238E27FC236}">
                <a16:creationId xmlns:a16="http://schemas.microsoft.com/office/drawing/2014/main" id="{3614A039-24E0-128C-7D92-E0EFC60411D8}"/>
              </a:ext>
            </a:extLst>
          </p:cNvPr>
          <p:cNvCxnSpPr>
            <a:cxnSpLocks/>
          </p:cNvCxnSpPr>
          <p:nvPr/>
        </p:nvCxnSpPr>
        <p:spPr>
          <a:xfrm flipH="1">
            <a:off x="1615588" y="3864752"/>
            <a:ext cx="704032" cy="548159"/>
          </a:xfrm>
          <a:prstGeom prst="line">
            <a:avLst/>
          </a:prstGeom>
        </p:spPr>
        <p:style>
          <a:lnRef idx="1">
            <a:schemeClr val="accent6"/>
          </a:lnRef>
          <a:fillRef idx="0">
            <a:schemeClr val="accent6"/>
          </a:fillRef>
          <a:effectRef idx="0">
            <a:schemeClr val="accent6"/>
          </a:effectRef>
          <a:fontRef idx="minor">
            <a:schemeClr val="tx1"/>
          </a:fontRef>
        </p:style>
      </p:cxnSp>
      <p:sp>
        <p:nvSpPr>
          <p:cNvPr id="62" name="TextBox 61">
            <a:extLst>
              <a:ext uri="{FF2B5EF4-FFF2-40B4-BE49-F238E27FC236}">
                <a16:creationId xmlns:a16="http://schemas.microsoft.com/office/drawing/2014/main" id="{B2517B94-3574-4FF6-A5A1-943C78D50F6E}"/>
              </a:ext>
            </a:extLst>
          </p:cNvPr>
          <p:cNvSpPr txBox="1"/>
          <p:nvPr/>
        </p:nvSpPr>
        <p:spPr>
          <a:xfrm>
            <a:off x="364364" y="6165304"/>
            <a:ext cx="8456108" cy="584775"/>
          </a:xfrm>
          <a:prstGeom prst="rect">
            <a:avLst/>
          </a:prstGeom>
          <a:noFill/>
        </p:spPr>
        <p:txBody>
          <a:bodyPr wrap="square" rtlCol="0">
            <a:spAutoFit/>
          </a:bodyPr>
          <a:lstStyle/>
          <a:p>
            <a:r>
              <a:rPr lang="en-US" sz="1600"/>
              <a:t>In this example, there are totally 13 managed items via 7 servers. The SHM license LMAS5000 is required for each of those 7 servers. The plug-in shall be installed in each of those 7 servers.</a:t>
            </a:r>
          </a:p>
        </p:txBody>
      </p:sp>
    </p:spTree>
    <p:extLst>
      <p:ext uri="{BB962C8B-B14F-4D97-AF65-F5344CB8AC3E}">
        <p14:creationId xmlns:p14="http://schemas.microsoft.com/office/powerpoint/2010/main" val="15543802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Access Control Smart Server</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a:t>Access Control Smart Server (ACSS) is an easy-to-use access control software for managing </a:t>
            </a:r>
            <a:r>
              <a:rPr lang="en-US" sz="1400" b="1"/>
              <a:t>employees and visitors access </a:t>
            </a:r>
            <a:r>
              <a:rPr lang="en-US" sz="1400"/>
              <a:t>through the doors and gates as well as managing </a:t>
            </a:r>
            <a:r>
              <a:rPr lang="en-US" sz="1400" b="1"/>
              <a:t>employee attendance</a:t>
            </a:r>
            <a:r>
              <a:rPr lang="en-US" sz="1400"/>
              <a:t>. (</a:t>
            </a:r>
            <a:r>
              <a:rPr lang="en-US" sz="1400">
                <a:hlinkClick r:id="rId4"/>
              </a:rPr>
              <a:t>read more</a:t>
            </a:r>
            <a:r>
              <a:rPr lang="en-US" sz="140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extLst>
              <p:ext uri="{D42A27DB-BD31-4B8C-83A1-F6EECF244321}">
                <p14:modId xmlns:p14="http://schemas.microsoft.com/office/powerpoint/2010/main" val="2465838920"/>
              </p:ext>
            </p:extLst>
          </p:nvPr>
        </p:nvGraphicFramePr>
        <p:xfrm>
          <a:off x="720202" y="2509392"/>
          <a:ext cx="3969945" cy="4162824"/>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a:t>Core Function</a:t>
                      </a:r>
                    </a:p>
                  </a:txBody>
                  <a:tcPr anchor="ctr"/>
                </a:tc>
                <a:extLst>
                  <a:ext uri="{0D108BD9-81ED-4DB2-BD59-A6C34878D82A}">
                    <a16:rowId xmlns:a16="http://schemas.microsoft.com/office/drawing/2014/main" val="4120460234"/>
                  </a:ext>
                </a:extLst>
              </a:tr>
              <a:tr h="600747">
                <a:tc>
                  <a:txBody>
                    <a:bodyPr/>
                    <a:lstStyle/>
                    <a:p>
                      <a:r>
                        <a:rPr lang="en-US" sz="1600" b="1"/>
                        <a:t>Access Control Management</a:t>
                      </a:r>
                    </a:p>
                    <a:p>
                      <a:r>
                        <a:rPr kumimoji="0" lang="en-US" altLang="en-US" sz="1100" b="0" i="0" u="none" strike="noStrike" cap="none" normalizeH="0" baseline="0">
                          <a:ln>
                            <a:noFill/>
                          </a:ln>
                          <a:solidFill>
                            <a:srgbClr val="202124"/>
                          </a:solidFill>
                          <a:effectLst/>
                          <a:latin typeface="Arial Unicode MS"/>
                          <a:ea typeface="inherit"/>
                        </a:rPr>
                        <a:t>Doors, gates, locks, identification of face*, card, ALPR*, tailgating* detection</a:t>
                      </a:r>
                      <a:endParaRPr lang="en-US" sz="1100"/>
                    </a:p>
                  </a:txBody>
                  <a:tcPr anchor="ctr"/>
                </a:tc>
                <a:extLst>
                  <a:ext uri="{0D108BD9-81ED-4DB2-BD59-A6C34878D82A}">
                    <a16:rowId xmlns:a16="http://schemas.microsoft.com/office/drawing/2014/main" val="505928441"/>
                  </a:ext>
                </a:extLst>
              </a:tr>
              <a:tr h="474744">
                <a:tc>
                  <a:txBody>
                    <a:bodyPr/>
                    <a:lstStyle/>
                    <a:p>
                      <a:r>
                        <a:rPr lang="en-US" sz="1600" b="1"/>
                        <a:t>Attendance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inherit"/>
                          <a:cs typeface="+mn-cs"/>
                        </a:rPr>
                        <a:t>Work shifts, clock-in, clock-out, late, absent</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Visitor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Visitor enrollment for temporary access</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Construction site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Temporary sites management</a:t>
                      </a:r>
                      <a:endParaRPr kumimoji="0" lang="en-US" sz="1100" b="0" i="0" u="none" strike="noStrike" kern="1200" cap="none" normalizeH="0" baseline="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Food ordering management</a:t>
                      </a:r>
                    </a:p>
                    <a:p>
                      <a:r>
                        <a:rPr kumimoji="0" lang="en-US" sz="1100" b="0" i="0" u="none" strike="noStrike" kern="1200" cap="none" normalizeH="0" baseline="0">
                          <a:ln>
                            <a:noFill/>
                          </a:ln>
                          <a:solidFill>
                            <a:srgbClr val="202124"/>
                          </a:solidFill>
                          <a:effectLst/>
                          <a:latin typeface="Arial Unicode MS"/>
                          <a:ea typeface="+mn-ea"/>
                          <a:cs typeface="+mn-cs"/>
                        </a:rPr>
                        <a:t>Conveniently manage the employee services</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Conference room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Book the available meeting rooms in your company</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Customer arrival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a:ln>
                            <a:noFill/>
                          </a:ln>
                          <a:solidFill>
                            <a:srgbClr val="202124"/>
                          </a:solidFill>
                          <a:effectLst/>
                          <a:latin typeface="Arial Unicode MS"/>
                          <a:ea typeface="+mn-ea"/>
                          <a:cs typeface="+mn-cs"/>
                        </a:rPr>
                        <a:t>Track when the customers arrive to the appointments</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1892519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Deep Learning AI Camera Product Line</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65288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Model</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Photo</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Type</a:t>
                      </a:r>
                    </a:p>
                  </a:txBody>
                  <a:tcPr anchor="ctr"/>
                </a:tc>
                <a:tc>
                  <a:txBody>
                    <a:bodyPr/>
                    <a:lstStyle/>
                    <a:p>
                      <a:pPr algn="ctr"/>
                      <a:r>
                        <a:rPr lang="en-US" sz="1400"/>
                        <a:t>Zoom Bullet</a:t>
                      </a:r>
                    </a:p>
                  </a:txBody>
                  <a:tcPr anchor="ctr"/>
                </a:tc>
                <a:tc>
                  <a:txBody>
                    <a:bodyPr/>
                    <a:lstStyle/>
                    <a:p>
                      <a:pPr algn="ctr"/>
                      <a:r>
                        <a:rPr lang="en-US" sz="1400"/>
                        <a:t>Zoom Dome</a:t>
                      </a:r>
                    </a:p>
                  </a:txBody>
                  <a:tcPr anchor="ctr"/>
                </a:tc>
                <a:tc>
                  <a:txBody>
                    <a:bodyPr/>
                    <a:lstStyle/>
                    <a:p>
                      <a:pPr algn="ctr"/>
                      <a:r>
                        <a:rPr lang="en-US" sz="1400"/>
                        <a:t>Speed Dome</a:t>
                      </a:r>
                    </a:p>
                  </a:txBody>
                  <a:tcPr anchor="ctr"/>
                </a:tc>
                <a:tc>
                  <a:txBody>
                    <a:bodyPr/>
                    <a:lstStyle/>
                    <a:p>
                      <a:pPr algn="ctr"/>
                      <a:r>
                        <a:rPr lang="en-US" sz="1400"/>
                        <a:t>Speed Dome</a:t>
                      </a:r>
                    </a:p>
                  </a:txBody>
                  <a:tcPr anchor="ctr"/>
                </a:tc>
                <a:tc>
                  <a:txBody>
                    <a:bodyPr/>
                    <a:lstStyle/>
                    <a:p>
                      <a:pPr algn="ctr"/>
                      <a:r>
                        <a:rPr lang="en-US" sz="1400"/>
                        <a:t>Multi-Imager</a:t>
                      </a:r>
                    </a:p>
                  </a:txBody>
                  <a:tcPr anchor="ctr"/>
                </a:tc>
                <a:extLst>
                  <a:ext uri="{0D108BD9-81ED-4DB2-BD59-A6C34878D82A}">
                    <a16:rowId xmlns:a16="http://schemas.microsoft.com/office/drawing/2014/main" val="2005870036"/>
                  </a:ext>
                </a:extLst>
              </a:tr>
              <a:tr h="360040">
                <a:tc>
                  <a:txBody>
                    <a:bodyPr/>
                    <a:lstStyle/>
                    <a:p>
                      <a:pPr algn="ctr"/>
                      <a:r>
                        <a:rPr lang="en-US" sz="1400"/>
                        <a:t>Resolution</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Lens</a:t>
                      </a:r>
                    </a:p>
                  </a:txBody>
                  <a:tcPr anchor="ctr"/>
                </a:tc>
                <a:tc>
                  <a:txBody>
                    <a:bodyPr/>
                    <a:lstStyle/>
                    <a:p>
                      <a:pPr algn="ctr"/>
                      <a:r>
                        <a:rPr lang="en-US" sz="1400"/>
                        <a:t>4.4x Zoom</a:t>
                      </a:r>
                    </a:p>
                  </a:txBody>
                  <a:tcPr anchor="ctr"/>
                </a:tc>
                <a:tc>
                  <a:txBody>
                    <a:bodyPr/>
                    <a:lstStyle/>
                    <a:p>
                      <a:pPr algn="ctr"/>
                      <a:r>
                        <a:rPr lang="en-US" sz="1400"/>
                        <a:t>4.4x Zoom</a:t>
                      </a:r>
                    </a:p>
                  </a:txBody>
                  <a:tcPr anchor="ctr"/>
                </a:tc>
                <a:tc>
                  <a:txBody>
                    <a:bodyPr/>
                    <a:lstStyle/>
                    <a:p>
                      <a:pPr algn="ctr"/>
                      <a:r>
                        <a:rPr lang="en-US" sz="1400"/>
                        <a:t>22x Zoom</a:t>
                      </a:r>
                    </a:p>
                  </a:txBody>
                  <a:tcPr anchor="ctr"/>
                </a:tc>
                <a:tc>
                  <a:txBody>
                    <a:bodyPr/>
                    <a:lstStyle/>
                    <a:p>
                      <a:pPr algn="ctr"/>
                      <a:r>
                        <a:rPr lang="en-US" sz="1400"/>
                        <a:t>40x Zoom</a:t>
                      </a:r>
                    </a:p>
                  </a:txBody>
                  <a:tcPr anchor="ctr"/>
                </a:tc>
                <a:tc>
                  <a:txBody>
                    <a:bodyPr/>
                    <a:lstStyle/>
                    <a:p>
                      <a:pPr algn="ctr"/>
                      <a:r>
                        <a:rPr lang="en-US" sz="1400"/>
                        <a:t>4 zoom lenses</a:t>
                      </a:r>
                    </a:p>
                  </a:txBody>
                  <a:tcPr anchor="ctr"/>
                </a:tc>
                <a:extLst>
                  <a:ext uri="{0D108BD9-81ED-4DB2-BD59-A6C34878D82A}">
                    <a16:rowId xmlns:a16="http://schemas.microsoft.com/office/drawing/2014/main" val="3053785061"/>
                  </a:ext>
                </a:extLst>
              </a:tr>
              <a:tr h="470187">
                <a:tc>
                  <a:txBody>
                    <a:bodyPr/>
                    <a:lstStyle/>
                    <a:p>
                      <a:pPr algn="ctr"/>
                      <a:r>
                        <a:rPr lang="en-US" sz="1400"/>
                        <a:t>Built-in Vehicle Related Analytics</a:t>
                      </a:r>
                    </a:p>
                  </a:txBody>
                  <a:tcPr anchor="ctr"/>
                </a:tc>
                <a:tc gridSpan="5">
                  <a:txBody>
                    <a:bodyPr/>
                    <a:lstStyle/>
                    <a:p>
                      <a:pPr algn="ctr"/>
                      <a:r>
                        <a:rPr lang="en-US" sz="1400"/>
                        <a:t>Vehicle Counting, Vehicle Line Crossing Detection, Vehicle Enter Area Detection, Vehicle Incorrect Direction Detection, Vehicle Loitering Detection, Vehicle Tracking, Stopped vehicle detection, License Plate Detection, Automatic License Plate Recognition</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1" i="0">
                <a:solidFill>
                  <a:srgbClr val="202124"/>
                </a:solidFill>
                <a:effectLst/>
                <a:latin typeface="Google Sans"/>
              </a:rPr>
              <a:t>Deep learning </a:t>
            </a:r>
            <a:r>
              <a:rPr lang="en-US" b="0" i="0">
                <a:solidFill>
                  <a:srgbClr val="202124"/>
                </a:solidFill>
                <a:effectLst/>
                <a:latin typeface="Google Sans"/>
              </a:rPr>
              <a:t>is </a:t>
            </a:r>
            <a:r>
              <a:rPr lang="en-US" b="0" i="0">
                <a:solidFill>
                  <a:srgbClr val="040C28"/>
                </a:solidFill>
                <a:effectLst/>
                <a:latin typeface="Google Sans"/>
              </a:rPr>
              <a:t>a method in artificial intelligence (AI) that teaches computers to process data in a way that is inspired by the human brain</a:t>
            </a:r>
            <a:r>
              <a:rPr lang="en-US" b="0" i="0">
                <a:solidFill>
                  <a:srgbClr val="202124"/>
                </a:solidFill>
                <a:effectLst/>
                <a:latin typeface="Google Sans"/>
              </a:rPr>
              <a:t>. Deep learning models can recognize complex patterns in pictures, text, sounds, and other data to produce accurate insights and predictions.</a:t>
            </a:r>
            <a:endParaRPr lang="en-US"/>
          </a:p>
        </p:txBody>
      </p:sp>
    </p:spTree>
    <p:extLst>
      <p:ext uri="{BB962C8B-B14F-4D97-AF65-F5344CB8AC3E}">
        <p14:creationId xmlns:p14="http://schemas.microsoft.com/office/powerpoint/2010/main" val="13180769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2000" b="1"/>
                <a:t>ALPR Camera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The AI camera can recognize multiple license plates across multiple lanes at the same time.</a:t>
              </a:r>
            </a:p>
            <a:p>
              <a:endParaRPr lang="en-US">
                <a:solidFill>
                  <a:schemeClr val="tx1"/>
                </a:solidFill>
              </a:endParaRPr>
            </a:p>
            <a:p>
              <a:r>
                <a:rPr lang="en-US">
                  <a:solidFill>
                    <a:schemeClr val="tx1"/>
                  </a:solidFill>
                  <a:hlinkClick r:id="rId2"/>
                </a:rPr>
                <a:t>WATCH THE VIDEO</a:t>
              </a:r>
              <a:endParaRPr lang="en-US">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2000" b="1"/>
                <a:t>ALPR Camera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ACTi NVR 3 supports the deep learning AI events and metadata. When the blacklisted vehicle is detected, the NVR will display instant alert.</a:t>
              </a:r>
            </a:p>
            <a:p>
              <a:endParaRPr lang="en-US">
                <a:solidFill>
                  <a:schemeClr val="tx1"/>
                </a:solidFill>
              </a:endParaRPr>
            </a:p>
            <a:p>
              <a:r>
                <a:rPr lang="en-US">
                  <a:solidFill>
                    <a:schemeClr val="tx1"/>
                  </a:solidFill>
                  <a:hlinkClick r:id="rId3"/>
                </a:rPr>
                <a:t>WATCH THE VIDEO</a:t>
              </a:r>
              <a:endParaRPr lang="en-US">
                <a:solidFill>
                  <a:schemeClr val="tx1"/>
                </a:solidFill>
              </a:endParaRPr>
            </a:p>
            <a:p>
              <a:endParaRPr lang="en-US"/>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Solution Architecture</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en-US" sz="1400"/>
              <a:t>video</a:t>
            </a: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Realtime</a:t>
            </a:r>
          </a:p>
          <a:p>
            <a:r>
              <a:rPr lang="en-US" sz="1400"/>
              <a:t>analytics data</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Realtime</a:t>
            </a:r>
          </a:p>
          <a:p>
            <a:r>
              <a:rPr lang="en-US" sz="1400"/>
              <a:t>analytics data, alerts</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en-US" sz="1400"/>
              <a:t>video</a:t>
            </a:r>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 CAMERA</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 SERVER</a:t>
            </a:r>
          </a:p>
          <a:p>
            <a:endParaRPr lang="en-US" sz="1400" b="1"/>
          </a:p>
          <a:p>
            <a:r>
              <a:rPr lang="en-US" sz="1400" b="1"/>
              <a:t>(ACTi NVR 3 Corporate)</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alerts</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CLIENT</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400"/>
              <a:t>E-mail</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MOBILE CLIENT</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alerts</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825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Advantages compared to Server-Based AI Providers</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4801314"/>
          </a:xfrm>
          <a:prstGeom prst="rect">
            <a:avLst/>
          </a:prstGeom>
          <a:noFill/>
        </p:spPr>
        <p:txBody>
          <a:bodyPr wrap="square" rtlCol="0">
            <a:spAutoFit/>
          </a:bodyPr>
          <a:lstStyle/>
          <a:p>
            <a:pPr marL="285750" indent="-285750">
              <a:buFont typeface="Arial" panose="020B0604020202020204" pitchFamily="34" charset="0"/>
              <a:buChar char="•"/>
            </a:pPr>
            <a:r>
              <a:rPr lang="en-US"/>
              <a:t>Hundreds of channels with deep learning analytics can be managed by a single VMS server, using just a common server hardware configuration. The Server-based AI solutions have limited number of channels and require very expensive hardware.</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VMS video recording functionality is much better secured when the VMS does not have the burden of running the analytics that may consume the server resource to its limits.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Faster response to the events – AI cameras can control the other nearby PTZ cameras for instant response, to get better video coverage of the scene. The analyses that are processed on the VMS side will be too slow for proper response.</a:t>
            </a:r>
          </a:p>
          <a:p>
            <a:endParaRPr lang="en-US"/>
          </a:p>
          <a:p>
            <a:pPr marL="285750" indent="-285750">
              <a:buFont typeface="Arial" panose="020B0604020202020204" pitchFamily="34" charset="0"/>
              <a:buChar char="•"/>
            </a:pPr>
            <a:r>
              <a:rPr lang="en-US"/>
              <a:t>Since the AI features are inside the camera, there are no Analytics related licenses required on the server side. Therefore, the cost of VMS in some cases is up to 10 times lower than the server-side AI solutions.</a:t>
            </a:r>
          </a:p>
        </p:txBody>
      </p:sp>
    </p:spTree>
    <p:extLst>
      <p:ext uri="{BB962C8B-B14F-4D97-AF65-F5344CB8AC3E}">
        <p14:creationId xmlns:p14="http://schemas.microsoft.com/office/powerpoint/2010/main" val="39712230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and CMS Features</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3693319"/>
          </a:xfrm>
          <a:prstGeom prst="rect">
            <a:avLst/>
          </a:prstGeom>
          <a:noFill/>
        </p:spPr>
        <p:txBody>
          <a:bodyPr wrap="square" rtlCol="0">
            <a:spAutoFit/>
          </a:bodyPr>
          <a:lstStyle/>
          <a:p>
            <a:r>
              <a:rPr lang="en-US"/>
              <a:t>ACTi NVR 3 Corporate (and CMS 2) manages the analytics events from the cameras as follows:</a:t>
            </a:r>
          </a:p>
          <a:p>
            <a:endParaRPr lang="en-US"/>
          </a:p>
          <a:p>
            <a:pPr marL="342900" indent="-342900">
              <a:buAutoNum type="arabicPeriod"/>
            </a:pPr>
            <a:r>
              <a:rPr lang="en-US"/>
              <a:t>Set up the analytic rules and thresholds – for example, how big is the crowd, how long time is considered loitering.</a:t>
            </a:r>
          </a:p>
          <a:p>
            <a:pPr marL="342900" indent="-342900">
              <a:buAutoNum type="arabicPeriod"/>
            </a:pPr>
            <a:endParaRPr lang="en-US"/>
          </a:p>
          <a:p>
            <a:pPr marL="342900" indent="-342900">
              <a:buAutoNum type="arabicPeriod"/>
            </a:pPr>
            <a:r>
              <a:rPr lang="en-US"/>
              <a:t>Receive real-time analytic events from all the cameras and respond by the pre-defined actions, such as send e-mail, instant pop-up of the video channel on the VMS screen and more.</a:t>
            </a:r>
          </a:p>
          <a:p>
            <a:pPr marL="342900" indent="-342900">
              <a:buAutoNum type="arabicPeriod"/>
            </a:pPr>
            <a:endParaRPr lang="en-US"/>
          </a:p>
          <a:p>
            <a:pPr marL="342900" indent="-342900">
              <a:buAutoNum type="arabicPeriod"/>
            </a:pPr>
            <a:r>
              <a:rPr lang="en-US"/>
              <a:t>Automatically push video to the mobile app of the patrolling security guards.</a:t>
            </a:r>
          </a:p>
          <a:p>
            <a:pPr marL="342900" indent="-342900">
              <a:buAutoNum type="arabicPeriod"/>
            </a:pPr>
            <a:endParaRPr lang="en-US"/>
          </a:p>
          <a:p>
            <a:pPr marL="342900" indent="-342900">
              <a:buAutoNum type="arabicPeriod"/>
            </a:pPr>
            <a:r>
              <a:rPr lang="en-US"/>
              <a:t>Search by the specific filter rules, bookmarks, thumbnails.</a:t>
            </a:r>
          </a:p>
        </p:txBody>
      </p:sp>
    </p:spTree>
    <p:extLst>
      <p:ext uri="{BB962C8B-B14F-4D97-AF65-F5344CB8AC3E}">
        <p14:creationId xmlns:p14="http://schemas.microsoft.com/office/powerpoint/2010/main" val="19925279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Where to Buy</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Via Authorized Resellers</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From ACTi Corporation Directly</a:t>
            </a:r>
          </a:p>
          <a:p>
            <a:pPr>
              <a:lnSpc>
                <a:spcPct val="150000"/>
              </a:lnSpc>
            </a:pPr>
            <a:r>
              <a:rPr lang="en-US"/>
              <a:t>E-Mail: </a:t>
            </a:r>
            <a:r>
              <a:rPr lang="en-US">
                <a:hlinkClick r:id="rId5"/>
              </a:rPr>
              <a:t>sales@acti.com</a:t>
            </a:r>
            <a:endParaRPr lang="en-US"/>
          </a:p>
          <a:p>
            <a:pPr>
              <a:lnSpc>
                <a:spcPct val="150000"/>
              </a:lnSpc>
            </a:pPr>
            <a:r>
              <a:rPr lang="en-US"/>
              <a:t>Tel (US):  +1-866-410-2284 (Toll Free)</a:t>
            </a:r>
          </a:p>
          <a:p>
            <a:pPr>
              <a:lnSpc>
                <a:spcPct val="150000"/>
              </a:lnSpc>
            </a:pPr>
            <a:r>
              <a:rPr lang="en-US"/>
              <a:t>Tel (Non-US):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Support &amp; Services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Technical Support</a:t>
            </a:r>
          </a:p>
          <a:p>
            <a:pPr>
              <a:lnSpc>
                <a:spcPct val="150000"/>
              </a:lnSpc>
            </a:pPr>
            <a:r>
              <a:rPr lang="en-US"/>
              <a:t>	- Online Customer Helpdesk - </a:t>
            </a:r>
            <a:r>
              <a:rPr lang="en-US">
                <a:hlinkClick r:id="rId3"/>
              </a:rPr>
              <a:t>https://www.acti.com/chd</a:t>
            </a:r>
            <a:endParaRPr lang="en-US"/>
          </a:p>
          <a:p>
            <a:pPr>
              <a:lnSpc>
                <a:spcPct val="150000"/>
              </a:lnSpc>
            </a:pPr>
            <a:r>
              <a:rPr lang="en-US"/>
              <a:t>	- Phone support</a:t>
            </a:r>
          </a:p>
          <a:p>
            <a:pPr>
              <a:lnSpc>
                <a:spcPct val="150000"/>
              </a:lnSpc>
            </a:pPr>
            <a:r>
              <a:rPr lang="en-US"/>
              <a:t>		US: +1-866-410-2284 (Toll Free)</a:t>
            </a:r>
          </a:p>
          <a:p>
            <a:pPr>
              <a:lnSpc>
                <a:spcPct val="150000"/>
              </a:lnSpc>
            </a:pPr>
            <a:r>
              <a:rPr lang="en-US"/>
              <a:t>		Other Regions:  +886-2-2656-5200</a:t>
            </a:r>
          </a:p>
          <a:p>
            <a:pPr>
              <a:lnSpc>
                <a:spcPct val="150000"/>
              </a:lnSpc>
            </a:pPr>
            <a:r>
              <a:rPr lang="en-US" b="1"/>
              <a:t>RMA Services</a:t>
            </a:r>
          </a:p>
          <a:p>
            <a:pPr>
              <a:lnSpc>
                <a:spcPct val="150000"/>
              </a:lnSpc>
            </a:pPr>
            <a:r>
              <a:rPr lang="en-US"/>
              <a:t>	- </a:t>
            </a:r>
            <a:r>
              <a:rPr lang="en-US">
                <a:hlinkClick r:id="rId4"/>
              </a:rPr>
              <a:t>Warranty</a:t>
            </a:r>
            <a:endParaRPr lang="en-US"/>
          </a:p>
          <a:p>
            <a:pPr>
              <a:lnSpc>
                <a:spcPct val="150000"/>
              </a:lnSpc>
            </a:pPr>
            <a:r>
              <a:rPr lang="en-US"/>
              <a:t>	- </a:t>
            </a:r>
            <a:r>
              <a:rPr lang="en-US">
                <a:hlinkClick r:id="rId5"/>
              </a:rPr>
              <a:t>Repair services</a:t>
            </a:r>
            <a:endParaRPr lang="en-US"/>
          </a:p>
          <a:p>
            <a:pPr>
              <a:lnSpc>
                <a:spcPct val="150000"/>
              </a:lnSpc>
            </a:pPr>
            <a:r>
              <a:rPr lang="en-US" b="1"/>
              <a:t>Training</a:t>
            </a:r>
          </a:p>
          <a:p>
            <a:pPr>
              <a:lnSpc>
                <a:spcPct val="150000"/>
              </a:lnSpc>
            </a:pPr>
            <a:r>
              <a:rPr lang="en-US"/>
              <a:t>	- </a:t>
            </a:r>
            <a:r>
              <a:rPr lang="en-US">
                <a:hlinkClick r:id="rId6"/>
              </a:rPr>
              <a:t>Self-learning</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9CDBA6B-0526-41A5-B6DF-5BD35C17D17F}">
  <ds:schemaRefs>
    <ds:schemaRef ds:uri="http://schemas.microsoft.com/sharepoint/v3/contenttype/forms"/>
  </ds:schemaRefs>
</ds:datastoreItem>
</file>

<file path=customXml/itemProps2.xml><?xml version="1.0" encoding="utf-8"?>
<ds:datastoreItem xmlns:ds="http://schemas.openxmlformats.org/officeDocument/2006/customXml" ds:itemID="{F6830114-0219-420B-B36C-F85BBFED20DB}">
  <ds:schemaRefs>
    <ds:schemaRef ds:uri="4d3a89d7-38cc-4995-998c-0b0b8fa3c8d8"/>
    <ds:schemaRef ds:uri="ac087e28-3f76-4647-895f-aa0c543fee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如螢幕大小 (4:3)</PresentationFormat>
  <Slides>34</Slides>
  <Notes>30</Notes>
  <HiddenSlides>0</HiddenSlides>
  <ScaleCrop>false</ScaleCrop>
  <HeadingPairs>
    <vt:vector size="4" baseType="variant">
      <vt:variant>
        <vt:lpstr>佈景主題</vt:lpstr>
      </vt:variant>
      <vt:variant>
        <vt:i4>2</vt:i4>
      </vt:variant>
      <vt:variant>
        <vt:lpstr>投影片標題</vt:lpstr>
      </vt:variant>
      <vt:variant>
        <vt:i4>34</vt:i4>
      </vt:variant>
    </vt:vector>
  </HeadingPairs>
  <TitlesOfParts>
    <vt:vector size="36" baseType="lpstr">
      <vt:lpstr>自訂設計</vt:lpstr>
      <vt:lpstr>1_自訂設計</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revision>2</cp:revision>
  <dcterms:created xsi:type="dcterms:W3CDTF">2015-08-31T10:30:03Z</dcterms:created>
  <dcterms:modified xsi:type="dcterms:W3CDTF">2024-12-30T07:08:22Z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