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41"/>
  </p:notesMasterIdLst>
  <p:sldIdLst>
    <p:sldId id="279" r:id="rId6"/>
    <p:sldId id="465" r:id="rId7"/>
    <p:sldId id="500" r:id="rId8"/>
    <p:sldId id="501" r:id="rId9"/>
    <p:sldId id="437" r:id="rId10"/>
    <p:sldId id="467" r:id="rId11"/>
    <p:sldId id="508" r:id="rId12"/>
    <p:sldId id="507" r:id="rId13"/>
    <p:sldId id="476" r:id="rId14"/>
    <p:sldId id="516" r:id="rId15"/>
    <p:sldId id="518" r:id="rId16"/>
    <p:sldId id="477" r:id="rId17"/>
    <p:sldId id="517" r:id="rId18"/>
    <p:sldId id="480" r:id="rId19"/>
    <p:sldId id="498" r:id="rId20"/>
    <p:sldId id="469" r:id="rId21"/>
    <p:sldId id="509" r:id="rId22"/>
    <p:sldId id="511" r:id="rId23"/>
    <p:sldId id="402" r:id="rId24"/>
    <p:sldId id="443" r:id="rId25"/>
    <p:sldId id="444" r:id="rId26"/>
    <p:sldId id="445" r:id="rId27"/>
    <p:sldId id="446" r:id="rId28"/>
    <p:sldId id="452" r:id="rId29"/>
    <p:sldId id="454" r:id="rId30"/>
    <p:sldId id="455" r:id="rId31"/>
    <p:sldId id="413" r:id="rId32"/>
    <p:sldId id="461" r:id="rId33"/>
    <p:sldId id="462" r:id="rId34"/>
    <p:sldId id="458" r:id="rId35"/>
    <p:sldId id="434" r:id="rId36"/>
    <p:sldId id="440" r:id="rId37"/>
    <p:sldId id="441" r:id="rId38"/>
    <p:sldId id="388" r:id="rId39"/>
    <p:sldId id="387" r:id="rId40"/>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7FCAC15-3BAA-8D22-26A4-D54867138359}" v="1" dt="2025-01-17T02:28:43.027"/>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9" d="100"/>
          <a:sy n="79" d="100"/>
        </p:scale>
        <p:origin x="1598"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openxmlformats.org/officeDocument/2006/relationships/slide" Target="slides/slide34.xml"/><Relationship Id="rId21" Type="http://schemas.openxmlformats.org/officeDocument/2006/relationships/slide" Target="slides/slide16.xml"/><Relationship Id="rId34" Type="http://schemas.openxmlformats.org/officeDocument/2006/relationships/slide" Target="slides/slide29.xml"/><Relationship Id="rId42" Type="http://schemas.openxmlformats.org/officeDocument/2006/relationships/presProps" Target="presProps.xml"/><Relationship Id="rId47" Type="http://schemas.microsoft.com/office/2015/10/relationships/revisionInfo" Target="revisionInfo.xml"/><Relationship Id="rId7" Type="http://schemas.openxmlformats.org/officeDocument/2006/relationships/slide" Target="slides/slide2.xml"/><Relationship Id="rId2" Type="http://schemas.openxmlformats.org/officeDocument/2006/relationships/customXml" Target="../customXml/item2.xml"/><Relationship Id="rId16" Type="http://schemas.openxmlformats.org/officeDocument/2006/relationships/slide" Target="slides/slide11.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4"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viewProps" Target="viewProps.xml"/><Relationship Id="rId8" Type="http://schemas.openxmlformats.org/officeDocument/2006/relationships/slide" Target="slides/slide3.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microsoft.com/office/2016/11/relationships/changesInfo" Target="changesInfos/changesInfo1.xml"/><Relationship Id="rId20" Type="http://schemas.openxmlformats.org/officeDocument/2006/relationships/slide" Target="slides/slide15.xml"/><Relationship Id="rId41"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Tiffany.Chang(張芸榛)" userId="S::tiffany.chang@acti.com::a9d46895-0b79-4760-94a2-ece1d8924920" providerId="AD" clId="Web-{17FCAC15-3BAA-8D22-26A4-D54867138359}"/>
    <pc:docChg chg="delSld">
      <pc:chgData name="Tiffany.Chang(張芸榛)" userId="S::tiffany.chang@acti.com::a9d46895-0b79-4760-94a2-ece1d8924920" providerId="AD" clId="Web-{17FCAC15-3BAA-8D22-26A4-D54867138359}" dt="2025-01-17T02:28:43.027" v="0"/>
      <pc:docMkLst>
        <pc:docMk/>
      </pc:docMkLst>
      <pc:sldChg chg="del">
        <pc:chgData name="Tiffany.Chang(張芸榛)" userId="S::tiffany.chang@acti.com::a9d46895-0b79-4760-94a2-ece1d8924920" providerId="AD" clId="Web-{17FCAC15-3BAA-8D22-26A4-D54867138359}" dt="2025-01-17T02:28:43.027" v="0"/>
        <pc:sldMkLst>
          <pc:docMk/>
          <pc:sldMk cId="3276835386" sldId="51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2025/1/16</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185366239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64922768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413181735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23</a:t>
            </a:fld>
            <a:endParaRPr lang="zh-TW" altLang="en-US"/>
          </a:p>
        </p:txBody>
      </p:sp>
    </p:spTree>
    <p:extLst>
      <p:ext uri="{BB962C8B-B14F-4D97-AF65-F5344CB8AC3E}">
        <p14:creationId xmlns:p14="http://schemas.microsoft.com/office/powerpoint/2010/main" val="347030756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766983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25</a:t>
            </a:fld>
            <a:endParaRPr lang="zh-TW" altLang="en-US"/>
          </a:p>
        </p:txBody>
      </p:sp>
    </p:spTree>
    <p:extLst>
      <p:ext uri="{BB962C8B-B14F-4D97-AF65-F5344CB8AC3E}">
        <p14:creationId xmlns:p14="http://schemas.microsoft.com/office/powerpoint/2010/main" val="224766463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PR: P,O,I</a:t>
            </a:r>
          </a:p>
          <a:p>
            <a:r>
              <a:rPr lang="en-US" dirty="0"/>
              <a:t>RG: G,U,T</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ND: Y,N</a:t>
            </a:r>
          </a:p>
          <a:p>
            <a:r>
              <a:rPr lang="en-US" dirty="0"/>
              <a:t>ST:</a:t>
            </a:r>
          </a:p>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26</a:t>
            </a:fld>
            <a:endParaRPr lang="zh-TW" altLang="en-US"/>
          </a:p>
        </p:txBody>
      </p:sp>
    </p:spTree>
    <p:extLst>
      <p:ext uri="{BB962C8B-B14F-4D97-AF65-F5344CB8AC3E}">
        <p14:creationId xmlns:p14="http://schemas.microsoft.com/office/powerpoint/2010/main" val="411477560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29</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31</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34</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35</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2025/1/16</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8.jpeg"/><Relationship Id="rId5" Type="http://schemas.openxmlformats.org/officeDocument/2006/relationships/image" Target="../media/image7.png"/><Relationship Id="rId4" Type="http://schemas.openxmlformats.org/officeDocument/2006/relationships/image" Target="../media/image6.jpeg"/></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slide" Target="slide16.xml"/><Relationship Id="rId7" Type="http://schemas.openxmlformats.org/officeDocument/2006/relationships/image" Target="../media/image13.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2.png"/><Relationship Id="rId5" Type="http://schemas.openxmlformats.org/officeDocument/2006/relationships/image" Target="../media/image11.pn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6.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7.xml"/><Relationship Id="rId1" Type="http://schemas.openxmlformats.org/officeDocument/2006/relationships/slideLayout" Target="../slideLayouts/slideLayout8.xml"/><Relationship Id="rId5" Type="http://schemas.openxmlformats.org/officeDocument/2006/relationships/image" Target="../media/image17.png"/><Relationship Id="rId4" Type="http://schemas.openxmlformats.org/officeDocument/2006/relationships/hyperlink" Target="https://www.acti.com/solutions/access-control-solution?sid=S200" TargetMode="External"/></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1.jpg"/></Relationships>
</file>

<file path=ppt/slides/_rels/slide10.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10" Type="http://schemas.openxmlformats.org/officeDocument/2006/relationships/hyperlink" Target="https://www.acti.com/solutions/digital-signage-solution?sid=S21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3.jpe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12.png"/></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12" Type="http://schemas.openxmlformats.org/officeDocument/2006/relationships/slide" Target="slide28.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4.png"/><Relationship Id="rId5" Type="http://schemas.openxmlformats.org/officeDocument/2006/relationships/image" Target="../media/image19.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4.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18.png"/><Relationship Id="rId7" Type="http://schemas.openxmlformats.org/officeDocument/2006/relationships/image" Target="../media/image20.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19.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5.png"/></Relationships>
</file>

<file path=ppt/slides/_rels/slide15.xml.rels><?xml version="1.0" encoding="UTF-8" standalone="yes"?>
<Relationships xmlns="http://schemas.openxmlformats.org/package/2006/relationships"><Relationship Id="rId8" Type="http://schemas.openxmlformats.org/officeDocument/2006/relationships/image" Target="../media/image20.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26.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7.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19.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4.png"/><Relationship Id="rId4" Type="http://schemas.openxmlformats.org/officeDocument/2006/relationships/image" Target="../media/image18.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5.png"/><Relationship Id="rId4" Type="http://schemas.openxmlformats.org/officeDocument/2006/relationships/slide" Target="slide28.xml"/></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11" Type="http://schemas.openxmlformats.org/officeDocument/2006/relationships/hyperlink" Target="https://www.acti.com/productmatrix/share/1046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29.png"/></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0.xml"/><Relationship Id="rId1" Type="http://schemas.openxmlformats.org/officeDocument/2006/relationships/slideLayout" Target="../slideLayouts/slideLayout8.xml"/><Relationship Id="rId4" Type="http://schemas.openxmlformats.org/officeDocument/2006/relationships/image" Target="../media/image31.png"/></Relationships>
</file>

<file path=ppt/slides/_rels/slide2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4.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openxmlformats.org/officeDocument/2006/relationships/image" Target="../media/image33.png"/></Relationships>
</file>

<file path=ppt/slides/_rels/slide2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4.xml"/><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8" Type="http://schemas.openxmlformats.org/officeDocument/2006/relationships/image" Target="../media/image37.png"/><Relationship Id="rId3" Type="http://schemas.openxmlformats.org/officeDocument/2006/relationships/image" Target="../media/image30.png"/><Relationship Id="rId7" Type="http://schemas.openxmlformats.org/officeDocument/2006/relationships/image" Target="../media/image36.png"/><Relationship Id="rId2" Type="http://schemas.openxmlformats.org/officeDocument/2006/relationships/notesSlide" Target="../notesSlides/notesSlide25.xml"/><Relationship Id="rId1" Type="http://schemas.openxmlformats.org/officeDocument/2006/relationships/slideLayout" Target="../slideLayouts/slideLayout8.xml"/><Relationship Id="rId6" Type="http://schemas.openxmlformats.org/officeDocument/2006/relationships/image" Target="../media/image35.png"/><Relationship Id="rId5" Type="http://schemas.openxmlformats.org/officeDocument/2006/relationships/image" Target="../media/image34.png"/><Relationship Id="rId4" Type="http://schemas.openxmlformats.org/officeDocument/2006/relationships/image" Target="../media/image33.png"/><Relationship Id="rId9" Type="http://schemas.openxmlformats.org/officeDocument/2006/relationships/image" Target="../media/image38.png"/></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26.xml"/><Relationship Id="rId1" Type="http://schemas.openxmlformats.org/officeDocument/2006/relationships/slideLayout" Target="../slideLayouts/slideLayout8.xml"/><Relationship Id="rId5" Type="http://schemas.openxmlformats.org/officeDocument/2006/relationships/image" Target="../media/image40.png"/><Relationship Id="rId4" Type="http://schemas.openxmlformats.org/officeDocument/2006/relationships/hyperlink" Target="https://www.acti.com/products/access-control-server" TargetMode="External"/></Relationships>
</file>

<file path=ppt/slides/_rels/slide28.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45.png"/><Relationship Id="rId2" Type="http://schemas.openxmlformats.org/officeDocument/2006/relationships/notesSlide" Target="../notesSlides/notesSlide27.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44.png"/><Relationship Id="rId5" Type="http://schemas.openxmlformats.org/officeDocument/2006/relationships/hyperlink" Target="https://www.acti.com/product/A952" TargetMode="External"/><Relationship Id="rId10" Type="http://schemas.openxmlformats.org/officeDocument/2006/relationships/image" Target="../media/image43.png"/><Relationship Id="rId4" Type="http://schemas.openxmlformats.org/officeDocument/2006/relationships/hyperlink" Target="https://www.acti.com/product/8426" TargetMode="External"/><Relationship Id="rId9" Type="http://schemas.openxmlformats.org/officeDocument/2006/relationships/image" Target="../media/image42.png"/></Relationships>
</file>

<file path=ppt/slides/_rels/slide29.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28.xml"/><Relationship Id="rId1" Type="http://schemas.openxmlformats.org/officeDocument/2006/relationships/slideLayout" Target="../slideLayouts/slideLayout8.xml"/><Relationship Id="rId4" Type="http://schemas.openxmlformats.org/officeDocument/2006/relationships/image" Target="../media/image47.png"/></Relationships>
</file>

<file path=ppt/slides/_rels/slide30.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9.png"/><Relationship Id="rId4" Type="http://schemas.openxmlformats.org/officeDocument/2006/relationships/image" Target="../media/image48.png"/></Relationships>
</file>

<file path=ppt/slides/_rels/slide31.xml.rels><?xml version="1.0" encoding="UTF-8" standalone="yes"?>
<Relationships xmlns="http://schemas.openxmlformats.org/package/2006/relationships"><Relationship Id="rId8" Type="http://schemas.openxmlformats.org/officeDocument/2006/relationships/image" Target="../media/image54.png"/><Relationship Id="rId3" Type="http://schemas.openxmlformats.org/officeDocument/2006/relationships/image" Target="../media/image44.png"/><Relationship Id="rId7" Type="http://schemas.openxmlformats.org/officeDocument/2006/relationships/image" Target="../media/image53.png"/><Relationship Id="rId2" Type="http://schemas.openxmlformats.org/officeDocument/2006/relationships/notesSlide" Target="../notesSlides/notesSlide29.xml"/><Relationship Id="rId1" Type="http://schemas.openxmlformats.org/officeDocument/2006/relationships/slideLayout" Target="../slideLayouts/slideLayout8.xml"/><Relationship Id="rId6" Type="http://schemas.openxmlformats.org/officeDocument/2006/relationships/image" Target="../media/image52.png"/><Relationship Id="rId5" Type="http://schemas.openxmlformats.org/officeDocument/2006/relationships/image" Target="../media/image51.png"/><Relationship Id="rId4" Type="http://schemas.openxmlformats.org/officeDocument/2006/relationships/image" Target="../media/image50.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4.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30.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55.png"/></Relationships>
</file>

<file path=ppt/slides/_rels/slide35.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31.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2" y="1351434"/>
            <a:ext cx="6552728"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Data Center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188443" y="3909020"/>
            <a:ext cx="3016884" cy="171976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077218"/>
          </a:xfrm>
          <a:prstGeom prst="rect">
            <a:avLst/>
          </a:prstGeom>
          <a:noFill/>
        </p:spPr>
        <p:txBody>
          <a:bodyPr wrap="square">
            <a:spAutoFit/>
          </a:bodyPr>
          <a:lstStyle/>
          <a:p>
            <a:r>
              <a:rPr lang="en-US" sz="1600" dirty="0">
                <a:solidFill>
                  <a:srgbClr val="535353"/>
                </a:solidFill>
                <a:latin typeface="Open Sans" panose="020B0606030504020204" pitchFamily="34" charset="0"/>
              </a:rPr>
              <a:t>ACTi's data center security solution ensures the seamless service of the data centers by preventing illegal access, tampering and other malicious activities either around or inside the premises.</a:t>
            </a:r>
          </a:p>
        </p:txBody>
      </p:sp>
      <p:sp>
        <p:nvSpPr>
          <p:cNvPr id="10" name="TextBox 9">
            <a:extLst>
              <a:ext uri="{FF2B5EF4-FFF2-40B4-BE49-F238E27FC236}">
                <a16:creationId xmlns:a16="http://schemas.microsoft.com/office/drawing/2014/main" id="{60B4391B-8304-3719-A07B-BEE7D43097DE}"/>
              </a:ext>
            </a:extLst>
          </p:cNvPr>
          <p:cNvSpPr txBox="1"/>
          <p:nvPr/>
        </p:nvSpPr>
        <p:spPr>
          <a:xfrm>
            <a:off x="384124" y="3220553"/>
            <a:ext cx="8696502" cy="3539430"/>
          </a:xfrm>
          <a:prstGeom prst="rect">
            <a:avLst/>
          </a:prstGeom>
          <a:noFill/>
        </p:spPr>
        <p:txBody>
          <a:bodyPr wrap="square">
            <a:spAutoFit/>
          </a:bodyPr>
          <a:lstStyle/>
          <a:p>
            <a:r>
              <a:rPr lang="en-US" sz="1600" dirty="0">
                <a:solidFill>
                  <a:srgbClr val="535353"/>
                </a:solidFill>
                <a:latin typeface="Open Sans" panose="020B0606030504020204" pitchFamily="34" charset="0"/>
              </a:rPr>
              <a:t>The data centers must be secured against trespassing, tampering, hacking and vandalism.</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ACTi's intelligent and cybersecure video management system can help prevent those risks and provide the solid evidence of any incidents that may occur.</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deep learning AI cameras analyze both video and audio. Trespassing, tailgating, piggybacking, loitering and other types of suspicious behavior can be detected by the artificial intelligence automatically without human supervision.</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surveillance system itself is also well-protected against any hacking or tampering attempts, as ACTi has designed its products with high focus on cybersecurity.</a:t>
            </a:r>
          </a:p>
          <a:p>
            <a:r>
              <a:rPr lang="en-US" sz="1600" dirty="0">
                <a:solidFill>
                  <a:srgbClr val="535353"/>
                </a:solidFill>
                <a:latin typeface="Open Sans" panose="020B0606030504020204" pitchFamily="34" charset="0"/>
              </a:rPr>
              <a:t>The video management solution consists of AI cameras, video management system with the TV wall, intercom, access control and various types of redundancy and backup services to ensure the seamless surveillance regardless of the tampering attempts.</a:t>
            </a:r>
            <a:endParaRPr lang="en-US" sz="1600" dirty="0">
              <a:solidFill>
                <a:srgbClr val="535353"/>
              </a:solidFill>
              <a:effectLst/>
              <a:latin typeface="Open Sans" panose="020B0606030504020204" pitchFamily="34" charset="0"/>
            </a:endParaRPr>
          </a:p>
        </p:txBody>
      </p:sp>
      <p:pic>
        <p:nvPicPr>
          <p:cNvPr id="5" name="Picture 4">
            <a:extLst>
              <a:ext uri="{FF2B5EF4-FFF2-40B4-BE49-F238E27FC236}">
                <a16:creationId xmlns:a16="http://schemas.microsoft.com/office/drawing/2014/main" id="{B79FA7F1-8250-ABDF-BA91-4762100DA638}"/>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19062" y="1986171"/>
            <a:ext cx="1947503" cy="1110170"/>
          </a:xfrm>
          <a:prstGeom prst="rect">
            <a:avLst/>
          </a:prstGeom>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90A1D842-B599-EEA4-B4F3-54F9E5821267}"/>
              </a:ext>
            </a:extLst>
          </p:cNvPr>
          <p:cNvPicPr>
            <a:picLocks noChangeAspect="1"/>
          </p:cNvPicPr>
          <p:nvPr/>
        </p:nvPicPr>
        <p:blipFill>
          <a:blip r:embed="rId3"/>
          <a:stretch>
            <a:fillRect/>
          </a:stretch>
        </p:blipFill>
        <p:spPr>
          <a:xfrm>
            <a:off x="57150" y="1578125"/>
            <a:ext cx="9029700" cy="5114925"/>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Map</a:t>
            </a:r>
          </a:p>
        </p:txBody>
      </p:sp>
      <p:sp>
        <p:nvSpPr>
          <p:cNvPr id="16" name="TextBox 15">
            <a:extLst>
              <a:ext uri="{FF2B5EF4-FFF2-40B4-BE49-F238E27FC236}">
                <a16:creationId xmlns:a16="http://schemas.microsoft.com/office/drawing/2014/main" id="{458E1A64-B217-E2B6-09D4-DE910F0DB6DE}"/>
              </a:ext>
            </a:extLst>
          </p:cNvPr>
          <p:cNvSpPr txBox="1"/>
          <p:nvPr/>
        </p:nvSpPr>
        <p:spPr>
          <a:xfrm>
            <a:off x="3525007" y="3555302"/>
            <a:ext cx="1201732" cy="307777"/>
          </a:xfrm>
          <a:prstGeom prst="rect">
            <a:avLst/>
          </a:prstGeom>
          <a:solidFill>
            <a:schemeClr val="bg1"/>
          </a:solidFill>
        </p:spPr>
        <p:txBody>
          <a:bodyPr wrap="square" rtlCol="0">
            <a:spAutoFit/>
          </a:bodyPr>
          <a:lstStyle/>
          <a:p>
            <a:r>
              <a:rPr lang="en-US" sz="1400" dirty="0"/>
              <a:t>Control Room</a:t>
            </a:r>
          </a:p>
        </p:txBody>
      </p:sp>
      <p:sp>
        <p:nvSpPr>
          <p:cNvPr id="17" name="TextBox 16">
            <a:extLst>
              <a:ext uri="{FF2B5EF4-FFF2-40B4-BE49-F238E27FC236}">
                <a16:creationId xmlns:a16="http://schemas.microsoft.com/office/drawing/2014/main" id="{C4C7C13B-B360-52A6-7E51-4B41408DD60C}"/>
              </a:ext>
            </a:extLst>
          </p:cNvPr>
          <p:cNvSpPr txBox="1"/>
          <p:nvPr/>
        </p:nvSpPr>
        <p:spPr>
          <a:xfrm>
            <a:off x="4912006" y="2673582"/>
            <a:ext cx="829463" cy="307777"/>
          </a:xfrm>
          <a:prstGeom prst="rect">
            <a:avLst/>
          </a:prstGeom>
          <a:solidFill>
            <a:schemeClr val="bg1"/>
          </a:solidFill>
        </p:spPr>
        <p:txBody>
          <a:bodyPr wrap="square" rtlCol="0">
            <a:spAutoFit/>
          </a:bodyPr>
          <a:lstStyle/>
          <a:p>
            <a:r>
              <a:rPr lang="en-US" sz="1400" dirty="0"/>
              <a:t>Office</a:t>
            </a:r>
          </a:p>
        </p:txBody>
      </p:sp>
      <p:sp>
        <p:nvSpPr>
          <p:cNvPr id="20" name="TextBox 19">
            <a:extLst>
              <a:ext uri="{FF2B5EF4-FFF2-40B4-BE49-F238E27FC236}">
                <a16:creationId xmlns:a16="http://schemas.microsoft.com/office/drawing/2014/main" id="{E62FCADF-EC16-404F-311C-30B85DDA44BD}"/>
              </a:ext>
            </a:extLst>
          </p:cNvPr>
          <p:cNvSpPr txBox="1"/>
          <p:nvPr/>
        </p:nvSpPr>
        <p:spPr>
          <a:xfrm>
            <a:off x="6738573" y="3686547"/>
            <a:ext cx="1456023" cy="307777"/>
          </a:xfrm>
          <a:prstGeom prst="rect">
            <a:avLst/>
          </a:prstGeom>
          <a:solidFill>
            <a:schemeClr val="bg1"/>
          </a:solidFill>
        </p:spPr>
        <p:txBody>
          <a:bodyPr wrap="square" rtlCol="0">
            <a:spAutoFit/>
          </a:bodyPr>
          <a:lstStyle/>
          <a:p>
            <a:r>
              <a:rPr lang="en-US" sz="1400" dirty="0"/>
              <a:t>Equipment Room</a:t>
            </a:r>
          </a:p>
        </p:txBody>
      </p:sp>
      <p:sp>
        <p:nvSpPr>
          <p:cNvPr id="21" name="TextBox 20">
            <a:extLst>
              <a:ext uri="{FF2B5EF4-FFF2-40B4-BE49-F238E27FC236}">
                <a16:creationId xmlns:a16="http://schemas.microsoft.com/office/drawing/2014/main" id="{7A8DB00F-FA4D-EA66-8D42-3097ADA890D4}"/>
              </a:ext>
            </a:extLst>
          </p:cNvPr>
          <p:cNvSpPr txBox="1"/>
          <p:nvPr/>
        </p:nvSpPr>
        <p:spPr>
          <a:xfrm>
            <a:off x="2094759" y="4411449"/>
            <a:ext cx="1008112" cy="307777"/>
          </a:xfrm>
          <a:prstGeom prst="rect">
            <a:avLst/>
          </a:prstGeom>
          <a:solidFill>
            <a:schemeClr val="bg1"/>
          </a:solidFill>
        </p:spPr>
        <p:txBody>
          <a:bodyPr wrap="square" rtlCol="0">
            <a:spAutoFit/>
          </a:bodyPr>
          <a:lstStyle/>
          <a:p>
            <a:r>
              <a:rPr lang="en-US" sz="1400" dirty="0"/>
              <a:t>Entrance</a:t>
            </a:r>
          </a:p>
        </p:txBody>
      </p:sp>
      <p:sp>
        <p:nvSpPr>
          <p:cNvPr id="22" name="TextBox 21">
            <a:extLst>
              <a:ext uri="{FF2B5EF4-FFF2-40B4-BE49-F238E27FC236}">
                <a16:creationId xmlns:a16="http://schemas.microsoft.com/office/drawing/2014/main" id="{4E01FA23-7489-21D5-ECCB-6458583EFFB9}"/>
              </a:ext>
            </a:extLst>
          </p:cNvPr>
          <p:cNvSpPr txBox="1"/>
          <p:nvPr/>
        </p:nvSpPr>
        <p:spPr>
          <a:xfrm>
            <a:off x="5633015" y="6080688"/>
            <a:ext cx="1105558" cy="307777"/>
          </a:xfrm>
          <a:prstGeom prst="rect">
            <a:avLst/>
          </a:prstGeom>
          <a:solidFill>
            <a:schemeClr val="bg1"/>
          </a:solidFill>
        </p:spPr>
        <p:txBody>
          <a:bodyPr wrap="square" rtlCol="0">
            <a:spAutoFit/>
          </a:bodyPr>
          <a:lstStyle/>
          <a:p>
            <a:r>
              <a:rPr lang="en-US" sz="1400" dirty="0"/>
              <a:t>Seating Area</a:t>
            </a:r>
          </a:p>
        </p:txBody>
      </p:sp>
      <p:sp>
        <p:nvSpPr>
          <p:cNvPr id="9" name="TextBox 8">
            <a:extLst>
              <a:ext uri="{FF2B5EF4-FFF2-40B4-BE49-F238E27FC236}">
                <a16:creationId xmlns:a16="http://schemas.microsoft.com/office/drawing/2014/main" id="{057B76BF-25D6-0FDE-D6AF-33344D4691EC}"/>
              </a:ext>
            </a:extLst>
          </p:cNvPr>
          <p:cNvSpPr txBox="1"/>
          <p:nvPr/>
        </p:nvSpPr>
        <p:spPr>
          <a:xfrm>
            <a:off x="956309" y="5974240"/>
            <a:ext cx="1233670" cy="307777"/>
          </a:xfrm>
          <a:prstGeom prst="rect">
            <a:avLst/>
          </a:prstGeom>
          <a:solidFill>
            <a:schemeClr val="bg1"/>
          </a:solidFill>
        </p:spPr>
        <p:txBody>
          <a:bodyPr wrap="square" rtlCol="0">
            <a:spAutoFit/>
          </a:bodyPr>
          <a:lstStyle/>
          <a:p>
            <a:r>
              <a:rPr lang="en-US" sz="1400" dirty="0"/>
              <a:t>Surroundings</a:t>
            </a:r>
          </a:p>
        </p:txBody>
      </p:sp>
      <p:sp>
        <p:nvSpPr>
          <p:cNvPr id="10" name="TextBox 9">
            <a:extLst>
              <a:ext uri="{FF2B5EF4-FFF2-40B4-BE49-F238E27FC236}">
                <a16:creationId xmlns:a16="http://schemas.microsoft.com/office/drawing/2014/main" id="{3EE78E70-D0B3-B0F4-F532-99469F2FF57E}"/>
              </a:ext>
            </a:extLst>
          </p:cNvPr>
          <p:cNvSpPr txBox="1"/>
          <p:nvPr/>
        </p:nvSpPr>
        <p:spPr>
          <a:xfrm>
            <a:off x="6741849" y="5672908"/>
            <a:ext cx="1154031" cy="307777"/>
          </a:xfrm>
          <a:prstGeom prst="rect">
            <a:avLst/>
          </a:prstGeom>
          <a:solidFill>
            <a:schemeClr val="bg1"/>
          </a:solidFill>
        </p:spPr>
        <p:txBody>
          <a:bodyPr wrap="square" rtlCol="0">
            <a:spAutoFit/>
          </a:bodyPr>
          <a:lstStyle/>
          <a:p>
            <a:r>
              <a:rPr lang="en-US" sz="1400" dirty="0"/>
              <a:t>Service Desk</a:t>
            </a:r>
          </a:p>
        </p:txBody>
      </p:sp>
      <p:sp>
        <p:nvSpPr>
          <p:cNvPr id="11" name="TextBox 10">
            <a:extLst>
              <a:ext uri="{FF2B5EF4-FFF2-40B4-BE49-F238E27FC236}">
                <a16:creationId xmlns:a16="http://schemas.microsoft.com/office/drawing/2014/main" id="{6D1F6E78-528D-55BD-6B97-F18A46C579DC}"/>
              </a:ext>
            </a:extLst>
          </p:cNvPr>
          <p:cNvSpPr txBox="1"/>
          <p:nvPr/>
        </p:nvSpPr>
        <p:spPr>
          <a:xfrm>
            <a:off x="3996697" y="5183984"/>
            <a:ext cx="912761" cy="307777"/>
          </a:xfrm>
          <a:prstGeom prst="rect">
            <a:avLst/>
          </a:prstGeom>
          <a:solidFill>
            <a:schemeClr val="bg1"/>
          </a:solidFill>
        </p:spPr>
        <p:txBody>
          <a:bodyPr wrap="square" rtlCol="0">
            <a:spAutoFit/>
          </a:bodyPr>
          <a:lstStyle/>
          <a:p>
            <a:r>
              <a:rPr lang="en-US" sz="1400" dirty="0"/>
              <a:t>Stairway</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742286544"/>
              </p:ext>
            </p:extLst>
          </p:nvPr>
        </p:nvGraphicFramePr>
        <p:xfrm>
          <a:off x="83507" y="1736450"/>
          <a:ext cx="8939881" cy="4988208"/>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39302">
                  <a:extLst>
                    <a:ext uri="{9D8B030D-6E8A-4147-A177-3AD203B41FA5}">
                      <a16:colId xmlns:a16="http://schemas.microsoft.com/office/drawing/2014/main" val="2122113404"/>
                    </a:ext>
                  </a:extLst>
                </a:gridCol>
                <a:gridCol w="1021405">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9832">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 / Gate</a:t>
                      </a:r>
                    </a:p>
                  </a:txBody>
                  <a:tcPr/>
                </a:tc>
                <a:tc>
                  <a:txBody>
                    <a:bodyPr/>
                    <a:lstStyle/>
                    <a:p>
                      <a:r>
                        <a:rPr lang="en-US" sz="1300" dirty="0">
                          <a:solidFill>
                            <a:schemeClr val="bg1"/>
                          </a:solidFill>
                        </a:rPr>
                        <a:t>Service Desk</a:t>
                      </a:r>
                    </a:p>
                  </a:txBody>
                  <a:tcPr/>
                </a:tc>
                <a:tc>
                  <a:txBody>
                    <a:bodyPr/>
                    <a:lstStyle/>
                    <a:p>
                      <a:r>
                        <a:rPr lang="en-US" sz="1300" dirty="0">
                          <a:solidFill>
                            <a:schemeClr val="bg1"/>
                          </a:solidFill>
                        </a:rPr>
                        <a:t>Seating Area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Equipment Room</a:t>
                      </a:r>
                    </a:p>
                    <a:p>
                      <a:endParaRPr lang="en-US" sz="1300" dirty="0">
                        <a:solidFill>
                          <a:schemeClr val="bg1"/>
                        </a:solidFill>
                      </a:endParaRPr>
                    </a:p>
                  </a:txBody>
                  <a:tcPr/>
                </a:tc>
                <a:tc>
                  <a:txBody>
                    <a:bodyPr/>
                    <a:lstStyle/>
                    <a:p>
                      <a:r>
                        <a:rPr lang="en-US" sz="1300" dirty="0">
                          <a:solidFill>
                            <a:schemeClr val="bg1"/>
                          </a:solidFill>
                        </a:rPr>
                        <a:t>Stairway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Control Room</a:t>
                      </a:r>
                    </a:p>
                    <a:p>
                      <a:endParaRPr lang="en-US" sz="1300" dirty="0">
                        <a:solidFill>
                          <a:schemeClr val="bg1"/>
                        </a:solidFill>
                      </a:endParaRPr>
                    </a:p>
                  </a:txBody>
                  <a:tcPr/>
                </a:tc>
                <a:tc>
                  <a:txBody>
                    <a:bodyPr/>
                    <a:lstStyle/>
                    <a:p>
                      <a:r>
                        <a:rPr lang="en-US" sz="1300" dirty="0">
                          <a:solidFill>
                            <a:schemeClr val="bg1"/>
                          </a:solidFill>
                        </a:rPr>
                        <a:t>Office</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47880">
                <a:tc>
                  <a:txBody>
                    <a:bodyPr/>
                    <a:lstStyle/>
                    <a:p>
                      <a:r>
                        <a:rPr lang="en-US" sz="1300" dirty="0">
                          <a:solidFill>
                            <a:schemeClr val="tx1">
                              <a:lumMod val="76000"/>
                              <a:lumOff val="24000"/>
                            </a:schemeClr>
                          </a:solidFill>
                        </a:rPr>
                        <a:t>Unauthorized Access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078924313"/>
                  </a:ext>
                </a:extLst>
              </a:tr>
              <a:tr h="403562">
                <a:tc>
                  <a:txBody>
                    <a:bodyPr/>
                    <a:lstStyle/>
                    <a:p>
                      <a:r>
                        <a:rPr lang="en-US" sz="1300" dirty="0">
                          <a:solidFill>
                            <a:schemeClr val="tx1">
                              <a:lumMod val="76000"/>
                              <a:lumOff val="24000"/>
                            </a:schemeClr>
                          </a:solidFill>
                        </a:rPr>
                        <a:t>Tailgating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461784252"/>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Real-time Suspect Tracking</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10431295"/>
                  </a:ext>
                </a:extLst>
              </a:tr>
              <a:tr h="403562">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Digital Signage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extLst>
                  <a:ext uri="{0D108BD9-81ED-4DB2-BD59-A6C34878D82A}">
                    <a16:rowId xmlns:a16="http://schemas.microsoft.com/office/drawing/2014/main" val="2674638168"/>
                  </a:ext>
                </a:extLst>
              </a:tr>
              <a:tr h="403562">
                <a:tc>
                  <a:txBody>
                    <a:bodyPr/>
                    <a:lstStyle/>
                    <a:p>
                      <a:r>
                        <a:rPr lang="en-US" sz="1300" dirty="0">
                          <a:solidFill>
                            <a:schemeClr val="tx1">
                              <a:lumMod val="76000"/>
                              <a:lumOff val="24000"/>
                            </a:schemeClr>
                          </a:solidFill>
                        </a:rPr>
                        <a:t>Intercom Service</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3476414838"/>
                  </a:ext>
                </a:extLst>
              </a:tr>
              <a:tr h="403562">
                <a:tc>
                  <a:txBody>
                    <a:bodyPr/>
                    <a:lstStyle/>
                    <a:p>
                      <a:r>
                        <a:rPr lang="en-US" sz="1300" dirty="0">
                          <a:solidFill>
                            <a:schemeClr val="tx1">
                              <a:lumMod val="76000"/>
                              <a:lumOff val="24000"/>
                            </a:schemeClr>
                          </a:solidFill>
                        </a:rPr>
                        <a:t>Blacklisted Persons Identification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2253065483"/>
                  </a:ext>
                </a:extLst>
              </a:tr>
              <a:tr h="447880">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tx1">
                              <a:lumMod val="76000"/>
                              <a:lumOff val="24000"/>
                            </a:schemeClr>
                          </a:solidFill>
                        </a:rPr>
                        <a:t>Suspicious Items Detection</a:t>
                      </a:r>
                    </a:p>
                  </a:txBody>
                  <a:tcPr/>
                </a:tc>
                <a:tc>
                  <a:txBody>
                    <a:bodyPr/>
                    <a:lstStyle/>
                    <a:p>
                      <a:pPr algn="ctr"/>
                      <a:r>
                        <a:rPr lang="en-US" sz="1300" dirty="0">
                          <a:solidFill>
                            <a:schemeClr val="tx1">
                              <a:lumMod val="76000"/>
                              <a:lumOff val="24000"/>
                            </a:schemeClr>
                          </a:solidFill>
                        </a:rPr>
                        <a:t>Y</a:t>
                      </a: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endParaRPr lang="en-US" sz="1300" dirty="0">
                        <a:solidFill>
                          <a:schemeClr val="tx1">
                            <a:lumMod val="76000"/>
                            <a:lumOff val="24000"/>
                          </a:schemeClr>
                        </a:solidFill>
                      </a:endParaRPr>
                    </a:p>
                  </a:txBody>
                  <a:tcPr/>
                </a:tc>
                <a:tc>
                  <a:txBody>
                    <a:bodyPr/>
                    <a:lstStyle/>
                    <a:p>
                      <a:pPr algn="ctr"/>
                      <a:r>
                        <a:rPr lang="en-US" sz="1300" dirty="0">
                          <a:solidFill>
                            <a:schemeClr val="tx1">
                              <a:lumMod val="76000"/>
                              <a:lumOff val="24000"/>
                            </a:schemeClr>
                          </a:solidFill>
                        </a:rPr>
                        <a:t>Y</a:t>
                      </a:r>
                    </a:p>
                  </a:txBody>
                  <a:tcPr/>
                </a:tc>
                <a:extLst>
                  <a:ext uri="{0D108BD9-81ED-4DB2-BD59-A6C34878D82A}">
                    <a16:rowId xmlns:a16="http://schemas.microsoft.com/office/drawing/2014/main" val="1261085878"/>
                  </a:ext>
                </a:extLst>
              </a:tr>
              <a:tr h="403562">
                <a:tc>
                  <a:txBody>
                    <a:bodyPr/>
                    <a:lstStyle/>
                    <a:p>
                      <a:pPr lvl="0">
                        <a:buNone/>
                      </a:pPr>
                      <a:r>
                        <a:rPr lang="en-US" sz="1300" dirty="0">
                          <a:solidFill>
                            <a:schemeClr val="tx1">
                              <a:lumMod val="76000"/>
                              <a:lumOff val="24000"/>
                            </a:schemeClr>
                          </a:solidFill>
                        </a:rPr>
                        <a:t>On-the-Go Surveillance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091576229"/>
                  </a:ext>
                </a:extLst>
              </a:tr>
              <a:tr h="265929">
                <a:tc>
                  <a:txBody>
                    <a:bodyPr/>
                    <a:lstStyle/>
                    <a:p>
                      <a:pPr lvl="0">
                        <a:buNone/>
                      </a:pPr>
                      <a:r>
                        <a:rPr lang="en-US" sz="1300" dirty="0">
                          <a:solidFill>
                            <a:schemeClr val="tx1">
                              <a:lumMod val="76000"/>
                              <a:lumOff val="24000"/>
                            </a:schemeClr>
                          </a:solidFill>
                        </a:rPr>
                        <a:t>Safety Assurance</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188733179"/>
                  </a:ext>
                </a:extLst>
              </a:tr>
              <a:tr h="447880">
                <a:tc>
                  <a:txBody>
                    <a:bodyPr/>
                    <a:lstStyle/>
                    <a:p>
                      <a:pPr lvl="0">
                        <a:buNone/>
                      </a:pPr>
                      <a:r>
                        <a:rPr lang="en-US" sz="1300" dirty="0">
                          <a:solidFill>
                            <a:schemeClr val="tx1">
                              <a:lumMod val="76000"/>
                              <a:lumOff val="24000"/>
                            </a:schemeClr>
                          </a:solidFill>
                        </a:rPr>
                        <a:t>Vehicle Access Control</a:t>
                      </a:r>
                    </a:p>
                  </a:txBody>
                  <a:tcPr/>
                </a:tc>
                <a:tc>
                  <a:txBody>
                    <a:bodyPr/>
                    <a:lstStyle/>
                    <a:p>
                      <a:pPr lvl="0" algn="ctr">
                        <a:buNone/>
                      </a:pPr>
                      <a:r>
                        <a:rPr lang="en-US" sz="1300" dirty="0">
                          <a:solidFill>
                            <a:schemeClr val="tx1">
                              <a:lumMod val="76000"/>
                              <a:lumOff val="24000"/>
                            </a:schemeClr>
                          </a:solidFill>
                        </a:rPr>
                        <a:t>Y</a:t>
                      </a: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tc>
                  <a:txBody>
                    <a:bodyPr/>
                    <a:lstStyle/>
                    <a:p>
                      <a:pPr lvl="0" algn="ctr">
                        <a:buNone/>
                      </a:pPr>
                      <a:endParaRPr lang="en-US" sz="1300" dirty="0">
                        <a:solidFill>
                          <a:schemeClr val="tx1">
                            <a:lumMod val="76000"/>
                            <a:lumOff val="24000"/>
                          </a:schemeClr>
                        </a:solidFill>
                      </a:endParaRP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pic>
        <p:nvPicPr>
          <p:cNvPr id="2" name="Picture 1">
            <a:extLst>
              <a:ext uri="{FF2B5EF4-FFF2-40B4-BE49-F238E27FC236}">
                <a16:creationId xmlns:a16="http://schemas.microsoft.com/office/drawing/2014/main" id="{CE24CC2A-0199-DA16-B376-374C120C71FD}"/>
              </a:ext>
            </a:extLst>
          </p:cNvPr>
          <p:cNvPicPr>
            <a:picLocks noChangeAspect="1"/>
          </p:cNvPicPr>
          <p:nvPr/>
        </p:nvPicPr>
        <p:blipFill>
          <a:blip r:embed="rId3" cstate="print">
            <a:extLst>
              <a:ext uri="{28A0092B-C50C-407E-A947-70E740481C1C}">
                <a14:useLocalDpi xmlns:a14="http://schemas.microsoft.com/office/drawing/2010/main" val="0"/>
              </a:ext>
            </a:extLst>
          </a:blip>
          <a:srcRect t="1968" b="1968"/>
          <a:stretch/>
        </p:blipFill>
        <p:spPr>
          <a:xfrm>
            <a:off x="341088" y="2190067"/>
            <a:ext cx="1516896" cy="1051411"/>
          </a:xfrm>
          <a:prstGeom prst="rect">
            <a:avLst/>
          </a:prstGeom>
        </p:spPr>
      </p:pic>
      <p:pic>
        <p:nvPicPr>
          <p:cNvPr id="4" name="Picture 3">
            <a:extLst>
              <a:ext uri="{FF2B5EF4-FFF2-40B4-BE49-F238E27FC236}">
                <a16:creationId xmlns:a16="http://schemas.microsoft.com/office/drawing/2014/main" id="{740ACDB8-C592-8378-A08D-CFDE42457E37}"/>
              </a:ext>
            </a:extLst>
          </p:cNvPr>
          <p:cNvPicPr>
            <a:picLocks noChangeAspect="1"/>
          </p:cNvPicPr>
          <p:nvPr/>
        </p:nvPicPr>
        <p:blipFill>
          <a:blip r:embed="rId4" cstate="print">
            <a:extLst>
              <a:ext uri="{28A0092B-C50C-407E-A947-70E740481C1C}">
                <a14:useLocalDpi xmlns:a14="http://schemas.microsoft.com/office/drawing/2010/main" val="0"/>
              </a:ext>
            </a:extLst>
          </a:blip>
          <a:srcRect t="4186" b="4186"/>
          <a:stretch/>
        </p:blipFill>
        <p:spPr>
          <a:xfrm>
            <a:off x="2071363" y="2175684"/>
            <a:ext cx="1516896" cy="1066437"/>
          </a:xfrm>
          <a:prstGeom prst="rect">
            <a:avLst/>
          </a:prstGeom>
        </p:spPr>
      </p:pic>
      <p:pic>
        <p:nvPicPr>
          <p:cNvPr id="11" name="Picture 10">
            <a:extLst>
              <a:ext uri="{FF2B5EF4-FFF2-40B4-BE49-F238E27FC236}">
                <a16:creationId xmlns:a16="http://schemas.microsoft.com/office/drawing/2014/main" id="{4D875509-0788-5F10-75A9-1509ADCB3F93}"/>
              </a:ext>
            </a:extLst>
          </p:cNvPr>
          <p:cNvPicPr>
            <a:picLocks noChangeAspect="1"/>
          </p:cNvPicPr>
          <p:nvPr/>
        </p:nvPicPr>
        <p:blipFill>
          <a:blip r:embed="rId5"/>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6ECFC8FE-52AB-670C-FDAE-A34B22F0ACD8}"/>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Unauthorized Access Detection</a:t>
            </a:r>
          </a:p>
          <a:p>
            <a:endParaRPr lang="en-US" sz="1200" b="1"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F97420D8-492D-4598-C933-7DBBE0CDD138}"/>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Tailgating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tailgating at the entrance of restricted area by comparing the detected head count with number of presented access credentials.</a:t>
            </a:r>
            <a:endParaRPr lang="en-US" dirty="0">
              <a:cs typeface="Calibri"/>
            </a:endParaRPr>
          </a:p>
          <a:p>
            <a:endParaRPr lang="en-US" sz="1200" dirty="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04CF36C4-CB76-BB1A-65B2-C2210CBEC97B}"/>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DFD6BFE8-9C75-A668-449C-9E2FFC015458}"/>
              </a:ext>
            </a:extLst>
          </p:cNvPr>
          <p:cNvPicPr>
            <a:picLocks noChangeAspect="1"/>
          </p:cNvPicPr>
          <p:nvPr/>
        </p:nvPicPr>
        <p:blipFill>
          <a:blip r:embed="rId6" cstate="print">
            <a:extLst>
              <a:ext uri="{28A0092B-C50C-407E-A947-70E740481C1C}">
                <a14:useLocalDpi xmlns:a14="http://schemas.microsoft.com/office/drawing/2010/main" val="0"/>
              </a:ext>
            </a:extLst>
          </a:blip>
          <a:srcRect l="8178" r="8178"/>
          <a:stretch/>
        </p:blipFill>
        <p:spPr>
          <a:xfrm>
            <a:off x="5540407" y="2208175"/>
            <a:ext cx="1467331" cy="1021407"/>
          </a:xfrm>
          <a:prstGeom prst="rect">
            <a:avLst/>
          </a:prstGeom>
        </p:spPr>
      </p:pic>
      <p:sp>
        <p:nvSpPr>
          <p:cNvPr id="9" name="TextBox 8">
            <a:extLst>
              <a:ext uri="{FF2B5EF4-FFF2-40B4-BE49-F238E27FC236}">
                <a16:creationId xmlns:a16="http://schemas.microsoft.com/office/drawing/2014/main" id="{F4FB7D47-6132-33D5-1BCE-3C3D59A8CDFF}"/>
              </a:ext>
            </a:extLst>
          </p:cNvPr>
          <p:cNvSpPr txBox="1"/>
          <p:nvPr/>
        </p:nvSpPr>
        <p:spPr>
          <a:xfrm>
            <a:off x="5465293" y="3342650"/>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Digital Signage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Show predefined digital content on the public monitors with customized layout, based on predefined schedule or event rules.</a:t>
            </a:r>
          </a:p>
        </p:txBody>
      </p:sp>
      <p:pic>
        <p:nvPicPr>
          <p:cNvPr id="3" name="Picture 2">
            <a:extLst>
              <a:ext uri="{FF2B5EF4-FFF2-40B4-BE49-F238E27FC236}">
                <a16:creationId xmlns:a16="http://schemas.microsoft.com/office/drawing/2014/main" id="{72566593-5F61-C6B5-39DD-6ACBB5FDA0EA}"/>
              </a:ext>
            </a:extLst>
          </p:cNvPr>
          <p:cNvPicPr>
            <a:picLocks noChangeAspect="1"/>
          </p:cNvPicPr>
          <p:nvPr/>
        </p:nvPicPr>
        <p:blipFill>
          <a:blip r:embed="rId7" cstate="print">
            <a:extLst>
              <a:ext uri="{28A0092B-C50C-407E-A947-70E740481C1C}">
                <a14:useLocalDpi xmlns:a14="http://schemas.microsoft.com/office/drawing/2010/main" val="0"/>
              </a:ext>
            </a:extLst>
          </a:blip>
          <a:srcRect l="8613" r="8613"/>
          <a:stretch/>
        </p:blipFill>
        <p:spPr>
          <a:xfrm>
            <a:off x="7224271" y="2204777"/>
            <a:ext cx="1467331" cy="1021407"/>
          </a:xfrm>
          <a:prstGeom prst="rect">
            <a:avLst/>
          </a:prstGeom>
        </p:spPr>
      </p:pic>
      <p:sp>
        <p:nvSpPr>
          <p:cNvPr id="5" name="TextBox 4">
            <a:extLst>
              <a:ext uri="{FF2B5EF4-FFF2-40B4-BE49-F238E27FC236}">
                <a16:creationId xmlns:a16="http://schemas.microsoft.com/office/drawing/2014/main" id="{D7FABA86-49B4-52D6-52A7-92753C6AC881}"/>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Intercom Service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Interact with other individuals by local voice-based communication system.</a:t>
            </a:r>
            <a:endParaRPr lang="en-US" dirty="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pic>
        <p:nvPicPr>
          <p:cNvPr id="2" name="Picture 1">
            <a:hlinkClick r:id="rId3" action="ppaction://hlinksldjump"/>
            <a:extLst>
              <a:ext uri="{FF2B5EF4-FFF2-40B4-BE49-F238E27FC236}">
                <a16:creationId xmlns:a16="http://schemas.microsoft.com/office/drawing/2014/main" id="{0BD13621-5DAC-3626-77CE-3F1B04D4F4CD}"/>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4" name="Picture 3">
            <a:extLst>
              <a:ext uri="{FF2B5EF4-FFF2-40B4-BE49-F238E27FC236}">
                <a16:creationId xmlns:a16="http://schemas.microsoft.com/office/drawing/2014/main" id="{4219B057-4820-56FC-C497-2846BBC9197F}"/>
              </a:ext>
            </a:extLst>
          </p:cNvPr>
          <p:cNvPicPr>
            <a:picLocks noChangeAspect="1"/>
          </p:cNvPicPr>
          <p:nvPr/>
        </p:nvPicPr>
        <p:blipFill>
          <a:blip r:embed="rId5"/>
          <a:srcRect l="730" t="-220" r="-648" b="59088"/>
          <a:stretch/>
        </p:blipFill>
        <p:spPr>
          <a:xfrm>
            <a:off x="3794937" y="2126538"/>
            <a:ext cx="1706916" cy="1209135"/>
          </a:xfrm>
          <a:prstGeom prst="rect">
            <a:avLst/>
          </a:prstGeom>
        </p:spPr>
      </p:pic>
      <p:sp>
        <p:nvSpPr>
          <p:cNvPr id="12" name="TextBox 11">
            <a:extLst>
              <a:ext uri="{FF2B5EF4-FFF2-40B4-BE49-F238E27FC236}">
                <a16:creationId xmlns:a16="http://schemas.microsoft.com/office/drawing/2014/main" id="{00AA2581-9BB5-FF31-12AB-AFD182CFF2C4}"/>
              </a:ext>
            </a:extLst>
          </p:cNvPr>
          <p:cNvSpPr txBox="1"/>
          <p:nvPr/>
        </p:nvSpPr>
        <p:spPr>
          <a:xfrm>
            <a:off x="196574" y="3332922"/>
            <a:ext cx="1716158" cy="1384995"/>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Blacklisted Persons Identification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Identify the blacklisted persons by recognizing their faces automatically.</a:t>
            </a:r>
          </a:p>
        </p:txBody>
      </p:sp>
      <p:sp>
        <p:nvSpPr>
          <p:cNvPr id="14" name="TextBox 13">
            <a:extLst>
              <a:ext uri="{FF2B5EF4-FFF2-40B4-BE49-F238E27FC236}">
                <a16:creationId xmlns:a16="http://schemas.microsoft.com/office/drawing/2014/main" id="{C75378E0-860D-15A8-2F79-835796AC8851}"/>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BB9A3201-01D3-7BD2-C4A0-59BF446806AC}"/>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pic>
        <p:nvPicPr>
          <p:cNvPr id="19" name="Picture 18">
            <a:extLst>
              <a:ext uri="{FF2B5EF4-FFF2-40B4-BE49-F238E27FC236}">
                <a16:creationId xmlns:a16="http://schemas.microsoft.com/office/drawing/2014/main" id="{2455C3D4-F602-027B-96EF-4E512ACFFDF0}"/>
              </a:ext>
            </a:extLst>
          </p:cNvPr>
          <p:cNvPicPr>
            <a:picLocks noChangeAspect="1"/>
          </p:cNvPicPr>
          <p:nvPr/>
        </p:nvPicPr>
        <p:blipFill>
          <a:blip r:embed="rId6">
            <a:extLst>
              <a:ext uri="{28A0092B-C50C-407E-A947-70E740481C1C}">
                <a14:useLocalDpi xmlns:a14="http://schemas.microsoft.com/office/drawing/2010/main" val="0"/>
              </a:ext>
            </a:extLst>
          </a:blip>
          <a:srcRect t="2102" b="2102"/>
          <a:stretch/>
        </p:blipFill>
        <p:spPr>
          <a:xfrm>
            <a:off x="256369" y="2207014"/>
            <a:ext cx="1656363" cy="1065382"/>
          </a:xfrm>
          <a:prstGeom prst="rect">
            <a:avLst/>
          </a:prstGeom>
        </p:spPr>
      </p:pic>
      <p:pic>
        <p:nvPicPr>
          <p:cNvPr id="3" name="Picture 2">
            <a:extLst>
              <a:ext uri="{FF2B5EF4-FFF2-40B4-BE49-F238E27FC236}">
                <a16:creationId xmlns:a16="http://schemas.microsoft.com/office/drawing/2014/main" id="{1BA6A2A6-C5BA-BCCF-EEC8-F2B3D629A3DC}"/>
              </a:ext>
            </a:extLst>
          </p:cNvPr>
          <p:cNvPicPr>
            <a:picLocks noChangeAspect="1"/>
          </p:cNvPicPr>
          <p:nvPr/>
        </p:nvPicPr>
        <p:blipFill>
          <a:blip r:embed="rId7"/>
          <a:srcRect l="143" t="-163" r="680" b="49522"/>
          <a:stretch/>
        </p:blipFill>
        <p:spPr>
          <a:xfrm>
            <a:off x="7342166" y="2138436"/>
            <a:ext cx="1605260" cy="1194486"/>
          </a:xfrm>
          <a:prstGeom prst="rect">
            <a:avLst/>
          </a:prstGeom>
        </p:spPr>
      </p:pic>
      <p:sp>
        <p:nvSpPr>
          <p:cNvPr id="5" name="TextBox 4">
            <a:extLst>
              <a:ext uri="{FF2B5EF4-FFF2-40B4-BE49-F238E27FC236}">
                <a16:creationId xmlns:a16="http://schemas.microsoft.com/office/drawing/2014/main" id="{1A9CDC2A-37FB-6AF3-FE73-C98FC4395C16}"/>
              </a:ext>
            </a:extLst>
          </p:cNvPr>
          <p:cNvSpPr txBox="1"/>
          <p:nvPr/>
        </p:nvSpPr>
        <p:spPr>
          <a:xfrm>
            <a:off x="7342504" y="3328220"/>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pic>
        <p:nvPicPr>
          <p:cNvPr id="7" name="Picture 6">
            <a:extLst>
              <a:ext uri="{FF2B5EF4-FFF2-40B4-BE49-F238E27FC236}">
                <a16:creationId xmlns:a16="http://schemas.microsoft.com/office/drawing/2014/main" id="{EC34FEF2-3E11-378D-82B9-4B4B67B15831}"/>
              </a:ext>
            </a:extLst>
          </p:cNvPr>
          <p:cNvPicPr>
            <a:picLocks noChangeAspect="1"/>
          </p:cNvPicPr>
          <p:nvPr/>
        </p:nvPicPr>
        <p:blipFill>
          <a:blip r:embed="rId8"/>
          <a:stretch>
            <a:fillRect/>
          </a:stretch>
        </p:blipFill>
        <p:spPr>
          <a:xfrm>
            <a:off x="2086254" y="2207014"/>
            <a:ext cx="1569878" cy="1079394"/>
          </a:xfrm>
          <a:prstGeom prst="rect">
            <a:avLst/>
          </a:prstGeom>
        </p:spPr>
      </p:pic>
      <p:sp>
        <p:nvSpPr>
          <p:cNvPr id="8" name="TextBox 7">
            <a:extLst>
              <a:ext uri="{FF2B5EF4-FFF2-40B4-BE49-F238E27FC236}">
                <a16:creationId xmlns:a16="http://schemas.microsoft.com/office/drawing/2014/main" id="{4C4FD31C-C9D3-F3F7-277A-D3DE75A1B273}"/>
              </a:ext>
            </a:extLst>
          </p:cNvPr>
          <p:cNvSpPr txBox="1"/>
          <p:nvPr/>
        </p:nvSpPr>
        <p:spPr>
          <a:xfrm>
            <a:off x="1995859"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Suspicious Items Detection</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Detect the items that are left unattended to prevent serious security and safety hazards.</a:t>
            </a:r>
            <a:endParaRPr lang="en-US" dirty="0">
              <a:cs typeface="Calibri"/>
            </a:endParaRPr>
          </a:p>
          <a:p>
            <a:endParaRPr lang="en-US" sz="1200" dirty="0">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the unauthorized access attempts using the access control system and the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a:t>
            </a:r>
            <a:r>
              <a:rPr lang="en-US" sz="1600" b="1" dirty="0">
                <a:solidFill>
                  <a:srgbClr val="535353"/>
                </a:solidFill>
                <a:latin typeface="Open Sans" panose="020B0606030504020204" pitchFamily="34" charset="0"/>
              </a:rPr>
              <a:t>Recognition </a:t>
            </a:r>
            <a:r>
              <a:rPr lang="en-US" sz="1600" b="0" i="0" dirty="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5" name="Picture 4">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58646" y="1680361"/>
            <a:ext cx="3131719" cy="2259650"/>
          </a:xfrm>
          <a:prstGeom prst="rect">
            <a:avLst/>
          </a:prstGeom>
        </p:spPr>
      </p:pic>
    </p:spTree>
    <p:extLst>
      <p:ext uri="{BB962C8B-B14F-4D97-AF65-F5344CB8AC3E}">
        <p14:creationId xmlns:p14="http://schemas.microsoft.com/office/powerpoint/2010/main" val="155868195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dirty="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dirty="0">
                <a:solidFill>
                  <a:srgbClr val="535353"/>
                </a:solidFill>
                <a:latin typeface="Open Sans" panose="020B0606030504020204" pitchFamily="34" charset="0"/>
              </a:rPr>
              <a:t>People Counting</a:t>
            </a:r>
            <a:r>
              <a:rPr lang="en-US" sz="1600" b="1" i="0" dirty="0">
                <a:solidFill>
                  <a:srgbClr val="535353"/>
                </a:solidFill>
                <a:effectLst/>
                <a:latin typeface="Open Sans" panose="020B0606030504020204" pitchFamily="34" charset="0"/>
              </a:rPr>
              <a:t> </a:t>
            </a:r>
            <a:r>
              <a:rPr lang="en-US" sz="1600" b="0" i="0" dirty="0">
                <a:solidFill>
                  <a:srgbClr val="535353"/>
                </a:solidFill>
                <a:effectLst/>
                <a:latin typeface="Open Sans" panose="020B0606030504020204" pitchFamily="34" charset="0"/>
              </a:rPr>
              <a:t>analytics and </a:t>
            </a:r>
            <a:r>
              <a:rPr lang="en-US" sz="1600" b="1" i="0" dirty="0">
                <a:solidFill>
                  <a:srgbClr val="535353"/>
                </a:solidFill>
                <a:effectLst/>
                <a:latin typeface="Open Sans" panose="020B0606030504020204" pitchFamily="34" charset="0"/>
              </a:rPr>
              <a:t>RFID</a:t>
            </a:r>
            <a:r>
              <a:rPr lang="en-US" sz="1600" b="0" i="0" dirty="0">
                <a:solidFill>
                  <a:srgbClr val="535353"/>
                </a:solidFill>
                <a:effectLst/>
                <a:latin typeface="Open Sans" panose="020B0606030504020204" pitchFamily="34" charset="0"/>
              </a:rPr>
              <a:t> technology. </a:t>
            </a:r>
            <a:r>
              <a:rPr lang="en-US" sz="1600" b="0" i="0" dirty="0">
                <a:solidFill>
                  <a:schemeClr val="tx2">
                    <a:lumMod val="60000"/>
                    <a:lumOff val="40000"/>
                  </a:schemeClr>
                </a:solidFill>
                <a:effectLst/>
                <a:latin typeface="Open Sans" panose="020B0606030504020204" pitchFamily="34" charset="0"/>
                <a:hlinkClick r:id="" action="ppaction://noaction"/>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4"/>
              </a:rPr>
              <a:t>Read</a:t>
            </a:r>
            <a:endParaRPr lang="en-US" sz="1200" i="1" dirty="0">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378896" y="1725329"/>
            <a:ext cx="2909053" cy="2232022"/>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Real-Time Suspect Tracking</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323439"/>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unique </a:t>
            </a:r>
            <a:r>
              <a:rPr lang="en-US" sz="1600" b="1" i="0" dirty="0">
                <a:solidFill>
                  <a:srgbClr val="535353"/>
                </a:solidFill>
                <a:effectLst/>
                <a:latin typeface="Open Sans" panose="020B0606030504020204" pitchFamily="34" charset="0"/>
              </a:rPr>
              <a:t>Visual Tracking</a:t>
            </a:r>
            <a:r>
              <a:rPr lang="en-US" sz="1600" b="0" i="0" dirty="0">
                <a:solidFill>
                  <a:srgbClr val="535353"/>
                </a:solidFill>
                <a:effectLst/>
                <a:latin typeface="Open Sans" panose="020B0606030504020204" pitchFamily="34" charset="0"/>
              </a:rPr>
              <a:t> feature of ACTi’s </a:t>
            </a:r>
            <a:r>
              <a:rPr lang="en-US" sz="1600" b="1" i="0" dirty="0">
                <a:solidFill>
                  <a:srgbClr val="535353"/>
                </a:solidFill>
                <a:effectLst/>
                <a:latin typeface="Open Sans" panose="020B0606030504020204" pitchFamily="34" charset="0"/>
              </a:rPr>
              <a:t>NVR 3 and CMS 2</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35602063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461665"/>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Digital Signage</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145012"/>
            <a:ext cx="5167144" cy="1323439"/>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ACTi provides end-to-end solution for effective and real-time communication. Digital signage is able to display various contents such as pre-recorded video, live video streams, images, text and web pages with customized layout.</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9338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digital signage can be used as:</a:t>
            </a:r>
          </a:p>
          <a:p>
            <a:pPr marL="342900" indent="-342900" algn="l">
              <a:buAutoNum type="arabicPeriod"/>
            </a:pPr>
            <a:r>
              <a:rPr lang="en-US" sz="1600" dirty="0">
                <a:solidFill>
                  <a:schemeClr val="tx1">
                    <a:lumMod val="50000"/>
                    <a:lumOff val="50000"/>
                  </a:schemeClr>
                </a:solidFill>
                <a:latin typeface="Open Sans" panose="020B0606030504020204" pitchFamily="34" charset="0"/>
              </a:rPr>
              <a:t>General Advertising</a:t>
            </a:r>
          </a:p>
          <a:p>
            <a:pPr marL="342900" indent="-342900" algn="l">
              <a:buAutoNum type="arabicPeriod"/>
            </a:pPr>
            <a:r>
              <a:rPr lang="en-US" sz="1600" dirty="0">
                <a:solidFill>
                  <a:schemeClr val="tx1">
                    <a:lumMod val="50000"/>
                    <a:lumOff val="50000"/>
                  </a:schemeClr>
                </a:solidFill>
                <a:latin typeface="Open Sans" panose="020B0606030504020204" pitchFamily="34" charset="0"/>
              </a:rPr>
              <a:t>Notifications, Reminders, Instructions</a:t>
            </a:r>
          </a:p>
          <a:p>
            <a:pPr marL="342900" indent="-342900" algn="l">
              <a:buAutoNum type="arabicPeriod"/>
            </a:pPr>
            <a:r>
              <a:rPr lang="en-US" sz="1600" dirty="0">
                <a:solidFill>
                  <a:schemeClr val="tx1">
                    <a:lumMod val="50000"/>
                    <a:lumOff val="50000"/>
                  </a:schemeClr>
                </a:solidFill>
                <a:latin typeface="Open Sans" panose="020B0606030504020204" pitchFamily="34" charset="0"/>
              </a:rPr>
              <a:t>Surveillance Monitoring, Scam Prevention</a:t>
            </a:r>
          </a:p>
        </p:txBody>
      </p:sp>
      <p:sp>
        <p:nvSpPr>
          <p:cNvPr id="2" name="TextBox 1">
            <a:extLst>
              <a:ext uri="{FF2B5EF4-FFF2-40B4-BE49-F238E27FC236}">
                <a16:creationId xmlns:a16="http://schemas.microsoft.com/office/drawing/2014/main" id="{7FDBAC82-1375-FEDA-303C-F3357C49D712}"/>
              </a:ext>
            </a:extLst>
          </p:cNvPr>
          <p:cNvSpPr txBox="1"/>
          <p:nvPr/>
        </p:nvSpPr>
        <p:spPr>
          <a:xfrm>
            <a:off x="199056" y="4552672"/>
            <a:ext cx="8855846" cy="1077218"/>
          </a:xfrm>
          <a:prstGeom prst="rect">
            <a:avLst/>
          </a:prstGeom>
          <a:noFill/>
        </p:spPr>
        <p:txBody>
          <a:bodyPr wrap="square">
            <a:spAutoFit/>
          </a:bodyPr>
          <a:lstStyle/>
          <a:p>
            <a:pPr algn="l"/>
            <a:endParaRPr lang="en-US" sz="1600" dirty="0">
              <a:solidFill>
                <a:schemeClr val="tx1">
                  <a:lumMod val="50000"/>
                  <a:lumOff val="50000"/>
                </a:schemeClr>
              </a:solidFill>
              <a:latin typeface="Open Sans" panose="020B0606030504020204" pitchFamily="34" charset="0"/>
            </a:endParaRPr>
          </a:p>
          <a:p>
            <a:pPr algn="l"/>
            <a:r>
              <a:rPr lang="en-US" sz="1600" dirty="0">
                <a:solidFill>
                  <a:schemeClr val="tx1">
                    <a:lumMod val="50000"/>
                    <a:lumOff val="50000"/>
                  </a:schemeClr>
                </a:solidFill>
                <a:latin typeface="Open Sans" panose="020B0606030504020204" pitchFamily="34" charset="0"/>
              </a:rPr>
              <a:t>For General Advertising, Notifications, Reminders, Instructions, the </a:t>
            </a:r>
            <a:r>
              <a:rPr lang="en-US" sz="1600" b="1" dirty="0">
                <a:solidFill>
                  <a:schemeClr val="tx1">
                    <a:lumMod val="50000"/>
                    <a:lumOff val="50000"/>
                  </a:schemeClr>
                </a:solidFill>
                <a:latin typeface="Open Sans" panose="020B0606030504020204" pitchFamily="34" charset="0"/>
              </a:rPr>
              <a:t>cloud-based digital signage </a:t>
            </a:r>
            <a:r>
              <a:rPr lang="en-US" sz="1600" dirty="0">
                <a:solidFill>
                  <a:schemeClr val="tx1">
                    <a:lumMod val="50000"/>
                    <a:lumOff val="50000"/>
                  </a:schemeClr>
                </a:solidFill>
                <a:latin typeface="Open Sans" panose="020B0606030504020204" pitchFamily="34" charset="0"/>
              </a:rPr>
              <a:t>is used. For Theft Prevention, the </a:t>
            </a:r>
            <a:r>
              <a:rPr lang="en-US" sz="1600" b="1" dirty="0">
                <a:solidFill>
                  <a:schemeClr val="tx1">
                    <a:lumMod val="50000"/>
                    <a:lumOff val="50000"/>
                  </a:schemeClr>
                </a:solidFill>
                <a:latin typeface="Open Sans" panose="020B0606030504020204" pitchFamily="34" charset="0"/>
              </a:rPr>
              <a:t>ECD-series decoders </a:t>
            </a:r>
            <a:r>
              <a:rPr lang="en-US" sz="1600" dirty="0">
                <a:solidFill>
                  <a:schemeClr val="tx1">
                    <a:lumMod val="50000"/>
                    <a:lumOff val="50000"/>
                  </a:schemeClr>
                </a:solidFill>
                <a:latin typeface="Open Sans" panose="020B0606030504020204" pitchFamily="34" charset="0"/>
              </a:rPr>
              <a:t>are used along with ACTi’s VMS solution.</a:t>
            </a:r>
            <a:endParaRPr lang="en-US" sz="1600" b="0" i="0" dirty="0">
              <a:solidFill>
                <a:srgbClr val="535353"/>
              </a:solidFill>
              <a:effectLst/>
              <a:latin typeface="Open Sans" panose="020B0606030504020204" pitchFamily="34" charset="0"/>
            </a:endParaRP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92355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485701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657859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3" name="Picture 2">
            <a:extLst>
              <a:ext uri="{FF2B5EF4-FFF2-40B4-BE49-F238E27FC236}">
                <a16:creationId xmlns:a16="http://schemas.microsoft.com/office/drawing/2014/main" id="{08E425E2-6827-55B0-53BF-93A7D9E4703A}"/>
              </a:ext>
            </a:extLst>
          </p:cNvPr>
          <p:cNvPicPr>
            <a:picLocks noChangeAspect="1"/>
          </p:cNvPicPr>
          <p:nvPr/>
        </p:nvPicPr>
        <p:blipFill>
          <a:blip r:embed="rId9">
            <a:extLst>
              <a:ext uri="{28A0092B-C50C-407E-A947-70E740481C1C}">
                <a14:useLocalDpi xmlns:a14="http://schemas.microsoft.com/office/drawing/2010/main" val="0"/>
              </a:ext>
            </a:extLst>
          </a:blip>
          <a:srcRect l="4739" r="4739"/>
          <a:stretch/>
        </p:blipFill>
        <p:spPr>
          <a:xfrm>
            <a:off x="347166" y="1711546"/>
            <a:ext cx="2912256" cy="1873179"/>
          </a:xfrm>
          <a:prstGeom prst="rect">
            <a:avLst/>
          </a:prstGeom>
        </p:spPr>
      </p:pic>
      <p:grpSp>
        <p:nvGrpSpPr>
          <p:cNvPr id="17" name="Group 16">
            <a:extLst>
              <a:ext uri="{FF2B5EF4-FFF2-40B4-BE49-F238E27FC236}">
                <a16:creationId xmlns:a16="http://schemas.microsoft.com/office/drawing/2014/main" id="{56B5E169-65A2-1C73-4956-F4C7E694B300}"/>
              </a:ext>
            </a:extLst>
          </p:cNvPr>
          <p:cNvGrpSpPr/>
          <p:nvPr/>
        </p:nvGrpSpPr>
        <p:grpSpPr>
          <a:xfrm>
            <a:off x="71799" y="6027990"/>
            <a:ext cx="1788898" cy="646331"/>
            <a:chOff x="1964222" y="5629890"/>
            <a:chExt cx="1788898" cy="646331"/>
          </a:xfrm>
        </p:grpSpPr>
        <p:sp>
          <p:nvSpPr>
            <p:cNvPr id="15" name="TextBox 14">
              <a:extLst>
                <a:ext uri="{FF2B5EF4-FFF2-40B4-BE49-F238E27FC236}">
                  <a16:creationId xmlns:a16="http://schemas.microsoft.com/office/drawing/2014/main" id="{782ECECC-205E-79BC-EEA8-D5FB26A49388}"/>
                </a:ext>
              </a:extLst>
            </p:cNvPr>
            <p:cNvSpPr txBox="1"/>
            <p:nvPr/>
          </p:nvSpPr>
          <p:spPr>
            <a:xfrm>
              <a:off x="1964222" y="5629890"/>
              <a:ext cx="1788898" cy="646331"/>
            </a:xfrm>
            <a:prstGeom prst="rect">
              <a:avLst/>
            </a:prstGeom>
            <a:solidFill>
              <a:schemeClr val="bg1"/>
            </a:solidFill>
          </p:spPr>
          <p:txBody>
            <a:bodyPr wrap="square" rtlCol="0">
              <a:spAutoFit/>
            </a:bodyPr>
            <a:lstStyle/>
            <a:p>
              <a:r>
                <a:rPr lang="en-US" sz="1200" b="1" dirty="0">
                  <a:solidFill>
                    <a:schemeClr val="bg1">
                      <a:lumMod val="50000"/>
                    </a:schemeClr>
                  </a:solidFill>
                </a:rPr>
                <a:t>Cloud-based Digital Signage Solution</a:t>
              </a:r>
            </a:p>
            <a:p>
              <a:r>
                <a:rPr lang="en-US" sz="1200" b="1" dirty="0">
                  <a:solidFill>
                    <a:schemeClr val="bg1">
                      <a:lumMod val="50000"/>
                    </a:schemeClr>
                  </a:solidFill>
                </a:rPr>
                <a:t>(SF21)</a:t>
              </a:r>
            </a:p>
          </p:txBody>
        </p:sp>
        <p:sp>
          <p:nvSpPr>
            <p:cNvPr id="16" name="TextBox 15">
              <a:extLst>
                <a:ext uri="{FF2B5EF4-FFF2-40B4-BE49-F238E27FC236}">
                  <a16:creationId xmlns:a16="http://schemas.microsoft.com/office/drawing/2014/main" id="{C6F7A6A0-D994-B12A-D2E1-69BC41937FB8}"/>
                </a:ext>
              </a:extLst>
            </p:cNvPr>
            <p:cNvSpPr txBox="1"/>
            <p:nvPr/>
          </p:nvSpPr>
          <p:spPr>
            <a:xfrm>
              <a:off x="3135786" y="5939824"/>
              <a:ext cx="559931" cy="276999"/>
            </a:xfrm>
            <a:prstGeom prst="rect">
              <a:avLst/>
            </a:prstGeom>
            <a:noFill/>
          </p:spPr>
          <p:txBody>
            <a:bodyPr wrap="square" rtlCol="0">
              <a:spAutoFit/>
            </a:bodyPr>
            <a:lstStyle/>
            <a:p>
              <a:r>
                <a:rPr lang="en-US" sz="1200" i="1" dirty="0">
                  <a:solidFill>
                    <a:srgbClr val="0000FF"/>
                  </a:solidFill>
                  <a:hlinkClick r:id="rId10"/>
                </a:rPr>
                <a:t>Read</a:t>
              </a:r>
              <a:endParaRPr lang="en-US" sz="1200" i="1" dirty="0">
                <a:solidFill>
                  <a:srgbClr val="0000FF"/>
                </a:solidFill>
              </a:endParaRPr>
            </a:p>
          </p:txBody>
        </p:sp>
      </p:grpSp>
    </p:spTree>
    <p:extLst>
      <p:ext uri="{BB962C8B-B14F-4D97-AF65-F5344CB8AC3E}">
        <p14:creationId xmlns:p14="http://schemas.microsoft.com/office/powerpoint/2010/main" val="264970448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Intercom Service</a:t>
            </a:r>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Utility,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NVR 3</a:t>
            </a:r>
            <a:r>
              <a:rPr lang="en-US" sz="1600" b="1" dirty="0">
                <a:solidFill>
                  <a:srgbClr val="535353"/>
                </a:solidFill>
                <a:latin typeface="Open Sans" panose="020B0606030504020204" pitchFamily="34" charset="0"/>
              </a:rPr>
              <a:t> or</a:t>
            </a:r>
            <a:r>
              <a:rPr lang="en-US" sz="1600" b="1" i="0" dirty="0">
                <a:solidFill>
                  <a:srgbClr val="535353"/>
                </a:solidFill>
                <a:effectLst/>
                <a:latin typeface="Open Sans" panose="020B0606030504020204" pitchFamily="34" charset="0"/>
              </a:rPr>
              <a:t> </a:t>
            </a:r>
            <a:r>
              <a:rPr lang="en-US" sz="1600" b="1" dirty="0">
                <a:solidFill>
                  <a:srgbClr val="535353"/>
                </a:solidFill>
                <a:latin typeface="Open Sans" panose="020B0606030504020204" pitchFamily="34" charset="0"/>
              </a:rPr>
              <a:t>CMS 2 </a:t>
            </a:r>
            <a:r>
              <a:rPr lang="en-US" sz="1600" b="0" i="0" dirty="0">
                <a:solidFill>
                  <a:srgbClr val="535353"/>
                </a:solidFill>
                <a:effectLst/>
                <a:latin typeface="Open Sans" panose="020B0606030504020204" pitchFamily="34" charset="0"/>
              </a:rPr>
              <a:t>along with intercom devices such as </a:t>
            </a:r>
            <a:r>
              <a:rPr lang="en-US" sz="1600" b="1" i="0" dirty="0">
                <a:solidFill>
                  <a:srgbClr val="535353"/>
                </a:solidFill>
                <a:effectLst/>
                <a:latin typeface="Open Sans" panose="020B0606030504020204" pitchFamily="34" charset="0"/>
              </a:rPr>
              <a:t>Q950</a:t>
            </a:r>
            <a:r>
              <a:rPr lang="en-US" sz="1600" b="0" i="0" dirty="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cstate="print">
            <a:extLst>
              <a:ext uri="{28A0092B-C50C-407E-A947-70E740481C1C}">
                <a14:useLocalDpi xmlns:a14="http://schemas.microsoft.com/office/drawing/2010/main" val="0"/>
              </a:ext>
            </a:extLst>
          </a:blip>
          <a:srcRect/>
          <a:stretch/>
        </p:blipFill>
        <p:spPr>
          <a:xfrm>
            <a:off x="287357" y="1795491"/>
            <a:ext cx="3270148" cy="1884217"/>
          </a:xfrm>
          <a:prstGeom prst="rect">
            <a:avLst/>
          </a:prstGeom>
        </p:spPr>
      </p:pic>
    </p:spTree>
    <p:extLst>
      <p:ext uri="{BB962C8B-B14F-4D97-AF65-F5344CB8AC3E}">
        <p14:creationId xmlns:p14="http://schemas.microsoft.com/office/powerpoint/2010/main" val="39365460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830997"/>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Blacklisted Persons Identification</a:t>
            </a: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3120" y="2551531"/>
            <a:ext cx="4755929" cy="584775"/>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Identify the blacklisted persons by recognizing their faces automatically.</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584775"/>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 banks may have a list of individuals who might be a potential risk for the bank. An early notification of the arrival of the blacklisted person helps the staff be prepared for that.</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Face Recognition </a:t>
            </a:r>
            <a:r>
              <a:rPr lang="en-US" sz="1600" i="0" dirty="0">
                <a:solidFill>
                  <a:srgbClr val="535353"/>
                </a:solidFill>
                <a:effectLst/>
                <a:latin typeface="Open Sans" panose="020B0606030504020204" pitchFamily="34" charset="0"/>
              </a:rPr>
              <a:t>supported surveillance cameras.</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rcRect/>
          <a:stretch/>
        </p:blipFill>
        <p:spPr>
          <a:xfrm>
            <a:off x="325606" y="1786067"/>
            <a:ext cx="3049511" cy="2047529"/>
          </a:xfrm>
          <a:prstGeom prst="rect">
            <a:avLst/>
          </a:prstGeom>
        </p:spPr>
      </p:pic>
    </p:spTree>
    <p:extLst>
      <p:ext uri="{BB962C8B-B14F-4D97-AF65-F5344CB8AC3E}">
        <p14:creationId xmlns:p14="http://schemas.microsoft.com/office/powerpoint/2010/main" val="14507828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077218"/>
          </a:xfrm>
          <a:prstGeom prst="rect">
            <a:avLst/>
          </a:prstGeom>
          <a:noFill/>
        </p:spPr>
        <p:txBody>
          <a:bodyPr wrap="square" lIns="91440" tIns="45720" rIns="91440" bIns="45720" anchor="t">
            <a:spAutoFit/>
          </a:bodyPr>
          <a:lstStyle/>
          <a:p>
            <a:r>
              <a:rPr lang="en-US" sz="1600" dirty="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or suspicious devices are considered risk items that should be handled quickly. Those objects can sometimes be accidentally forgotten there.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Retail: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dirty="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On-the-Go Surveillance</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dirty="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dirty="0">
              <a:solidFill>
                <a:srgbClr val="535353"/>
              </a:solidFill>
              <a:latin typeface="Open Sans" panose="020B0606030504020204" pitchFamily="34" charset="0"/>
            </a:endParaRP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ACTi Mobile Client, </a:t>
            </a:r>
            <a:r>
              <a:rPr lang="en-US" sz="1600" b="0" i="0" dirty="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36103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dirty="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dirty="0">
              <a:solidFill>
                <a:schemeClr val="tx1">
                  <a:lumMod val="50000"/>
                  <a:lumOff val="50000"/>
                </a:schemeClr>
              </a:solidFill>
              <a:latin typeface="Open Sans" panose="020B0606030504020204" pitchFamily="34" charset="0"/>
            </a:endParaRPr>
          </a:p>
          <a:p>
            <a:r>
              <a:rPr lang="en-US" sz="1400" dirty="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39287703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Data Center: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dirty="0">
                <a:solidFill>
                  <a:schemeClr val="tx1">
                    <a:lumMod val="50000"/>
                    <a:lumOff val="50000"/>
                  </a:schemeClr>
                </a:solidFill>
                <a:effectLst/>
                <a:latin typeface="Open Sans" panose="020B0606030504020204" pitchFamily="34" charset="0"/>
              </a:rPr>
              <a:t>Vehicle Access Control</a:t>
            </a:r>
          </a:p>
          <a:p>
            <a:br>
              <a:rPr lang="en-US" b="0" i="0" dirty="0">
                <a:solidFill>
                  <a:srgbClr val="FFFFFF"/>
                </a:solidFill>
                <a:effectLst/>
                <a:latin typeface="Open Sans" panose="020B0606030504020204" pitchFamily="34" charset="0"/>
              </a:rPr>
            </a:br>
            <a:endParaRPr lang="en-US" dirty="0"/>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dirty="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dirty="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dirty="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dirty="0">
                <a:solidFill>
                  <a:srgbClr val="535353"/>
                </a:solidFill>
                <a:effectLst/>
                <a:latin typeface="Open Sans" panose="020B0606030504020204" pitchFamily="34" charset="0"/>
              </a:rPr>
              <a:t>This is based on the </a:t>
            </a:r>
            <a:r>
              <a:rPr lang="en-US" sz="1600" b="1" i="0" dirty="0">
                <a:solidFill>
                  <a:srgbClr val="535353"/>
                </a:solidFill>
                <a:effectLst/>
                <a:latin typeface="Open Sans" panose="020B0606030504020204" pitchFamily="34" charset="0"/>
              </a:rPr>
              <a:t>ALPR </a:t>
            </a:r>
            <a:r>
              <a:rPr lang="en-US" sz="1600" b="0" i="0" dirty="0">
                <a:solidFill>
                  <a:srgbClr val="535353"/>
                </a:solidFill>
                <a:effectLst/>
                <a:latin typeface="Open Sans" panose="020B0606030504020204" pitchFamily="34" charset="0"/>
              </a:rPr>
              <a:t>analytics inside ACTi cameras. </a:t>
            </a:r>
            <a:r>
              <a:rPr lang="en-US" sz="1600" b="0" i="0" dirty="0">
                <a:solidFill>
                  <a:schemeClr val="tx2">
                    <a:lumMod val="60000"/>
                    <a:lumOff val="40000"/>
                  </a:schemeClr>
                </a:solidFill>
                <a:effectLst/>
                <a:latin typeface="Open Sans" panose="020B0606030504020204" pitchFamily="34" charset="0"/>
                <a:hlinkClick r:id="rId4" action="ppaction://hlinksldjump"/>
              </a:rPr>
              <a:t>Read More</a:t>
            </a:r>
            <a:r>
              <a:rPr lang="en-US" sz="1600" b="0" i="0" dirty="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dirty="0">
                <a:solidFill>
                  <a:srgbClr val="0000FF"/>
                </a:solidFill>
                <a:hlinkClick r:id="rId6"/>
              </a:rPr>
              <a:t>Read</a:t>
            </a:r>
            <a:endParaRPr lang="en-US" sz="1200" i="1" dirty="0">
              <a:solidFill>
                <a:srgbClr val="0000FF"/>
              </a:solidFill>
            </a:endParaRPr>
          </a:p>
        </p:txBody>
      </p:sp>
    </p:spTree>
    <p:extLst>
      <p:ext uri="{BB962C8B-B14F-4D97-AF65-F5344CB8AC3E}">
        <p14:creationId xmlns:p14="http://schemas.microsoft.com/office/powerpoint/2010/main" val="30549436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extLst>
              <p:ext uri="{D42A27DB-BD31-4B8C-83A1-F6EECF244321}">
                <p14:modId xmlns:p14="http://schemas.microsoft.com/office/powerpoint/2010/main" val="2607091901"/>
              </p:ext>
            </p:extLst>
          </p:nvPr>
        </p:nvGraphicFramePr>
        <p:xfrm>
          <a:off x="83507" y="1602753"/>
          <a:ext cx="8939881" cy="5129377"/>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739302">
                  <a:extLst>
                    <a:ext uri="{9D8B030D-6E8A-4147-A177-3AD203B41FA5}">
                      <a16:colId xmlns:a16="http://schemas.microsoft.com/office/drawing/2014/main" val="2122113404"/>
                    </a:ext>
                  </a:extLst>
                </a:gridCol>
                <a:gridCol w="1021405">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625045">
                <a:tc>
                  <a:txBody>
                    <a:bodyPr/>
                    <a:lstStyle/>
                    <a:p>
                      <a:endParaRPr lang="en-US" sz="1300">
                        <a:solidFill>
                          <a:schemeClr val="tx1">
                            <a:lumMod val="76000"/>
                            <a:lumOff val="24000"/>
                          </a:schemeClr>
                        </a:solidFill>
                      </a:endParaRPr>
                    </a:p>
                  </a:txBody>
                  <a:tcPr/>
                </a:tc>
                <a:tc>
                  <a:txBody>
                    <a:bodyPr/>
                    <a:lstStyle/>
                    <a:p>
                      <a:r>
                        <a:rPr lang="en-US" sz="1300" dirty="0">
                          <a:solidFill>
                            <a:schemeClr val="bg1"/>
                          </a:solidFill>
                        </a:rPr>
                        <a:t>Entrance / Gate</a:t>
                      </a:r>
                    </a:p>
                  </a:txBody>
                  <a:tcPr/>
                </a:tc>
                <a:tc>
                  <a:txBody>
                    <a:bodyPr/>
                    <a:lstStyle/>
                    <a:p>
                      <a:r>
                        <a:rPr lang="en-US" sz="1300" dirty="0">
                          <a:solidFill>
                            <a:schemeClr val="bg1"/>
                          </a:solidFill>
                        </a:rPr>
                        <a:t>Service Desk</a:t>
                      </a:r>
                    </a:p>
                  </a:txBody>
                  <a:tcPr/>
                </a:tc>
                <a:tc>
                  <a:txBody>
                    <a:bodyPr/>
                    <a:lstStyle/>
                    <a:p>
                      <a:r>
                        <a:rPr lang="en-US" sz="1300" dirty="0">
                          <a:solidFill>
                            <a:schemeClr val="bg1"/>
                          </a:solidFill>
                        </a:rPr>
                        <a:t>Seating Area</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Equipment Room</a:t>
                      </a:r>
                    </a:p>
                  </a:txBody>
                  <a:tcPr/>
                </a:tc>
                <a:tc>
                  <a:txBody>
                    <a:bodyPr/>
                    <a:lstStyle/>
                    <a:p>
                      <a:r>
                        <a:rPr lang="en-US" sz="1300" dirty="0">
                          <a:solidFill>
                            <a:schemeClr val="bg1"/>
                          </a:solidFill>
                        </a:rPr>
                        <a:t>Stairway</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dirty="0">
                          <a:solidFill>
                            <a:schemeClr val="bg1"/>
                          </a:solidFill>
                        </a:rPr>
                        <a:t>Control Room</a:t>
                      </a:r>
                    </a:p>
                  </a:txBody>
                  <a:tcPr/>
                </a:tc>
                <a:tc>
                  <a:txBody>
                    <a:bodyPr/>
                    <a:lstStyle/>
                    <a:p>
                      <a:r>
                        <a:rPr lang="en-US" sz="1300" dirty="0">
                          <a:solidFill>
                            <a:schemeClr val="bg1"/>
                          </a:solidFill>
                        </a:rPr>
                        <a:t>Office</a:t>
                      </a:r>
                    </a:p>
                  </a:txBody>
                  <a:tcPr/>
                </a:tc>
                <a:tc>
                  <a:txBody>
                    <a:bodyPr/>
                    <a:lstStyle/>
                    <a:p>
                      <a:r>
                        <a:rPr lang="en-US" sz="1300" dirty="0">
                          <a:solidFill>
                            <a:schemeClr val="bg1"/>
                          </a:solidFill>
                        </a:rPr>
                        <a:t>Surrounding</a:t>
                      </a:r>
                    </a:p>
                  </a:txBody>
                  <a:tcPr/>
                </a:tc>
                <a:extLst>
                  <a:ext uri="{0D108BD9-81ED-4DB2-BD59-A6C34878D82A}">
                    <a16:rowId xmlns:a16="http://schemas.microsoft.com/office/drawing/2014/main" val="2090737549"/>
                  </a:ext>
                </a:extLst>
              </a:tr>
              <a:tr h="444476">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44476">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44476">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10431295"/>
                  </a:ext>
                </a:extLst>
              </a:tr>
              <a:tr h="625045">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674638168"/>
                  </a:ext>
                </a:extLst>
              </a:tr>
              <a:tr h="625045">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endParaRPr lang="en-US" sz="1300" dirty="0">
                        <a:solidFill>
                          <a:schemeClr val="tx1">
                            <a:lumMod val="76000"/>
                            <a:lumOff val="24000"/>
                          </a:schemeClr>
                        </a:solidFill>
                      </a:endParaRPr>
                    </a:p>
                  </a:txBody>
                  <a:tcPr anchor="ctr"/>
                </a:tc>
                <a:extLst>
                  <a:ext uri="{0D108BD9-81ED-4DB2-BD59-A6C34878D82A}">
                    <a16:rowId xmlns:a16="http://schemas.microsoft.com/office/drawing/2014/main" val="2253065483"/>
                  </a:ext>
                </a:extLst>
              </a:tr>
              <a:tr h="444476">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625045">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539416">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322971614"/>
                  </a:ext>
                </a:extLst>
              </a:tr>
            </a:tbl>
          </a:graphicData>
        </a:graphic>
      </p:graphicFrame>
    </p:spTree>
    <p:extLst>
      <p:ext uri="{BB962C8B-B14F-4D97-AF65-F5344CB8AC3E}">
        <p14:creationId xmlns:p14="http://schemas.microsoft.com/office/powerpoint/2010/main" val="22440273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extLst>
              <p:ext uri="{D42A27DB-BD31-4B8C-83A1-F6EECF244321}">
                <p14:modId xmlns:p14="http://schemas.microsoft.com/office/powerpoint/2010/main" val="2318368966"/>
              </p:ext>
            </p:extLst>
          </p:nvPr>
        </p:nvGraphicFramePr>
        <p:xfrm>
          <a:off x="463752" y="2078928"/>
          <a:ext cx="8028398" cy="4071140"/>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dirty="0">
                        <a:solidFill>
                          <a:schemeClr val="bg1"/>
                        </a:solidFill>
                        <a:latin typeface="+mn-lt"/>
                        <a:ea typeface="+mn-ea"/>
                        <a:cs typeface="+mn-cs"/>
                      </a:endParaRPr>
                    </a:p>
                  </a:txBody>
                  <a:tcPr/>
                </a:tc>
                <a:tc>
                  <a:txBody>
                    <a:bodyPr/>
                    <a:lstStyle/>
                    <a:p>
                      <a:r>
                        <a:rPr lang="en-US" sz="1300" dirty="0">
                          <a:solidFill>
                            <a:schemeClr val="bg1"/>
                          </a:solidFill>
                        </a:rPr>
                        <a:t>Windows NVR (NVR 3)</a:t>
                      </a:r>
                    </a:p>
                  </a:txBody>
                  <a:tcPr/>
                </a:tc>
                <a:tc>
                  <a:txBody>
                    <a:bodyPr/>
                    <a:lstStyle/>
                    <a:p>
                      <a:r>
                        <a:rPr lang="en-US" sz="1300" dirty="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dirty="0">
                          <a:solidFill>
                            <a:schemeClr val="tx1">
                              <a:lumMod val="76000"/>
                              <a:lumOff val="24000"/>
                            </a:schemeClr>
                          </a:solidFill>
                        </a:rPr>
                        <a:t>Thermal Cameras (</a:t>
                      </a:r>
                      <a:r>
                        <a:rPr lang="en-US" sz="1300" dirty="0">
                          <a:solidFill>
                            <a:schemeClr val="tx1">
                              <a:lumMod val="76000"/>
                              <a:lumOff val="24000"/>
                            </a:schemeClr>
                          </a:solidFill>
                          <a:hlinkClick r:id="rId3"/>
                        </a:rPr>
                        <a:t>VMGB-370</a:t>
                      </a:r>
                      <a:r>
                        <a:rPr lang="en-US" sz="1300" dirty="0">
                          <a:solidFill>
                            <a:schemeClr val="tx1">
                              <a:lumMod val="76000"/>
                              <a:lumOff val="24000"/>
                            </a:schemeClr>
                          </a:solidFill>
                        </a:rPr>
                        <a:t>, </a:t>
                      </a:r>
                      <a:r>
                        <a:rPr lang="en-US" sz="1300" dirty="0">
                          <a:solidFill>
                            <a:schemeClr val="tx1">
                              <a:lumMod val="76000"/>
                              <a:lumOff val="24000"/>
                            </a:schemeClr>
                          </a:solidFill>
                          <a:hlinkClick r:id="rId4"/>
                        </a:rPr>
                        <a:t>VMGB-371</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dirty="0">
                          <a:solidFill>
                            <a:schemeClr val="tx1">
                              <a:lumMod val="76000"/>
                              <a:lumOff val="24000"/>
                            </a:schemeClr>
                          </a:solidFill>
                        </a:rPr>
                        <a:t>Intercom (</a:t>
                      </a:r>
                      <a:r>
                        <a:rPr lang="en-US" sz="1300" dirty="0">
                          <a:solidFill>
                            <a:schemeClr val="tx1">
                              <a:lumMod val="76000"/>
                              <a:lumOff val="24000"/>
                            </a:schemeClr>
                          </a:solidFill>
                          <a:hlinkClick r:id="rId5"/>
                        </a:rPr>
                        <a:t>Q950</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dirty="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dirty="0">
                          <a:solidFill>
                            <a:schemeClr val="tx1">
                              <a:lumMod val="76000"/>
                              <a:lumOff val="24000"/>
                            </a:schemeClr>
                          </a:solidFill>
                        </a:rPr>
                        <a:t>Access Control Door Station (</a:t>
                      </a:r>
                      <a:r>
                        <a:rPr lang="en-US" sz="1300" dirty="0">
                          <a:solidFill>
                            <a:schemeClr val="tx1">
                              <a:lumMod val="76000"/>
                              <a:lumOff val="24000"/>
                            </a:schemeClr>
                          </a:solidFill>
                          <a:hlinkClick r:id="rId7"/>
                        </a:rPr>
                        <a:t>R1- R7- series readers/controllers</a:t>
                      </a:r>
                      <a:r>
                        <a:rPr lang="en-US" sz="1300" dirty="0">
                          <a:solidFill>
                            <a:schemeClr val="tx1">
                              <a:lumMod val="76000"/>
                              <a:lumOff val="24000"/>
                            </a:schemeClr>
                          </a:solidFill>
                        </a:rPr>
                        <a:t>)</a:t>
                      </a:r>
                    </a:p>
                  </a:txBody>
                  <a:tcPr anchor="ctr"/>
                </a:tc>
                <a:tc>
                  <a:txBody>
                    <a:bodyPr/>
                    <a:lstStyle/>
                    <a:p>
                      <a:pPr algn="ctr"/>
                      <a:endParaRPr lang="en-US" sz="1300" dirty="0">
                        <a:solidFill>
                          <a:schemeClr val="tx1">
                            <a:lumMod val="76000"/>
                            <a:lumOff val="24000"/>
                          </a:schemeClr>
                        </a:solidFill>
                      </a:endParaRP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dirty="0">
                          <a:solidFill>
                            <a:schemeClr val="tx1">
                              <a:lumMod val="76000"/>
                              <a:lumOff val="24000"/>
                            </a:schemeClr>
                          </a:solidFill>
                        </a:rPr>
                        <a:t>People Counter for Tailgating prevention (</a:t>
                      </a:r>
                      <a:r>
                        <a:rPr lang="en-US" sz="1300" dirty="0">
                          <a:solidFill>
                            <a:schemeClr val="tx1">
                              <a:lumMod val="76000"/>
                              <a:lumOff val="24000"/>
                            </a:schemeClr>
                          </a:solidFill>
                          <a:hlinkClick r:id="rId8"/>
                        </a:rPr>
                        <a:t>Q963</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dirty="0">
                          <a:solidFill>
                            <a:schemeClr val="tx1">
                              <a:lumMod val="76000"/>
                              <a:lumOff val="24000"/>
                            </a:schemeClr>
                          </a:solidFill>
                        </a:rPr>
                        <a:t>General Surveillance Bullets (</a:t>
                      </a:r>
                      <a:r>
                        <a:rPr lang="en-US" sz="1300" dirty="0">
                          <a:solidFill>
                            <a:schemeClr val="tx1">
                              <a:lumMod val="76000"/>
                              <a:lumOff val="24000"/>
                            </a:schemeClr>
                          </a:solidFill>
                          <a:hlinkClick r:id="rId9"/>
                        </a:rPr>
                        <a:t>3xx, 4xx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dirty="0">
                          <a:solidFill>
                            <a:schemeClr val="tx1">
                              <a:lumMod val="76000"/>
                              <a:lumOff val="24000"/>
                            </a:schemeClr>
                          </a:solidFill>
                        </a:rPr>
                        <a:t>General Surveillance Domes (</a:t>
                      </a:r>
                      <a:r>
                        <a:rPr lang="en-US" sz="1300" dirty="0">
                          <a:solidFill>
                            <a:schemeClr val="tx1">
                              <a:lumMod val="76000"/>
                              <a:lumOff val="24000"/>
                            </a:schemeClr>
                          </a:solidFill>
                          <a:hlinkClick r:id="rId10"/>
                        </a:rPr>
                        <a:t>91x, 7xx, 8xx series</a:t>
                      </a:r>
                      <a:r>
                        <a:rPr lang="en-US" sz="1300" dirty="0">
                          <a:solidFill>
                            <a:schemeClr val="tx1">
                              <a:lumMod val="76000"/>
                              <a:lumOff val="24000"/>
                            </a:schemeClr>
                          </a:solidFill>
                        </a:rPr>
                        <a:t>) </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2250837835"/>
                  </a:ext>
                </a:extLst>
              </a:tr>
              <a:tr h="450769">
                <a:tc>
                  <a:txBody>
                    <a:bodyPr/>
                    <a:lstStyle/>
                    <a:p>
                      <a:r>
                        <a:rPr lang="en-US" sz="1300" dirty="0">
                          <a:solidFill>
                            <a:schemeClr val="tx1">
                              <a:lumMod val="76000"/>
                              <a:lumOff val="24000"/>
                            </a:schemeClr>
                          </a:solidFill>
                        </a:rPr>
                        <a:t>Surveillance PTZ (</a:t>
                      </a:r>
                      <a:r>
                        <a:rPr lang="en-US" sz="1300" dirty="0">
                          <a:solidFill>
                            <a:schemeClr val="tx1">
                              <a:lumMod val="76000"/>
                              <a:lumOff val="24000"/>
                            </a:schemeClr>
                          </a:solidFill>
                          <a:hlinkClick r:id="rId11"/>
                        </a:rPr>
                        <a:t>95x/96x/97x Series</a:t>
                      </a:r>
                      <a:r>
                        <a:rPr lang="en-US" sz="1300" dirty="0">
                          <a:solidFill>
                            <a:schemeClr val="tx1">
                              <a:lumMod val="76000"/>
                              <a:lumOff val="24000"/>
                            </a:schemeClr>
                          </a:solidFill>
                        </a:rPr>
                        <a:t>)</a:t>
                      </a:r>
                    </a:p>
                  </a:txBody>
                  <a:tcPr anchor="ctr"/>
                </a:tc>
                <a:tc>
                  <a:txBody>
                    <a:bodyPr/>
                    <a:lstStyle/>
                    <a:p>
                      <a:pPr algn="ctr"/>
                      <a:r>
                        <a:rPr lang="en-US" sz="1300" dirty="0">
                          <a:solidFill>
                            <a:schemeClr val="tx1">
                              <a:lumMod val="76000"/>
                              <a:lumOff val="24000"/>
                            </a:schemeClr>
                          </a:solidFill>
                        </a:rPr>
                        <a:t>Y</a:t>
                      </a:r>
                    </a:p>
                  </a:txBody>
                  <a:tcPr anchor="ctr"/>
                </a:tc>
                <a:tc>
                  <a:txBody>
                    <a:bodyPr/>
                    <a:lstStyle/>
                    <a:p>
                      <a:pPr algn="ctr"/>
                      <a:r>
                        <a:rPr lang="en-US" sz="1300" dirty="0">
                          <a:solidFill>
                            <a:schemeClr val="tx1">
                              <a:lumMod val="76000"/>
                              <a:lumOff val="24000"/>
                            </a:schemeClr>
                          </a:solidFill>
                        </a:rPr>
                        <a:t>Y*</a:t>
                      </a:r>
                    </a:p>
                  </a:txBody>
                  <a:tcPr anchor="ctr"/>
                </a:tc>
                <a:extLst>
                  <a:ext uri="{0D108BD9-81ED-4DB2-BD59-A6C34878D82A}">
                    <a16:rowId xmlns:a16="http://schemas.microsoft.com/office/drawing/2014/main" val="1838231932"/>
                  </a:ext>
                </a:extLst>
              </a:tr>
            </a:tbl>
          </a:graphicData>
        </a:graphic>
      </p:graphicFrame>
      <p:sp>
        <p:nvSpPr>
          <p:cNvPr id="3" name="TextBox 2">
            <a:extLst>
              <a:ext uri="{FF2B5EF4-FFF2-40B4-BE49-F238E27FC236}">
                <a16:creationId xmlns:a16="http://schemas.microsoft.com/office/drawing/2014/main" id="{0306D5D7-A1ED-4BCC-18A3-881F9D100384}"/>
              </a:ext>
            </a:extLst>
          </p:cNvPr>
          <p:cNvSpPr txBox="1"/>
          <p:nvPr/>
        </p:nvSpPr>
        <p:spPr>
          <a:xfrm>
            <a:off x="463751" y="6293796"/>
            <a:ext cx="4468171" cy="307777"/>
          </a:xfrm>
          <a:prstGeom prst="rect">
            <a:avLst/>
          </a:prstGeom>
          <a:noFill/>
        </p:spPr>
        <p:txBody>
          <a:bodyPr wrap="square" rtlCol="0">
            <a:spAutoFit/>
          </a:bodyPr>
          <a:lstStyle/>
          <a:p>
            <a:r>
              <a:rPr lang="en-US" sz="1400" dirty="0"/>
              <a:t>PTZ controls available via NVR interface.</a:t>
            </a:r>
          </a:p>
        </p:txBody>
      </p:sp>
    </p:spTree>
    <p:extLst>
      <p:ext uri="{BB962C8B-B14F-4D97-AF65-F5344CB8AC3E}">
        <p14:creationId xmlns:p14="http://schemas.microsoft.com/office/powerpoint/2010/main" val="278731393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extLst>
              <p:ext uri="{D42A27DB-BD31-4B8C-83A1-F6EECF244321}">
                <p14:modId xmlns:p14="http://schemas.microsoft.com/office/powerpoint/2010/main" val="1492105648"/>
              </p:ext>
            </p:extLst>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dirty="0"/>
                        <a:t>Feature</a:t>
                      </a:r>
                    </a:p>
                  </a:txBody>
                  <a:tcPr>
                    <a:solidFill>
                      <a:schemeClr val="bg1">
                        <a:lumMod val="95000"/>
                      </a:schemeClr>
                    </a:solidFill>
                  </a:tcPr>
                </a:tc>
                <a:tc>
                  <a:txBody>
                    <a:bodyPr/>
                    <a:lstStyle/>
                    <a:p>
                      <a:r>
                        <a:rPr lang="en-US" sz="1400" b="1" dirty="0"/>
                        <a:t>NVR 3 Business</a:t>
                      </a:r>
                    </a:p>
                  </a:txBody>
                  <a:tcPr>
                    <a:solidFill>
                      <a:schemeClr val="bg1">
                        <a:lumMod val="95000"/>
                      </a:schemeClr>
                    </a:solidFill>
                  </a:tcPr>
                </a:tc>
                <a:tc>
                  <a:txBody>
                    <a:bodyPr/>
                    <a:lstStyle/>
                    <a:p>
                      <a:r>
                        <a:rPr lang="en-US" sz="1400" b="1" dirty="0"/>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dirty="0"/>
                        <a:t>Maximum Number of Channels</a:t>
                      </a:r>
                    </a:p>
                  </a:txBody>
                  <a:tcPr anchor="ctr"/>
                </a:tc>
                <a:tc>
                  <a:txBody>
                    <a:bodyPr/>
                    <a:lstStyle/>
                    <a:p>
                      <a:r>
                        <a:rPr lang="en-US" sz="1400" dirty="0"/>
                        <a:t>100</a:t>
                      </a:r>
                    </a:p>
                  </a:txBody>
                  <a:tcPr anchor="ctr"/>
                </a:tc>
                <a:tc>
                  <a:txBody>
                    <a:bodyPr/>
                    <a:lstStyle/>
                    <a:p>
                      <a:r>
                        <a:rPr lang="en-US" sz="1400" dirty="0"/>
                        <a:t>200 </a:t>
                      </a:r>
                      <a:r>
                        <a:rPr lang="en-US" sz="1200" dirty="0">
                          <a:solidFill>
                            <a:schemeClr val="tx1">
                              <a:lumMod val="65000"/>
                              <a:lumOff val="35000"/>
                            </a:schemeClr>
                          </a:solidFill>
                        </a:rPr>
                        <a:t>(Standalone NVR 256)</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dirty="0"/>
                        <a:t>Free ACTi Camera Channels Included</a:t>
                      </a:r>
                    </a:p>
                  </a:txBody>
                  <a:tcPr anchor="ctr"/>
                </a:tc>
                <a:tc>
                  <a:txBody>
                    <a:bodyPr/>
                    <a:lstStyle/>
                    <a:p>
                      <a:r>
                        <a:rPr lang="en-US" sz="1400" dirty="0"/>
                        <a:t>32</a:t>
                      </a:r>
                    </a:p>
                  </a:txBody>
                  <a:tcPr anchor="ctr"/>
                </a:tc>
                <a:tc>
                  <a:txBody>
                    <a:bodyPr/>
                    <a:lstStyle/>
                    <a:p>
                      <a:r>
                        <a:rPr lang="en-US" sz="1400" dirty="0"/>
                        <a:t>1</a:t>
                      </a:r>
                    </a:p>
                  </a:txBody>
                  <a:tcPr anchor="ctr"/>
                </a:tc>
                <a:extLst>
                  <a:ext uri="{0D108BD9-81ED-4DB2-BD59-A6C34878D82A}">
                    <a16:rowId xmlns:a16="http://schemas.microsoft.com/office/drawing/2014/main" val="10002"/>
                  </a:ext>
                </a:extLst>
              </a:tr>
              <a:tr h="273647">
                <a:tc>
                  <a:txBody>
                    <a:bodyPr/>
                    <a:lstStyle/>
                    <a:p>
                      <a:r>
                        <a:rPr lang="en-US" sz="1400" dirty="0"/>
                        <a:t>Free 3</a:t>
                      </a:r>
                      <a:r>
                        <a:rPr lang="en-US" sz="1400" baseline="30000" dirty="0"/>
                        <a:t>rd</a:t>
                      </a:r>
                      <a:r>
                        <a:rPr lang="en-US" sz="1400" dirty="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dirty="0"/>
                        <a:t>1</a:t>
                      </a:r>
                    </a:p>
                  </a:txBody>
                  <a:tcPr anchor="ctr"/>
                </a:tc>
                <a:tc>
                  <a:txBody>
                    <a:bodyPr/>
                    <a:lstStyle/>
                    <a:p>
                      <a:r>
                        <a:rPr lang="en-US" altLang="zh-TW" sz="1400" dirty="0"/>
                        <a:t>1</a:t>
                      </a:r>
                    </a:p>
                  </a:txBody>
                  <a:tcPr anchor="ctr"/>
                </a:tc>
                <a:extLst>
                  <a:ext uri="{0D108BD9-81ED-4DB2-BD59-A6C34878D82A}">
                    <a16:rowId xmlns:a16="http://schemas.microsoft.com/office/drawing/2014/main" val="3732438586"/>
                  </a:ext>
                </a:extLst>
              </a:tr>
              <a:tr h="273647">
                <a:tc>
                  <a:txBody>
                    <a:bodyPr/>
                    <a:lstStyle/>
                    <a:p>
                      <a:r>
                        <a:rPr lang="en-US" sz="1400" dirty="0"/>
                        <a:t>CMS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80548930"/>
                  </a:ext>
                </a:extLst>
              </a:tr>
              <a:tr h="273647">
                <a:tc>
                  <a:txBody>
                    <a:bodyPr/>
                    <a:lstStyle/>
                    <a:p>
                      <a:r>
                        <a:rPr lang="en-US" sz="1400" dirty="0"/>
                        <a:t>POS, Access Control, Network IO Support</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10003"/>
                  </a:ext>
                </a:extLst>
              </a:tr>
              <a:tr h="273647">
                <a:tc>
                  <a:txBody>
                    <a:bodyPr/>
                    <a:lstStyle/>
                    <a:p>
                      <a:r>
                        <a:rPr lang="en-US" sz="1400" dirty="0" err="1"/>
                        <a:t>eMap</a:t>
                      </a:r>
                      <a:endParaRPr lang="en-US" sz="1400" dirty="0"/>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0004"/>
                  </a:ext>
                </a:extLst>
              </a:tr>
              <a:tr h="273647">
                <a:tc>
                  <a:txBody>
                    <a:bodyPr/>
                    <a:lstStyle/>
                    <a:p>
                      <a:r>
                        <a:rPr lang="en-US" sz="1400" dirty="0"/>
                        <a:t>Google Map</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420238445"/>
                  </a:ext>
                </a:extLst>
              </a:tr>
              <a:tr h="273647">
                <a:tc>
                  <a:txBody>
                    <a:bodyPr/>
                    <a:lstStyle/>
                    <a:p>
                      <a:r>
                        <a:rPr lang="en-US" sz="1400" dirty="0"/>
                        <a:t>Embedded Websites within Display</a:t>
                      </a:r>
                    </a:p>
                  </a:txBody>
                  <a:tcPr anchor="ctr"/>
                </a:tc>
                <a:tc>
                  <a:txBody>
                    <a:bodyPr/>
                    <a:lstStyle/>
                    <a:p>
                      <a:r>
                        <a:rPr lang="en-US" sz="1400" dirty="0"/>
                        <a:t>No</a:t>
                      </a:r>
                    </a:p>
                  </a:txBody>
                  <a:tcPr anchor="ctr"/>
                </a:tc>
                <a:tc>
                  <a:txBody>
                    <a:bodyPr/>
                    <a:lstStyle/>
                    <a:p>
                      <a:r>
                        <a:rPr lang="en-US" sz="1400" dirty="0"/>
                        <a:t>Yes</a:t>
                      </a:r>
                    </a:p>
                  </a:txBody>
                  <a:tcPr anchor="ctr"/>
                </a:tc>
                <a:extLst>
                  <a:ext uri="{0D108BD9-81ED-4DB2-BD59-A6C34878D82A}">
                    <a16:rowId xmlns:a16="http://schemas.microsoft.com/office/drawing/2014/main" val="3112262903"/>
                  </a:ext>
                </a:extLst>
              </a:tr>
              <a:tr h="273647">
                <a:tc>
                  <a:txBody>
                    <a:bodyPr/>
                    <a:lstStyle/>
                    <a:p>
                      <a:r>
                        <a:rPr lang="en-US" sz="1400" dirty="0"/>
                        <a:t>PTZ Control</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284105931"/>
                  </a:ext>
                </a:extLst>
              </a:tr>
              <a:tr h="273647">
                <a:tc>
                  <a:txBody>
                    <a:bodyPr/>
                    <a:lstStyle/>
                    <a:p>
                      <a:r>
                        <a:rPr lang="en-US" sz="1400" dirty="0"/>
                        <a:t>Redundancy Support (N+1, N-to-N)</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510118436"/>
                  </a:ext>
                </a:extLst>
              </a:tr>
              <a:tr h="273647">
                <a:tc>
                  <a:txBody>
                    <a:bodyPr/>
                    <a:lstStyle/>
                    <a:p>
                      <a:r>
                        <a:rPr lang="en-US" sz="1400" dirty="0"/>
                        <a:t>Workstation, Web Client, Mobile Client</a:t>
                      </a:r>
                    </a:p>
                  </a:txBody>
                  <a:tcPr anchor="ctr"/>
                </a:tc>
                <a:tc>
                  <a:txBody>
                    <a:bodyPr/>
                    <a:lstStyle/>
                    <a:p>
                      <a:r>
                        <a:rPr lang="en-US" sz="1400" dirty="0"/>
                        <a:t>Yes</a:t>
                      </a:r>
                    </a:p>
                  </a:txBody>
                  <a:tcPr anchor="ctr"/>
                </a:tc>
                <a:tc>
                  <a:txBody>
                    <a:bodyPr/>
                    <a:lstStyle/>
                    <a:p>
                      <a:r>
                        <a:rPr lang="en-US" sz="1400" dirty="0"/>
                        <a:t>Yes</a:t>
                      </a:r>
                    </a:p>
                  </a:txBody>
                  <a:tcPr anchor="ctr"/>
                </a:tc>
                <a:extLst>
                  <a:ext uri="{0D108BD9-81ED-4DB2-BD59-A6C34878D82A}">
                    <a16:rowId xmlns:a16="http://schemas.microsoft.com/office/drawing/2014/main" val="1761452278"/>
                  </a:ext>
                </a:extLst>
              </a:tr>
              <a:tr h="273647">
                <a:tc>
                  <a:txBody>
                    <a:bodyPr/>
                    <a:lstStyle/>
                    <a:p>
                      <a:r>
                        <a:rPr lang="en-US" sz="1400" dirty="0"/>
                        <a:t>Display Layouts (maximum grid size)</a:t>
                      </a:r>
                    </a:p>
                  </a:txBody>
                  <a:tcPr anchor="ctr"/>
                </a:tc>
                <a:tc>
                  <a:txBody>
                    <a:bodyPr/>
                    <a:lstStyle/>
                    <a:p>
                      <a:r>
                        <a:rPr lang="en-US" sz="1400" dirty="0">
                          <a:solidFill>
                            <a:schemeClr val="tx1">
                              <a:lumMod val="65000"/>
                              <a:lumOff val="35000"/>
                            </a:schemeClr>
                          </a:solidFill>
                        </a:rPr>
                        <a:t>225</a:t>
                      </a:r>
                    </a:p>
                  </a:txBody>
                  <a:tcPr anchor="ctr"/>
                </a:tc>
                <a:tc>
                  <a:txBody>
                    <a:bodyPr/>
                    <a:lstStyle/>
                    <a:p>
                      <a:r>
                        <a:rPr lang="en-US" sz="1400" dirty="0"/>
                        <a:t>225</a:t>
                      </a:r>
                      <a:endParaRPr lang="en-US" sz="1400" dirty="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dirty="0"/>
              <a:t>NVR 3 </a:t>
            </a:r>
            <a:r>
              <a:rPr lang="en-US" sz="1600" dirty="0"/>
              <a:t>is one of the most famous ACTi products – it is a professional and elegant network video recorder platform with wide range of features and extremely reliable performance, available in two editions (</a:t>
            </a:r>
            <a:r>
              <a:rPr lang="en-US" sz="1600" dirty="0">
                <a:hlinkClick r:id="rId3"/>
              </a:rPr>
              <a:t>read more</a:t>
            </a:r>
            <a:r>
              <a:rPr lang="en-US" sz="1600" dirty="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25602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Redundancy Solutions for NVR 3 Editions</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a:extLst>
              <a:ext uri="{FF2B5EF4-FFF2-40B4-BE49-F238E27FC236}">
                <a16:creationId xmlns:a16="http://schemas.microsoft.com/office/drawing/2014/main" id="{33610944-577C-CC19-E748-9392CEC1745F}"/>
              </a:ext>
            </a:extLst>
          </p:cNvPr>
          <p:cNvGraphicFramePr>
            <a:graphicFrameLocks noGrp="1"/>
          </p:cNvGraphicFramePr>
          <p:nvPr/>
        </p:nvGraphicFramePr>
        <p:xfrm>
          <a:off x="539552" y="2204864"/>
          <a:ext cx="7776864" cy="3538482"/>
        </p:xfrm>
        <a:graphic>
          <a:graphicData uri="http://schemas.openxmlformats.org/drawingml/2006/table">
            <a:tbl>
              <a:tblPr/>
              <a:tblGrid>
                <a:gridCol w="7776864">
                  <a:extLst>
                    <a:ext uri="{9D8B030D-6E8A-4147-A177-3AD203B41FA5}">
                      <a16:colId xmlns:a16="http://schemas.microsoft.com/office/drawing/2014/main" val="2540877127"/>
                    </a:ext>
                  </a:extLst>
                </a:gridCol>
              </a:tblGrid>
              <a:tr h="3538482">
                <a:tc>
                  <a:txBody>
                    <a:bodyPr/>
                    <a:lstStyle/>
                    <a:p>
                      <a:pPr algn="l" fontAlgn="t"/>
                      <a:r>
                        <a:rPr lang="en-US" sz="1600" dirty="0">
                          <a:solidFill>
                            <a:srgbClr val="535353"/>
                          </a:solidFill>
                          <a:effectLst/>
                          <a:latin typeface="+mn-lt"/>
                        </a:rPr>
                        <a:t>There may be situations where the NVR server may become inaccessible, and the cameras have no recorder to send the video stream to. It could happen due to the network failure, data switch failure, power outage, human error or due to any other reasons. Even though such incidents are very unlikely to happen, the mission critical solutions should have a protection against that.</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The </a:t>
                      </a:r>
                      <a:r>
                        <a:rPr lang="en-US" sz="1600" b="1" dirty="0">
                          <a:solidFill>
                            <a:srgbClr val="535353"/>
                          </a:solidFill>
                          <a:effectLst/>
                          <a:latin typeface="+mn-lt"/>
                        </a:rPr>
                        <a:t>seamless service </a:t>
                      </a:r>
                      <a:r>
                        <a:rPr lang="en-US" sz="1600" dirty="0">
                          <a:solidFill>
                            <a:srgbClr val="535353"/>
                          </a:solidFill>
                          <a:effectLst/>
                          <a:latin typeface="+mn-lt"/>
                        </a:rPr>
                        <a:t>can be achieved by using </a:t>
                      </a:r>
                      <a:r>
                        <a:rPr lang="en-US" sz="1600" b="1" dirty="0">
                          <a:solidFill>
                            <a:srgbClr val="535353"/>
                          </a:solidFill>
                          <a:effectLst/>
                          <a:latin typeface="+mn-lt"/>
                        </a:rPr>
                        <a:t>NVR Redundancy Service</a:t>
                      </a:r>
                      <a:r>
                        <a:rPr lang="en-US" sz="1600" dirty="0">
                          <a:solidFill>
                            <a:srgbClr val="535353"/>
                          </a:solidFill>
                          <a:effectLst/>
                          <a:latin typeface="+mn-lt"/>
                        </a:rPr>
                        <a:t>. It would ensure that whenever the original NVR is not accessible, the alternative system will immediately step in and start recording the video streams of the cameras belonging to the original NVR.</a:t>
                      </a:r>
                    </a:p>
                    <a:p>
                      <a:pPr algn="l" fontAlgn="t"/>
                      <a:endParaRPr lang="en-US" sz="1600" dirty="0">
                        <a:solidFill>
                          <a:srgbClr val="535353"/>
                        </a:solidFill>
                        <a:effectLst/>
                        <a:latin typeface="+mn-lt"/>
                      </a:endParaRPr>
                    </a:p>
                    <a:p>
                      <a:pPr algn="l" fontAlgn="t"/>
                      <a:r>
                        <a:rPr lang="en-US" sz="1600" dirty="0">
                          <a:solidFill>
                            <a:srgbClr val="535353"/>
                          </a:solidFill>
                          <a:effectLst/>
                          <a:latin typeface="+mn-lt"/>
                        </a:rPr>
                        <a:t>ACTi offers two kinds of Redundancy Service solutions: </a:t>
                      </a:r>
                      <a:r>
                        <a:rPr lang="en-US" sz="1600" b="1" dirty="0">
                          <a:solidFill>
                            <a:srgbClr val="535353"/>
                          </a:solidFill>
                          <a:effectLst/>
                          <a:latin typeface="+mn-lt"/>
                        </a:rPr>
                        <a:t>N+1</a:t>
                      </a:r>
                      <a:r>
                        <a:rPr lang="en-US" sz="1600" dirty="0">
                          <a:solidFill>
                            <a:srgbClr val="535353"/>
                          </a:solidFill>
                          <a:effectLst/>
                          <a:latin typeface="+mn-lt"/>
                        </a:rPr>
                        <a:t> and </a:t>
                      </a:r>
                      <a:r>
                        <a:rPr lang="en-US" sz="1600" b="1" dirty="0">
                          <a:solidFill>
                            <a:srgbClr val="535353"/>
                          </a:solidFill>
                          <a:effectLst/>
                          <a:latin typeface="+mn-lt"/>
                        </a:rPr>
                        <a:t>N-to-N</a:t>
                      </a:r>
                    </a:p>
                  </a:txBody>
                  <a:tcPr marL="182880" marR="182880" marT="182880" marB="182880" anchor="ctr">
                    <a:lnL>
                      <a:noFill/>
                    </a:lnL>
                    <a:lnR>
                      <a:noFill/>
                    </a:lnR>
                    <a:lnT>
                      <a:noFill/>
                    </a:lnT>
                    <a:lnB>
                      <a:noFill/>
                    </a:lnB>
                    <a:solidFill>
                      <a:schemeClr val="bg1">
                        <a:lumMod val="95000"/>
                      </a:schemeClr>
                    </a:solidFill>
                  </a:tcPr>
                </a:tc>
                <a:extLst>
                  <a:ext uri="{0D108BD9-81ED-4DB2-BD59-A6C34878D82A}">
                    <a16:rowId xmlns:a16="http://schemas.microsoft.com/office/drawing/2014/main" val="4273927462"/>
                  </a:ext>
                </a:extLst>
              </a:tr>
            </a:tbl>
          </a:graphicData>
        </a:graphic>
      </p:graphicFrame>
    </p:spTree>
    <p:extLst>
      <p:ext uri="{BB962C8B-B14F-4D97-AF65-F5344CB8AC3E}">
        <p14:creationId xmlns:p14="http://schemas.microsoft.com/office/powerpoint/2010/main" val="158554900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N+1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09A2AEF8-CB0E-BA1C-6BFF-08E9007C6664}"/>
              </a:ext>
            </a:extLst>
          </p:cNvPr>
          <p:cNvGraphicFramePr>
            <a:graphicFrameLocks noGrp="1"/>
          </p:cNvGraphicFramePr>
          <p:nvPr/>
        </p:nvGraphicFramePr>
        <p:xfrm>
          <a:off x="323528" y="1858144"/>
          <a:ext cx="8496944" cy="106680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will be an additional NVR 3 server installed in the network which will stay idle and watch over the other NVR servers. By activating the redundancy service licenses (LRDS3000) in that idle NVR 3 server, it will have the capability to watch over the other NVR 3 servers. One redundancy server can monitor up to 16 other NVR servers. If any of those NVR servers becomes inaccessible, then the redundancy server will notice it and will immediately take over the camera management of the original NVR.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10;&#10;Description automatically generated">
            <a:extLst>
              <a:ext uri="{FF2B5EF4-FFF2-40B4-BE49-F238E27FC236}">
                <a16:creationId xmlns:a16="http://schemas.microsoft.com/office/drawing/2014/main" id="{87452E05-B6E1-9E98-4683-3807B1B1F8E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7942" y="3212976"/>
            <a:ext cx="7548115" cy="3287319"/>
          </a:xfrm>
          <a:prstGeom prst="rect">
            <a:avLst/>
          </a:prstGeom>
        </p:spPr>
      </p:pic>
    </p:spTree>
    <p:extLst>
      <p:ext uri="{BB962C8B-B14F-4D97-AF65-F5344CB8AC3E}">
        <p14:creationId xmlns:p14="http://schemas.microsoft.com/office/powerpoint/2010/main" val="22868633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N-to-N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46911ED6-8E1E-A5CA-D33C-D952F03AB6BE}"/>
              </a:ext>
            </a:extLst>
          </p:cNvPr>
          <p:cNvGraphicFramePr>
            <a:graphicFrameLocks noGrp="1"/>
          </p:cNvGraphicFramePr>
          <p:nvPr/>
        </p:nvGraphicFramePr>
        <p:xfrm>
          <a:off x="323528" y="1858144"/>
          <a:ext cx="8496944" cy="640080"/>
        </p:xfrm>
        <a:graphic>
          <a:graphicData uri="http://schemas.openxmlformats.org/drawingml/2006/table">
            <a:tbl>
              <a:tblPr/>
              <a:tblGrid>
                <a:gridCol w="8496944">
                  <a:extLst>
                    <a:ext uri="{9D8B030D-6E8A-4147-A177-3AD203B41FA5}">
                      <a16:colId xmlns:a16="http://schemas.microsoft.com/office/drawing/2014/main" val="1767041777"/>
                    </a:ext>
                  </a:extLst>
                </a:gridCol>
              </a:tblGrid>
              <a:tr h="0">
                <a:tc>
                  <a:txBody>
                    <a:bodyPr/>
                    <a:lstStyle/>
                    <a:p>
                      <a:pPr algn="l" fontAlgn="t"/>
                      <a:r>
                        <a:rPr lang="en-US" sz="1400" dirty="0">
                          <a:solidFill>
                            <a:srgbClr val="535353"/>
                          </a:solidFill>
                          <a:effectLst/>
                          <a:latin typeface="Arial" panose="020B0604020202020204" pitchFamily="34" charset="0"/>
                        </a:rPr>
                        <a:t>There is also another way to set up the redundancy without requiring the additional server to be installed. It is called N-to-N redundancy. It means that when there is a group of NVR servers installed in the same network, they can watch over each other and take over the cameras of the inaccessible NVR server.</a:t>
                      </a:r>
                    </a:p>
                  </a:txBody>
                  <a:tcPr marL="0" marR="0" marT="0" marB="0" anchor="ctr">
                    <a:lnL>
                      <a:noFill/>
                    </a:lnL>
                    <a:lnR>
                      <a:noFill/>
                    </a:lnR>
                    <a:lnT>
                      <a:noFill/>
                    </a:lnT>
                    <a:lnB>
                      <a:noFill/>
                    </a:lnB>
                    <a:solidFill>
                      <a:srgbClr val="FCFCFC"/>
                    </a:solidFill>
                  </a:tcPr>
                </a:tc>
                <a:extLst>
                  <a:ext uri="{0D108BD9-81ED-4DB2-BD59-A6C34878D82A}">
                    <a16:rowId xmlns:a16="http://schemas.microsoft.com/office/drawing/2014/main" val="3841315013"/>
                  </a:ext>
                </a:extLst>
              </a:tr>
            </a:tbl>
          </a:graphicData>
        </a:graphic>
      </p:graphicFrame>
      <p:pic>
        <p:nvPicPr>
          <p:cNvPr id="5" name="Picture 4" descr="Diagram&#10;&#10;Description automatically generated">
            <a:extLst>
              <a:ext uri="{FF2B5EF4-FFF2-40B4-BE49-F238E27FC236}">
                <a16:creationId xmlns:a16="http://schemas.microsoft.com/office/drawing/2014/main" id="{768E2086-7AB5-F0CD-526C-CA0852235D0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47664" y="2722240"/>
            <a:ext cx="5391902" cy="2353003"/>
          </a:xfrm>
          <a:prstGeom prst="rect">
            <a:avLst/>
          </a:prstGeom>
        </p:spPr>
      </p:pic>
      <p:sp>
        <p:nvSpPr>
          <p:cNvPr id="6" name="TextBox 5">
            <a:extLst>
              <a:ext uri="{FF2B5EF4-FFF2-40B4-BE49-F238E27FC236}">
                <a16:creationId xmlns:a16="http://schemas.microsoft.com/office/drawing/2014/main" id="{4F4FAACE-B7E6-2214-2C50-ACAAA9C8CF21}"/>
              </a:ext>
            </a:extLst>
          </p:cNvPr>
          <p:cNvSpPr txBox="1"/>
          <p:nvPr/>
        </p:nvSpPr>
        <p:spPr>
          <a:xfrm>
            <a:off x="323529" y="5299259"/>
            <a:ext cx="8496944" cy="954107"/>
          </a:xfrm>
          <a:prstGeom prst="rect">
            <a:avLst/>
          </a:prstGeom>
          <a:noFill/>
        </p:spPr>
        <p:txBody>
          <a:bodyPr wrap="square">
            <a:spAutoFit/>
          </a:bodyPr>
          <a:lstStyle/>
          <a:p>
            <a:r>
              <a:rPr lang="en-US" sz="1400" dirty="0">
                <a:solidFill>
                  <a:srgbClr val="535353"/>
                </a:solidFill>
                <a:latin typeface="Arial" panose="020B0604020202020204" pitchFamily="34" charset="0"/>
              </a:rPr>
              <a:t>Although the additional idle server is not required, in order to achieve the redundancy capabilities, each of the NVRs must have unused video channels capacity. For example, a standalone NVR server INR-470 comes with the 64 free channels license included and can be extended up to 200 channels with add-on licenses (LNVR3003).</a:t>
            </a:r>
          </a:p>
        </p:txBody>
      </p:sp>
    </p:spTree>
    <p:extLst>
      <p:ext uri="{BB962C8B-B14F-4D97-AF65-F5344CB8AC3E}">
        <p14:creationId xmlns:p14="http://schemas.microsoft.com/office/powerpoint/2010/main" val="28546026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N-to-N Redundancy</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EF4851B5-2451-C81E-A1C8-9C9FA20A92D5}"/>
              </a:ext>
            </a:extLst>
          </p:cNvPr>
          <p:cNvSpPr txBox="1"/>
          <p:nvPr/>
        </p:nvSpPr>
        <p:spPr>
          <a:xfrm>
            <a:off x="467544" y="1772816"/>
            <a:ext cx="8208912" cy="2677656"/>
          </a:xfrm>
          <a:prstGeom prst="rect">
            <a:avLst/>
          </a:prstGeom>
          <a:noFill/>
        </p:spPr>
        <p:txBody>
          <a:bodyPr wrap="square">
            <a:spAutoFit/>
          </a:bodyPr>
          <a:lstStyle/>
          <a:p>
            <a:pPr algn="l" fontAlgn="t"/>
            <a:r>
              <a:rPr lang="en-US" sz="1400" dirty="0">
                <a:solidFill>
                  <a:srgbClr val="535353"/>
                </a:solidFill>
                <a:latin typeface="Arial" panose="020B0604020202020204" pitchFamily="34" charset="0"/>
              </a:rPr>
              <a:t>If that server has 150 cameras of its own to manage, it could potentially take the role of watching over 50 more cameras from any other NVR server, provided that the full 200 channels capacity has been enabled with the help of LNVR3003 licenses. In such case, INR-470 becomes the redundancy server for 50 selected camera channels from any other NVR 3 in the network.</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Applying the same concept to all the NVR 3 servers, they all will be able to use their surplus channel quota to act as redundancy servers.</a:t>
            </a:r>
          </a:p>
          <a:p>
            <a:pPr algn="l" fontAlgn="t"/>
            <a:endParaRPr lang="en-US" sz="1400" dirty="0">
              <a:solidFill>
                <a:srgbClr val="535353"/>
              </a:solidFill>
              <a:latin typeface="Arial" panose="020B0604020202020204" pitchFamily="34" charset="0"/>
            </a:endParaRPr>
          </a:p>
          <a:p>
            <a:pPr algn="l" fontAlgn="t"/>
            <a:r>
              <a:rPr lang="en-US" sz="1400" dirty="0">
                <a:solidFill>
                  <a:srgbClr val="535353"/>
                </a:solidFill>
                <a:latin typeface="Arial" panose="020B0604020202020204" pitchFamily="34" charset="0"/>
              </a:rPr>
              <a:t>This method also provides flexibility - you can decide which camera channels you want to serve under redundancy mode. You can skip less important channels, for example. However, if the full redundancy must be achieved in the network, then on average each NVR should have twice as many video channel licenses activated than there are cameras under that NVR.</a:t>
            </a:r>
          </a:p>
        </p:txBody>
      </p:sp>
    </p:spTree>
    <p:extLst>
      <p:ext uri="{BB962C8B-B14F-4D97-AF65-F5344CB8AC3E}">
        <p14:creationId xmlns:p14="http://schemas.microsoft.com/office/powerpoint/2010/main" val="72468131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System Health Management</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C3F52012-722E-8869-1B15-BA6942D97207}"/>
              </a:ext>
            </a:extLst>
          </p:cNvPr>
          <p:cNvSpPr/>
          <p:nvPr/>
        </p:nvSpPr>
        <p:spPr>
          <a:xfrm>
            <a:off x="220063" y="3380509"/>
            <a:ext cx="8528401" cy="3000819"/>
          </a:xfrm>
          <a:prstGeom prst="rect">
            <a:avLst/>
          </a:prstGeom>
        </p:spPr>
        <p:txBody>
          <a:bodyPr wrap="square" lIns="91438" tIns="45719" rIns="91438" bIns="45719">
            <a:spAutoFit/>
          </a:bodyPr>
          <a:lstStyle/>
          <a:p>
            <a:pPr marL="342892" indent="-342892">
              <a:spcAft>
                <a:spcPts val="900"/>
              </a:spcAft>
              <a:buFont typeface="Symbol"/>
              <a:buChar char=""/>
            </a:pPr>
            <a:r>
              <a:rPr lang="en-US" dirty="0">
                <a:solidFill>
                  <a:schemeClr val="tx1">
                    <a:lumMod val="85000"/>
                    <a:lumOff val="15000"/>
                  </a:schemeClr>
                </a:solidFill>
                <a:ea typeface="PMingLiU"/>
                <a:cs typeface="Times New Roman"/>
              </a:rPr>
              <a:t>Monitors the health ACTi NVR 3 Servers, CMS Servers, TV Wall Servers  and Cameras </a:t>
            </a:r>
          </a:p>
          <a:p>
            <a:pPr marL="342892" indent="-342892">
              <a:spcAft>
                <a:spcPts val="900"/>
              </a:spcAft>
              <a:buFont typeface="Symbol"/>
              <a:buChar char=""/>
            </a:pPr>
            <a:r>
              <a:rPr lang="en-US" dirty="0">
                <a:solidFill>
                  <a:schemeClr val="tx1">
                    <a:lumMod val="85000"/>
                    <a:lumOff val="15000"/>
                  </a:schemeClr>
                </a:solidFill>
                <a:ea typeface="PMingLiU"/>
                <a:cs typeface="Times New Roman"/>
              </a:rPr>
              <a:t>Send email notification for issues</a:t>
            </a:r>
          </a:p>
          <a:p>
            <a:pPr marL="342892" indent="-342892">
              <a:spcAft>
                <a:spcPts val="900"/>
              </a:spcAft>
              <a:buFont typeface="Symbol"/>
              <a:buChar char=""/>
            </a:pPr>
            <a:r>
              <a:rPr lang="en-US" dirty="0">
                <a:solidFill>
                  <a:schemeClr val="tx1">
                    <a:lumMod val="85000"/>
                    <a:lumOff val="15000"/>
                  </a:schemeClr>
                </a:solidFill>
                <a:ea typeface="PMingLiU"/>
                <a:cs typeface="Times New Roman"/>
              </a:rPr>
              <a:t>Reports and graphs</a:t>
            </a:r>
          </a:p>
          <a:p>
            <a:pPr marL="342892" indent="-342892">
              <a:spcAft>
                <a:spcPts val="900"/>
              </a:spcAft>
              <a:buFont typeface="Symbol"/>
              <a:buChar char=""/>
            </a:pPr>
            <a:r>
              <a:rPr lang="en-US" dirty="0">
                <a:solidFill>
                  <a:schemeClr val="tx1">
                    <a:lumMod val="85000"/>
                    <a:lumOff val="15000"/>
                  </a:schemeClr>
                </a:solidFill>
                <a:ea typeface="PMingLiU"/>
                <a:cs typeface="Times New Roman"/>
              </a:rPr>
              <a:t>Map based monitoring with instant alerts</a:t>
            </a:r>
          </a:p>
          <a:p>
            <a:pPr marL="342892" indent="-342892">
              <a:spcAft>
                <a:spcPts val="900"/>
              </a:spcAft>
              <a:buFont typeface="Symbol"/>
              <a:buChar char=""/>
            </a:pPr>
            <a:r>
              <a:rPr lang="en-US" dirty="0">
                <a:solidFill>
                  <a:schemeClr val="tx1">
                    <a:lumMod val="85000"/>
                    <a:lumOff val="15000"/>
                  </a:schemeClr>
                </a:solidFill>
                <a:ea typeface="PMingLiU"/>
                <a:cs typeface="Times New Roman"/>
              </a:rPr>
              <a:t>License (LMAS50000) is required per each managed server (NVR, CMS, TV Wall)</a:t>
            </a:r>
          </a:p>
          <a:p>
            <a:pPr marL="342892" indent="-342892">
              <a:spcAft>
                <a:spcPts val="900"/>
              </a:spcAft>
              <a:buFont typeface="Symbol"/>
              <a:buChar char=""/>
            </a:pPr>
            <a:r>
              <a:rPr lang="en-US" dirty="0">
                <a:solidFill>
                  <a:schemeClr val="tx1">
                    <a:lumMod val="85000"/>
                    <a:lumOff val="15000"/>
                  </a:schemeClr>
                </a:solidFill>
                <a:ea typeface="PMingLiU"/>
                <a:cs typeface="Times New Roman"/>
              </a:rPr>
              <a:t>The health management plug-in will be installed in each target server.</a:t>
            </a:r>
          </a:p>
          <a:p>
            <a:pPr marL="342892" indent="-342892">
              <a:spcAft>
                <a:spcPts val="900"/>
              </a:spcAft>
              <a:buFont typeface="Symbol"/>
              <a:buChar char=""/>
            </a:pPr>
            <a:r>
              <a:rPr lang="en-US" dirty="0">
                <a:solidFill>
                  <a:schemeClr val="tx1">
                    <a:lumMod val="85000"/>
                    <a:lumOff val="15000"/>
                  </a:schemeClr>
                </a:solidFill>
                <a:ea typeface="PMingLiU"/>
                <a:cs typeface="Times New Roman"/>
              </a:rPr>
              <a:t>The System Health Management server (SHM-102) will be able to monitor the servers via plug-in.</a:t>
            </a:r>
          </a:p>
        </p:txBody>
      </p:sp>
      <p:pic>
        <p:nvPicPr>
          <p:cNvPr id="40962" name="Picture 2">
            <a:extLst>
              <a:ext uri="{FF2B5EF4-FFF2-40B4-BE49-F238E27FC236}">
                <a16:creationId xmlns:a16="http://schemas.microsoft.com/office/drawing/2014/main" id="{F2342F7A-CB0B-75FD-3046-42E982201D9C}"/>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63431" y="1643607"/>
            <a:ext cx="1791072" cy="1791072"/>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BF9BF717-930B-3267-0E60-771BAA51FC9D}"/>
              </a:ext>
            </a:extLst>
          </p:cNvPr>
          <p:cNvSpPr txBox="1"/>
          <p:nvPr/>
        </p:nvSpPr>
        <p:spPr>
          <a:xfrm>
            <a:off x="2435639" y="2267135"/>
            <a:ext cx="1440160" cy="461665"/>
          </a:xfrm>
          <a:prstGeom prst="rect">
            <a:avLst/>
          </a:prstGeom>
          <a:noFill/>
        </p:spPr>
        <p:txBody>
          <a:bodyPr wrap="square" rtlCol="0">
            <a:spAutoFit/>
          </a:bodyPr>
          <a:lstStyle/>
          <a:p>
            <a:r>
              <a:rPr lang="en-US" sz="2400" b="1" dirty="0"/>
              <a:t>SHM-102</a:t>
            </a:r>
          </a:p>
        </p:txBody>
      </p:sp>
    </p:spTree>
    <p:extLst>
      <p:ext uri="{BB962C8B-B14F-4D97-AF65-F5344CB8AC3E}">
        <p14:creationId xmlns:p14="http://schemas.microsoft.com/office/powerpoint/2010/main" val="917118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p:cTn id="7" dur="500" fill="hold"/>
                                        <p:tgtEl>
                                          <p:spTgt spid="2">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
                                            <p:txEl>
                                              <p:pRg st="0" end="0"/>
                                            </p:txEl>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16" fill="hold" grpId="0" nodeType="clickEffect">
                                  <p:stCondLst>
                                    <p:cond delay="0"/>
                                  </p:stCondLst>
                                  <p:childTnLst>
                                    <p:set>
                                      <p:cBhvr>
                                        <p:cTn id="13" dur="1" fill="hold">
                                          <p:stCondLst>
                                            <p:cond delay="0"/>
                                          </p:stCondLst>
                                        </p:cTn>
                                        <p:tgtEl>
                                          <p:spTgt spid="2">
                                            <p:txEl>
                                              <p:pRg st="1" end="1"/>
                                            </p:txEl>
                                          </p:spTgt>
                                        </p:tgtEl>
                                        <p:attrNameLst>
                                          <p:attrName>style.visibility</p:attrName>
                                        </p:attrNameLst>
                                      </p:cBhvr>
                                      <p:to>
                                        <p:strVal val="visible"/>
                                      </p:to>
                                    </p:set>
                                    <p:anim calcmode="lin" valueType="num">
                                      <p:cBhvr>
                                        <p:cTn id="14" dur="500" fill="hold"/>
                                        <p:tgtEl>
                                          <p:spTgt spid="2">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
                                            <p:txEl>
                                              <p:pRg st="1" end="1"/>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16" fill="hold" grpId="0" nodeType="clickEffect">
                                  <p:stCondLst>
                                    <p:cond delay="0"/>
                                  </p:stCondLst>
                                  <p:childTnLst>
                                    <p:set>
                                      <p:cBhvr>
                                        <p:cTn id="20" dur="1" fill="hold">
                                          <p:stCondLst>
                                            <p:cond delay="0"/>
                                          </p:stCondLst>
                                        </p:cTn>
                                        <p:tgtEl>
                                          <p:spTgt spid="2">
                                            <p:txEl>
                                              <p:pRg st="2" end="2"/>
                                            </p:txEl>
                                          </p:spTgt>
                                        </p:tgtEl>
                                        <p:attrNameLst>
                                          <p:attrName>style.visibility</p:attrName>
                                        </p:attrNameLst>
                                      </p:cBhvr>
                                      <p:to>
                                        <p:strVal val="visible"/>
                                      </p:to>
                                    </p:set>
                                    <p:anim calcmode="lin" valueType="num">
                                      <p:cBhvr>
                                        <p:cTn id="21" dur="500" fill="hold"/>
                                        <p:tgtEl>
                                          <p:spTgt spid="2">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
                                            <p:txEl>
                                              <p:pRg st="2" end="2"/>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16" fill="hold" grpId="0" nodeType="clickEffect">
                                  <p:stCondLst>
                                    <p:cond delay="0"/>
                                  </p:stCondLst>
                                  <p:childTnLst>
                                    <p:set>
                                      <p:cBhvr>
                                        <p:cTn id="27" dur="1" fill="hold">
                                          <p:stCondLst>
                                            <p:cond delay="0"/>
                                          </p:stCondLst>
                                        </p:cTn>
                                        <p:tgtEl>
                                          <p:spTgt spid="2">
                                            <p:txEl>
                                              <p:pRg st="3" end="3"/>
                                            </p:txEl>
                                          </p:spTgt>
                                        </p:tgtEl>
                                        <p:attrNameLst>
                                          <p:attrName>style.visibility</p:attrName>
                                        </p:attrNameLst>
                                      </p:cBhvr>
                                      <p:to>
                                        <p:strVal val="visible"/>
                                      </p:to>
                                    </p:set>
                                    <p:anim calcmode="lin" valueType="num">
                                      <p:cBhvr>
                                        <p:cTn id="28" dur="500" fill="hold"/>
                                        <p:tgtEl>
                                          <p:spTgt spid="2">
                                            <p:txEl>
                                              <p:pRg st="3" end="3"/>
                                            </p:txEl>
                                          </p:spTgt>
                                        </p:tgtEl>
                                        <p:attrNameLst>
                                          <p:attrName>ppt_w</p:attrName>
                                        </p:attrNameLst>
                                      </p:cBhvr>
                                      <p:tavLst>
                                        <p:tav tm="0">
                                          <p:val>
                                            <p:fltVal val="0"/>
                                          </p:val>
                                        </p:tav>
                                        <p:tav tm="100000">
                                          <p:val>
                                            <p:strVal val="#ppt_w"/>
                                          </p:val>
                                        </p:tav>
                                      </p:tavLst>
                                    </p:anim>
                                    <p:anim calcmode="lin" valueType="num">
                                      <p:cBhvr>
                                        <p:cTn id="29" dur="500" fill="hold"/>
                                        <p:tgtEl>
                                          <p:spTgt spid="2">
                                            <p:txEl>
                                              <p:pRg st="3" end="3"/>
                                            </p:txEl>
                                          </p:spTgt>
                                        </p:tgtEl>
                                        <p:attrNameLst>
                                          <p:attrName>ppt_h</p:attrName>
                                        </p:attrNameLst>
                                      </p:cBhvr>
                                      <p:tavLst>
                                        <p:tav tm="0">
                                          <p:val>
                                            <p:fltVal val="0"/>
                                          </p:val>
                                        </p:tav>
                                        <p:tav tm="100000">
                                          <p:val>
                                            <p:strVal val="#ppt_h"/>
                                          </p:val>
                                        </p:tav>
                                      </p:tavLst>
                                    </p:anim>
                                    <p:animEffect transition="in" filter="fade">
                                      <p:cBhvr>
                                        <p:cTn id="30" dur="500"/>
                                        <p:tgtEl>
                                          <p:spTgt spid="2">
                                            <p:txEl>
                                              <p:pRg st="3" end="3"/>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16" fill="hold" grpId="0" nodeType="clickEffect">
                                  <p:stCondLst>
                                    <p:cond delay="0"/>
                                  </p:stCondLst>
                                  <p:childTnLst>
                                    <p:set>
                                      <p:cBhvr>
                                        <p:cTn id="34" dur="1" fill="hold">
                                          <p:stCondLst>
                                            <p:cond delay="0"/>
                                          </p:stCondLst>
                                        </p:cTn>
                                        <p:tgtEl>
                                          <p:spTgt spid="2">
                                            <p:txEl>
                                              <p:pRg st="4" end="4"/>
                                            </p:txEl>
                                          </p:spTgt>
                                        </p:tgtEl>
                                        <p:attrNameLst>
                                          <p:attrName>style.visibility</p:attrName>
                                        </p:attrNameLst>
                                      </p:cBhvr>
                                      <p:to>
                                        <p:strVal val="visible"/>
                                      </p:to>
                                    </p:set>
                                    <p:anim calcmode="lin" valueType="num">
                                      <p:cBhvr>
                                        <p:cTn id="35" dur="500" fill="hold"/>
                                        <p:tgtEl>
                                          <p:spTgt spid="2">
                                            <p:txEl>
                                              <p:pRg st="4" end="4"/>
                                            </p:txEl>
                                          </p:spTgt>
                                        </p:tgtEl>
                                        <p:attrNameLst>
                                          <p:attrName>ppt_w</p:attrName>
                                        </p:attrNameLst>
                                      </p:cBhvr>
                                      <p:tavLst>
                                        <p:tav tm="0">
                                          <p:val>
                                            <p:fltVal val="0"/>
                                          </p:val>
                                        </p:tav>
                                        <p:tav tm="100000">
                                          <p:val>
                                            <p:strVal val="#ppt_w"/>
                                          </p:val>
                                        </p:tav>
                                      </p:tavLst>
                                    </p:anim>
                                    <p:anim calcmode="lin" valueType="num">
                                      <p:cBhvr>
                                        <p:cTn id="36" dur="500" fill="hold"/>
                                        <p:tgtEl>
                                          <p:spTgt spid="2">
                                            <p:txEl>
                                              <p:pRg st="4" end="4"/>
                                            </p:txEl>
                                          </p:spTgt>
                                        </p:tgtEl>
                                        <p:attrNameLst>
                                          <p:attrName>ppt_h</p:attrName>
                                        </p:attrNameLst>
                                      </p:cBhvr>
                                      <p:tavLst>
                                        <p:tav tm="0">
                                          <p:val>
                                            <p:fltVal val="0"/>
                                          </p:val>
                                        </p:tav>
                                        <p:tav tm="100000">
                                          <p:val>
                                            <p:strVal val="#ppt_h"/>
                                          </p:val>
                                        </p:tav>
                                      </p:tavLst>
                                    </p:anim>
                                    <p:animEffect transition="in" filter="fade">
                                      <p:cBhvr>
                                        <p:cTn id="37" dur="500"/>
                                        <p:tgtEl>
                                          <p:spTgt spid="2">
                                            <p:txEl>
                                              <p:pRg st="4" end="4"/>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16" fill="hold" grpId="0" nodeType="clickEffect">
                                  <p:stCondLst>
                                    <p:cond delay="0"/>
                                  </p:stCondLst>
                                  <p:childTnLst>
                                    <p:set>
                                      <p:cBhvr>
                                        <p:cTn id="41" dur="1" fill="hold">
                                          <p:stCondLst>
                                            <p:cond delay="0"/>
                                          </p:stCondLst>
                                        </p:cTn>
                                        <p:tgtEl>
                                          <p:spTgt spid="2">
                                            <p:txEl>
                                              <p:pRg st="5" end="5"/>
                                            </p:txEl>
                                          </p:spTgt>
                                        </p:tgtEl>
                                        <p:attrNameLst>
                                          <p:attrName>style.visibility</p:attrName>
                                        </p:attrNameLst>
                                      </p:cBhvr>
                                      <p:to>
                                        <p:strVal val="visible"/>
                                      </p:to>
                                    </p:set>
                                    <p:anim calcmode="lin" valueType="num">
                                      <p:cBhvr>
                                        <p:cTn id="42" dur="500" fill="hold"/>
                                        <p:tgtEl>
                                          <p:spTgt spid="2">
                                            <p:txEl>
                                              <p:pRg st="5" end="5"/>
                                            </p:txEl>
                                          </p:spTgt>
                                        </p:tgtEl>
                                        <p:attrNameLst>
                                          <p:attrName>ppt_w</p:attrName>
                                        </p:attrNameLst>
                                      </p:cBhvr>
                                      <p:tavLst>
                                        <p:tav tm="0">
                                          <p:val>
                                            <p:fltVal val="0"/>
                                          </p:val>
                                        </p:tav>
                                        <p:tav tm="100000">
                                          <p:val>
                                            <p:strVal val="#ppt_w"/>
                                          </p:val>
                                        </p:tav>
                                      </p:tavLst>
                                    </p:anim>
                                    <p:anim calcmode="lin" valueType="num">
                                      <p:cBhvr>
                                        <p:cTn id="43" dur="500" fill="hold"/>
                                        <p:tgtEl>
                                          <p:spTgt spid="2">
                                            <p:txEl>
                                              <p:pRg st="5" end="5"/>
                                            </p:txEl>
                                          </p:spTgt>
                                        </p:tgtEl>
                                        <p:attrNameLst>
                                          <p:attrName>ppt_h</p:attrName>
                                        </p:attrNameLst>
                                      </p:cBhvr>
                                      <p:tavLst>
                                        <p:tav tm="0">
                                          <p:val>
                                            <p:fltVal val="0"/>
                                          </p:val>
                                        </p:tav>
                                        <p:tav tm="100000">
                                          <p:val>
                                            <p:strVal val="#ppt_h"/>
                                          </p:val>
                                        </p:tav>
                                      </p:tavLst>
                                    </p:anim>
                                    <p:animEffect transition="in" filter="fade">
                                      <p:cBhvr>
                                        <p:cTn id="44" dur="500"/>
                                        <p:tgtEl>
                                          <p:spTgt spid="2">
                                            <p:txEl>
                                              <p:pRg st="5" end="5"/>
                                            </p:txEl>
                                          </p:spTgt>
                                        </p:tgtEl>
                                      </p:cBhvr>
                                    </p:animEffect>
                                  </p:childTnLst>
                                </p:cTn>
                              </p:par>
                            </p:childTnLst>
                          </p:cTn>
                        </p:par>
                      </p:childTnLst>
                    </p:cTn>
                  </p:par>
                  <p:par>
                    <p:cTn id="45" fill="hold">
                      <p:stCondLst>
                        <p:cond delay="indefinite"/>
                      </p:stCondLst>
                      <p:childTnLst>
                        <p:par>
                          <p:cTn id="46" fill="hold">
                            <p:stCondLst>
                              <p:cond delay="0"/>
                            </p:stCondLst>
                            <p:childTnLst>
                              <p:par>
                                <p:cTn id="47" presetID="53" presetClass="entr" presetSubtype="16" fill="hold" grpId="0" nodeType="clickEffect">
                                  <p:stCondLst>
                                    <p:cond delay="0"/>
                                  </p:stCondLst>
                                  <p:childTnLst>
                                    <p:set>
                                      <p:cBhvr>
                                        <p:cTn id="48" dur="1" fill="hold">
                                          <p:stCondLst>
                                            <p:cond delay="0"/>
                                          </p:stCondLst>
                                        </p:cTn>
                                        <p:tgtEl>
                                          <p:spTgt spid="2">
                                            <p:txEl>
                                              <p:pRg st="6" end="6"/>
                                            </p:txEl>
                                          </p:spTgt>
                                        </p:tgtEl>
                                        <p:attrNameLst>
                                          <p:attrName>style.visibility</p:attrName>
                                        </p:attrNameLst>
                                      </p:cBhvr>
                                      <p:to>
                                        <p:strVal val="visible"/>
                                      </p:to>
                                    </p:set>
                                    <p:anim calcmode="lin" valueType="num">
                                      <p:cBhvr>
                                        <p:cTn id="49" dur="500" fill="hold"/>
                                        <p:tgtEl>
                                          <p:spTgt spid="2">
                                            <p:txEl>
                                              <p:pRg st="6" end="6"/>
                                            </p:txEl>
                                          </p:spTgt>
                                        </p:tgtEl>
                                        <p:attrNameLst>
                                          <p:attrName>ppt_w</p:attrName>
                                        </p:attrNameLst>
                                      </p:cBhvr>
                                      <p:tavLst>
                                        <p:tav tm="0">
                                          <p:val>
                                            <p:fltVal val="0"/>
                                          </p:val>
                                        </p:tav>
                                        <p:tav tm="100000">
                                          <p:val>
                                            <p:strVal val="#ppt_w"/>
                                          </p:val>
                                        </p:tav>
                                      </p:tavLst>
                                    </p:anim>
                                    <p:anim calcmode="lin" valueType="num">
                                      <p:cBhvr>
                                        <p:cTn id="50" dur="500" fill="hold"/>
                                        <p:tgtEl>
                                          <p:spTgt spid="2">
                                            <p:txEl>
                                              <p:pRg st="6" end="6"/>
                                            </p:txEl>
                                          </p:spTgt>
                                        </p:tgtEl>
                                        <p:attrNameLst>
                                          <p:attrName>ppt_h</p:attrName>
                                        </p:attrNameLst>
                                      </p:cBhvr>
                                      <p:tavLst>
                                        <p:tav tm="0">
                                          <p:val>
                                            <p:fltVal val="0"/>
                                          </p:val>
                                        </p:tav>
                                        <p:tav tm="100000">
                                          <p:val>
                                            <p:strVal val="#ppt_h"/>
                                          </p:val>
                                        </p:tav>
                                      </p:tavLst>
                                    </p:anim>
                                    <p:animEffect transition="in" filter="fade">
                                      <p:cBhvr>
                                        <p:cTn id="51"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System Health Management</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7CDA3239-3A7D-9EAF-70FF-F9AD9435AD36}"/>
              </a:ext>
            </a:extLst>
          </p:cNvPr>
          <p:cNvGraphicFramePr>
            <a:graphicFrameLocks noGrp="1"/>
          </p:cNvGraphicFramePr>
          <p:nvPr/>
        </p:nvGraphicFramePr>
        <p:xfrm>
          <a:off x="364364" y="1656953"/>
          <a:ext cx="8456108" cy="4793664"/>
        </p:xfrm>
        <a:graphic>
          <a:graphicData uri="http://schemas.openxmlformats.org/drawingml/2006/table">
            <a:tbl>
              <a:tblPr>
                <a:tableStyleId>{5940675A-B579-460E-94D1-54222C63F5DA}</a:tableStyleId>
              </a:tblPr>
              <a:tblGrid>
                <a:gridCol w="1759364">
                  <a:extLst>
                    <a:ext uri="{9D8B030D-6E8A-4147-A177-3AD203B41FA5}">
                      <a16:colId xmlns:a16="http://schemas.microsoft.com/office/drawing/2014/main" val="1251976433"/>
                    </a:ext>
                  </a:extLst>
                </a:gridCol>
                <a:gridCol w="3168352">
                  <a:extLst>
                    <a:ext uri="{9D8B030D-6E8A-4147-A177-3AD203B41FA5}">
                      <a16:colId xmlns:a16="http://schemas.microsoft.com/office/drawing/2014/main" val="3259840578"/>
                    </a:ext>
                  </a:extLst>
                </a:gridCol>
                <a:gridCol w="3528392">
                  <a:extLst>
                    <a:ext uri="{9D8B030D-6E8A-4147-A177-3AD203B41FA5}">
                      <a16:colId xmlns:a16="http://schemas.microsoft.com/office/drawing/2014/main" val="413493074"/>
                    </a:ext>
                  </a:extLst>
                </a:gridCol>
              </a:tblGrid>
              <a:tr h="229250">
                <a:tc gridSpan="2">
                  <a:txBody>
                    <a:bodyPr/>
                    <a:lstStyle/>
                    <a:p>
                      <a:pPr algn="ctr" fontAlgn="ctr"/>
                      <a:r>
                        <a:rPr lang="en-US" sz="1400" u="none" strike="noStrike">
                          <a:effectLst/>
                        </a:rPr>
                        <a:t>Features</a:t>
                      </a:r>
                      <a:endParaRPr lang="en-US" sz="1400" b="0" i="0" u="none" strike="noStrike">
                        <a:solidFill>
                          <a:srgbClr val="000000"/>
                        </a:solidFill>
                        <a:effectLst/>
                        <a:latin typeface="Calibri" panose="020F0502020204030204" pitchFamily="34" charset="0"/>
                      </a:endParaRPr>
                    </a:p>
                  </a:txBody>
                  <a:tcPr marL="7620" marR="7620" anchor="ctr">
                    <a:solidFill>
                      <a:schemeClr val="bg1">
                        <a:lumMod val="95000"/>
                      </a:schemeClr>
                    </a:solidFill>
                  </a:tcPr>
                </a:tc>
                <a:tc hMerge="1">
                  <a:txBody>
                    <a:bodyPr/>
                    <a:lstStyle/>
                    <a:p>
                      <a:endParaRPr lang="en-US"/>
                    </a:p>
                  </a:txBody>
                  <a:tcPr/>
                </a:tc>
                <a:tc>
                  <a:txBody>
                    <a:bodyPr/>
                    <a:lstStyle/>
                    <a:p>
                      <a:pPr algn="ctr" fontAlgn="ctr"/>
                      <a:r>
                        <a:rPr lang="en-US" sz="1400" u="none" strike="noStrike" dirty="0">
                          <a:effectLst/>
                        </a:rPr>
                        <a:t>SHM-102</a:t>
                      </a:r>
                      <a:endParaRPr lang="en-US" sz="1400" b="0" i="0" u="none" strike="noStrike" dirty="0">
                        <a:solidFill>
                          <a:srgbClr val="000000"/>
                        </a:solidFill>
                        <a:effectLst/>
                        <a:latin typeface="Calibri" panose="020F0502020204030204" pitchFamily="34" charset="0"/>
                      </a:endParaRPr>
                    </a:p>
                  </a:txBody>
                  <a:tcPr marL="7620" marR="7620" anchor="ctr">
                    <a:solidFill>
                      <a:schemeClr val="bg1">
                        <a:lumMod val="95000"/>
                      </a:schemeClr>
                    </a:solidFill>
                  </a:tcPr>
                </a:tc>
                <a:extLst>
                  <a:ext uri="{0D108BD9-81ED-4DB2-BD59-A6C34878D82A}">
                    <a16:rowId xmlns:a16="http://schemas.microsoft.com/office/drawing/2014/main" val="1717487869"/>
                  </a:ext>
                </a:extLst>
              </a:tr>
              <a:tr h="229250">
                <a:tc rowSpan="4">
                  <a:txBody>
                    <a:bodyPr/>
                    <a:lstStyle/>
                    <a:p>
                      <a:pPr algn="ctr" fontAlgn="ctr"/>
                      <a:r>
                        <a:rPr lang="en-US" sz="1400" u="none" strike="noStrike">
                          <a:effectLst/>
                        </a:rPr>
                        <a:t>Managed products for health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pt-BR" sz="1400" u="none" strike="noStrike">
                          <a:effectLst/>
                        </a:rPr>
                        <a:t>Cameras via ACTi NVR 3</a:t>
                      </a:r>
                      <a:endParaRPr lang="pt-BR"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328200328"/>
                  </a:ext>
                </a:extLst>
              </a:tr>
              <a:tr h="229250">
                <a:tc vMerge="1">
                  <a:txBody>
                    <a:bodyPr/>
                    <a:lstStyle/>
                    <a:p>
                      <a:endParaRPr lang="en-US"/>
                    </a:p>
                  </a:txBody>
                  <a:tcPr/>
                </a:tc>
                <a:tc>
                  <a:txBody>
                    <a:bodyPr/>
                    <a:lstStyle/>
                    <a:p>
                      <a:pPr algn="ctr" fontAlgn="ctr"/>
                      <a:r>
                        <a:rPr lang="en-US" sz="1400" u="none" strike="noStrike">
                          <a:effectLst/>
                        </a:rPr>
                        <a:t> NVR 3, GNR, INR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675457863"/>
                  </a:ext>
                </a:extLst>
              </a:tr>
              <a:tr h="229250">
                <a:tc vMerge="1">
                  <a:txBody>
                    <a:bodyPr/>
                    <a:lstStyle/>
                    <a:p>
                      <a:endParaRPr lang="en-US"/>
                    </a:p>
                  </a:txBody>
                  <a:tcPr/>
                </a:tc>
                <a:tc>
                  <a:txBody>
                    <a:bodyPr/>
                    <a:lstStyle/>
                    <a:p>
                      <a:pPr algn="ctr" fontAlgn="ctr"/>
                      <a:r>
                        <a:rPr lang="en-US" sz="1400" u="none" strike="noStrike">
                          <a:effectLst/>
                        </a:rPr>
                        <a:t>CMS 2</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87789928"/>
                  </a:ext>
                </a:extLst>
              </a:tr>
              <a:tr h="229250">
                <a:tc vMerge="1">
                  <a:txBody>
                    <a:bodyPr/>
                    <a:lstStyle/>
                    <a:p>
                      <a:endParaRPr lang="en-US"/>
                    </a:p>
                  </a:txBody>
                  <a:tcPr/>
                </a:tc>
                <a:tc>
                  <a:txBody>
                    <a:bodyPr/>
                    <a:lstStyle/>
                    <a:p>
                      <a:pPr algn="ctr" fontAlgn="ctr"/>
                      <a:r>
                        <a:rPr lang="en-US" sz="1400" u="none" strike="noStrike">
                          <a:effectLst/>
                        </a:rPr>
                        <a:t>TV Wall Server</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445186826"/>
                  </a:ext>
                </a:extLst>
              </a:tr>
              <a:tr h="229250">
                <a:tc rowSpan="3">
                  <a:txBody>
                    <a:bodyPr/>
                    <a:lstStyle/>
                    <a:p>
                      <a:pPr algn="ctr" fontAlgn="ctr"/>
                      <a:r>
                        <a:rPr lang="en-US" sz="1400" u="none" strike="noStrike">
                          <a:effectLst/>
                        </a:rPr>
                        <a:t>Health data</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Basic product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271028448"/>
                  </a:ext>
                </a:extLst>
              </a:tr>
              <a:tr h="299745">
                <a:tc vMerge="1">
                  <a:txBody>
                    <a:bodyPr/>
                    <a:lstStyle/>
                    <a:p>
                      <a:endParaRPr lang="en-US"/>
                    </a:p>
                  </a:txBody>
                  <a:tcPr/>
                </a:tc>
                <a:tc>
                  <a:txBody>
                    <a:bodyPr/>
                    <a:lstStyle/>
                    <a:p>
                      <a:pPr algn="ctr" fontAlgn="ctr"/>
                      <a:r>
                        <a:rPr lang="en-US" sz="1400" u="none" strike="noStrike">
                          <a:effectLst/>
                        </a:rPr>
                        <a:t>Details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894414323"/>
                  </a:ext>
                </a:extLst>
              </a:tr>
              <a:tr h="229250">
                <a:tc vMerge="1">
                  <a:txBody>
                    <a:bodyPr/>
                    <a:lstStyle/>
                    <a:p>
                      <a:endParaRPr lang="en-US"/>
                    </a:p>
                  </a:txBody>
                  <a:tcPr/>
                </a:tc>
                <a:tc>
                  <a:txBody>
                    <a:bodyPr/>
                    <a:lstStyle/>
                    <a:p>
                      <a:pPr algn="ctr" fontAlgn="ctr"/>
                      <a:r>
                        <a:rPr lang="en-US" sz="1400" u="none" strike="noStrike">
                          <a:effectLst/>
                        </a:rPr>
                        <a:t>server's system status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713637488"/>
                  </a:ext>
                </a:extLst>
              </a:tr>
              <a:tr h="297904">
                <a:tc rowSpan="2">
                  <a:txBody>
                    <a:bodyPr/>
                    <a:lstStyle/>
                    <a:p>
                      <a:pPr algn="ctr" fontAlgn="ctr"/>
                      <a:r>
                        <a:rPr lang="en-US" sz="1400" u="none" strike="noStrike">
                          <a:effectLst/>
                        </a:rPr>
                        <a:t>Health Management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Display health status on web client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930978242"/>
                  </a:ext>
                </a:extLst>
              </a:tr>
              <a:tr h="228100">
                <a:tc vMerge="1">
                  <a:txBody>
                    <a:bodyPr/>
                    <a:lstStyle/>
                    <a:p>
                      <a:endParaRPr lang="en-US"/>
                    </a:p>
                  </a:txBody>
                  <a:tcPr/>
                </a:tc>
                <a:tc>
                  <a:txBody>
                    <a:bodyPr/>
                    <a:lstStyle/>
                    <a:p>
                      <a:pPr algn="ctr" fontAlgn="ctr"/>
                      <a:r>
                        <a:rPr lang="en-US" sz="1400" u="none" strike="noStrike">
                          <a:effectLst/>
                        </a:rPr>
                        <a:t>Issue ticket auto-generation &amp; assignment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dirty="0">
                          <a:effectLst/>
                        </a:rPr>
                        <a:t>Y</a:t>
                      </a:r>
                      <a:endParaRPr lang="en-US" sz="1400" b="0" i="0" u="none" strike="noStrike" dirty="0">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2242954799"/>
                  </a:ext>
                </a:extLst>
              </a:tr>
              <a:tr h="524247">
                <a:tc>
                  <a:txBody>
                    <a:bodyPr/>
                    <a:lstStyle/>
                    <a:p>
                      <a:pPr algn="ctr" fontAlgn="ctr"/>
                      <a:r>
                        <a:rPr lang="en-US" sz="1400" u="none" strike="noStrike">
                          <a:effectLst/>
                        </a:rPr>
                        <a:t>Scalability</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Maximum number of managed devices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up to 200 NVR servers with related cameras with single SHM architecture</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425157420"/>
                  </a:ext>
                </a:extLst>
              </a:tr>
              <a:tr h="229250">
                <a:tc rowSpan="2">
                  <a:txBody>
                    <a:bodyPr/>
                    <a:lstStyle/>
                    <a:p>
                      <a:pPr algn="ctr" fontAlgn="ctr"/>
                      <a:r>
                        <a:rPr lang="en-US" sz="1400" u="none" strike="noStrike">
                          <a:effectLst/>
                        </a:rPr>
                        <a:t>Solution installation</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Solution options</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Use standalone only</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953279102"/>
                  </a:ext>
                </a:extLst>
              </a:tr>
              <a:tr h="611817">
                <a:tc vMerge="1">
                  <a:txBody>
                    <a:bodyPr/>
                    <a:lstStyle/>
                    <a:p>
                      <a:endParaRPr lang="en-US"/>
                    </a:p>
                  </a:txBody>
                  <a:tcPr/>
                </a:tc>
                <a:tc>
                  <a:txBody>
                    <a:bodyPr/>
                    <a:lstStyle/>
                    <a:p>
                      <a:pPr algn="ctr" fontAlgn="ctr"/>
                      <a:r>
                        <a:rPr lang="en-US" sz="1400" u="none" strike="noStrike">
                          <a:effectLst/>
                        </a:rPr>
                        <a:t>Works outside SHM</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Must install plugin to all the managed Windows-based servers, including NVR 3, CMS 2, TV Wall.</a:t>
                      </a:r>
                      <a:endParaRPr lang="en-US" sz="1400" b="0" i="0" u="none" strike="noStrike">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3625027744"/>
                  </a:ext>
                </a:extLst>
              </a:tr>
              <a:tr h="229250">
                <a:tc>
                  <a:txBody>
                    <a:bodyPr/>
                    <a:lstStyle/>
                    <a:p>
                      <a:pPr algn="ctr" fontAlgn="ctr"/>
                      <a:r>
                        <a:rPr lang="en-US" sz="1400" u="none" strike="noStrike">
                          <a:effectLst/>
                        </a:rPr>
                        <a:t>Licensing</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a:effectLst/>
                        </a:rPr>
                        <a:t>License unit</a:t>
                      </a:r>
                      <a:endParaRPr lang="en-US" sz="1400" b="0" i="0" u="none" strike="noStrike">
                        <a:solidFill>
                          <a:srgbClr val="000000"/>
                        </a:solidFill>
                        <a:effectLst/>
                        <a:latin typeface="Calibri" panose="020F0502020204030204" pitchFamily="34" charset="0"/>
                      </a:endParaRPr>
                    </a:p>
                  </a:txBody>
                  <a:tcPr marL="7620" marR="7620" anchor="ctr"/>
                </a:tc>
                <a:tc>
                  <a:txBody>
                    <a:bodyPr/>
                    <a:lstStyle/>
                    <a:p>
                      <a:pPr algn="ctr" fontAlgn="ctr"/>
                      <a:r>
                        <a:rPr lang="en-US" sz="1400" u="none" strike="noStrike" dirty="0">
                          <a:effectLst/>
                        </a:rPr>
                        <a:t>Per plugin</a:t>
                      </a:r>
                      <a:endParaRPr lang="en-US" sz="1400" b="0" i="0" u="none" strike="noStrike" dirty="0">
                        <a:solidFill>
                          <a:srgbClr val="000000"/>
                        </a:solidFill>
                        <a:effectLst/>
                        <a:latin typeface="Calibri" panose="020F0502020204030204" pitchFamily="34" charset="0"/>
                      </a:endParaRPr>
                    </a:p>
                  </a:txBody>
                  <a:tcPr marL="7620" marR="7620" anchor="ctr"/>
                </a:tc>
                <a:extLst>
                  <a:ext uri="{0D108BD9-81ED-4DB2-BD59-A6C34878D82A}">
                    <a16:rowId xmlns:a16="http://schemas.microsoft.com/office/drawing/2014/main" val="1774627245"/>
                  </a:ext>
                </a:extLst>
              </a:tr>
            </a:tbl>
          </a:graphicData>
        </a:graphic>
      </p:graphicFrame>
    </p:spTree>
    <p:extLst>
      <p:ext uri="{BB962C8B-B14F-4D97-AF65-F5344CB8AC3E}">
        <p14:creationId xmlns:p14="http://schemas.microsoft.com/office/powerpoint/2010/main" val="214905885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 name="Rectangle: Rounded Corners 60">
            <a:extLst>
              <a:ext uri="{FF2B5EF4-FFF2-40B4-BE49-F238E27FC236}">
                <a16:creationId xmlns:a16="http://schemas.microsoft.com/office/drawing/2014/main" id="{E0F8A85C-E2AF-B6D3-ECA0-7569CB9CC729}"/>
              </a:ext>
            </a:extLst>
          </p:cNvPr>
          <p:cNvSpPr/>
          <p:nvPr/>
        </p:nvSpPr>
        <p:spPr>
          <a:xfrm>
            <a:off x="323528" y="1844824"/>
            <a:ext cx="8456108" cy="4176464"/>
          </a:xfrm>
          <a:prstGeom prst="roundRect">
            <a:avLst>
              <a:gd name="adj" fmla="val 7060"/>
            </a:avLst>
          </a:prstGeom>
          <a:solidFill>
            <a:schemeClr val="bg1">
              <a:lumMod val="95000"/>
            </a:schemeClr>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itle 1">
            <a:extLst>
              <a:ext uri="{FF2B5EF4-FFF2-40B4-BE49-F238E27FC236}">
                <a16:creationId xmlns:a16="http://schemas.microsoft.com/office/drawing/2014/main" id="{6053E5CB-DDB7-DBC3-F077-7D4A1FC4C36B}"/>
              </a:ext>
            </a:extLst>
          </p:cNvPr>
          <p:cNvSpPr txBox="1">
            <a:spLocks/>
          </p:cNvSpPr>
          <p:nvPr/>
        </p:nvSpPr>
        <p:spPr>
          <a:xfrm>
            <a:off x="-2008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3200" b="1" dirty="0">
                <a:solidFill>
                  <a:schemeClr val="tx1">
                    <a:lumMod val="50000"/>
                    <a:lumOff val="50000"/>
                  </a:schemeClr>
                </a:solidFill>
              </a:rPr>
              <a:t>System Health Management Architecture</a:t>
            </a:r>
          </a:p>
        </p:txBody>
      </p:sp>
      <p:pic>
        <p:nvPicPr>
          <p:cNvPr id="34" name="Picture 6">
            <a:extLst>
              <a:ext uri="{FF2B5EF4-FFF2-40B4-BE49-F238E27FC236}">
                <a16:creationId xmlns:a16="http://schemas.microsoft.com/office/drawing/2014/main" id="{8BD6B58D-88EC-E6DD-65DF-A8BBF9EE936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8055" y="1088455"/>
            <a:ext cx="432618" cy="432618"/>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2">
            <a:extLst>
              <a:ext uri="{FF2B5EF4-FFF2-40B4-BE49-F238E27FC236}">
                <a16:creationId xmlns:a16="http://schemas.microsoft.com/office/drawing/2014/main" id="{A25BCDD7-3F80-AD83-9B8E-E6783561005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111652" y="2526568"/>
            <a:ext cx="1791072" cy="1791072"/>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4">
            <a:extLst>
              <a:ext uri="{FF2B5EF4-FFF2-40B4-BE49-F238E27FC236}">
                <a16:creationId xmlns:a16="http://schemas.microsoft.com/office/drawing/2014/main" id="{00000000-0008-0000-0200-000014000000}"/>
              </a:ext>
            </a:extLst>
          </p:cNvPr>
          <p:cNvGrpSpPr/>
          <p:nvPr/>
        </p:nvGrpSpPr>
        <p:grpSpPr>
          <a:xfrm>
            <a:off x="2233525" y="2611184"/>
            <a:ext cx="1224136" cy="1791071"/>
            <a:chOff x="0" y="0"/>
            <a:chExt cx="788884" cy="1366225"/>
          </a:xfrm>
        </p:grpSpPr>
        <p:pic>
          <p:nvPicPr>
            <p:cNvPr id="6" name="Picture 5">
              <a:extLst>
                <a:ext uri="{FF2B5EF4-FFF2-40B4-BE49-F238E27FC236}">
                  <a16:creationId xmlns:a16="http://schemas.microsoft.com/office/drawing/2014/main" id="{00000000-0008-0000-0200-00000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a:extLst>
                <a:ext uri="{FF2B5EF4-FFF2-40B4-BE49-F238E27FC236}">
                  <a16:creationId xmlns:a16="http://schemas.microsoft.com/office/drawing/2014/main" id="{00000000-0008-0000-0200-000011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64" y="20618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00000000-0008-0000-0200-000012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7924" y="412378"/>
              <a:ext cx="762000" cy="747657"/>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a:extLst>
                <a:ext uri="{FF2B5EF4-FFF2-40B4-BE49-F238E27FC236}">
                  <a16:creationId xmlns:a16="http://schemas.microsoft.com/office/drawing/2014/main" id="{00000000-0008-0000-0200-000013000000}"/>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6884" y="618568"/>
              <a:ext cx="762000" cy="747657"/>
            </a:xfrm>
            <a:prstGeom prst="rect">
              <a:avLst/>
            </a:prstGeom>
            <a:noFill/>
            <a:extLst>
              <a:ext uri="{909E8E84-426E-40DD-AFC4-6F175D3DCCD1}">
                <a14:hiddenFill xmlns:a14="http://schemas.microsoft.com/office/drawing/2010/main">
                  <a:solidFill>
                    <a:srgbClr val="FFFFFF"/>
                  </a:solidFill>
                </a14:hiddenFill>
              </a:ext>
            </a:extLst>
          </p:spPr>
        </p:pic>
      </p:grpSp>
      <p:pic>
        <p:nvPicPr>
          <p:cNvPr id="10" name="Picture 9">
            <a:extLst>
              <a:ext uri="{FF2B5EF4-FFF2-40B4-BE49-F238E27FC236}">
                <a16:creationId xmlns:a16="http://schemas.microsoft.com/office/drawing/2014/main" id="{00000000-0008-0000-0200-00002400000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8970" y="2630251"/>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10">
            <a:extLst>
              <a:ext uri="{FF2B5EF4-FFF2-40B4-BE49-F238E27FC236}">
                <a16:creationId xmlns:a16="http://schemas.microsoft.com/office/drawing/2014/main" id="{A40FFC98-3ECF-A4C7-8E88-6915F4CEB32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2258433"/>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a:extLst>
              <a:ext uri="{FF2B5EF4-FFF2-40B4-BE49-F238E27FC236}">
                <a16:creationId xmlns:a16="http://schemas.microsoft.com/office/drawing/2014/main" id="{5A2A90F7-2247-5F45-1CA2-5A527624B873}"/>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26924" y="3002069"/>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12">
            <a:extLst>
              <a:ext uri="{FF2B5EF4-FFF2-40B4-BE49-F238E27FC236}">
                <a16:creationId xmlns:a16="http://schemas.microsoft.com/office/drawing/2014/main" id="{89AE18D8-BF88-FFB9-F7D3-B009F59F1CFB}"/>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40834" y="3373595"/>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13">
            <a:extLst>
              <a:ext uri="{FF2B5EF4-FFF2-40B4-BE49-F238E27FC236}">
                <a16:creationId xmlns:a16="http://schemas.microsoft.com/office/drawing/2014/main" id="{0B03FFAC-AFE9-16D5-1F70-7FB6403CB735}"/>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57041" y="3759827"/>
            <a:ext cx="885508" cy="873274"/>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a:extLst>
              <a:ext uri="{FF2B5EF4-FFF2-40B4-BE49-F238E27FC236}">
                <a16:creationId xmlns:a16="http://schemas.microsoft.com/office/drawing/2014/main" id="{DA33CEE1-ABF3-3F9E-7A77-F7A1DCECB56F}"/>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flipH="1">
            <a:off x="773248" y="4146059"/>
            <a:ext cx="885508" cy="873274"/>
          </a:xfrm>
          <a:prstGeom prst="rect">
            <a:avLst/>
          </a:prstGeom>
          <a:noFill/>
          <a:extLst>
            <a:ext uri="{909E8E84-426E-40DD-AFC4-6F175D3DCCD1}">
              <a14:hiddenFill xmlns:a14="http://schemas.microsoft.com/office/drawing/2010/main">
                <a:solidFill>
                  <a:srgbClr val="FFFFFF"/>
                </a:solidFill>
              </a14:hiddenFill>
            </a:ext>
          </a:extLst>
        </p:spPr>
      </p:pic>
      <p:grpSp>
        <p:nvGrpSpPr>
          <p:cNvPr id="16" name="Group 15">
            <a:extLst>
              <a:ext uri="{FF2B5EF4-FFF2-40B4-BE49-F238E27FC236}">
                <a16:creationId xmlns:a16="http://schemas.microsoft.com/office/drawing/2014/main" id="{00000000-0008-0000-0200-00000D000000}"/>
              </a:ext>
            </a:extLst>
          </p:cNvPr>
          <p:cNvGrpSpPr/>
          <p:nvPr/>
        </p:nvGrpSpPr>
        <p:grpSpPr>
          <a:xfrm>
            <a:off x="4264506" y="4126357"/>
            <a:ext cx="1490794" cy="1390875"/>
            <a:chOff x="0" y="0"/>
            <a:chExt cx="1506308" cy="1398495"/>
          </a:xfrm>
        </p:grpSpPr>
        <p:pic>
          <p:nvPicPr>
            <p:cNvPr id="17" name="Picture 16">
              <a:extLst>
                <a:ext uri="{FF2B5EF4-FFF2-40B4-BE49-F238E27FC236}">
                  <a16:creationId xmlns:a16="http://schemas.microsoft.com/office/drawing/2014/main" id="{00000000-0008-0000-0200-00000600000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0" y="0"/>
              <a:ext cx="1425325" cy="1398495"/>
            </a:xfrm>
            <a:prstGeom prst="rect">
              <a:avLst/>
            </a:prstGeom>
            <a:noFill/>
            <a:extLst>
              <a:ext uri="{909E8E84-426E-40DD-AFC4-6F175D3DCCD1}">
                <a14:hiddenFill xmlns:a14="http://schemas.microsoft.com/office/drawing/2010/main">
                  <a:solidFill>
                    <a:srgbClr val="FFFFFF"/>
                  </a:solidFill>
                </a14:hiddenFill>
              </a:ext>
            </a:extLst>
          </p:spPr>
        </p:pic>
        <p:sp>
          <p:nvSpPr>
            <p:cNvPr id="18" name="TextBox 7">
              <a:extLst>
                <a:ext uri="{FF2B5EF4-FFF2-40B4-BE49-F238E27FC236}">
                  <a16:creationId xmlns:a16="http://schemas.microsoft.com/office/drawing/2014/main" id="{00000000-0008-0000-0200-000008000000}"/>
                </a:ext>
              </a:extLst>
            </p:cNvPr>
            <p:cNvSpPr txBox="1"/>
            <p:nvPr/>
          </p:nvSpPr>
          <p:spPr>
            <a:xfrm>
              <a:off x="80983" y="860614"/>
              <a:ext cx="1425325" cy="349621"/>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CMS 2 Server</a:t>
              </a:r>
            </a:p>
          </p:txBody>
        </p:sp>
      </p:grpSp>
      <p:pic>
        <p:nvPicPr>
          <p:cNvPr id="19" name="Picture 18">
            <a:extLst>
              <a:ext uri="{FF2B5EF4-FFF2-40B4-BE49-F238E27FC236}">
                <a16:creationId xmlns:a16="http://schemas.microsoft.com/office/drawing/2014/main" id="{00000000-0008-0000-0200-000009000000}"/>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6420616" y="4332613"/>
            <a:ext cx="777461" cy="765248"/>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extLst>
              <a:ext uri="{FF2B5EF4-FFF2-40B4-BE49-F238E27FC236}">
                <a16:creationId xmlns:a16="http://schemas.microsoft.com/office/drawing/2014/main" id="{00000000-0008-0000-0200-00000B000000}"/>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356680" y="4326123"/>
            <a:ext cx="774884" cy="765248"/>
          </a:xfrm>
          <a:prstGeom prst="rect">
            <a:avLst/>
          </a:prstGeom>
          <a:noFill/>
          <a:extLst>
            <a:ext uri="{909E8E84-426E-40DD-AFC4-6F175D3DCCD1}">
              <a14:hiddenFill xmlns:a14="http://schemas.microsoft.com/office/drawing/2010/main">
                <a:solidFill>
                  <a:srgbClr val="FFFFFF"/>
                </a:solidFill>
              </a14:hiddenFill>
            </a:ext>
          </a:extLst>
        </p:spPr>
      </p:pic>
      <p:sp>
        <p:nvSpPr>
          <p:cNvPr id="21" name="TextBox 7">
            <a:extLst>
              <a:ext uri="{FF2B5EF4-FFF2-40B4-BE49-F238E27FC236}">
                <a16:creationId xmlns:a16="http://schemas.microsoft.com/office/drawing/2014/main" id="{D2ADF52A-CD5C-FD04-7941-43779070DA26}"/>
              </a:ext>
            </a:extLst>
          </p:cNvPr>
          <p:cNvSpPr txBox="1"/>
          <p:nvPr/>
        </p:nvSpPr>
        <p:spPr>
          <a:xfrm>
            <a:off x="6635992" y="5091371"/>
            <a:ext cx="1644909"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TV Wall Servers</a:t>
            </a:r>
          </a:p>
        </p:txBody>
      </p:sp>
      <p:sp>
        <p:nvSpPr>
          <p:cNvPr id="22" name="TextBox 7">
            <a:extLst>
              <a:ext uri="{FF2B5EF4-FFF2-40B4-BE49-F238E27FC236}">
                <a16:creationId xmlns:a16="http://schemas.microsoft.com/office/drawing/2014/main" id="{B7FCC520-AE19-5E75-5225-20CEE3DE71E2}"/>
              </a:ext>
            </a:extLst>
          </p:cNvPr>
          <p:cNvSpPr txBox="1"/>
          <p:nvPr/>
        </p:nvSpPr>
        <p:spPr>
          <a:xfrm>
            <a:off x="2287954" y="4143782"/>
            <a:ext cx="1410645"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NVR 3 Servers</a:t>
            </a:r>
          </a:p>
        </p:txBody>
      </p:sp>
      <p:sp>
        <p:nvSpPr>
          <p:cNvPr id="23" name="TextBox 7">
            <a:extLst>
              <a:ext uri="{FF2B5EF4-FFF2-40B4-BE49-F238E27FC236}">
                <a16:creationId xmlns:a16="http://schemas.microsoft.com/office/drawing/2014/main" id="{E5A02D06-4E89-027B-1270-528935BC5944}"/>
              </a:ext>
            </a:extLst>
          </p:cNvPr>
          <p:cNvSpPr txBox="1"/>
          <p:nvPr/>
        </p:nvSpPr>
        <p:spPr>
          <a:xfrm>
            <a:off x="691021" y="4848700"/>
            <a:ext cx="1073558" cy="347716"/>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Cameras</a:t>
            </a:r>
          </a:p>
        </p:txBody>
      </p:sp>
      <p:sp>
        <p:nvSpPr>
          <p:cNvPr id="24" name="TextBox 7">
            <a:extLst>
              <a:ext uri="{FF2B5EF4-FFF2-40B4-BE49-F238E27FC236}">
                <a16:creationId xmlns:a16="http://schemas.microsoft.com/office/drawing/2014/main" id="{0773ADF3-66B9-71E6-E90F-FCC6750042F2}"/>
              </a:ext>
            </a:extLst>
          </p:cNvPr>
          <p:cNvSpPr txBox="1"/>
          <p:nvPr/>
        </p:nvSpPr>
        <p:spPr>
          <a:xfrm>
            <a:off x="4154441" y="2153568"/>
            <a:ext cx="1791071" cy="746000"/>
          </a:xfrm>
          <a:prstGeom prst="rect">
            <a:avLst/>
          </a:prstGeom>
          <a:solidFill>
            <a:schemeClr val="lt1"/>
          </a:solidFill>
          <a:ln w="9525" cmpd="sng">
            <a:noFill/>
          </a:ln>
        </p:spPr>
        <p:style>
          <a:lnRef idx="0">
            <a:scrgbClr r="0" g="0" b="0"/>
          </a:lnRef>
          <a:fillRef idx="0">
            <a:scrgbClr r="0" g="0" b="0"/>
          </a:fillRef>
          <a:effectRef idx="0">
            <a:scrgbClr r="0" g="0" b="0"/>
          </a:effectRef>
          <a:fontRef idx="minor">
            <a:schemeClr val="dk1"/>
          </a:fontRef>
        </p:style>
        <p:txBody>
          <a:bodyPr wrap="square" rtlCol="0" anchor="t"/>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en-US" sz="1400" b="1" dirty="0"/>
              <a:t>System Health Management Server SHM-102</a:t>
            </a:r>
          </a:p>
        </p:txBody>
      </p:sp>
      <p:cxnSp>
        <p:nvCxnSpPr>
          <p:cNvPr id="26" name="Straight Connector 25">
            <a:extLst>
              <a:ext uri="{FF2B5EF4-FFF2-40B4-BE49-F238E27FC236}">
                <a16:creationId xmlns:a16="http://schemas.microsoft.com/office/drawing/2014/main" id="{1A282D73-8D64-3CA9-940C-75F1A6D24376}"/>
              </a:ext>
            </a:extLst>
          </p:cNvPr>
          <p:cNvCxnSpPr>
            <a:cxnSpLocks/>
            <a:stCxn id="2" idx="1"/>
          </p:cNvCxnSpPr>
          <p:nvPr/>
        </p:nvCxnSpPr>
        <p:spPr>
          <a:xfrm flipH="1" flipV="1">
            <a:off x="3443757" y="3101259"/>
            <a:ext cx="667895" cy="320845"/>
          </a:xfrm>
          <a:prstGeom prst="line">
            <a:avLst/>
          </a:prstGeom>
        </p:spPr>
        <p:style>
          <a:lnRef idx="1">
            <a:schemeClr val="accent1"/>
          </a:lnRef>
          <a:fillRef idx="0">
            <a:schemeClr val="accent1"/>
          </a:fillRef>
          <a:effectRef idx="0">
            <a:schemeClr val="accent1"/>
          </a:effectRef>
          <a:fontRef idx="minor">
            <a:schemeClr val="tx1"/>
          </a:fontRef>
        </p:style>
      </p:cxnSp>
      <p:cxnSp>
        <p:nvCxnSpPr>
          <p:cNvPr id="28" name="Straight Connector 27">
            <a:extLst>
              <a:ext uri="{FF2B5EF4-FFF2-40B4-BE49-F238E27FC236}">
                <a16:creationId xmlns:a16="http://schemas.microsoft.com/office/drawing/2014/main" id="{AFAF99EC-F2B1-D149-E512-A71F02173E7F}"/>
              </a:ext>
            </a:extLst>
          </p:cNvPr>
          <p:cNvCxnSpPr>
            <a:cxnSpLocks/>
            <a:stCxn id="2" idx="1"/>
          </p:cNvCxnSpPr>
          <p:nvPr/>
        </p:nvCxnSpPr>
        <p:spPr>
          <a:xfrm flipH="1" flipV="1">
            <a:off x="3408992" y="3348151"/>
            <a:ext cx="702660" cy="73953"/>
          </a:xfrm>
          <a:prstGeom prst="line">
            <a:avLst/>
          </a:prstGeom>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FF71C5F6-53FF-6A5B-1316-7C3F886ACE55}"/>
              </a:ext>
            </a:extLst>
          </p:cNvPr>
          <p:cNvCxnSpPr>
            <a:cxnSpLocks/>
            <a:stCxn id="2" idx="1"/>
          </p:cNvCxnSpPr>
          <p:nvPr/>
        </p:nvCxnSpPr>
        <p:spPr>
          <a:xfrm flipH="1">
            <a:off x="3412468" y="3422104"/>
            <a:ext cx="699184" cy="219767"/>
          </a:xfrm>
          <a:prstGeom prst="line">
            <a:avLst/>
          </a:prstGeom>
        </p:spPr>
        <p:style>
          <a:lnRef idx="1">
            <a:schemeClr val="accent1"/>
          </a:lnRef>
          <a:fillRef idx="0">
            <a:schemeClr val="accent1"/>
          </a:fillRef>
          <a:effectRef idx="0">
            <a:schemeClr val="accent1"/>
          </a:effectRef>
          <a:fontRef idx="minor">
            <a:schemeClr val="tx1"/>
          </a:fontRef>
        </p:style>
      </p:cxnSp>
      <p:cxnSp>
        <p:nvCxnSpPr>
          <p:cNvPr id="35" name="Straight Connector 34">
            <a:extLst>
              <a:ext uri="{FF2B5EF4-FFF2-40B4-BE49-F238E27FC236}">
                <a16:creationId xmlns:a16="http://schemas.microsoft.com/office/drawing/2014/main" id="{095AAEEB-1DB3-33D6-E08E-CBC7696810E1}"/>
              </a:ext>
            </a:extLst>
          </p:cNvPr>
          <p:cNvCxnSpPr>
            <a:cxnSpLocks/>
            <a:stCxn id="2" idx="1"/>
            <a:endCxn id="9" idx="3"/>
          </p:cNvCxnSpPr>
          <p:nvPr/>
        </p:nvCxnSpPr>
        <p:spPr>
          <a:xfrm flipH="1">
            <a:off x="3457661" y="3422104"/>
            <a:ext cx="653991" cy="490076"/>
          </a:xfrm>
          <a:prstGeom prst="line">
            <a:avLst/>
          </a:prstGeom>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F613B7CF-4C3C-BDE9-40ED-C967D82F6CA0}"/>
              </a:ext>
            </a:extLst>
          </p:cNvPr>
          <p:cNvCxnSpPr>
            <a:cxnSpLocks/>
          </p:cNvCxnSpPr>
          <p:nvPr/>
        </p:nvCxnSpPr>
        <p:spPr>
          <a:xfrm>
            <a:off x="4949749" y="3912179"/>
            <a:ext cx="57439" cy="709452"/>
          </a:xfrm>
          <a:prstGeom prst="line">
            <a:avLst/>
          </a:prstGeom>
        </p:spPr>
        <p:style>
          <a:lnRef idx="1">
            <a:schemeClr val="accent1"/>
          </a:lnRef>
          <a:fillRef idx="0">
            <a:schemeClr val="accent1"/>
          </a:fillRef>
          <a:effectRef idx="0">
            <a:schemeClr val="accent1"/>
          </a:effectRef>
          <a:fontRef idx="minor">
            <a:schemeClr val="tx1"/>
          </a:fontRef>
        </p:style>
      </p:cxnSp>
      <p:cxnSp>
        <p:nvCxnSpPr>
          <p:cNvPr id="41" name="Straight Connector 40">
            <a:extLst>
              <a:ext uri="{FF2B5EF4-FFF2-40B4-BE49-F238E27FC236}">
                <a16:creationId xmlns:a16="http://schemas.microsoft.com/office/drawing/2014/main" id="{BF23FBD4-6DDF-C31F-208E-46410C10F3C0}"/>
              </a:ext>
            </a:extLst>
          </p:cNvPr>
          <p:cNvCxnSpPr>
            <a:cxnSpLocks/>
          </p:cNvCxnSpPr>
          <p:nvPr/>
        </p:nvCxnSpPr>
        <p:spPr>
          <a:xfrm>
            <a:off x="4978468" y="3912179"/>
            <a:ext cx="1644909" cy="592319"/>
          </a:xfrm>
          <a:prstGeom prst="line">
            <a:avLst/>
          </a:prstGeom>
        </p:spPr>
        <p:style>
          <a:lnRef idx="1">
            <a:schemeClr val="accent1"/>
          </a:lnRef>
          <a:fillRef idx="0">
            <a:schemeClr val="accent1"/>
          </a:fillRef>
          <a:effectRef idx="0">
            <a:schemeClr val="accent1"/>
          </a:effectRef>
          <a:fontRef idx="minor">
            <a:schemeClr val="tx1"/>
          </a:fontRef>
        </p:style>
      </p:cxnSp>
      <p:cxnSp>
        <p:nvCxnSpPr>
          <p:cNvPr id="44" name="Straight Connector 43">
            <a:extLst>
              <a:ext uri="{FF2B5EF4-FFF2-40B4-BE49-F238E27FC236}">
                <a16:creationId xmlns:a16="http://schemas.microsoft.com/office/drawing/2014/main" id="{52F2B981-85CB-917D-C9B4-C848F9F6BC6F}"/>
              </a:ext>
            </a:extLst>
          </p:cNvPr>
          <p:cNvCxnSpPr>
            <a:cxnSpLocks/>
          </p:cNvCxnSpPr>
          <p:nvPr/>
        </p:nvCxnSpPr>
        <p:spPr>
          <a:xfrm>
            <a:off x="5007188" y="3912179"/>
            <a:ext cx="2644515" cy="578399"/>
          </a:xfrm>
          <a:prstGeom prst="line">
            <a:avLst/>
          </a:prstGeom>
        </p:spPr>
        <p:style>
          <a:lnRef idx="1">
            <a:schemeClr val="accent1"/>
          </a:lnRef>
          <a:fillRef idx="0">
            <a:schemeClr val="accent1"/>
          </a:fillRef>
          <a:effectRef idx="0">
            <a:schemeClr val="accent1"/>
          </a:effectRef>
          <a:fontRef idx="minor">
            <a:schemeClr val="tx1"/>
          </a:fontRef>
        </p:style>
      </p:cxnSp>
      <p:cxnSp>
        <p:nvCxnSpPr>
          <p:cNvPr id="48" name="Straight Connector 47">
            <a:extLst>
              <a:ext uri="{FF2B5EF4-FFF2-40B4-BE49-F238E27FC236}">
                <a16:creationId xmlns:a16="http://schemas.microsoft.com/office/drawing/2014/main" id="{173D1466-72C7-89FC-FE29-2FF53685FD51}"/>
              </a:ext>
            </a:extLst>
          </p:cNvPr>
          <p:cNvCxnSpPr>
            <a:endCxn id="11" idx="1"/>
          </p:cNvCxnSpPr>
          <p:nvPr/>
        </p:nvCxnSpPr>
        <p:spPr>
          <a:xfrm flipH="1" flipV="1">
            <a:off x="1626342" y="2695070"/>
            <a:ext cx="528558" cy="306999"/>
          </a:xfrm>
          <a:prstGeom prst="line">
            <a:avLst/>
          </a:prstGeom>
        </p:spPr>
        <p:style>
          <a:lnRef idx="1">
            <a:schemeClr val="accent6"/>
          </a:lnRef>
          <a:fillRef idx="0">
            <a:schemeClr val="accent6"/>
          </a:fillRef>
          <a:effectRef idx="0">
            <a:schemeClr val="accent6"/>
          </a:effectRef>
          <a:fontRef idx="minor">
            <a:schemeClr val="tx1"/>
          </a:fontRef>
        </p:style>
      </p:cxnSp>
      <p:cxnSp>
        <p:nvCxnSpPr>
          <p:cNvPr id="49" name="Straight Connector 48">
            <a:extLst>
              <a:ext uri="{FF2B5EF4-FFF2-40B4-BE49-F238E27FC236}">
                <a16:creationId xmlns:a16="http://schemas.microsoft.com/office/drawing/2014/main" id="{2BB11DA9-F179-FC26-9A96-8DE6294FDB84}"/>
              </a:ext>
            </a:extLst>
          </p:cNvPr>
          <p:cNvCxnSpPr>
            <a:cxnSpLocks/>
          </p:cNvCxnSpPr>
          <p:nvPr/>
        </p:nvCxnSpPr>
        <p:spPr>
          <a:xfrm flipH="1" flipV="1">
            <a:off x="1593443" y="2973028"/>
            <a:ext cx="536550" cy="102994"/>
          </a:xfrm>
          <a:prstGeom prst="line">
            <a:avLst/>
          </a:prstGeom>
        </p:spPr>
        <p:style>
          <a:lnRef idx="1">
            <a:schemeClr val="accent6"/>
          </a:lnRef>
          <a:fillRef idx="0">
            <a:schemeClr val="accent6"/>
          </a:fillRef>
          <a:effectRef idx="0">
            <a:schemeClr val="accent6"/>
          </a:effectRef>
          <a:fontRef idx="minor">
            <a:schemeClr val="tx1"/>
          </a:fontRef>
        </p:style>
      </p:cxnSp>
      <p:cxnSp>
        <p:nvCxnSpPr>
          <p:cNvPr id="52" name="Straight Connector 51">
            <a:extLst>
              <a:ext uri="{FF2B5EF4-FFF2-40B4-BE49-F238E27FC236}">
                <a16:creationId xmlns:a16="http://schemas.microsoft.com/office/drawing/2014/main" id="{22026C1B-9217-4845-2FD6-E3563624711A}"/>
              </a:ext>
            </a:extLst>
          </p:cNvPr>
          <p:cNvCxnSpPr>
            <a:cxnSpLocks/>
          </p:cNvCxnSpPr>
          <p:nvPr/>
        </p:nvCxnSpPr>
        <p:spPr>
          <a:xfrm flipH="1" flipV="1">
            <a:off x="1608436" y="3292474"/>
            <a:ext cx="521557" cy="323"/>
          </a:xfrm>
          <a:prstGeom prst="line">
            <a:avLst/>
          </a:prstGeom>
        </p:spPr>
        <p:style>
          <a:lnRef idx="1">
            <a:schemeClr val="accent6"/>
          </a:lnRef>
          <a:fillRef idx="0">
            <a:schemeClr val="accent6"/>
          </a:fillRef>
          <a:effectRef idx="0">
            <a:schemeClr val="accent6"/>
          </a:effectRef>
          <a:fontRef idx="minor">
            <a:schemeClr val="tx1"/>
          </a:fontRef>
        </p:style>
      </p:cxnSp>
      <p:cxnSp>
        <p:nvCxnSpPr>
          <p:cNvPr id="55" name="Straight Connector 54">
            <a:extLst>
              <a:ext uri="{FF2B5EF4-FFF2-40B4-BE49-F238E27FC236}">
                <a16:creationId xmlns:a16="http://schemas.microsoft.com/office/drawing/2014/main" id="{E593B2A3-E2D1-E852-BD91-15489DAED7D1}"/>
              </a:ext>
            </a:extLst>
          </p:cNvPr>
          <p:cNvCxnSpPr>
            <a:cxnSpLocks/>
            <a:endCxn id="13" idx="1"/>
          </p:cNvCxnSpPr>
          <p:nvPr/>
        </p:nvCxnSpPr>
        <p:spPr>
          <a:xfrm flipH="1">
            <a:off x="1626342" y="3353980"/>
            <a:ext cx="562671" cy="456252"/>
          </a:xfrm>
          <a:prstGeom prst="line">
            <a:avLst/>
          </a:prstGeom>
        </p:spPr>
        <p:style>
          <a:lnRef idx="1">
            <a:schemeClr val="accent6"/>
          </a:lnRef>
          <a:fillRef idx="0">
            <a:schemeClr val="accent6"/>
          </a:fillRef>
          <a:effectRef idx="0">
            <a:schemeClr val="accent6"/>
          </a:effectRef>
          <a:fontRef idx="minor">
            <a:schemeClr val="tx1"/>
          </a:fontRef>
        </p:style>
      </p:cxnSp>
      <p:cxnSp>
        <p:nvCxnSpPr>
          <p:cNvPr id="58" name="Straight Connector 57">
            <a:extLst>
              <a:ext uri="{FF2B5EF4-FFF2-40B4-BE49-F238E27FC236}">
                <a16:creationId xmlns:a16="http://schemas.microsoft.com/office/drawing/2014/main" id="{1DEDFC92-6259-699A-E0F8-2EBD204940D3}"/>
              </a:ext>
            </a:extLst>
          </p:cNvPr>
          <p:cNvCxnSpPr>
            <a:cxnSpLocks/>
          </p:cNvCxnSpPr>
          <p:nvPr/>
        </p:nvCxnSpPr>
        <p:spPr>
          <a:xfrm flipH="1">
            <a:off x="1573798" y="3591015"/>
            <a:ext cx="704032" cy="548159"/>
          </a:xfrm>
          <a:prstGeom prst="line">
            <a:avLst/>
          </a:prstGeom>
        </p:spPr>
        <p:style>
          <a:lnRef idx="1">
            <a:schemeClr val="accent6"/>
          </a:lnRef>
          <a:fillRef idx="0">
            <a:schemeClr val="accent6"/>
          </a:fillRef>
          <a:effectRef idx="0">
            <a:schemeClr val="accent6"/>
          </a:effectRef>
          <a:fontRef idx="minor">
            <a:schemeClr val="tx1"/>
          </a:fontRef>
        </p:style>
      </p:cxnSp>
      <p:cxnSp>
        <p:nvCxnSpPr>
          <p:cNvPr id="60" name="Straight Connector 59">
            <a:extLst>
              <a:ext uri="{FF2B5EF4-FFF2-40B4-BE49-F238E27FC236}">
                <a16:creationId xmlns:a16="http://schemas.microsoft.com/office/drawing/2014/main" id="{3614A039-24E0-128C-7D92-E0EFC60411D8}"/>
              </a:ext>
            </a:extLst>
          </p:cNvPr>
          <p:cNvCxnSpPr>
            <a:cxnSpLocks/>
          </p:cNvCxnSpPr>
          <p:nvPr/>
        </p:nvCxnSpPr>
        <p:spPr>
          <a:xfrm flipH="1">
            <a:off x="1615588" y="3864752"/>
            <a:ext cx="704032" cy="548159"/>
          </a:xfrm>
          <a:prstGeom prst="line">
            <a:avLst/>
          </a:prstGeom>
        </p:spPr>
        <p:style>
          <a:lnRef idx="1">
            <a:schemeClr val="accent6"/>
          </a:lnRef>
          <a:fillRef idx="0">
            <a:schemeClr val="accent6"/>
          </a:fillRef>
          <a:effectRef idx="0">
            <a:schemeClr val="accent6"/>
          </a:effectRef>
          <a:fontRef idx="minor">
            <a:schemeClr val="tx1"/>
          </a:fontRef>
        </p:style>
      </p:cxnSp>
      <p:sp>
        <p:nvSpPr>
          <p:cNvPr id="62" name="TextBox 61">
            <a:extLst>
              <a:ext uri="{FF2B5EF4-FFF2-40B4-BE49-F238E27FC236}">
                <a16:creationId xmlns:a16="http://schemas.microsoft.com/office/drawing/2014/main" id="{B2517B94-3574-4FF6-A5A1-943C78D50F6E}"/>
              </a:ext>
            </a:extLst>
          </p:cNvPr>
          <p:cNvSpPr txBox="1"/>
          <p:nvPr/>
        </p:nvSpPr>
        <p:spPr>
          <a:xfrm>
            <a:off x="364364" y="6165304"/>
            <a:ext cx="8456108" cy="584775"/>
          </a:xfrm>
          <a:prstGeom prst="rect">
            <a:avLst/>
          </a:prstGeom>
          <a:noFill/>
        </p:spPr>
        <p:txBody>
          <a:bodyPr wrap="square" rtlCol="0">
            <a:spAutoFit/>
          </a:bodyPr>
          <a:lstStyle/>
          <a:p>
            <a:r>
              <a:rPr lang="en-US" sz="1600" dirty="0"/>
              <a:t>In this example, there are totally 13 managed items via 7 servers. The SHM license LMAS5000 is required for each of those 7 servers. The plug-in shall be installed in each of those 7 servers.</a:t>
            </a:r>
          </a:p>
        </p:txBody>
      </p:sp>
    </p:spTree>
    <p:extLst>
      <p:ext uri="{BB962C8B-B14F-4D97-AF65-F5344CB8AC3E}">
        <p14:creationId xmlns:p14="http://schemas.microsoft.com/office/powerpoint/2010/main" val="155438028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dirty="0"/>
              <a:t>Access Control Smart Server (ACSS) is an easy-to-use access control software for managing </a:t>
            </a:r>
            <a:r>
              <a:rPr lang="en-US" sz="1400" b="1" dirty="0"/>
              <a:t>employees and visitors access </a:t>
            </a:r>
            <a:r>
              <a:rPr lang="en-US" sz="1400" dirty="0"/>
              <a:t>through the doors and gates as well as managing </a:t>
            </a:r>
            <a:r>
              <a:rPr lang="en-US" sz="1400" b="1" dirty="0"/>
              <a:t>employee attendance</a:t>
            </a:r>
            <a:r>
              <a:rPr lang="en-US" sz="1400" dirty="0"/>
              <a:t>. (</a:t>
            </a:r>
            <a:r>
              <a:rPr lang="en-US" sz="1400" dirty="0">
                <a:hlinkClick r:id="rId4"/>
              </a:rPr>
              <a:t>read more</a:t>
            </a:r>
            <a:r>
              <a:rPr lang="en-US" sz="1400" dirty="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extLst>
              <p:ext uri="{D42A27DB-BD31-4B8C-83A1-F6EECF244321}">
                <p14:modId xmlns:p14="http://schemas.microsoft.com/office/powerpoint/2010/main" val="2465838920"/>
              </p:ext>
            </p:extLst>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dirty="0"/>
                        <a:t>Core Function</a:t>
                      </a:r>
                    </a:p>
                  </a:txBody>
                  <a:tcPr anchor="ctr"/>
                </a:tc>
                <a:extLst>
                  <a:ext uri="{0D108BD9-81ED-4DB2-BD59-A6C34878D82A}">
                    <a16:rowId xmlns:a16="http://schemas.microsoft.com/office/drawing/2014/main" val="4120460234"/>
                  </a:ext>
                </a:extLst>
              </a:tr>
              <a:tr h="600747">
                <a:tc>
                  <a:txBody>
                    <a:bodyPr/>
                    <a:lstStyle/>
                    <a:p>
                      <a:r>
                        <a:rPr lang="en-US" sz="1600" b="1" dirty="0"/>
                        <a:t>Access Control Management</a:t>
                      </a:r>
                    </a:p>
                    <a:p>
                      <a:r>
                        <a:rPr kumimoji="0" lang="en-US" altLang="en-US" sz="1100" b="0" i="0" u="none" strike="noStrike" cap="none" normalizeH="0" baseline="0" dirty="0">
                          <a:ln>
                            <a:noFill/>
                          </a:ln>
                          <a:solidFill>
                            <a:srgbClr val="202124"/>
                          </a:solidFill>
                          <a:effectLst/>
                          <a:latin typeface="Arial Unicode MS"/>
                          <a:ea typeface="inherit"/>
                        </a:rPr>
                        <a:t>Doors, gates, locks, identification of face*, card, ALPR*, tailgating* detection</a:t>
                      </a:r>
                      <a:endParaRPr lang="en-US" sz="1100" dirty="0"/>
                    </a:p>
                  </a:txBody>
                  <a:tcPr anchor="ctr"/>
                </a:tc>
                <a:extLst>
                  <a:ext uri="{0D108BD9-81ED-4DB2-BD59-A6C34878D82A}">
                    <a16:rowId xmlns:a16="http://schemas.microsoft.com/office/drawing/2014/main" val="505928441"/>
                  </a:ext>
                </a:extLst>
              </a:tr>
              <a:tr h="474744">
                <a:tc>
                  <a:txBody>
                    <a:bodyPr/>
                    <a:lstStyle/>
                    <a:p>
                      <a:r>
                        <a:rPr lang="en-US" sz="1600" b="1" dirty="0"/>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Temporary sites management</a:t>
                      </a:r>
                      <a:endParaRPr kumimoji="0" lang="en-US" sz="1100" b="0" i="0" u="none" strike="noStrike" kern="1200" cap="none" normalizeH="0" baseline="0" dirty="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Food ordering management</a:t>
                      </a:r>
                    </a:p>
                    <a:p>
                      <a:r>
                        <a:rPr kumimoji="0" lang="en-US" sz="1100" b="0" i="0" u="none" strike="noStrike" kern="1200" cap="none" normalizeH="0" baseline="0" dirty="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dirty="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dirty="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dirty="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dirty="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1892519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Data Center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3.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otalTime>832</TotalTime>
  <Words>3639</Words>
  <Application>Microsoft Office PowerPoint</Application>
  <PresentationFormat>如螢幕大小 (4:3)</PresentationFormat>
  <Paragraphs>620</Paragraphs>
  <Slides>35</Slides>
  <Notes>31</Notes>
  <HiddenSlides>0</HiddenSlides>
  <MMClips>0</MMClips>
  <ScaleCrop>false</ScaleCrop>
  <HeadingPairs>
    <vt:vector size="4" baseType="variant">
      <vt:variant>
        <vt:lpstr>佈景主題</vt:lpstr>
      </vt:variant>
      <vt:variant>
        <vt:i4>2</vt:i4>
      </vt:variant>
      <vt:variant>
        <vt:lpstr>投影片標題</vt:lpstr>
      </vt:variant>
      <vt:variant>
        <vt:i4>35</vt:i4>
      </vt:variant>
    </vt:vector>
  </HeadingPairs>
  <TitlesOfParts>
    <vt:vector size="37"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22</cp:revision>
  <dcterms:created xsi:type="dcterms:W3CDTF">2015-08-31T10:30:03Z</dcterms:created>
  <dcterms:modified xsi:type="dcterms:W3CDTF">2025-01-17T02:28:43Z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