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</p:sldMasterIdLst>
  <p:notesMasterIdLst>
    <p:notesMasterId r:id="rId11"/>
  </p:notesMasterIdLst>
  <p:sldIdLst>
    <p:sldId id="279" r:id="rId3"/>
    <p:sldId id="376" r:id="rId4"/>
    <p:sldId id="422" r:id="rId5"/>
    <p:sldId id="413" r:id="rId6"/>
    <p:sldId id="414" r:id="rId7"/>
    <p:sldId id="420" r:id="rId8"/>
    <p:sldId id="416" r:id="rId9"/>
    <p:sldId id="421" r:id="rId10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050"/>
    <a:srgbClr val="0000FF"/>
    <a:srgbClr val="FFFFE5"/>
    <a:srgbClr val="FDEADA"/>
    <a:srgbClr val="EE867E"/>
    <a:srgbClr val="FFFF99"/>
    <a:srgbClr val="FFFF00"/>
    <a:srgbClr val="000000"/>
    <a:srgbClr val="00FFFF"/>
    <a:srgbClr val="B6B0A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70AF72D-02DE-4F32-8F40-DF37A6AB7094}" v="12" dt="2025-10-01T09:46:34.697"/>
    <p1510:client id="{93E47ACA-D874-0AEA-6FCF-ED9F954FE46F}" v="69" dt="2025-10-01T10:05:06.854"/>
    <p1510:client id="{CAD23D39-D159-498F-FCFC-8BFEF8CE36D2}" v="63" dt="2025-10-02T06:47:52.00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>
        <p:guide orient="horz" pos="2160"/>
        <p:guide pos="2880"/>
      </p:guideLst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slideMaster" Target="slideMasters/slideMaster2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iffany.Chang(張芸榛)" userId="S::tiffany.chang@acti.com::a9d46895-0b79-4760-94a2-ece1d8924920" providerId="AD" clId="Web-{93E47ACA-D874-0AEA-6FCF-ED9F954FE46F}"/>
    <pc:docChg chg="modSld">
      <pc:chgData name="Tiffany.Chang(張芸榛)" userId="S::tiffany.chang@acti.com::a9d46895-0b79-4760-94a2-ece1d8924920" providerId="AD" clId="Web-{93E47ACA-D874-0AEA-6FCF-ED9F954FE46F}" dt="2025-10-01T09:58:07.644" v="43"/>
      <pc:docMkLst>
        <pc:docMk/>
      </pc:docMkLst>
      <pc:sldChg chg="modSp">
        <pc:chgData name="Tiffany.Chang(張芸榛)" userId="S::tiffany.chang@acti.com::a9d46895-0b79-4760-94a2-ece1d8924920" providerId="AD" clId="Web-{93E47ACA-D874-0AEA-6FCF-ED9F954FE46F}" dt="2025-10-01T09:51:36.324" v="3"/>
        <pc:sldMkLst>
          <pc:docMk/>
          <pc:sldMk cId="968189708" sldId="414"/>
        </pc:sldMkLst>
        <pc:graphicFrameChg chg="mod modGraphic">
          <ac:chgData name="Tiffany.Chang(張芸榛)" userId="S::tiffany.chang@acti.com::a9d46895-0b79-4760-94a2-ece1d8924920" providerId="AD" clId="Web-{93E47ACA-D874-0AEA-6FCF-ED9F954FE46F}" dt="2025-10-01T09:51:36.324" v="3"/>
          <ac:graphicFrameMkLst>
            <pc:docMk/>
            <pc:sldMk cId="968189708" sldId="414"/>
            <ac:graphicFrameMk id="2" creationId="{CA4E805D-71C0-7FF6-B52B-9B1AB48FF76A}"/>
          </ac:graphicFrameMkLst>
        </pc:graphicFrameChg>
      </pc:sldChg>
      <pc:sldChg chg="modSp">
        <pc:chgData name="Tiffany.Chang(張芸榛)" userId="S::tiffany.chang@acti.com::a9d46895-0b79-4760-94a2-ece1d8924920" providerId="AD" clId="Web-{93E47ACA-D874-0AEA-6FCF-ED9F954FE46F}" dt="2025-10-01T09:58:07.644" v="43"/>
        <pc:sldMkLst>
          <pc:docMk/>
          <pc:sldMk cId="1893964319" sldId="420"/>
        </pc:sldMkLst>
        <pc:graphicFrameChg chg="mod modGraphic">
          <ac:chgData name="Tiffany.Chang(張芸榛)" userId="S::tiffany.chang@acti.com::a9d46895-0b79-4760-94a2-ece1d8924920" providerId="AD" clId="Web-{93E47ACA-D874-0AEA-6FCF-ED9F954FE46F}" dt="2025-10-01T09:58:07.644" v="43"/>
          <ac:graphicFrameMkLst>
            <pc:docMk/>
            <pc:sldMk cId="1893964319" sldId="420"/>
            <ac:graphicFrameMk id="2" creationId="{CA4E805D-71C0-7FF6-B52B-9B1AB48FF76A}"/>
          </ac:graphicFrameMkLst>
        </pc:graphicFrameChg>
      </pc:sldChg>
    </pc:docChg>
  </pc:docChgLst>
  <pc:docChgLst>
    <pc:chgData name="Bella.Liu (劉家瑀)" userId="6122b3cf-428f-4cd4-a3fb-11ae43be01db" providerId="ADAL" clId="{3A7C8228-0E87-4789-9130-9F11EC1B4292}"/>
    <pc:docChg chg="undo custSel addSld delSld modSld">
      <pc:chgData name="Bella.Liu (劉家瑀)" userId="6122b3cf-428f-4cd4-a3fb-11ae43be01db" providerId="ADAL" clId="{3A7C8228-0E87-4789-9130-9F11EC1B4292}" dt="2025-10-01T09:46:35.205" v="30" actId="47"/>
      <pc:docMkLst>
        <pc:docMk/>
      </pc:docMkLst>
      <pc:sldChg chg="add del">
        <pc:chgData name="Bella.Liu (劉家瑀)" userId="6122b3cf-428f-4cd4-a3fb-11ae43be01db" providerId="ADAL" clId="{3A7C8228-0E87-4789-9130-9F11EC1B4292}" dt="2025-10-01T09:46:27.266" v="18" actId="2696"/>
        <pc:sldMkLst>
          <pc:docMk/>
          <pc:sldMk cId="3017838668" sldId="279"/>
        </pc:sldMkLst>
      </pc:sldChg>
      <pc:sldChg chg="add del">
        <pc:chgData name="Bella.Liu (劉家瑀)" userId="6122b3cf-428f-4cd4-a3fb-11ae43be01db" providerId="ADAL" clId="{3A7C8228-0E87-4789-9130-9F11EC1B4292}" dt="2025-10-01T09:46:27.800" v="19" actId="2696"/>
        <pc:sldMkLst>
          <pc:docMk/>
          <pc:sldMk cId="2878030038" sldId="376"/>
        </pc:sldMkLst>
      </pc:sldChg>
      <pc:sldChg chg="add del">
        <pc:chgData name="Bella.Liu (劉家瑀)" userId="6122b3cf-428f-4cd4-a3fb-11ae43be01db" providerId="ADAL" clId="{3A7C8228-0E87-4789-9130-9F11EC1B4292}" dt="2025-10-01T09:46:29.712" v="24" actId="2696"/>
        <pc:sldMkLst>
          <pc:docMk/>
          <pc:sldMk cId="4241682569" sldId="413"/>
        </pc:sldMkLst>
      </pc:sldChg>
      <pc:sldChg chg="modSp add del mod">
        <pc:chgData name="Bella.Liu (劉家瑀)" userId="6122b3cf-428f-4cd4-a3fb-11ae43be01db" providerId="ADAL" clId="{3A7C8228-0E87-4789-9130-9F11EC1B4292}" dt="2025-10-01T09:46:33.446" v="29" actId="1076"/>
        <pc:sldMkLst>
          <pc:docMk/>
          <pc:sldMk cId="968189708" sldId="414"/>
        </pc:sldMkLst>
        <pc:graphicFrameChg chg="mod modGraphic">
          <ac:chgData name="Bella.Liu (劉家瑀)" userId="6122b3cf-428f-4cd4-a3fb-11ae43be01db" providerId="ADAL" clId="{3A7C8228-0E87-4789-9130-9F11EC1B4292}" dt="2025-10-01T09:46:33.446" v="29" actId="1076"/>
          <ac:graphicFrameMkLst>
            <pc:docMk/>
            <pc:sldMk cId="968189708" sldId="414"/>
            <ac:graphicFrameMk id="2" creationId="{CA4E805D-71C0-7FF6-B52B-9B1AB48FF76A}"/>
          </ac:graphicFrameMkLst>
        </pc:graphicFrameChg>
        <pc:picChg chg="mod">
          <ac:chgData name="Bella.Liu (劉家瑀)" userId="6122b3cf-428f-4cd4-a3fb-11ae43be01db" providerId="ADAL" clId="{3A7C8228-0E87-4789-9130-9F11EC1B4292}" dt="2025-10-01T09:46:30.902" v="25" actId="1076"/>
          <ac:picMkLst>
            <pc:docMk/>
            <pc:sldMk cId="968189708" sldId="414"/>
            <ac:picMk id="8" creationId="{8C09839C-EA84-1366-B580-7DF21F08D957}"/>
          </ac:picMkLst>
        </pc:picChg>
        <pc:picChg chg="mod">
          <ac:chgData name="Bella.Liu (劉家瑀)" userId="6122b3cf-428f-4cd4-a3fb-11ae43be01db" providerId="ADAL" clId="{3A7C8228-0E87-4789-9130-9F11EC1B4292}" dt="2025-10-01T09:46:31.573" v="26" actId="1076"/>
          <ac:picMkLst>
            <pc:docMk/>
            <pc:sldMk cId="968189708" sldId="414"/>
            <ac:picMk id="9" creationId="{45FEAA14-4A98-5776-3C18-46F1ECCAF6ED}"/>
          </ac:picMkLst>
        </pc:picChg>
        <pc:picChg chg="mod">
          <ac:chgData name="Bella.Liu (劉家瑀)" userId="6122b3cf-428f-4cd4-a3fb-11ae43be01db" providerId="ADAL" clId="{3A7C8228-0E87-4789-9130-9F11EC1B4292}" dt="2025-10-01T09:46:32.706" v="27" actId="1076"/>
          <ac:picMkLst>
            <pc:docMk/>
            <pc:sldMk cId="968189708" sldId="414"/>
            <ac:picMk id="10" creationId="{2DB63D48-A2CD-14CA-C882-8E8FAF7FAB3C}"/>
          </ac:picMkLst>
        </pc:picChg>
        <pc:picChg chg="mod">
          <ac:chgData name="Bella.Liu (劉家瑀)" userId="6122b3cf-428f-4cd4-a3fb-11ae43be01db" providerId="ADAL" clId="{3A7C8228-0E87-4789-9130-9F11EC1B4292}" dt="2025-10-01T09:46:33.200" v="28" actId="1076"/>
          <ac:picMkLst>
            <pc:docMk/>
            <pc:sldMk cId="968189708" sldId="414"/>
            <ac:picMk id="11" creationId="{3C6896DA-43E7-6180-C61A-1298C063F948}"/>
          </ac:picMkLst>
        </pc:picChg>
      </pc:sldChg>
      <pc:sldChg chg="add del">
        <pc:chgData name="Bella.Liu (劉家瑀)" userId="6122b3cf-428f-4cd4-a3fb-11ae43be01db" providerId="ADAL" clId="{3A7C8228-0E87-4789-9130-9F11EC1B4292}" dt="2025-10-01T09:46:28.743" v="22" actId="2696"/>
        <pc:sldMkLst>
          <pc:docMk/>
          <pc:sldMk cId="4111692102" sldId="416"/>
        </pc:sldMkLst>
      </pc:sldChg>
      <pc:sldChg chg="add del">
        <pc:chgData name="Bella.Liu (劉家瑀)" userId="6122b3cf-428f-4cd4-a3fb-11ae43be01db" providerId="ADAL" clId="{3A7C8228-0E87-4789-9130-9F11EC1B4292}" dt="2025-10-01T09:46:35.205" v="30" actId="47"/>
        <pc:sldMkLst>
          <pc:docMk/>
          <pc:sldMk cId="1893964319" sldId="420"/>
        </pc:sldMkLst>
      </pc:sldChg>
      <pc:sldChg chg="add del">
        <pc:chgData name="Bella.Liu (劉家瑀)" userId="6122b3cf-428f-4cd4-a3fb-11ae43be01db" providerId="ADAL" clId="{3A7C8228-0E87-4789-9130-9F11EC1B4292}" dt="2025-10-01T09:46:28.538" v="21" actId="2696"/>
        <pc:sldMkLst>
          <pc:docMk/>
          <pc:sldMk cId="2759287166" sldId="421"/>
        </pc:sldMkLst>
      </pc:sldChg>
      <pc:sldChg chg="add del">
        <pc:chgData name="Bella.Liu (劉家瑀)" userId="6122b3cf-428f-4cd4-a3fb-11ae43be01db" providerId="ADAL" clId="{3A7C8228-0E87-4789-9130-9F11EC1B4292}" dt="2025-10-01T09:46:28.250" v="20" actId="2696"/>
        <pc:sldMkLst>
          <pc:docMk/>
          <pc:sldMk cId="2531504933" sldId="422"/>
        </pc:sldMkLst>
      </pc:sldChg>
    </pc:docChg>
  </pc:docChgLst>
  <pc:docChgLst>
    <pc:chgData name="Tiffany.Chang(張芸榛)" userId="S::tiffany.chang@acti.com::a9d46895-0b79-4760-94a2-ece1d8924920" providerId="AD" clId="Web-{CAD23D39-D159-498F-FCFC-8BFEF8CE36D2}"/>
    <pc:docChg chg="modSld">
      <pc:chgData name="Tiffany.Chang(張芸榛)" userId="S::tiffany.chang@acti.com::a9d46895-0b79-4760-94a2-ece1d8924920" providerId="AD" clId="Web-{CAD23D39-D159-498F-FCFC-8BFEF8CE36D2}" dt="2025-10-02T06:46:17.577" v="25"/>
      <pc:docMkLst>
        <pc:docMk/>
      </pc:docMkLst>
      <pc:sldChg chg="modSp">
        <pc:chgData name="Tiffany.Chang(張芸榛)" userId="S::tiffany.chang@acti.com::a9d46895-0b79-4760-94a2-ece1d8924920" providerId="AD" clId="Web-{CAD23D39-D159-498F-FCFC-8BFEF8CE36D2}" dt="2025-10-02T06:46:17.577" v="25"/>
        <pc:sldMkLst>
          <pc:docMk/>
          <pc:sldMk cId="1893964319" sldId="420"/>
        </pc:sldMkLst>
        <pc:graphicFrameChg chg="mod modGraphic">
          <ac:chgData name="Tiffany.Chang(張芸榛)" userId="S::tiffany.chang@acti.com::a9d46895-0b79-4760-94a2-ece1d8924920" providerId="AD" clId="Web-{CAD23D39-D159-498F-FCFC-8BFEF8CE36D2}" dt="2025-10-02T06:46:17.577" v="25"/>
          <ac:graphicFrameMkLst>
            <pc:docMk/>
            <pc:sldMk cId="1893964319" sldId="420"/>
            <ac:graphicFrameMk id="2" creationId="{CA4E805D-71C0-7FF6-B52B-9B1AB48FF76A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1EAEA8-C580-4CC9-B3EF-4E14DF11FF9C}" type="datetimeFigureOut">
              <a:rPr lang="zh-TW" altLang="en-US" smtClean="0"/>
              <a:t>2025/10/1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6C6233-C7E1-4D2C-B863-5ADE50BD5A6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58542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073453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45026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C9B345-14BE-826C-7A76-2AF5C4AA5B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D35CAAE-AD75-D2EC-92C9-242514EBF7A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0D43D75-8F41-1B40-8736-DEE1CCF6C9E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75CD8A4-780A-12D5-C29D-156D91496CF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446692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3897674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4377075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7466315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5545258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99685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標題投影片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764C-6F1C-48C5-80A6-6E301BE0A37C}" type="datetimeFigureOut">
              <a:rPr lang="zh-TW" altLang="en-US" smtClean="0"/>
              <a:t>2025/10/1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413F8-00F0-408D-80E2-21D65E6EDE8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68858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2025/10/1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416921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2025/10/1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484746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2025/10/1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251210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2025/10/1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203907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2025/10/1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036100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2025/10/1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958926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2025/10/1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258272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2025/10/1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768559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2025/10/1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07570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2025/10/1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748858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2025/10/1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8053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標題投影片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764C-6F1C-48C5-80A6-6E301BE0A37C}" type="datetimeFigureOut">
              <a:rPr lang="zh-TW" altLang="en-US" smtClean="0"/>
              <a:t>2025/10/1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413F8-00F0-408D-80E2-21D65E6EDE8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68858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2025/10/1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87363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2025/10/1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429591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2025/10/1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0390340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2025/10/1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9188842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2025/10/1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363679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2025/10/1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9916750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2025/10/1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8290695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2025/10/1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6002282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2025/10/1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5969448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2025/10/1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6977977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2025/10/1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021786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DBAA0B-C0C8-49F7-90A6-881E800F52F7}" type="datetimeFigureOut">
              <a:rPr lang="zh-TW" altLang="en-US" smtClean="0"/>
              <a:t>2025/10/1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2050" name="Picture 2" descr="G:\90. Personal\Samantha.Hu\ACTi Slides Layout (3)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69" y="0"/>
            <a:ext cx="91201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2270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FD60C7-6302-4E0B-9F11-B5420923225C}" type="datetimeFigureOut">
              <a:rPr lang="zh-TW" altLang="en-US" smtClean="0"/>
              <a:t>2025/10/1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948972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acti.com/solutions/windows-based-NVR-and-CMS-solution?sid=S122" TargetMode="External"/><Relationship Id="rId3" Type="http://schemas.openxmlformats.org/officeDocument/2006/relationships/hyperlink" Target="https://www.acti.com/solutions/windows-based-NVR-solution?sid=S110" TargetMode="External"/><Relationship Id="rId7" Type="http://schemas.openxmlformats.org/officeDocument/2006/relationships/hyperlink" Target="https://www.acti.com/solutions/windows-based-NVR-and-CMS-solution?sid=S121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Relationship Id="rId6" Type="http://schemas.openxmlformats.org/officeDocument/2006/relationships/hyperlink" Target="https://www.acti.com/solutions/windows-based-NVR-and-CMS-solution?sid=S120" TargetMode="External"/><Relationship Id="rId5" Type="http://schemas.openxmlformats.org/officeDocument/2006/relationships/hyperlink" Target="https://www.acti.com/solutions/windows-based-NVR-solution?sid=S112" TargetMode="External"/><Relationship Id="rId10" Type="http://schemas.openxmlformats.org/officeDocument/2006/relationships/hyperlink" Target="https://www.acti.com/solutions/linux-based-NVR-and-CMS-solution?sid=S72" TargetMode="External"/><Relationship Id="rId4" Type="http://schemas.openxmlformats.org/officeDocument/2006/relationships/hyperlink" Target="https://www.acti.com/solutions/windows-based-NVR-solution?sid=S111" TargetMode="External"/><Relationship Id="rId9" Type="http://schemas.openxmlformats.org/officeDocument/2006/relationships/hyperlink" Target="https://www.acti.com/solutions/linux-based-NVR-solution?sid=S60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http://www.rimaelektronik.com/images/stories/virtuemart/product/acti-b51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07683C5B-C2DB-B8FB-702D-41EC6A5F69F5}"/>
              </a:ext>
            </a:extLst>
          </p:cNvPr>
          <p:cNvSpPr txBox="1">
            <a:spLocks/>
          </p:cNvSpPr>
          <p:nvPr/>
        </p:nvSpPr>
        <p:spPr>
          <a:xfrm>
            <a:off x="719572" y="1916832"/>
            <a:ext cx="7704856" cy="1934773"/>
          </a:xfrm>
          <a:prstGeom prst="rect">
            <a:avLst/>
          </a:prstGeom>
        </p:spPr>
        <p:txBody>
          <a:bodyPr vert="horz" lIns="91438" tIns="45719" rIns="91438" bIns="45719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en-US" b="1">
                <a:solidFill>
                  <a:schemeClr val="tx1">
                    <a:lumMod val="50000"/>
                    <a:lumOff val="50000"/>
                  </a:schemeClr>
                </a:solidFill>
                <a:ea typeface="新細明體" pitchFamily="18" charset="-120"/>
              </a:rPr>
              <a:t>Q981, Q982, Q982-P1, Q982-P2</a:t>
            </a:r>
          </a:p>
          <a:p>
            <a:pPr algn="l">
              <a:lnSpc>
                <a:spcPct val="150000"/>
              </a:lnSpc>
            </a:pPr>
            <a:r>
              <a:rPr lang="en-US" sz="3200">
                <a:solidFill>
                  <a:schemeClr val="tx1">
                    <a:lumMod val="50000"/>
                    <a:lumOff val="50000"/>
                  </a:schemeClr>
                </a:solidFill>
                <a:ea typeface="新細明體" pitchFamily="18" charset="-120"/>
              </a:rPr>
              <a:t>New Product Introduction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D98155B-1996-7357-6E72-59BADAB06513}"/>
              </a:ext>
            </a:extLst>
          </p:cNvPr>
          <p:cNvSpPr txBox="1"/>
          <p:nvPr/>
        </p:nvSpPr>
        <p:spPr>
          <a:xfrm>
            <a:off x="730020" y="3863789"/>
            <a:ext cx="51845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C00000"/>
                </a:solidFill>
              </a:rPr>
              <a:t>Dual Lens Thermal and Visual AI PTZ Positioning Systems for Mission Critical Surveillance</a:t>
            </a:r>
          </a:p>
        </p:txBody>
      </p:sp>
    </p:spTree>
    <p:extLst>
      <p:ext uri="{BB962C8B-B14F-4D97-AF65-F5344CB8AC3E}">
        <p14:creationId xmlns:p14="http://schemas.microsoft.com/office/powerpoint/2010/main" val="30178386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E62D6401-38DC-0C2F-A57F-0338A813C535}"/>
              </a:ext>
            </a:extLst>
          </p:cNvPr>
          <p:cNvSpPr/>
          <p:nvPr/>
        </p:nvSpPr>
        <p:spPr>
          <a:xfrm>
            <a:off x="611560" y="2033972"/>
            <a:ext cx="8064896" cy="208823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77FBB9D-158B-F32D-299A-E2FD3194CA98}"/>
              </a:ext>
            </a:extLst>
          </p:cNvPr>
          <p:cNvSpPr txBox="1"/>
          <p:nvPr/>
        </p:nvSpPr>
        <p:spPr>
          <a:xfrm>
            <a:off x="3201380" y="2873967"/>
            <a:ext cx="5115036" cy="101566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r>
              <a:rPr lang="en-US" sz="2000" b="1" i="0">
                <a:solidFill>
                  <a:srgbClr val="FF0000"/>
                </a:solidFill>
                <a:effectLst/>
                <a:latin typeface="Open Sans" panose="020B0606030504020204" pitchFamily="34" charset="0"/>
              </a:rPr>
              <a:t>4MP</a:t>
            </a:r>
            <a:r>
              <a:rPr lang="en-US" sz="2000" b="1" i="0">
                <a:effectLst/>
                <a:latin typeface="Open Sans" panose="020B0606030504020204" pitchFamily="34" charset="0"/>
              </a:rPr>
              <a:t> Deep Learning </a:t>
            </a:r>
            <a:r>
              <a:rPr lang="en-US" sz="2000" b="1" i="0">
                <a:solidFill>
                  <a:srgbClr val="FF0000"/>
                </a:solidFill>
                <a:effectLst/>
                <a:latin typeface="Open Sans" panose="020B0606030504020204" pitchFamily="34" charset="0"/>
              </a:rPr>
              <a:t>AI</a:t>
            </a:r>
            <a:r>
              <a:rPr lang="en-US" sz="2000" b="1" i="0">
                <a:effectLst/>
                <a:latin typeface="Open Sans" panose="020B0606030504020204" pitchFamily="34" charset="0"/>
              </a:rPr>
              <a:t> </a:t>
            </a:r>
            <a:r>
              <a:rPr lang="en-US" sz="2000" b="1" i="0" err="1">
                <a:effectLst/>
                <a:latin typeface="Open Sans" panose="020B0606030504020204" pitchFamily="34" charset="0"/>
              </a:rPr>
              <a:t>ColorGuard</a:t>
            </a:r>
            <a:r>
              <a:rPr lang="en-US" sz="2000" b="1" i="0">
                <a:effectLst/>
                <a:latin typeface="Open Sans" panose="020B0606030504020204" pitchFamily="34" charset="0"/>
              </a:rPr>
              <a:t> </a:t>
            </a:r>
            <a:r>
              <a:rPr lang="en-US" sz="2000" b="1" i="0">
                <a:solidFill>
                  <a:srgbClr val="FF0000"/>
                </a:solidFill>
                <a:effectLst/>
                <a:latin typeface="Open Sans" panose="020B0606030504020204" pitchFamily="34" charset="0"/>
              </a:rPr>
              <a:t>56x</a:t>
            </a:r>
            <a:r>
              <a:rPr lang="en-US" sz="2000" b="1" i="0">
                <a:effectLst/>
                <a:latin typeface="Open Sans" panose="020B0606030504020204" pitchFamily="34" charset="0"/>
              </a:rPr>
              <a:t> Outdoor Thermal </a:t>
            </a:r>
            <a:r>
              <a:rPr lang="en-US" sz="2000" b="1" i="0">
                <a:solidFill>
                  <a:srgbClr val="FF0000"/>
                </a:solidFill>
                <a:effectLst/>
                <a:latin typeface="Open Sans" panose="020B0606030504020204" pitchFamily="34" charset="0"/>
              </a:rPr>
              <a:t>PTZ Positioning System </a:t>
            </a:r>
            <a:r>
              <a:rPr lang="en-US" sz="2000" b="1" i="0">
                <a:effectLst/>
                <a:latin typeface="Open Sans" panose="020B0606030504020204" pitchFamily="34" charset="0"/>
              </a:rPr>
              <a:t>with WDR 120dB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CCA6FD-FB28-3C9A-E58F-722EF4043EE2}"/>
              </a:ext>
            </a:extLst>
          </p:cNvPr>
          <p:cNvSpPr txBox="1"/>
          <p:nvPr/>
        </p:nvSpPr>
        <p:spPr>
          <a:xfrm>
            <a:off x="251520" y="1147459"/>
            <a:ext cx="6120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ACTi is introducing the newest products: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B6F4D26-3CD1-E053-5855-88376E39C786}"/>
              </a:ext>
            </a:extLst>
          </p:cNvPr>
          <p:cNvSpPr txBox="1"/>
          <p:nvPr/>
        </p:nvSpPr>
        <p:spPr>
          <a:xfrm>
            <a:off x="3275856" y="2177988"/>
            <a:ext cx="13681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>
                <a:solidFill>
                  <a:srgbClr val="00B050"/>
                </a:solidFill>
              </a:rPr>
              <a:t>Q981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EFAA807D-30FB-BE00-C426-CF26343396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470" y="1935088"/>
            <a:ext cx="22860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80300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488391-0795-8461-CDF9-38A65026B6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38CB7D8-2124-592C-320E-9AB4C902FB6B}"/>
              </a:ext>
            </a:extLst>
          </p:cNvPr>
          <p:cNvSpPr/>
          <p:nvPr/>
        </p:nvSpPr>
        <p:spPr>
          <a:xfrm>
            <a:off x="611560" y="1412776"/>
            <a:ext cx="8064896" cy="161105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127F965-CBF3-CA8F-2B1A-32499809CA5A}"/>
              </a:ext>
            </a:extLst>
          </p:cNvPr>
          <p:cNvSpPr txBox="1"/>
          <p:nvPr/>
        </p:nvSpPr>
        <p:spPr>
          <a:xfrm>
            <a:off x="3272549" y="1949060"/>
            <a:ext cx="5115036" cy="101566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r>
              <a:rPr lang="en-US" sz="2000" b="1" i="0">
                <a:solidFill>
                  <a:srgbClr val="FF0000"/>
                </a:solidFill>
                <a:effectLst/>
                <a:latin typeface="Open Sans" panose="020B0606030504020204" pitchFamily="34" charset="0"/>
              </a:rPr>
              <a:t>4MP</a:t>
            </a:r>
            <a:r>
              <a:rPr lang="en-US" sz="2000" b="1" i="0">
                <a:effectLst/>
                <a:latin typeface="Open Sans" panose="020B0606030504020204" pitchFamily="34" charset="0"/>
              </a:rPr>
              <a:t> Deep Learning </a:t>
            </a:r>
            <a:r>
              <a:rPr lang="en-US" sz="2000" b="1" i="0">
                <a:solidFill>
                  <a:srgbClr val="FF0000"/>
                </a:solidFill>
                <a:effectLst/>
                <a:latin typeface="Open Sans" panose="020B0606030504020204" pitchFamily="34" charset="0"/>
              </a:rPr>
              <a:t>AI</a:t>
            </a:r>
            <a:r>
              <a:rPr lang="en-US" sz="2000" b="1" i="0">
                <a:effectLst/>
                <a:latin typeface="Open Sans" panose="020B0606030504020204" pitchFamily="34" charset="0"/>
              </a:rPr>
              <a:t> </a:t>
            </a:r>
            <a:r>
              <a:rPr lang="en-US" sz="2000" b="1" i="0">
                <a:solidFill>
                  <a:srgbClr val="FF0000"/>
                </a:solidFill>
                <a:effectLst/>
                <a:latin typeface="Open Sans" panose="020B0606030504020204" pitchFamily="34" charset="0"/>
              </a:rPr>
              <a:t>56x</a:t>
            </a:r>
            <a:r>
              <a:rPr lang="en-US" sz="2000" b="1" i="0">
                <a:effectLst/>
                <a:latin typeface="Open Sans" panose="020B0606030504020204" pitchFamily="34" charset="0"/>
              </a:rPr>
              <a:t> Outdoor Thermal </a:t>
            </a:r>
            <a:r>
              <a:rPr lang="en-US" sz="2000" b="1" i="0">
                <a:solidFill>
                  <a:srgbClr val="FF0000"/>
                </a:solidFill>
                <a:effectLst/>
                <a:latin typeface="Open Sans" panose="020B0606030504020204" pitchFamily="34" charset="0"/>
              </a:rPr>
              <a:t>PTZ Positioning System</a:t>
            </a:r>
            <a:r>
              <a:rPr lang="en-US" sz="2000" b="1" i="0">
                <a:effectLst/>
                <a:latin typeface="Open Sans" panose="020B0606030504020204" pitchFamily="34" charset="0"/>
              </a:rPr>
              <a:t> with </a:t>
            </a:r>
            <a:r>
              <a:rPr lang="en-US" sz="2000" b="1" i="0">
                <a:solidFill>
                  <a:srgbClr val="FF0000"/>
                </a:solidFill>
                <a:effectLst/>
                <a:latin typeface="Open Sans" panose="020B0606030504020204" pitchFamily="34" charset="0"/>
              </a:rPr>
              <a:t>IR LED 2000m</a:t>
            </a:r>
            <a:r>
              <a:rPr lang="en-US" sz="2000" b="1" i="0">
                <a:effectLst/>
                <a:latin typeface="Open Sans" panose="020B0606030504020204" pitchFamily="34" charset="0"/>
              </a:rPr>
              <a:t>, WDR 120dB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DFBCE64-1087-EEFD-9723-20E21F765813}"/>
              </a:ext>
            </a:extLst>
          </p:cNvPr>
          <p:cNvSpPr txBox="1"/>
          <p:nvPr/>
        </p:nvSpPr>
        <p:spPr>
          <a:xfrm>
            <a:off x="3275856" y="1439652"/>
            <a:ext cx="13681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>
                <a:solidFill>
                  <a:srgbClr val="00B050"/>
                </a:solidFill>
              </a:rPr>
              <a:t>Q982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2C4A3E41-94F0-282B-E1AC-116D3D31C4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086" y="1124744"/>
            <a:ext cx="22860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A25AFF75-3FE3-C66B-2E0C-38598363B4E2}"/>
              </a:ext>
            </a:extLst>
          </p:cNvPr>
          <p:cNvSpPr/>
          <p:nvPr/>
        </p:nvSpPr>
        <p:spPr>
          <a:xfrm>
            <a:off x="611560" y="3126529"/>
            <a:ext cx="8064896" cy="161105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AA18F8B-6A39-2B45-39BA-12047C5DE0C3}"/>
              </a:ext>
            </a:extLst>
          </p:cNvPr>
          <p:cNvSpPr txBox="1"/>
          <p:nvPr/>
        </p:nvSpPr>
        <p:spPr>
          <a:xfrm>
            <a:off x="3272549" y="3662813"/>
            <a:ext cx="5115036" cy="101566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r>
              <a:rPr lang="en-US" sz="2000" b="1" i="0">
                <a:solidFill>
                  <a:srgbClr val="FF0000"/>
                </a:solidFill>
                <a:effectLst/>
                <a:latin typeface="Open Sans" panose="020B0606030504020204" pitchFamily="34" charset="0"/>
              </a:rPr>
              <a:t>4MP</a:t>
            </a:r>
            <a:r>
              <a:rPr lang="en-US" sz="2000" b="1" i="0">
                <a:effectLst/>
                <a:latin typeface="Open Sans" panose="020B0606030504020204" pitchFamily="34" charset="0"/>
              </a:rPr>
              <a:t> Deep Learning </a:t>
            </a:r>
            <a:r>
              <a:rPr lang="en-US" sz="2000" b="1" i="0">
                <a:solidFill>
                  <a:srgbClr val="FF0000"/>
                </a:solidFill>
                <a:effectLst/>
                <a:latin typeface="Open Sans" panose="020B0606030504020204" pitchFamily="34" charset="0"/>
              </a:rPr>
              <a:t>AI</a:t>
            </a:r>
            <a:r>
              <a:rPr lang="en-US" sz="2000" b="1" i="0">
                <a:effectLst/>
                <a:latin typeface="Open Sans" panose="020B0606030504020204" pitchFamily="34" charset="0"/>
              </a:rPr>
              <a:t> </a:t>
            </a:r>
            <a:r>
              <a:rPr lang="en-US" sz="2000" b="1">
                <a:solidFill>
                  <a:srgbClr val="FF0000"/>
                </a:solidFill>
                <a:latin typeface="Open Sans" panose="020B0606030504020204" pitchFamily="34" charset="0"/>
              </a:rPr>
              <a:t>60</a:t>
            </a:r>
            <a:r>
              <a:rPr lang="en-US" sz="2000" b="1" i="0">
                <a:solidFill>
                  <a:srgbClr val="FF0000"/>
                </a:solidFill>
                <a:effectLst/>
                <a:latin typeface="Open Sans" panose="020B0606030504020204" pitchFamily="34" charset="0"/>
              </a:rPr>
              <a:t>x</a:t>
            </a:r>
            <a:r>
              <a:rPr lang="en-US" sz="2000" b="1" i="0">
                <a:effectLst/>
                <a:latin typeface="Open Sans" panose="020B0606030504020204" pitchFamily="34" charset="0"/>
              </a:rPr>
              <a:t> Outdoor Thermal </a:t>
            </a:r>
            <a:r>
              <a:rPr lang="en-US" sz="2000" b="1" i="0">
                <a:solidFill>
                  <a:srgbClr val="FF0000"/>
                </a:solidFill>
                <a:effectLst/>
                <a:latin typeface="Open Sans" panose="020B0606030504020204" pitchFamily="34" charset="0"/>
              </a:rPr>
              <a:t>PTZ Positioning System</a:t>
            </a:r>
            <a:r>
              <a:rPr lang="en-US" sz="2000" b="1" i="0">
                <a:effectLst/>
                <a:latin typeface="Open Sans" panose="020B0606030504020204" pitchFamily="34" charset="0"/>
              </a:rPr>
              <a:t> with </a:t>
            </a:r>
            <a:r>
              <a:rPr lang="en-US" sz="2000" b="1" i="0">
                <a:solidFill>
                  <a:srgbClr val="FF0000"/>
                </a:solidFill>
                <a:effectLst/>
                <a:latin typeface="Open Sans" panose="020B0606030504020204" pitchFamily="34" charset="0"/>
              </a:rPr>
              <a:t>IR LED 2000m</a:t>
            </a:r>
            <a:r>
              <a:rPr lang="en-US" sz="2000" b="1" i="0">
                <a:effectLst/>
                <a:latin typeface="Open Sans" panose="020B0606030504020204" pitchFamily="34" charset="0"/>
              </a:rPr>
              <a:t>, WDR 120dB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67E4778-B604-474B-3F53-7669DE360A5A}"/>
              </a:ext>
            </a:extLst>
          </p:cNvPr>
          <p:cNvSpPr txBox="1"/>
          <p:nvPr/>
        </p:nvSpPr>
        <p:spPr>
          <a:xfrm>
            <a:off x="3275856" y="3153405"/>
            <a:ext cx="17281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>
                <a:solidFill>
                  <a:srgbClr val="00B050"/>
                </a:solidFill>
              </a:rPr>
              <a:t>Q982-P1</a:t>
            </a:r>
          </a:p>
        </p:txBody>
      </p:sp>
      <p:pic>
        <p:nvPicPr>
          <p:cNvPr id="9" name="Picture 2">
            <a:extLst>
              <a:ext uri="{FF2B5EF4-FFF2-40B4-BE49-F238E27FC236}">
                <a16:creationId xmlns:a16="http://schemas.microsoft.com/office/drawing/2014/main" id="{9CE412E9-8B56-72D3-1DA6-3AB0CE964E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086" y="2823524"/>
            <a:ext cx="22860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65C922C2-E74B-30AB-6FA1-BBD11351C3BD}"/>
              </a:ext>
            </a:extLst>
          </p:cNvPr>
          <p:cNvSpPr/>
          <p:nvPr/>
        </p:nvSpPr>
        <p:spPr>
          <a:xfrm>
            <a:off x="611560" y="4840282"/>
            <a:ext cx="8064896" cy="161105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8AC0CC5-2AC6-DF60-B758-92F5BBD5D616}"/>
              </a:ext>
            </a:extLst>
          </p:cNvPr>
          <p:cNvSpPr txBox="1"/>
          <p:nvPr/>
        </p:nvSpPr>
        <p:spPr>
          <a:xfrm>
            <a:off x="3272549" y="5376566"/>
            <a:ext cx="5115036" cy="101566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r>
              <a:rPr lang="en-US" sz="2000" b="1" i="0">
                <a:solidFill>
                  <a:srgbClr val="FF0000"/>
                </a:solidFill>
                <a:effectLst/>
                <a:latin typeface="Open Sans" panose="020B0606030504020204" pitchFamily="34" charset="0"/>
              </a:rPr>
              <a:t>4MP</a:t>
            </a:r>
            <a:r>
              <a:rPr lang="en-US" sz="2000" b="1" i="0">
                <a:effectLst/>
                <a:latin typeface="Open Sans" panose="020B0606030504020204" pitchFamily="34" charset="0"/>
              </a:rPr>
              <a:t> Deep Learning </a:t>
            </a:r>
            <a:r>
              <a:rPr lang="en-US" sz="2000" b="1" i="0">
                <a:solidFill>
                  <a:srgbClr val="FF0000"/>
                </a:solidFill>
                <a:effectLst/>
                <a:latin typeface="Open Sans" panose="020B0606030504020204" pitchFamily="34" charset="0"/>
              </a:rPr>
              <a:t>AI</a:t>
            </a:r>
            <a:r>
              <a:rPr lang="en-US" sz="2000" b="1" i="0">
                <a:effectLst/>
                <a:latin typeface="Open Sans" panose="020B0606030504020204" pitchFamily="34" charset="0"/>
              </a:rPr>
              <a:t> </a:t>
            </a:r>
            <a:r>
              <a:rPr lang="en-US" sz="2000" b="1">
                <a:solidFill>
                  <a:srgbClr val="FF0000"/>
                </a:solidFill>
                <a:latin typeface="Open Sans" panose="020B0606030504020204" pitchFamily="34" charset="0"/>
              </a:rPr>
              <a:t>60</a:t>
            </a:r>
            <a:r>
              <a:rPr lang="en-US" sz="2000" b="1" i="0">
                <a:solidFill>
                  <a:srgbClr val="FF0000"/>
                </a:solidFill>
                <a:effectLst/>
                <a:latin typeface="Open Sans" panose="020B0606030504020204" pitchFamily="34" charset="0"/>
              </a:rPr>
              <a:t>x</a:t>
            </a:r>
            <a:r>
              <a:rPr lang="en-US" sz="2000" b="1" i="0">
                <a:effectLst/>
                <a:latin typeface="Open Sans" panose="020B0606030504020204" pitchFamily="34" charset="0"/>
              </a:rPr>
              <a:t> Outdoor Thermal </a:t>
            </a:r>
            <a:r>
              <a:rPr lang="en-US" sz="2000" b="1" i="0">
                <a:solidFill>
                  <a:srgbClr val="FF0000"/>
                </a:solidFill>
                <a:effectLst/>
                <a:latin typeface="Open Sans" panose="020B0606030504020204" pitchFamily="34" charset="0"/>
              </a:rPr>
              <a:t>PTZ Positioning System</a:t>
            </a:r>
            <a:r>
              <a:rPr lang="en-US" sz="2000" b="1" i="0">
                <a:effectLst/>
                <a:latin typeface="Open Sans" panose="020B0606030504020204" pitchFamily="34" charset="0"/>
              </a:rPr>
              <a:t> with </a:t>
            </a:r>
            <a:r>
              <a:rPr lang="en-US" sz="2000" b="1" i="0">
                <a:solidFill>
                  <a:srgbClr val="FF0000"/>
                </a:solidFill>
                <a:effectLst/>
                <a:latin typeface="Open Sans" panose="020B0606030504020204" pitchFamily="34" charset="0"/>
              </a:rPr>
              <a:t>IR LED 2000m</a:t>
            </a:r>
            <a:r>
              <a:rPr lang="en-US" sz="2000" b="1" i="0">
                <a:effectLst/>
                <a:latin typeface="Open Sans" panose="020B0606030504020204" pitchFamily="34" charset="0"/>
              </a:rPr>
              <a:t>, WDR 120dB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ADF3AD8-A09F-0381-AE32-BE43E5F0AAD4}"/>
              </a:ext>
            </a:extLst>
          </p:cNvPr>
          <p:cNvSpPr txBox="1"/>
          <p:nvPr/>
        </p:nvSpPr>
        <p:spPr>
          <a:xfrm>
            <a:off x="3275856" y="4867158"/>
            <a:ext cx="17281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>
                <a:solidFill>
                  <a:srgbClr val="00B050"/>
                </a:solidFill>
              </a:rPr>
              <a:t>Q982-P2</a:t>
            </a:r>
          </a:p>
        </p:txBody>
      </p:sp>
      <p:pic>
        <p:nvPicPr>
          <p:cNvPr id="13" name="Picture 2">
            <a:extLst>
              <a:ext uri="{FF2B5EF4-FFF2-40B4-BE49-F238E27FC236}">
                <a16:creationId xmlns:a16="http://schemas.microsoft.com/office/drawing/2014/main" id="{E612F743-9B2D-0DEF-586C-26DA6A0174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086" y="4537277"/>
            <a:ext cx="22860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15049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5884BAB-C1BF-28C4-5E33-FA0B8ABF18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9672" y="1910479"/>
            <a:ext cx="5988362" cy="374441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6CCA6FD-FB28-3C9A-E58F-722EF4043EE2}"/>
              </a:ext>
            </a:extLst>
          </p:cNvPr>
          <p:cNvSpPr txBox="1"/>
          <p:nvPr/>
        </p:nvSpPr>
        <p:spPr>
          <a:xfrm>
            <a:off x="179512" y="1203105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/>
              <a:t>Product Matrix: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FC72F87-0AC3-3AE9-31C8-C4D7FA1FB258}"/>
              </a:ext>
            </a:extLst>
          </p:cNvPr>
          <p:cNvSpPr/>
          <p:nvPr/>
        </p:nvSpPr>
        <p:spPr>
          <a:xfrm>
            <a:off x="3627052" y="4941168"/>
            <a:ext cx="3537235" cy="648072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16825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6CCA6FD-FB28-3C9A-E58F-722EF4043EE2}"/>
              </a:ext>
            </a:extLst>
          </p:cNvPr>
          <p:cNvSpPr txBox="1"/>
          <p:nvPr/>
        </p:nvSpPr>
        <p:spPr>
          <a:xfrm>
            <a:off x="3635896" y="548680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/>
              <a:t>Spec Comparison: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CA4E805D-71C0-7FF6-B52B-9B1AB48FF7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0840897"/>
              </p:ext>
            </p:extLst>
          </p:nvPr>
        </p:nvGraphicFramePr>
        <p:xfrm>
          <a:off x="174721" y="1196752"/>
          <a:ext cx="8650540" cy="557082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94560">
                  <a:extLst>
                    <a:ext uri="{9D8B030D-6E8A-4147-A177-3AD203B41FA5}">
                      <a16:colId xmlns:a16="http://schemas.microsoft.com/office/drawing/2014/main" val="1674525478"/>
                    </a:ext>
                  </a:extLst>
                </a:gridCol>
                <a:gridCol w="1613995">
                  <a:extLst>
                    <a:ext uri="{9D8B030D-6E8A-4147-A177-3AD203B41FA5}">
                      <a16:colId xmlns:a16="http://schemas.microsoft.com/office/drawing/2014/main" val="1729072205"/>
                    </a:ext>
                  </a:extLst>
                </a:gridCol>
                <a:gridCol w="1613995">
                  <a:extLst>
                    <a:ext uri="{9D8B030D-6E8A-4147-A177-3AD203B41FA5}">
                      <a16:colId xmlns:a16="http://schemas.microsoft.com/office/drawing/2014/main" val="4000711029"/>
                    </a:ext>
                  </a:extLst>
                </a:gridCol>
                <a:gridCol w="1613995">
                  <a:extLst>
                    <a:ext uri="{9D8B030D-6E8A-4147-A177-3AD203B41FA5}">
                      <a16:colId xmlns:a16="http://schemas.microsoft.com/office/drawing/2014/main" val="4292778239"/>
                    </a:ext>
                  </a:extLst>
                </a:gridCol>
                <a:gridCol w="1613995">
                  <a:extLst>
                    <a:ext uri="{9D8B030D-6E8A-4147-A177-3AD203B41FA5}">
                      <a16:colId xmlns:a16="http://schemas.microsoft.com/office/drawing/2014/main" val="352343707"/>
                    </a:ext>
                  </a:extLst>
                </a:gridCol>
              </a:tblGrid>
              <a:tr h="314238">
                <a:tc>
                  <a:txBody>
                    <a:bodyPr/>
                    <a:lstStyle/>
                    <a:p>
                      <a:r>
                        <a:rPr lang="en-US" sz="1400"/>
                        <a:t>Model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/>
                        <a:t>Q981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>
                          <a:solidFill>
                            <a:schemeClr val="tx1"/>
                          </a:solidFill>
                        </a:rPr>
                        <a:t>Q982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>
                          <a:solidFill>
                            <a:schemeClr val="tx1"/>
                          </a:solidFill>
                        </a:rPr>
                        <a:t>Q982-P1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>
                          <a:solidFill>
                            <a:schemeClr val="tx1"/>
                          </a:solidFill>
                        </a:rPr>
                        <a:t>Q982-P2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2435519"/>
                  </a:ext>
                </a:extLst>
              </a:tr>
              <a:tr h="800123">
                <a:tc>
                  <a:txBody>
                    <a:bodyPr/>
                    <a:lstStyle/>
                    <a:p>
                      <a:r>
                        <a:rPr lang="en-US" sz="1400"/>
                        <a:t>Photo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 sz="1400" b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 sz="1400" b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 sz="1400" b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09142187"/>
                  </a:ext>
                </a:extLst>
              </a:tr>
              <a:tr h="542774">
                <a:tc>
                  <a:txBody>
                    <a:bodyPr/>
                    <a:lstStyle/>
                    <a:p>
                      <a:r>
                        <a:rPr lang="en-US" sz="1400"/>
                        <a:t>Product type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/>
                        <a:t>PTZ Positioning System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PTZ Positioning System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PTZ Positioning System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PTZ Positioning System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1042822"/>
                  </a:ext>
                </a:extLst>
              </a:tr>
              <a:tr h="314238">
                <a:tc>
                  <a:txBody>
                    <a:bodyPr/>
                    <a:lstStyle/>
                    <a:p>
                      <a:r>
                        <a:rPr lang="en-US" sz="1400"/>
                        <a:t>Resolution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/>
                        <a:t>4MP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 b="0">
                          <a:solidFill>
                            <a:schemeClr val="tx1"/>
                          </a:solidFill>
                        </a:rPr>
                        <a:t>4MP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4MP</a:t>
                      </a:r>
                      <a:endParaRPr lang="en-US" sz="1400" b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4MP</a:t>
                      </a:r>
                      <a:endParaRPr lang="en-US" sz="1400" b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74545042"/>
                  </a:ext>
                </a:extLst>
              </a:tr>
              <a:tr h="314238">
                <a:tc>
                  <a:txBody>
                    <a:bodyPr/>
                    <a:lstStyle/>
                    <a:p>
                      <a:r>
                        <a:rPr lang="en-US" sz="1400"/>
                        <a:t>Thermal Resolution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/>
                        <a:t>2MP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2MP</a:t>
                      </a:r>
                      <a:endParaRPr lang="en-US" sz="1400" b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2MP</a:t>
                      </a:r>
                      <a:endParaRPr lang="en-US" sz="1400" b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2MP</a:t>
                      </a:r>
                      <a:endParaRPr lang="en-US" sz="1400" b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21249847"/>
                  </a:ext>
                </a:extLst>
              </a:tr>
              <a:tr h="314238">
                <a:tc>
                  <a:txBody>
                    <a:bodyPr/>
                    <a:lstStyle/>
                    <a:p>
                      <a:r>
                        <a:rPr lang="en-US" sz="1400"/>
                        <a:t>Thermal Effective Pixels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t-BR" sz="1400"/>
                        <a:t>640x512</a:t>
                      </a:r>
                      <a:endParaRPr lang="en-US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pt-BR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640x512</a:t>
                      </a:r>
                      <a:endParaRPr kumimoji="0" lang="en-US" sz="14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pt-BR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640x512</a:t>
                      </a:r>
                      <a:endParaRPr kumimoji="0" lang="en-US" sz="14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pt-BR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640x512</a:t>
                      </a:r>
                      <a:endParaRPr kumimoji="0" lang="en-US" sz="14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49888342"/>
                  </a:ext>
                </a:extLst>
              </a:tr>
              <a:tr h="314238">
                <a:tc>
                  <a:txBody>
                    <a:bodyPr/>
                    <a:lstStyle/>
                    <a:p>
                      <a:r>
                        <a:rPr lang="en-US" sz="1400"/>
                        <a:t>In/Outdoor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/>
                        <a:t>Outdoor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Outdoor</a:t>
                      </a:r>
                      <a:endParaRPr lang="en-US" sz="1400" b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Outdoor</a:t>
                      </a:r>
                      <a:endParaRPr lang="en-US" sz="1400" b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Outdoor</a:t>
                      </a:r>
                      <a:endParaRPr lang="en-US" sz="1400" b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83263840"/>
                  </a:ext>
                </a:extLst>
              </a:tr>
              <a:tr h="542774">
                <a:tc>
                  <a:txBody>
                    <a:bodyPr/>
                    <a:lstStyle/>
                    <a:p>
                      <a:r>
                        <a:rPr lang="en-US" sz="1400"/>
                        <a:t>Zoom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/>
                        <a:t>Visual: 56x</a:t>
                      </a:r>
                    </a:p>
                    <a:p>
                      <a:r>
                        <a:rPr lang="en-US" sz="1400"/>
                        <a:t>Thermal: fixed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/>
                        <a:t>Visual</a:t>
                      </a: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: 56x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Thermal: fixed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/>
                        <a:t>Visual</a:t>
                      </a: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: 60x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Thermal: fixed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/>
                        <a:t>Visual</a:t>
                      </a: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: 60x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Thermal: 10x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22604302"/>
                  </a:ext>
                </a:extLst>
              </a:tr>
              <a:tr h="314238">
                <a:tc>
                  <a:txBody>
                    <a:bodyPr/>
                    <a:lstStyle/>
                    <a:p>
                      <a:r>
                        <a:rPr lang="en-US" sz="1400"/>
                        <a:t>Visual lens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/>
                        <a:t>f6.0-336mm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 b="0">
                          <a:solidFill>
                            <a:schemeClr val="tx1"/>
                          </a:solidFill>
                        </a:rPr>
                        <a:t>f6.0-336mm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 b="0">
                          <a:solidFill>
                            <a:schemeClr val="tx1"/>
                          </a:solidFill>
                        </a:rPr>
                        <a:t>f6.0-360mm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 b="0">
                          <a:solidFill>
                            <a:schemeClr val="tx1"/>
                          </a:solidFill>
                        </a:rPr>
                        <a:t>f6.0-360mm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27076900"/>
                  </a:ext>
                </a:extLst>
              </a:tr>
              <a:tr h="314238">
                <a:tc>
                  <a:txBody>
                    <a:bodyPr/>
                    <a:lstStyle/>
                    <a:p>
                      <a:r>
                        <a:rPr lang="en-US" sz="1400"/>
                        <a:t>Thermal lens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/>
                        <a:t>f75mm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 b="0">
                          <a:solidFill>
                            <a:schemeClr val="tx1"/>
                          </a:solidFill>
                        </a:rPr>
                        <a:t>f50mm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 b="0">
                          <a:solidFill>
                            <a:schemeClr val="tx1"/>
                          </a:solidFill>
                        </a:rPr>
                        <a:t>f100mm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 b="0">
                          <a:solidFill>
                            <a:schemeClr val="tx1"/>
                          </a:solidFill>
                        </a:rPr>
                        <a:t>f13-130mm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23315501"/>
                  </a:ext>
                </a:extLst>
              </a:tr>
              <a:tr h="314238">
                <a:tc>
                  <a:txBody>
                    <a:bodyPr/>
                    <a:lstStyle/>
                    <a:p>
                      <a:r>
                        <a:rPr lang="en-US" sz="1400"/>
                        <a:t>Illuminator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/>
                        <a:t>Laser, 800m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 b="0">
                          <a:solidFill>
                            <a:schemeClr val="tx1"/>
                          </a:solidFill>
                        </a:rPr>
                        <a:t>IR LED, 2000m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IR LED, 2000m</a:t>
                      </a:r>
                      <a:endParaRPr lang="en-US" sz="1400" b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IR LED, 2000m</a:t>
                      </a:r>
                      <a:endParaRPr lang="en-US" sz="1400" b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77652312"/>
                  </a:ext>
                </a:extLst>
              </a:tr>
              <a:tr h="542774">
                <a:tc>
                  <a:txBody>
                    <a:bodyPr/>
                    <a:lstStyle/>
                    <a:p>
                      <a:r>
                        <a:rPr lang="en-US" sz="1400"/>
                        <a:t>PTZ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/>
                        <a:t>Remote pan, tilt, rotation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Remote pan, tilt, rotation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Remote pan, tilt, rotation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Remote pan, tilt, rotation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06643403"/>
                  </a:ext>
                </a:extLst>
              </a:tr>
              <a:tr h="314238">
                <a:tc>
                  <a:txBody>
                    <a:bodyPr/>
                    <a:lstStyle/>
                    <a:p>
                      <a:r>
                        <a:rPr lang="en-US" sz="1400"/>
                        <a:t>Built-in Deep Learning AI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/>
                        <a:t>Yes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 b="0">
                          <a:solidFill>
                            <a:schemeClr val="tx1"/>
                          </a:solidFill>
                        </a:rPr>
                        <a:t>Yes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/>
                      </a:pPr>
                      <a:r>
                        <a:rPr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/>
                        </a:rPr>
                        <a:t>Yes</a:t>
                      </a:r>
                      <a:endParaRPr kumimoji="0" lang="en-US" sz="14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/>
                      </a:pPr>
                      <a:r>
                        <a:rPr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/>
                        </a:rPr>
                        <a:t>Yes</a:t>
                      </a:r>
                      <a:endParaRPr kumimoji="0" lang="en-US" sz="14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80851632"/>
                  </a:ext>
                </a:extLst>
              </a:tr>
              <a:tr h="314238">
                <a:tc>
                  <a:txBody>
                    <a:bodyPr/>
                    <a:lstStyle/>
                    <a:p>
                      <a:r>
                        <a:rPr lang="en-US" sz="1400"/>
                        <a:t>NDAA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/>
                        <a:t>Yes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 b="0">
                          <a:solidFill>
                            <a:schemeClr val="tx1"/>
                          </a:solidFill>
                        </a:rPr>
                        <a:t>No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No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No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48704185"/>
                  </a:ext>
                </a:extLst>
              </a:tr>
            </a:tbl>
          </a:graphicData>
        </a:graphic>
      </p:graphicFrame>
      <p:pic>
        <p:nvPicPr>
          <p:cNvPr id="8" name="Picture 2">
            <a:extLst>
              <a:ext uri="{FF2B5EF4-FFF2-40B4-BE49-F238E27FC236}">
                <a16:creationId xmlns:a16="http://schemas.microsoft.com/office/drawing/2014/main" id="{8C09839C-EA84-1366-B580-7DF21F08D9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3074" y="1412776"/>
            <a:ext cx="1061374" cy="1061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extLst>
              <a:ext uri="{FF2B5EF4-FFF2-40B4-BE49-F238E27FC236}">
                <a16:creationId xmlns:a16="http://schemas.microsoft.com/office/drawing/2014/main" id="{45FEAA14-4A98-5776-3C18-46F1ECCAF6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3628" y="1412776"/>
            <a:ext cx="1061374" cy="1061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>
            <a:extLst>
              <a:ext uri="{FF2B5EF4-FFF2-40B4-BE49-F238E27FC236}">
                <a16:creationId xmlns:a16="http://schemas.microsoft.com/office/drawing/2014/main" id="{2DB63D48-A2CD-14CA-C882-8E8FAF7FAB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6082" y="1412776"/>
            <a:ext cx="1061374" cy="1061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>
            <a:extLst>
              <a:ext uri="{FF2B5EF4-FFF2-40B4-BE49-F238E27FC236}">
                <a16:creationId xmlns:a16="http://schemas.microsoft.com/office/drawing/2014/main" id="{3C6896DA-43E7-6180-C61A-1298C063F9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8364" y="1484784"/>
            <a:ext cx="853734" cy="8537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81897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6CCA6FD-FB28-3C9A-E58F-722EF4043EE2}"/>
              </a:ext>
            </a:extLst>
          </p:cNvPr>
          <p:cNvSpPr txBox="1"/>
          <p:nvPr/>
        </p:nvSpPr>
        <p:spPr>
          <a:xfrm>
            <a:off x="431539" y="1599848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/>
              <a:t>Analytics Comparison: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CA4E805D-71C0-7FF6-B52B-9B1AB48FF7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2949245"/>
              </p:ext>
            </p:extLst>
          </p:nvPr>
        </p:nvGraphicFramePr>
        <p:xfrm>
          <a:off x="431539" y="2132856"/>
          <a:ext cx="8280919" cy="417729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497531">
                  <a:extLst>
                    <a:ext uri="{9D8B030D-6E8A-4147-A177-3AD203B41FA5}">
                      <a16:colId xmlns:a16="http://schemas.microsoft.com/office/drawing/2014/main" val="1674525478"/>
                    </a:ext>
                  </a:extLst>
                </a:gridCol>
                <a:gridCol w="1182988">
                  <a:extLst>
                    <a:ext uri="{9D8B030D-6E8A-4147-A177-3AD203B41FA5}">
                      <a16:colId xmlns:a16="http://schemas.microsoft.com/office/drawing/2014/main" val="1060197807"/>
                    </a:ext>
                  </a:extLst>
                </a:gridCol>
                <a:gridCol w="1182988">
                  <a:extLst>
                    <a:ext uri="{9D8B030D-6E8A-4147-A177-3AD203B41FA5}">
                      <a16:colId xmlns:a16="http://schemas.microsoft.com/office/drawing/2014/main" val="4090973137"/>
                    </a:ext>
                  </a:extLst>
                </a:gridCol>
                <a:gridCol w="1182988">
                  <a:extLst>
                    <a:ext uri="{9D8B030D-6E8A-4147-A177-3AD203B41FA5}">
                      <a16:colId xmlns:a16="http://schemas.microsoft.com/office/drawing/2014/main" val="1729072205"/>
                    </a:ext>
                  </a:extLst>
                </a:gridCol>
                <a:gridCol w="1234424">
                  <a:extLst>
                    <a:ext uri="{9D8B030D-6E8A-4147-A177-3AD203B41FA5}">
                      <a16:colId xmlns:a16="http://schemas.microsoft.com/office/drawing/2014/main" val="4000711029"/>
                    </a:ext>
                  </a:extLst>
                </a:gridCol>
              </a:tblGrid>
              <a:tr h="522162">
                <a:tc>
                  <a:txBody>
                    <a:bodyPr/>
                    <a:lstStyle/>
                    <a:p>
                      <a:r>
                        <a:rPr lang="en-US"/>
                        <a:t>Analytics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/>
                        <a:t>Q981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>
                          <a:solidFill>
                            <a:schemeClr val="tx1"/>
                          </a:solidFill>
                        </a:rPr>
                        <a:t>Q982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>
                          <a:solidFill>
                            <a:schemeClr val="tx1"/>
                          </a:solidFill>
                        </a:rPr>
                        <a:t>Q982-P1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>
                          <a:solidFill>
                            <a:schemeClr val="tx1"/>
                          </a:solidFill>
                        </a:rPr>
                        <a:t>Q982-P2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2435519"/>
                  </a:ext>
                </a:extLst>
              </a:tr>
              <a:tr h="522162">
                <a:tc>
                  <a:txBody>
                    <a:bodyPr/>
                    <a:lstStyle/>
                    <a:p>
                      <a:r>
                        <a:rPr lang="en-US"/>
                        <a:t>Smart Intrusion Protection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</a:t>
                      </a:r>
                      <a:endParaRPr lang="en-US" i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Y</a:t>
                      </a:r>
                      <a:endParaRPr lang="en-US" i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0" i="0" u="none" strike="noStrike" noProof="0">
                          <a:solidFill>
                            <a:srgbClr val="000000"/>
                          </a:solidFill>
                          <a:latin typeface="Calibri"/>
                        </a:rPr>
                        <a:t>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0" i="0" u="none" strike="noStrike" noProof="0">
                          <a:solidFill>
                            <a:srgbClr val="000000"/>
                          </a:solidFill>
                          <a:latin typeface="Calibri"/>
                        </a:rPr>
                        <a:t>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1042822"/>
                  </a:ext>
                </a:extLst>
              </a:tr>
              <a:tr h="522162">
                <a:tc>
                  <a:txBody>
                    <a:bodyPr/>
                    <a:lstStyle/>
                    <a:p>
                      <a:r>
                        <a:rPr lang="en-US"/>
                        <a:t>Smart Motion Detection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N</a:t>
                      </a:r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N</a:t>
                      </a:r>
                      <a:endParaRPr lang="zh-TW" altLang="en-US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N</a:t>
                      </a:r>
                      <a:endParaRPr lang="zh-TW" altLang="en-US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N</a:t>
                      </a:r>
                      <a:endParaRPr lang="zh-TW" altLang="en-US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15895196"/>
                  </a:ext>
                </a:extLst>
              </a:tr>
              <a:tr h="522162">
                <a:tc>
                  <a:txBody>
                    <a:bodyPr/>
                    <a:lstStyle/>
                    <a:p>
                      <a:r>
                        <a:rPr lang="en-US" b="0"/>
                        <a:t>People Intrusion Detection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/>
                        </a:rPr>
                        <a:t>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/>
                        </a:rPr>
                        <a:t>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74545042"/>
                  </a:ext>
                </a:extLst>
              </a:tr>
              <a:tr h="522162">
                <a:tc>
                  <a:txBody>
                    <a:bodyPr/>
                    <a:lstStyle/>
                    <a:p>
                      <a:r>
                        <a:rPr lang="en-US" b="0"/>
                        <a:t>Vehicle Intrusion Detection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/>
                        </a:rPr>
                        <a:t>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/>
                        </a:rPr>
                        <a:t>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83544170"/>
                  </a:ext>
                </a:extLst>
              </a:tr>
              <a:tr h="522162">
                <a:tc>
                  <a:txBody>
                    <a:bodyPr/>
                    <a:lstStyle/>
                    <a:p>
                      <a:r>
                        <a:rPr lang="en-US" b="0"/>
                        <a:t>Smoke Detection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/>
                        </a:rPr>
                        <a:t>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/>
                        </a:rPr>
                        <a:t>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22604302"/>
                  </a:ext>
                </a:extLst>
              </a:tr>
              <a:tr h="522162">
                <a:tc>
                  <a:txBody>
                    <a:bodyPr/>
                    <a:lstStyle/>
                    <a:p>
                      <a:r>
                        <a:rPr lang="en-US" b="0"/>
                        <a:t>Fire Detection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>
                          <a:solidFill>
                            <a:schemeClr val="tx1"/>
                          </a:solidFill>
                        </a:rPr>
                        <a:t>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/>
                        </a:rPr>
                        <a:t>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/>
                        </a:rPr>
                        <a:t>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/>
                        </a:rPr>
                        <a:t>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62527708"/>
                  </a:ext>
                </a:extLst>
              </a:tr>
              <a:tr h="522162">
                <a:tc>
                  <a:txBody>
                    <a:bodyPr/>
                    <a:lstStyle/>
                    <a:p>
                      <a:r>
                        <a:rPr lang="en-US" b="0"/>
                        <a:t>PTZ Auto Tracking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Y</a:t>
                      </a:r>
                      <a:endParaRPr lang="en-US" i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/>
                        </a:rPr>
                        <a:t>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/>
                        </a:rPr>
                        <a:t>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/>
                        </a:rPr>
                        <a:t>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776523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939643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DB029695-6493-CE69-8C7D-08DC0C7CC446}"/>
              </a:ext>
            </a:extLst>
          </p:cNvPr>
          <p:cNvGraphicFramePr>
            <a:graphicFrameLocks noGrp="1"/>
          </p:cNvGraphicFramePr>
          <p:nvPr/>
        </p:nvGraphicFramePr>
        <p:xfrm>
          <a:off x="611560" y="2060848"/>
          <a:ext cx="8280920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0230">
                  <a:extLst>
                    <a:ext uri="{9D8B030D-6E8A-4147-A177-3AD203B41FA5}">
                      <a16:colId xmlns:a16="http://schemas.microsoft.com/office/drawing/2014/main" val="3232698814"/>
                    </a:ext>
                  </a:extLst>
                </a:gridCol>
                <a:gridCol w="2070230">
                  <a:extLst>
                    <a:ext uri="{9D8B030D-6E8A-4147-A177-3AD203B41FA5}">
                      <a16:colId xmlns:a16="http://schemas.microsoft.com/office/drawing/2014/main" val="80483492"/>
                    </a:ext>
                  </a:extLst>
                </a:gridCol>
                <a:gridCol w="1764196">
                  <a:extLst>
                    <a:ext uri="{9D8B030D-6E8A-4147-A177-3AD203B41FA5}">
                      <a16:colId xmlns:a16="http://schemas.microsoft.com/office/drawing/2014/main" val="2445103789"/>
                    </a:ext>
                  </a:extLst>
                </a:gridCol>
                <a:gridCol w="2376264">
                  <a:extLst>
                    <a:ext uri="{9D8B030D-6E8A-4147-A177-3AD203B41FA5}">
                      <a16:colId xmlns:a16="http://schemas.microsoft.com/office/drawing/2014/main" val="82984754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Standard Features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AI Events/Meta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/>
                        <a:t>Solutions</a:t>
                      </a:r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482592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/>
                        <a:t>NVR 3 Corporate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>
                          <a:hlinkClick r:id="rId3"/>
                        </a:rPr>
                        <a:t>S110</a:t>
                      </a:r>
                      <a:r>
                        <a:rPr lang="et-EE"/>
                        <a:t>, </a:t>
                      </a:r>
                      <a:r>
                        <a:rPr lang="et-EE">
                          <a:hlinkClick r:id="rId4"/>
                        </a:rPr>
                        <a:t>S111</a:t>
                      </a:r>
                      <a:r>
                        <a:rPr lang="et-EE"/>
                        <a:t>, </a:t>
                      </a:r>
                      <a:r>
                        <a:rPr lang="et-EE">
                          <a:hlinkClick r:id="rId5"/>
                        </a:rPr>
                        <a:t>S112</a:t>
                      </a:r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242275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/>
                        <a:t>NVR 3 Business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t-EE">
                          <a:hlinkClick r:id="rId3"/>
                        </a:rPr>
                        <a:t>S110</a:t>
                      </a:r>
                      <a:r>
                        <a:rPr lang="et-EE"/>
                        <a:t>, </a:t>
                      </a:r>
                      <a:r>
                        <a:rPr lang="et-EE">
                          <a:hlinkClick r:id="rId4"/>
                        </a:rPr>
                        <a:t>S111</a:t>
                      </a:r>
                      <a:r>
                        <a:rPr lang="et-EE"/>
                        <a:t>, </a:t>
                      </a:r>
                      <a:r>
                        <a:rPr lang="et-EE">
                          <a:hlinkClick r:id="rId5"/>
                        </a:rPr>
                        <a:t>S112</a:t>
                      </a:r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28329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/>
                        <a:t>CMS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>
                          <a:hlinkClick r:id="rId6"/>
                        </a:rPr>
                        <a:t>S120</a:t>
                      </a:r>
                      <a:r>
                        <a:rPr lang="et-EE"/>
                        <a:t>, </a:t>
                      </a:r>
                      <a:r>
                        <a:rPr lang="et-EE">
                          <a:hlinkClick r:id="rId7"/>
                        </a:rPr>
                        <a:t>S121</a:t>
                      </a:r>
                      <a:r>
                        <a:rPr lang="et-EE"/>
                        <a:t>, </a:t>
                      </a:r>
                      <a:r>
                        <a:rPr lang="et-EE">
                          <a:hlinkClick r:id="rId8"/>
                        </a:rPr>
                        <a:t>S122</a:t>
                      </a:r>
                      <a:endParaRPr lang="et-E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047451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/>
                        <a:t>ZNR-Series NVR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>
                          <a:hlinkClick r:id="rId9"/>
                        </a:rPr>
                        <a:t>S60</a:t>
                      </a:r>
                      <a:endParaRPr lang="et-E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629671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/>
                        <a:t>ENR-Series NVR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>
                          <a:hlinkClick r:id="rId10"/>
                        </a:rPr>
                        <a:t>S72</a:t>
                      </a:r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8223823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DB8FBEA1-40E3-CB9B-6401-F1AF19540165}"/>
              </a:ext>
            </a:extLst>
          </p:cNvPr>
          <p:cNvSpPr txBox="1"/>
          <p:nvPr/>
        </p:nvSpPr>
        <p:spPr>
          <a:xfrm>
            <a:off x="179512" y="1203105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/>
              <a:t>Supported VMS</a:t>
            </a:r>
            <a:r>
              <a:rPr lang="et-EE" sz="2400" b="1"/>
              <a:t> and Solutions</a:t>
            </a:r>
            <a:endParaRPr lang="en-US" sz="2400" b="1"/>
          </a:p>
        </p:txBody>
      </p:sp>
    </p:spTree>
    <p:extLst>
      <p:ext uri="{BB962C8B-B14F-4D97-AF65-F5344CB8AC3E}">
        <p14:creationId xmlns:p14="http://schemas.microsoft.com/office/powerpoint/2010/main" val="41116921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0F5A19AE-FC78-ADD3-D559-800A6DE38225}"/>
              </a:ext>
            </a:extLst>
          </p:cNvPr>
          <p:cNvSpPr txBox="1"/>
          <p:nvPr/>
        </p:nvSpPr>
        <p:spPr>
          <a:xfrm>
            <a:off x="179512" y="1203105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/>
              <a:t>Applications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2FF0B5F-3F82-99C2-9310-33351BAEAFD2}"/>
              </a:ext>
            </a:extLst>
          </p:cNvPr>
          <p:cNvSpPr txBox="1"/>
          <p:nvPr/>
        </p:nvSpPr>
        <p:spPr>
          <a:xfrm>
            <a:off x="539552" y="1988840"/>
            <a:ext cx="63367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High Security Mission Critical Surveillance of the Large Areas and Long Distances: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1B03C79-C0FB-AC3A-86A6-79B0AF429E95}"/>
              </a:ext>
            </a:extLst>
          </p:cNvPr>
          <p:cNvSpPr txBox="1"/>
          <p:nvPr/>
        </p:nvSpPr>
        <p:spPr>
          <a:xfrm>
            <a:off x="611560" y="2745502"/>
            <a:ext cx="5256584" cy="14773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/>
              <a:t>Border Control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/>
              <a:t>Coast Guard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/>
              <a:t>Utility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/>
              <a:t>Military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/>
              <a:t>Airport</a:t>
            </a:r>
          </a:p>
        </p:txBody>
      </p:sp>
    </p:spTree>
    <p:extLst>
      <p:ext uri="{BB962C8B-B14F-4D97-AF65-F5344CB8AC3E}">
        <p14:creationId xmlns:p14="http://schemas.microsoft.com/office/powerpoint/2010/main" val="2759287166"/>
      </p:ext>
    </p:extLst>
  </p:cSld>
  <p:clrMapOvr>
    <a:masterClrMapping/>
  </p:clrMapOvr>
</p:sld>
</file>

<file path=ppt/theme/theme1.xml><?xml version="1.0" encoding="utf-8"?>
<a:theme xmlns:a="http://schemas.openxmlformats.org/drawingml/2006/main" name="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On-screen Show (4:3)</PresentationFormat>
  <Slides>8</Slides>
  <Notes>8</Notes>
  <HiddenSlides>0</HiddenSlide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0" baseType="lpstr">
      <vt:lpstr>自訂設計</vt:lpstr>
      <vt:lpstr>1_自訂設計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ACTi Covert Cameras</dc:title>
  <dc:creator>Ando.Meritee</dc:creator>
  <cp:revision>1</cp:revision>
  <dcterms:created xsi:type="dcterms:W3CDTF">2015-08-31T10:30:03Z</dcterms:created>
  <dcterms:modified xsi:type="dcterms:W3CDTF">2025-10-02T06:47:52Z</dcterms:modified>
</cp:coreProperties>
</file>