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6"/>
  </p:notesMasterIdLst>
  <p:sldIdLst>
    <p:sldId id="279" r:id="rId3"/>
    <p:sldId id="376" r:id="rId4"/>
    <p:sldId id="420" r:id="rId5"/>
    <p:sldId id="382" r:id="rId6"/>
    <p:sldId id="378" r:id="rId7"/>
    <p:sldId id="401" r:id="rId8"/>
    <p:sldId id="419" r:id="rId9"/>
    <p:sldId id="422" r:id="rId10"/>
    <p:sldId id="426" r:id="rId11"/>
    <p:sldId id="389" r:id="rId12"/>
    <p:sldId id="373" r:id="rId13"/>
    <p:sldId id="375" r:id="rId14"/>
    <p:sldId id="390" r:id="rId15"/>
    <p:sldId id="356" r:id="rId16"/>
    <p:sldId id="368" r:id="rId17"/>
    <p:sldId id="369" r:id="rId18"/>
    <p:sldId id="370" r:id="rId19"/>
    <p:sldId id="371" r:id="rId20"/>
    <p:sldId id="372" r:id="rId21"/>
    <p:sldId id="374" r:id="rId22"/>
    <p:sldId id="391" r:id="rId23"/>
    <p:sldId id="388" r:id="rId24"/>
    <p:sldId id="387" r:id="rId2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FFFFE5"/>
    <a:srgbClr val="0000FF"/>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101" d="100"/>
          <a:sy n="101" d="100"/>
        </p:scale>
        <p:origin x="189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2024/7/30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20536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48106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656597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484152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2024/7/30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2024/7/30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jpeg"/><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9.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s://www.acti.com/product/ECD-200" TargetMode="External"/><Relationship Id="rId2" Type="http://schemas.openxmlformats.org/officeDocument/2006/relationships/hyperlink" Target="https://www.acti.com/product/ECD-1100" TargetMode="External"/><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8.xml"/><Relationship Id="rId6" Type="http://schemas.openxmlformats.org/officeDocument/2006/relationships/image" Target="../media/image23.png"/><Relationship Id="rId5" Type="http://schemas.openxmlformats.org/officeDocument/2006/relationships/image" Target="../media/image16.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649920" cy="646331"/>
          </a:xfrm>
          <a:prstGeom prst="rect">
            <a:avLst/>
          </a:prstGeom>
          <a:noFill/>
        </p:spPr>
        <p:txBody>
          <a:bodyPr wrap="square" rtlCol="0">
            <a:spAutoFit/>
          </a:bodyPr>
          <a:lstStyle/>
          <a:p>
            <a:r>
              <a:rPr lang="en-US" b="1" dirty="0">
                <a:solidFill>
                  <a:schemeClr val="tx1">
                    <a:lumMod val="50000"/>
                    <a:lumOff val="50000"/>
                  </a:schemeClr>
                </a:solidFill>
              </a:rPr>
              <a:t>ST2-2</a:t>
            </a:r>
          </a:p>
          <a:p>
            <a:r>
              <a:rPr lang="en-US" dirty="0">
                <a:solidFill>
                  <a:schemeClr val="tx1">
                    <a:lumMod val="50000"/>
                    <a:lumOff val="50000"/>
                  </a:schemeClr>
                </a:solidFill>
              </a:rPr>
              <a:t>Encoders/Decoders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920880"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Encoders &amp; Decoders</a:t>
            </a:r>
          </a:p>
          <a:p>
            <a:pPr algn="l">
              <a:lnSpc>
                <a:spcPct val="150000"/>
              </a:lnSpc>
            </a:pPr>
            <a:r>
              <a:rPr lang="en-US" sz="3200" dirty="0">
                <a:solidFill>
                  <a:schemeClr val="tx1">
                    <a:lumMod val="50000"/>
                    <a:lumOff val="50000"/>
                  </a:schemeClr>
                </a:solidFill>
                <a:ea typeface="新細明體" pitchFamily="18" charset="-120"/>
              </a:rPr>
              <a:t>Introduction</a:t>
            </a:r>
          </a:p>
        </p:txBody>
      </p:sp>
      <p:pic>
        <p:nvPicPr>
          <p:cNvPr id="4098" name="Picture 2">
            <a:extLst>
              <a:ext uri="{FF2B5EF4-FFF2-40B4-BE49-F238E27FC236}">
                <a16:creationId xmlns:a16="http://schemas.microsoft.com/office/drawing/2014/main" id="{FD18B2F1-07DB-1CC7-9444-0BBF47FD85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222104"/>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683568" y="1916832"/>
            <a:ext cx="6192688" cy="4247317"/>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b="1" dirty="0"/>
              <a:t>Encoders</a:t>
            </a:r>
          </a:p>
          <a:p>
            <a:pPr marL="742950" lvl="1" indent="-285750">
              <a:buFont typeface="Arial" panose="020B0604020202020204" pitchFamily="34" charset="0"/>
              <a:buChar char="•"/>
            </a:pPr>
            <a:r>
              <a:rPr lang="en-US" dirty="0"/>
              <a:t>Introduction</a:t>
            </a:r>
          </a:p>
          <a:p>
            <a:pPr marL="742950" lvl="1" indent="-285750">
              <a:buFont typeface="Arial" panose="020B0604020202020204" pitchFamily="34" charset="0"/>
              <a:buChar char="•"/>
            </a:pPr>
            <a:r>
              <a:rPr lang="en-US" dirty="0"/>
              <a:t>Product Offering</a:t>
            </a:r>
          </a:p>
          <a:p>
            <a:pPr marL="742950" lvl="1" indent="-285750">
              <a:buFont typeface="Arial" panose="020B0604020202020204" pitchFamily="34" charset="0"/>
              <a:buChar char="•"/>
            </a:pPr>
            <a:r>
              <a:rPr lang="en-US" dirty="0"/>
              <a:t>Solution Architecture</a:t>
            </a:r>
          </a:p>
          <a:p>
            <a:pPr marL="285750" indent="-285750">
              <a:lnSpc>
                <a:spcPct val="150000"/>
              </a:lnSpc>
              <a:buFont typeface="Arial" panose="020B0604020202020204" pitchFamily="34" charset="0"/>
              <a:buChar char="•"/>
            </a:pPr>
            <a:r>
              <a:rPr lang="en-US" b="1" dirty="0"/>
              <a:t>Decoders</a:t>
            </a:r>
          </a:p>
          <a:p>
            <a:pPr marL="742950" lvl="1" indent="-285750">
              <a:buFont typeface="Arial" panose="020B0604020202020204" pitchFamily="34" charset="0"/>
              <a:buChar char="•"/>
            </a:pPr>
            <a:r>
              <a:rPr lang="en-US" dirty="0"/>
              <a:t>Introduction</a:t>
            </a:r>
          </a:p>
          <a:p>
            <a:pPr marL="742950" lvl="1" indent="-285750">
              <a:buFont typeface="Arial" panose="020B0604020202020204" pitchFamily="34" charset="0"/>
              <a:buChar char="•"/>
            </a:pPr>
            <a:r>
              <a:rPr lang="en-US" dirty="0"/>
              <a:t>Product Offering</a:t>
            </a:r>
          </a:p>
          <a:p>
            <a:pPr marL="742950" lvl="1" indent="-285750">
              <a:buFont typeface="Arial" panose="020B0604020202020204" pitchFamily="34" charset="0"/>
              <a:buChar char="•"/>
            </a:pPr>
            <a:r>
              <a:rPr lang="en-US" dirty="0"/>
              <a:t>Solution Architecture</a:t>
            </a:r>
          </a:p>
          <a:p>
            <a:pPr marL="742950" lvl="1" indent="-285750">
              <a:buFont typeface="Arial" panose="020B0604020202020204" pitchFamily="34" charset="0"/>
              <a:buChar char="•"/>
            </a:pPr>
            <a:r>
              <a:rPr lang="en-US" dirty="0"/>
              <a:t>Applications</a:t>
            </a:r>
          </a:p>
          <a:p>
            <a:pPr marL="742950" lvl="1" indent="-285750">
              <a:buFont typeface="Arial" panose="020B0604020202020204" pitchFamily="34" charset="0"/>
              <a:buChar char="•"/>
            </a:pPr>
            <a:r>
              <a:rPr lang="en-US" dirty="0"/>
              <a:t>Installation</a:t>
            </a:r>
          </a:p>
          <a:p>
            <a:pPr marL="742950" lvl="1" indent="-285750">
              <a:buFont typeface="Arial" panose="020B0604020202020204" pitchFamily="34" charset="0"/>
              <a:buChar char="•"/>
            </a:pPr>
            <a:r>
              <a:rPr lang="en-US" dirty="0"/>
              <a:t>Benefits of ACTi Decoders</a:t>
            </a:r>
          </a:p>
          <a:p>
            <a:pPr marL="742950" lvl="1" indent="-285750">
              <a:buFont typeface="Arial" panose="020B0604020202020204" pitchFamily="34" charset="0"/>
              <a:buChar char="•"/>
            </a:pPr>
            <a:r>
              <a:rPr lang="en-US" dirty="0"/>
              <a:t>Successful Project References</a:t>
            </a:r>
          </a:p>
          <a:p>
            <a:pPr marL="742950" lvl="1" indent="-285750">
              <a:buFont typeface="Arial" panose="020B0604020202020204" pitchFamily="34" charset="0"/>
              <a:buChar char="•"/>
            </a:pPr>
            <a:r>
              <a:rPr lang="en-US" dirty="0"/>
              <a:t>Where to Buy</a:t>
            </a:r>
          </a:p>
          <a:p>
            <a:pPr marL="742950" lvl="1" indent="-285750">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314096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Encoders</a:t>
            </a:r>
          </a:p>
        </p:txBody>
      </p:sp>
    </p:spTree>
    <p:extLst>
      <p:ext uri="{BB962C8B-B14F-4D97-AF65-F5344CB8AC3E}">
        <p14:creationId xmlns:p14="http://schemas.microsoft.com/office/powerpoint/2010/main" val="745346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a:t>
            </a:r>
          </a:p>
        </p:txBody>
      </p:sp>
      <p:sp>
        <p:nvSpPr>
          <p:cNvPr id="2" name="TextBox 1">
            <a:extLst>
              <a:ext uri="{FF2B5EF4-FFF2-40B4-BE49-F238E27FC236}">
                <a16:creationId xmlns:a16="http://schemas.microsoft.com/office/drawing/2014/main" id="{20526004-B94A-7B94-618D-F4D555CACBFE}"/>
              </a:ext>
            </a:extLst>
          </p:cNvPr>
          <p:cNvSpPr txBox="1"/>
          <p:nvPr/>
        </p:nvSpPr>
        <p:spPr>
          <a:xfrm>
            <a:off x="611560" y="1988840"/>
            <a:ext cx="7416824" cy="4385816"/>
          </a:xfrm>
          <a:prstGeom prst="rect">
            <a:avLst/>
          </a:prstGeom>
          <a:noFill/>
        </p:spPr>
        <p:txBody>
          <a:bodyPr wrap="square" rtlCol="0">
            <a:spAutoFit/>
          </a:bodyPr>
          <a:lstStyle/>
          <a:p>
            <a:pPr>
              <a:lnSpc>
                <a:spcPct val="150000"/>
              </a:lnSpc>
            </a:pPr>
            <a:r>
              <a:rPr lang="en-US" dirty="0"/>
              <a:t>Video Encoders are the devices that convert the video stream of the analog cameras into the digitalized IP network stream.</a:t>
            </a:r>
          </a:p>
          <a:p>
            <a:pPr>
              <a:lnSpc>
                <a:spcPct val="150000"/>
              </a:lnSpc>
            </a:pPr>
            <a:endParaRPr lang="en-US" dirty="0"/>
          </a:p>
          <a:p>
            <a:pPr>
              <a:lnSpc>
                <a:spcPct val="150000"/>
              </a:lnSpc>
            </a:pPr>
            <a:r>
              <a:rPr lang="en-US" b="1" dirty="0"/>
              <a:t>The benefits of using the encoders:</a:t>
            </a:r>
          </a:p>
          <a:p>
            <a:pPr marL="342900" indent="-342900">
              <a:lnSpc>
                <a:spcPct val="150000"/>
              </a:lnSpc>
              <a:buAutoNum type="arabicPeriod"/>
            </a:pPr>
            <a:r>
              <a:rPr lang="en-US" dirty="0"/>
              <a:t>to keep the existing analog cameras (costly to change or have special purpose).</a:t>
            </a:r>
          </a:p>
          <a:p>
            <a:pPr marL="342900" indent="-342900">
              <a:lnSpc>
                <a:spcPct val="150000"/>
              </a:lnSpc>
              <a:buAutoNum type="arabicPeriod"/>
            </a:pPr>
            <a:r>
              <a:rPr lang="en-US" dirty="0"/>
              <a:t>to make use of the endless capabilities of the IP network</a:t>
            </a:r>
          </a:p>
          <a:p>
            <a:pPr marL="342900" indent="-342900">
              <a:lnSpc>
                <a:spcPct val="150000"/>
              </a:lnSpc>
              <a:buAutoNum type="arabicPeriod"/>
            </a:pPr>
            <a:r>
              <a:rPr lang="en-US" dirty="0"/>
              <a:t>to migrate the recorder solution from DVR to NVR.</a:t>
            </a:r>
          </a:p>
          <a:p>
            <a:pPr marL="342900" indent="-342900">
              <a:lnSpc>
                <a:spcPct val="150000"/>
              </a:lnSpc>
              <a:buAutoNum type="arabicPeriod"/>
            </a:pPr>
            <a:r>
              <a:rPr lang="en-US" dirty="0"/>
              <a:t>to have more secure data transmission</a:t>
            </a:r>
          </a:p>
          <a:p>
            <a:pPr marL="342900" indent="-342900">
              <a:buAutoNum type="arabicPeriod"/>
            </a:pPr>
            <a:endParaRPr lang="en-US" dirty="0"/>
          </a:p>
          <a:p>
            <a:endParaRPr lang="en-US" dirty="0"/>
          </a:p>
        </p:txBody>
      </p:sp>
    </p:spTree>
    <p:extLst>
      <p:ext uri="{BB962C8B-B14F-4D97-AF65-F5344CB8AC3E}">
        <p14:creationId xmlns:p14="http://schemas.microsoft.com/office/powerpoint/2010/main" val="2987108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sp>
        <p:nvSpPr>
          <p:cNvPr id="4" name="TextBox 3">
            <a:extLst>
              <a:ext uri="{FF2B5EF4-FFF2-40B4-BE49-F238E27FC236}">
                <a16:creationId xmlns:a16="http://schemas.microsoft.com/office/drawing/2014/main" id="{C3EC27CB-C30D-8C1B-5413-1D068DBD8337}"/>
              </a:ext>
            </a:extLst>
          </p:cNvPr>
          <p:cNvSpPr txBox="1"/>
          <p:nvPr/>
        </p:nvSpPr>
        <p:spPr>
          <a:xfrm>
            <a:off x="1259632" y="2276872"/>
            <a:ext cx="5394521" cy="369332"/>
          </a:xfrm>
          <a:prstGeom prst="rect">
            <a:avLst/>
          </a:prstGeom>
          <a:noFill/>
        </p:spPr>
        <p:txBody>
          <a:bodyPr wrap="square" rtlCol="0">
            <a:spAutoFit/>
          </a:bodyPr>
          <a:lstStyle/>
          <a:p>
            <a:r>
              <a:rPr lang="en-US" b="1" dirty="0">
                <a:solidFill>
                  <a:schemeClr val="tx1">
                    <a:lumMod val="50000"/>
                    <a:lumOff val="50000"/>
                  </a:schemeClr>
                </a:solidFill>
              </a:rPr>
              <a:t>Video Encoders</a:t>
            </a:r>
          </a:p>
        </p:txBody>
      </p:sp>
      <p:graphicFrame>
        <p:nvGraphicFramePr>
          <p:cNvPr id="2" name="Table 4">
            <a:extLst>
              <a:ext uri="{FF2B5EF4-FFF2-40B4-BE49-F238E27FC236}">
                <a16:creationId xmlns:a16="http://schemas.microsoft.com/office/drawing/2014/main" id="{18097BED-D375-9877-EFD5-61C11FE5DCC3}"/>
              </a:ext>
            </a:extLst>
          </p:cNvPr>
          <p:cNvGraphicFramePr>
            <a:graphicFrameLocks noGrp="1"/>
          </p:cNvGraphicFramePr>
          <p:nvPr>
            <p:extLst>
              <p:ext uri="{D42A27DB-BD31-4B8C-83A1-F6EECF244321}">
                <p14:modId xmlns:p14="http://schemas.microsoft.com/office/powerpoint/2010/main" val="2589548555"/>
              </p:ext>
            </p:extLst>
          </p:nvPr>
        </p:nvGraphicFramePr>
        <p:xfrm>
          <a:off x="1259632" y="2708920"/>
          <a:ext cx="7128792" cy="2750704"/>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2099140269"/>
                    </a:ext>
                  </a:extLst>
                </a:gridCol>
                <a:gridCol w="1296144">
                  <a:extLst>
                    <a:ext uri="{9D8B030D-6E8A-4147-A177-3AD203B41FA5}">
                      <a16:colId xmlns:a16="http://schemas.microsoft.com/office/drawing/2014/main" val="1905847443"/>
                    </a:ext>
                  </a:extLst>
                </a:gridCol>
                <a:gridCol w="2016224">
                  <a:extLst>
                    <a:ext uri="{9D8B030D-6E8A-4147-A177-3AD203B41FA5}">
                      <a16:colId xmlns:a16="http://schemas.microsoft.com/office/drawing/2014/main" val="3812298057"/>
                    </a:ext>
                  </a:extLst>
                </a:gridCol>
                <a:gridCol w="2016224">
                  <a:extLst>
                    <a:ext uri="{9D8B030D-6E8A-4147-A177-3AD203B41FA5}">
                      <a16:colId xmlns:a16="http://schemas.microsoft.com/office/drawing/2014/main" val="4055119875"/>
                    </a:ext>
                  </a:extLst>
                </a:gridCol>
              </a:tblGrid>
              <a:tr h="1080120">
                <a:tc>
                  <a:txBody>
                    <a:bodyPr/>
                    <a:lstStyle/>
                    <a:p>
                      <a:r>
                        <a:rPr lang="en-US" sz="1600" dirty="0"/>
                        <a:t>Product Segment</a:t>
                      </a:r>
                    </a:p>
                  </a:txBody>
                  <a:tcPr anchor="ctr"/>
                </a:tc>
                <a:tc>
                  <a:txBody>
                    <a:bodyPr/>
                    <a:lstStyle/>
                    <a:p>
                      <a:r>
                        <a:rPr lang="en-US" sz="1600" dirty="0"/>
                        <a:t>Channels</a:t>
                      </a:r>
                    </a:p>
                  </a:txBody>
                  <a:tcPr anchor="ctr"/>
                </a:tc>
                <a:tc>
                  <a:txBody>
                    <a:bodyPr/>
                    <a:lstStyle/>
                    <a:p>
                      <a:r>
                        <a:rPr lang="en-US" sz="1600" dirty="0"/>
                        <a:t>Standard Video Encoder</a:t>
                      </a:r>
                    </a:p>
                  </a:txBody>
                  <a:tcPr anchor="ctr"/>
                </a:tc>
                <a:tc>
                  <a:txBody>
                    <a:bodyPr/>
                    <a:lstStyle/>
                    <a:p>
                      <a:r>
                        <a:rPr lang="en-US" sz="1600" dirty="0"/>
                        <a:t>Rackmount Video Encoder</a:t>
                      </a:r>
                    </a:p>
                  </a:txBody>
                  <a:tcPr anchor="ctr"/>
                </a:tc>
                <a:extLst>
                  <a:ext uri="{0D108BD9-81ED-4DB2-BD59-A6C34878D82A}">
                    <a16:rowId xmlns:a16="http://schemas.microsoft.com/office/drawing/2014/main" val="2896485377"/>
                  </a:ext>
                </a:extLst>
              </a:tr>
              <a:tr h="417646">
                <a:tc rowSpan="2">
                  <a:txBody>
                    <a:bodyPr/>
                    <a:lstStyle/>
                    <a:p>
                      <a:r>
                        <a:rPr lang="en-US" sz="1600" kern="1200" dirty="0">
                          <a:solidFill>
                            <a:schemeClr val="dk1"/>
                          </a:solidFill>
                          <a:latin typeface="+mn-lt"/>
                          <a:ea typeface="+mn-ea"/>
                          <a:cs typeface="+mn-cs"/>
                        </a:rPr>
                        <a:t>Commercial</a:t>
                      </a:r>
                    </a:p>
                    <a:p>
                      <a:r>
                        <a:rPr lang="en-US" sz="1600" kern="1200" dirty="0">
                          <a:solidFill>
                            <a:schemeClr val="dk1"/>
                          </a:solidFill>
                          <a:latin typeface="+mn-lt"/>
                          <a:ea typeface="+mn-ea"/>
                          <a:cs typeface="+mn-cs"/>
                        </a:rPr>
                        <a:t>(-10C ~ 50C)</a:t>
                      </a:r>
                    </a:p>
                  </a:txBody>
                  <a:tcPr anchor="ctr"/>
                </a:tc>
                <a:tc>
                  <a:txBody>
                    <a:bodyPr/>
                    <a:lstStyle/>
                    <a:p>
                      <a:r>
                        <a:rPr lang="en-US" sz="1600" dirty="0"/>
                        <a:t>8</a:t>
                      </a:r>
                    </a:p>
                  </a:txBody>
                  <a:tcPr anchor="ctr"/>
                </a:tc>
                <a:tc>
                  <a:txBody>
                    <a:bodyPr/>
                    <a:lstStyle/>
                    <a:p>
                      <a:endParaRPr lang="en-US" sz="1600" dirty="0"/>
                    </a:p>
                  </a:txBody>
                  <a:tcPr anchor="ctr"/>
                </a:tc>
                <a:tc>
                  <a:txBody>
                    <a:bodyPr/>
                    <a:lstStyle/>
                    <a:p>
                      <a:r>
                        <a:rPr lang="en-US" sz="1600" dirty="0"/>
                        <a:t>V31</a:t>
                      </a:r>
                    </a:p>
                  </a:txBody>
                  <a:tcPr anchor="ctr"/>
                </a:tc>
                <a:extLst>
                  <a:ext uri="{0D108BD9-81ED-4DB2-BD59-A6C34878D82A}">
                    <a16:rowId xmlns:a16="http://schemas.microsoft.com/office/drawing/2014/main" val="3679169514"/>
                  </a:ext>
                </a:extLst>
              </a:tr>
              <a:tr h="417646">
                <a:tc vMerge="1">
                  <a:txBody>
                    <a:bodyPr/>
                    <a:lstStyle/>
                    <a:p>
                      <a:endParaRPr lang="en-US" dirty="0"/>
                    </a:p>
                  </a:txBody>
                  <a:tcPr/>
                </a:tc>
                <a:tc>
                  <a:txBody>
                    <a:bodyPr/>
                    <a:lstStyle/>
                    <a:p>
                      <a:r>
                        <a:rPr lang="en-US" sz="1600" dirty="0"/>
                        <a:t>16</a:t>
                      </a:r>
                    </a:p>
                  </a:txBody>
                  <a:tcPr anchor="ctr"/>
                </a:tc>
                <a:tc>
                  <a:txBody>
                    <a:bodyPr/>
                    <a:lstStyle/>
                    <a:p>
                      <a:endParaRPr lang="en-US" sz="1600" dirty="0"/>
                    </a:p>
                  </a:txBody>
                  <a:tcPr anchor="ctr"/>
                </a:tc>
                <a:tc>
                  <a:txBody>
                    <a:bodyPr/>
                    <a:lstStyle/>
                    <a:p>
                      <a:r>
                        <a:rPr lang="en-US" sz="1600" dirty="0"/>
                        <a:t>V32</a:t>
                      </a:r>
                    </a:p>
                  </a:txBody>
                  <a:tcPr anchor="ctr"/>
                </a:tc>
                <a:extLst>
                  <a:ext uri="{0D108BD9-81ED-4DB2-BD59-A6C34878D82A}">
                    <a16:rowId xmlns:a16="http://schemas.microsoft.com/office/drawing/2014/main" val="1041557516"/>
                  </a:ext>
                </a:extLst>
              </a:tr>
              <a:tr h="417646">
                <a:tc rowSpan="2">
                  <a:txBody>
                    <a:bodyPr/>
                    <a:lstStyle/>
                    <a:p>
                      <a:r>
                        <a:rPr lang="en-US" sz="1600" dirty="0"/>
                        <a:t>Industrial</a:t>
                      </a:r>
                    </a:p>
                    <a:p>
                      <a:r>
                        <a:rPr lang="en-US" sz="1600" dirty="0"/>
                        <a:t>(-40C ~ 76C) </a:t>
                      </a:r>
                    </a:p>
                  </a:txBody>
                  <a:tcPr anchor="ctr"/>
                </a:tc>
                <a:tc>
                  <a:txBody>
                    <a:bodyPr/>
                    <a:lstStyle/>
                    <a:p>
                      <a:r>
                        <a:rPr lang="en-US" sz="1600" dirty="0"/>
                        <a:t>1</a:t>
                      </a:r>
                    </a:p>
                  </a:txBody>
                  <a:tcPr anchor="ctr"/>
                </a:tc>
                <a:tc>
                  <a:txBody>
                    <a:bodyPr/>
                    <a:lstStyle/>
                    <a:p>
                      <a:r>
                        <a:rPr lang="en-US" sz="1600" dirty="0"/>
                        <a:t>V21</a:t>
                      </a:r>
                    </a:p>
                  </a:txBody>
                  <a:tcPr anchor="ctr"/>
                </a:tc>
                <a:tc>
                  <a:txBody>
                    <a:bodyPr/>
                    <a:lstStyle/>
                    <a:p>
                      <a:endParaRPr lang="en-US" sz="1600" dirty="0"/>
                    </a:p>
                  </a:txBody>
                  <a:tcPr anchor="ctr"/>
                </a:tc>
                <a:extLst>
                  <a:ext uri="{0D108BD9-81ED-4DB2-BD59-A6C34878D82A}">
                    <a16:rowId xmlns:a16="http://schemas.microsoft.com/office/drawing/2014/main" val="539378466"/>
                  </a:ext>
                </a:extLst>
              </a:tr>
              <a:tr h="417646">
                <a:tc vMerge="1">
                  <a:txBody>
                    <a:bodyPr/>
                    <a:lstStyle/>
                    <a:p>
                      <a:endParaRPr dirty="0"/>
                    </a:p>
                  </a:txBody>
                  <a:tcPr anchor="ctr"/>
                </a:tc>
                <a:tc>
                  <a:txBody>
                    <a:bodyPr/>
                    <a:lstStyle/>
                    <a:p>
                      <a:r>
                        <a:rPr lang="en-US" sz="1600" dirty="0"/>
                        <a:t>4</a:t>
                      </a:r>
                    </a:p>
                  </a:txBody>
                  <a:tcPr anchor="ctr"/>
                </a:tc>
                <a:tc>
                  <a:txBody>
                    <a:bodyPr/>
                    <a:lstStyle/>
                    <a:p>
                      <a:r>
                        <a:rPr lang="en-US" sz="1600" dirty="0"/>
                        <a:t>V24</a:t>
                      </a:r>
                    </a:p>
                  </a:txBody>
                  <a:tcPr anchor="ctr"/>
                </a:tc>
                <a:tc>
                  <a:txBody>
                    <a:bodyPr/>
                    <a:lstStyle/>
                    <a:p>
                      <a:endParaRPr lang="en-US" sz="1600" dirty="0"/>
                    </a:p>
                  </a:txBody>
                  <a:tcPr anchor="ctr"/>
                </a:tc>
                <a:extLst>
                  <a:ext uri="{0D108BD9-81ED-4DB2-BD59-A6C34878D82A}">
                    <a16:rowId xmlns:a16="http://schemas.microsoft.com/office/drawing/2014/main" val="2173405738"/>
                  </a:ext>
                </a:extLst>
              </a:tr>
            </a:tbl>
          </a:graphicData>
        </a:graphic>
      </p:graphicFrame>
      <p:pic>
        <p:nvPicPr>
          <p:cNvPr id="1026" name="Picture 2">
            <a:extLst>
              <a:ext uri="{FF2B5EF4-FFF2-40B4-BE49-F238E27FC236}">
                <a16:creationId xmlns:a16="http://schemas.microsoft.com/office/drawing/2014/main" id="{B6370B2D-A196-D4C2-EBE3-E3E1E8D53F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3645024"/>
            <a:ext cx="710952" cy="7109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A5E3A76-1D71-5AC2-401B-CC91D0A47F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6118" y="4084272"/>
            <a:ext cx="710952" cy="71095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A2018EA-FC60-2179-7426-836C86DAB3F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60288" y="5094705"/>
            <a:ext cx="350912" cy="3509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F2220DFF-0AE6-5255-28A3-31DA28EA792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32039" y="4624580"/>
            <a:ext cx="407409" cy="407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8521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016A34E-CFDC-9EDF-49DA-6449361B879A}"/>
              </a:ext>
            </a:extLst>
          </p:cNvPr>
          <p:cNvGraphicFramePr>
            <a:graphicFrameLocks noGrp="1"/>
          </p:cNvGraphicFramePr>
          <p:nvPr>
            <p:extLst>
              <p:ext uri="{D42A27DB-BD31-4B8C-83A1-F6EECF244321}">
                <p14:modId xmlns:p14="http://schemas.microsoft.com/office/powerpoint/2010/main" val="1724699331"/>
              </p:ext>
            </p:extLst>
          </p:nvPr>
        </p:nvGraphicFramePr>
        <p:xfrm>
          <a:off x="323528" y="1700808"/>
          <a:ext cx="8424935" cy="4947621"/>
        </p:xfrm>
        <a:graphic>
          <a:graphicData uri="http://schemas.openxmlformats.org/drawingml/2006/table">
            <a:tbl>
              <a:tblPr firstRow="1" bandRow="1">
                <a:tableStyleId>{5940675A-B579-460E-94D1-54222C63F5DA}</a:tableStyleId>
              </a:tblPr>
              <a:tblGrid>
                <a:gridCol w="1684987">
                  <a:extLst>
                    <a:ext uri="{9D8B030D-6E8A-4147-A177-3AD203B41FA5}">
                      <a16:colId xmlns:a16="http://schemas.microsoft.com/office/drawing/2014/main" val="20000"/>
                    </a:ext>
                  </a:extLst>
                </a:gridCol>
                <a:gridCol w="1684987">
                  <a:extLst>
                    <a:ext uri="{9D8B030D-6E8A-4147-A177-3AD203B41FA5}">
                      <a16:colId xmlns:a16="http://schemas.microsoft.com/office/drawing/2014/main" val="20001"/>
                    </a:ext>
                  </a:extLst>
                </a:gridCol>
                <a:gridCol w="1684987">
                  <a:extLst>
                    <a:ext uri="{9D8B030D-6E8A-4147-A177-3AD203B41FA5}">
                      <a16:colId xmlns:a16="http://schemas.microsoft.com/office/drawing/2014/main" val="209355966"/>
                    </a:ext>
                  </a:extLst>
                </a:gridCol>
                <a:gridCol w="1684987">
                  <a:extLst>
                    <a:ext uri="{9D8B030D-6E8A-4147-A177-3AD203B41FA5}">
                      <a16:colId xmlns:a16="http://schemas.microsoft.com/office/drawing/2014/main" val="3907546245"/>
                    </a:ext>
                  </a:extLst>
                </a:gridCol>
                <a:gridCol w="1684987">
                  <a:extLst>
                    <a:ext uri="{9D8B030D-6E8A-4147-A177-3AD203B41FA5}">
                      <a16:colId xmlns:a16="http://schemas.microsoft.com/office/drawing/2014/main" val="2789176692"/>
                    </a:ext>
                  </a:extLst>
                </a:gridCol>
              </a:tblGrid>
              <a:tr h="388950">
                <a:tc>
                  <a:txBody>
                    <a:bodyPr/>
                    <a:lstStyle/>
                    <a:p>
                      <a:r>
                        <a:rPr lang="en-US" sz="1400" dirty="0"/>
                        <a:t>Model</a:t>
                      </a:r>
                    </a:p>
                  </a:txBody>
                  <a:tcPr anchor="ctr">
                    <a:solidFill>
                      <a:schemeClr val="bg1">
                        <a:lumMod val="95000"/>
                      </a:schemeClr>
                    </a:solidFill>
                  </a:tcPr>
                </a:tc>
                <a:tc>
                  <a:txBody>
                    <a:bodyPr/>
                    <a:lstStyle/>
                    <a:p>
                      <a:pPr algn="ctr"/>
                      <a:r>
                        <a:rPr lang="en-US" sz="1400" dirty="0"/>
                        <a:t>V21</a:t>
                      </a:r>
                    </a:p>
                  </a:txBody>
                  <a:tcPr anchor="ctr">
                    <a:solidFill>
                      <a:schemeClr val="bg1">
                        <a:lumMod val="95000"/>
                      </a:schemeClr>
                    </a:solidFill>
                  </a:tcPr>
                </a:tc>
                <a:tc>
                  <a:txBody>
                    <a:bodyPr/>
                    <a:lstStyle/>
                    <a:p>
                      <a:pPr algn="ctr"/>
                      <a:r>
                        <a:rPr lang="en-US" sz="1400" dirty="0"/>
                        <a:t>V24</a:t>
                      </a:r>
                    </a:p>
                  </a:txBody>
                  <a:tcPr anchor="ctr">
                    <a:solidFill>
                      <a:schemeClr val="bg1">
                        <a:lumMod val="95000"/>
                      </a:schemeClr>
                    </a:solidFill>
                  </a:tcPr>
                </a:tc>
                <a:tc>
                  <a:txBody>
                    <a:bodyPr/>
                    <a:lstStyle/>
                    <a:p>
                      <a:pPr algn="ctr"/>
                      <a:r>
                        <a:rPr lang="en-US" sz="1400" dirty="0"/>
                        <a:t>V31</a:t>
                      </a:r>
                    </a:p>
                  </a:txBody>
                  <a:tcPr anchor="ctr">
                    <a:solidFill>
                      <a:schemeClr val="bg1">
                        <a:lumMod val="95000"/>
                      </a:schemeClr>
                    </a:solidFill>
                  </a:tcPr>
                </a:tc>
                <a:tc>
                  <a:txBody>
                    <a:bodyPr/>
                    <a:lstStyle/>
                    <a:p>
                      <a:pPr algn="ctr"/>
                      <a:r>
                        <a:rPr lang="en-US" sz="1400" dirty="0"/>
                        <a:t>V32</a:t>
                      </a:r>
                    </a:p>
                  </a:txBody>
                  <a:tcPr anchor="ctr">
                    <a:solidFill>
                      <a:schemeClr val="bg1">
                        <a:lumMod val="95000"/>
                      </a:schemeClr>
                    </a:solidFill>
                  </a:tcPr>
                </a:tc>
                <a:extLst>
                  <a:ext uri="{0D108BD9-81ED-4DB2-BD59-A6C34878D82A}">
                    <a16:rowId xmlns:a16="http://schemas.microsoft.com/office/drawing/2014/main" val="10000"/>
                  </a:ext>
                </a:extLst>
              </a:tr>
              <a:tr h="698090">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329934">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Standard Encoder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Standard Encoder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Rackmount Encoder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Rackmount Encoder</a:t>
                      </a:r>
                    </a:p>
                  </a:txBody>
                  <a:tcPr anchor="ctr"/>
                </a:tc>
                <a:extLst>
                  <a:ext uri="{0D108BD9-81ED-4DB2-BD59-A6C34878D82A}">
                    <a16:rowId xmlns:a16="http://schemas.microsoft.com/office/drawing/2014/main" val="2814230364"/>
                  </a:ext>
                </a:extLst>
              </a:tr>
              <a:tr h="329934">
                <a:tc>
                  <a:txBody>
                    <a:bodyPr/>
                    <a:lstStyle/>
                    <a:p>
                      <a:r>
                        <a:rPr lang="en-US" sz="1400" dirty="0"/>
                        <a:t>Maximum Channels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4</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8</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16</a:t>
                      </a:r>
                    </a:p>
                  </a:txBody>
                  <a:tcPr anchor="ctr"/>
                </a:tc>
                <a:extLst>
                  <a:ext uri="{0D108BD9-81ED-4DB2-BD59-A6C34878D82A}">
                    <a16:rowId xmlns:a16="http://schemas.microsoft.com/office/drawing/2014/main" val="1237225955"/>
                  </a:ext>
                </a:extLst>
              </a:tr>
              <a:tr h="329934">
                <a:tc>
                  <a:txBody>
                    <a:bodyPr/>
                    <a:lstStyle/>
                    <a:p>
                      <a:r>
                        <a:rPr lang="en-US" sz="1400" dirty="0"/>
                        <a:t>Fps, 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30@960x480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30@960x480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30@960x480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30@960x480</a:t>
                      </a:r>
                    </a:p>
                  </a:txBody>
                  <a:tcPr anchor="ctr"/>
                </a:tc>
                <a:extLst>
                  <a:ext uri="{0D108BD9-81ED-4DB2-BD59-A6C34878D82A}">
                    <a16:rowId xmlns:a16="http://schemas.microsoft.com/office/drawing/2014/main" val="2355124088"/>
                  </a:ext>
                </a:extLst>
              </a:tr>
              <a:tr h="315796">
                <a:tc>
                  <a:txBody>
                    <a:bodyPr/>
                    <a:lstStyle/>
                    <a:p>
                      <a:r>
                        <a:rPr lang="en-US" sz="1400" dirty="0"/>
                        <a:t>Analog video input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 x CVBS (BNC)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4 x CVBS (BNC)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8 x CVBS (BNC)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16 x CVBS (BNC)</a:t>
                      </a:r>
                    </a:p>
                  </a:txBody>
                  <a:tcPr anchor="ctr"/>
                </a:tc>
                <a:extLst>
                  <a:ext uri="{0D108BD9-81ED-4DB2-BD59-A6C34878D82A}">
                    <a16:rowId xmlns:a16="http://schemas.microsoft.com/office/drawing/2014/main" val="317165576"/>
                  </a:ext>
                </a:extLst>
              </a:tr>
              <a:tr h="320542">
                <a:tc>
                  <a:txBody>
                    <a:bodyPr/>
                    <a:lstStyle/>
                    <a:p>
                      <a:r>
                        <a:rPr lang="en-US" sz="1400" dirty="0"/>
                        <a:t>Analog video output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1 x CVBS (BNC)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a:t>
                      </a:r>
                    </a:p>
                  </a:txBody>
                  <a:tcPr anchor="ctr"/>
                </a:tc>
                <a:extLst>
                  <a:ext uri="{0D108BD9-81ED-4DB2-BD59-A6C34878D82A}">
                    <a16:rowId xmlns:a16="http://schemas.microsoft.com/office/drawing/2014/main" val="2806913621"/>
                  </a:ext>
                </a:extLst>
              </a:tr>
              <a:tr h="483850">
                <a:tc>
                  <a:txBody>
                    <a:bodyPr/>
                    <a:lstStyle/>
                    <a:p>
                      <a:r>
                        <a:rPr lang="en-US" sz="1400" dirty="0"/>
                        <a:t>Local storage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err="1"/>
                        <a:t>MicroSDXC</a:t>
                      </a:r>
                      <a:r>
                        <a:rPr lang="en-US" sz="1400" b="0" baseline="0" dirty="0"/>
                        <a:t> slot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MicroSDXC slot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MicroSDXC slot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prstClr val="black"/>
                          </a:solidFill>
                          <a:effectLst/>
                          <a:uLnTx/>
                          <a:uFillTx/>
                          <a:latin typeface="Calibri"/>
                          <a:ea typeface="+mn-ea"/>
                          <a:cs typeface="+mn-cs"/>
                        </a:rPr>
                        <a:t>MicroSDXC</a:t>
                      </a:r>
                      <a:r>
                        <a:rPr kumimoji="0" lang="en-US" sz="1400" b="0" i="0" u="none" strike="noStrike" kern="1200" cap="none" spc="0" normalizeH="0" baseline="0" noProof="0" dirty="0">
                          <a:ln>
                            <a:noFill/>
                          </a:ln>
                          <a:solidFill>
                            <a:prstClr val="black"/>
                          </a:solidFill>
                          <a:effectLst/>
                          <a:uLnTx/>
                          <a:uFillTx/>
                          <a:latin typeface="Calibri"/>
                          <a:ea typeface="+mn-ea"/>
                          <a:cs typeface="+mn-cs"/>
                        </a:rPr>
                        <a:t> slot</a:t>
                      </a:r>
                    </a:p>
                  </a:txBody>
                  <a:tcPr anchor="ctr"/>
                </a:tc>
                <a:extLst>
                  <a:ext uri="{0D108BD9-81ED-4DB2-BD59-A6C34878D82A}">
                    <a16:rowId xmlns:a16="http://schemas.microsoft.com/office/drawing/2014/main" val="1954913624"/>
                  </a:ext>
                </a:extLst>
              </a:tr>
              <a:tr h="597697">
                <a:tc>
                  <a:txBody>
                    <a:bodyPr/>
                    <a:lstStyle/>
                    <a:p>
                      <a:r>
                        <a:rPr lang="en-US" sz="1400" dirty="0"/>
                        <a:t>Audio</a:t>
                      </a:r>
                    </a:p>
                  </a:txBody>
                  <a:tcPr anchor="ctr"/>
                </a:tc>
                <a:tc>
                  <a:txBody>
                    <a:bodyPr/>
                    <a:lstStyle/>
                    <a:p>
                      <a:pPr algn="ctr"/>
                      <a:r>
                        <a:rPr lang="en-US" sz="1400" b="0" kern="1200" baseline="0" dirty="0">
                          <a:solidFill>
                            <a:schemeClr val="tx1"/>
                          </a:solidFill>
                          <a:latin typeface="+mn-lt"/>
                          <a:ea typeface="+mn-ea"/>
                          <a:cs typeface="+mn-cs"/>
                        </a:rPr>
                        <a:t>1/1, Terminal block</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kern="1200" baseline="0" noProof="0" dirty="0">
                          <a:solidFill>
                            <a:schemeClr val="tx1"/>
                          </a:solidFill>
                          <a:latin typeface="+mn-lt"/>
                          <a:ea typeface="+mn-ea"/>
                          <a:cs typeface="+mn-cs"/>
                        </a:rPr>
                        <a:t>4/1, Terminal block</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kern="1200" baseline="0" noProof="0" dirty="0">
                          <a:solidFill>
                            <a:schemeClr val="tx1"/>
                          </a:solidFill>
                          <a:latin typeface="+mn-lt"/>
                          <a:ea typeface="+mn-ea"/>
                          <a:cs typeface="+mn-cs"/>
                        </a:rPr>
                        <a:t>8/1, Terminal block</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kern="1200" baseline="0" noProof="0" dirty="0">
                          <a:solidFill>
                            <a:schemeClr val="tx1"/>
                          </a:solidFill>
                          <a:latin typeface="+mn-lt"/>
                          <a:ea typeface="+mn-ea"/>
                          <a:cs typeface="+mn-cs"/>
                        </a:rPr>
                        <a:t>16/1, Terminal block</a:t>
                      </a:r>
                    </a:p>
                  </a:txBody>
                  <a:tcPr anchor="ctr"/>
                </a:tc>
                <a:extLst>
                  <a:ext uri="{0D108BD9-81ED-4DB2-BD59-A6C34878D82A}">
                    <a16:rowId xmlns:a16="http://schemas.microsoft.com/office/drawing/2014/main" val="2887029466"/>
                  </a:ext>
                </a:extLst>
              </a:tr>
              <a:tr h="329934">
                <a:tc>
                  <a:txBody>
                    <a:bodyPr/>
                    <a:lstStyle/>
                    <a:p>
                      <a:r>
                        <a:rPr lang="en-US" sz="1400" dirty="0"/>
                        <a:t>Power source</a:t>
                      </a:r>
                    </a:p>
                  </a:txBody>
                  <a:tcPr anchor="ctr"/>
                </a:tc>
                <a:tc>
                  <a:txBody>
                    <a:bodyPr/>
                    <a:lstStyle/>
                    <a:p>
                      <a:pPr algn="ctr"/>
                      <a:r>
                        <a:rPr lang="en-US" sz="1400" b="0" baseline="0" dirty="0"/>
                        <a:t>DC, PoE</a:t>
                      </a:r>
                    </a:p>
                  </a:txBody>
                  <a:tcPr anchor="ctr"/>
                </a:tc>
                <a:tc>
                  <a:txBody>
                    <a:bodyPr/>
                    <a:lstStyle/>
                    <a:p>
                      <a:pPr algn="ctr"/>
                      <a:r>
                        <a:rPr lang="en-US" sz="1400" b="0" baseline="0" dirty="0"/>
                        <a:t>DC, PoE</a:t>
                      </a:r>
                    </a:p>
                  </a:txBody>
                  <a:tcPr anchor="ctr"/>
                </a:tc>
                <a:tc>
                  <a:txBody>
                    <a:bodyPr/>
                    <a:lstStyle/>
                    <a:p>
                      <a:pPr algn="ctr"/>
                      <a:r>
                        <a:rPr lang="en-US" sz="1400" b="0" baseline="0" dirty="0"/>
                        <a:t>AC</a:t>
                      </a:r>
                    </a:p>
                  </a:txBody>
                  <a:tcPr anchor="ctr"/>
                </a:tc>
                <a:tc>
                  <a:txBody>
                    <a:bodyPr/>
                    <a:lstStyle/>
                    <a:p>
                      <a:pPr algn="ctr"/>
                      <a:r>
                        <a:rPr lang="en-US" sz="1400" b="0" baseline="0" dirty="0"/>
                        <a:t>AC</a:t>
                      </a:r>
                    </a:p>
                  </a:txBody>
                  <a:tcPr anchor="ctr"/>
                </a:tc>
                <a:extLst>
                  <a:ext uri="{0D108BD9-81ED-4DB2-BD59-A6C34878D82A}">
                    <a16:rowId xmlns:a16="http://schemas.microsoft.com/office/drawing/2014/main" val="3399913165"/>
                  </a:ext>
                </a:extLst>
              </a:tr>
              <a:tr h="263142">
                <a:tc>
                  <a:txBody>
                    <a:bodyPr/>
                    <a:lstStyle/>
                    <a:p>
                      <a:r>
                        <a:rPr lang="en-US" sz="1400" dirty="0"/>
                        <a:t>Serial Port</a:t>
                      </a:r>
                    </a:p>
                  </a:txBody>
                  <a:tcPr anchor="ctr"/>
                </a:tc>
                <a:tc>
                  <a:txBody>
                    <a:bodyPr/>
                    <a:lstStyle/>
                    <a:p>
                      <a:pPr algn="ctr"/>
                      <a:r>
                        <a:rPr lang="en-US" sz="1400" b="0" baseline="0" dirty="0"/>
                        <a:t>1 x RS-485/RS-422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1 x RS-485/RS-422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2 x RS-485/RS-422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2 x RS-485/RS-422</a:t>
                      </a:r>
                    </a:p>
                  </a:txBody>
                  <a:tcPr anchor="ctr"/>
                </a:tc>
                <a:extLst>
                  <a:ext uri="{0D108BD9-81ED-4DB2-BD59-A6C34878D82A}">
                    <a16:rowId xmlns:a16="http://schemas.microsoft.com/office/drawing/2014/main" val="1480149340"/>
                  </a:ext>
                </a:extLst>
              </a:tr>
              <a:tr h="483850">
                <a:tc>
                  <a:txBody>
                    <a:bodyPr/>
                    <a:lstStyle/>
                    <a:p>
                      <a:r>
                        <a:rPr lang="en-US" sz="1400" dirty="0"/>
                        <a:t>Operating Temperature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mn-lt"/>
                          <a:ea typeface="+mn-ea"/>
                          <a:cs typeface="+mn-cs"/>
                        </a:rPr>
                        <a:t>-40°C ~ 76°C (-40°F ~ 168.8°F) </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mn-lt"/>
                          <a:ea typeface="+mn-ea"/>
                          <a:cs typeface="+mn-cs"/>
                        </a:rPr>
                        <a:t>-40°C ~ 76°C (-40°F ~ 168.8°F) </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-10°C ~ 50°C (14°F ~ 122°F) </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-10°C ~ 50°C (14°F ~ 122°F) </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extLst>
                  <a:ext uri="{0D108BD9-81ED-4DB2-BD59-A6C34878D82A}">
                    <a16:rowId xmlns:a16="http://schemas.microsoft.com/office/drawing/2014/main" val="2154328536"/>
                  </a:ext>
                </a:extLst>
              </a:tr>
            </a:tbl>
          </a:graphicData>
        </a:graphic>
      </p:graphicFrame>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pic>
        <p:nvPicPr>
          <p:cNvPr id="4" name="Picture 2">
            <a:extLst>
              <a:ext uri="{FF2B5EF4-FFF2-40B4-BE49-F238E27FC236}">
                <a16:creationId xmlns:a16="http://schemas.microsoft.com/office/drawing/2014/main" id="{93E56141-F3CB-2123-DC2A-4346D8B354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844824"/>
            <a:ext cx="1287016" cy="12870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AF27E38-F14E-15A2-8996-FD33301A0D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1821700"/>
            <a:ext cx="1287016" cy="12870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8845A1B6-E0FC-1DDA-91E6-B252A806B69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2132856"/>
            <a:ext cx="648072" cy="64807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a:extLst>
              <a:ext uri="{FF2B5EF4-FFF2-40B4-BE49-F238E27FC236}">
                <a16:creationId xmlns:a16="http://schemas.microsoft.com/office/drawing/2014/main" id="{3E7789B5-7780-29C4-0145-ABEB14BC6FA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11960" y="2132856"/>
            <a:ext cx="648072" cy="64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144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 Architecture</a:t>
            </a:r>
          </a:p>
        </p:txBody>
      </p:sp>
      <p:grpSp>
        <p:nvGrpSpPr>
          <p:cNvPr id="3" name="Group 2">
            <a:extLst>
              <a:ext uri="{FF2B5EF4-FFF2-40B4-BE49-F238E27FC236}">
                <a16:creationId xmlns:a16="http://schemas.microsoft.com/office/drawing/2014/main" id="{B87D9563-DFAD-D268-4F4F-497D117D8F6B}"/>
              </a:ext>
            </a:extLst>
          </p:cNvPr>
          <p:cNvGrpSpPr/>
          <p:nvPr/>
        </p:nvGrpSpPr>
        <p:grpSpPr>
          <a:xfrm>
            <a:off x="5997669" y="3339773"/>
            <a:ext cx="3136952" cy="2169404"/>
            <a:chOff x="3486956" y="2689032"/>
            <a:chExt cx="5724128" cy="3799192"/>
          </a:xfrm>
        </p:grpSpPr>
        <p:pic>
          <p:nvPicPr>
            <p:cNvPr id="4" name="Picture 2" descr="22'' TV Monitor">
              <a:extLst>
                <a:ext uri="{FF2B5EF4-FFF2-40B4-BE49-F238E27FC236}">
                  <a16:creationId xmlns:a16="http://schemas.microsoft.com/office/drawing/2014/main" id="{ACE490E4-F814-90FD-FA14-496E917AC57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86956" y="2689032"/>
              <a:ext cx="5724128" cy="37991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B7DACC4E-D0B5-5260-121C-B6883BCCD0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376" t="26407" r="5690" b="25809"/>
            <a:stretch/>
          </p:blipFill>
          <p:spPr bwMode="auto">
            <a:xfrm>
              <a:off x="4363516" y="2981953"/>
              <a:ext cx="3991181" cy="2319255"/>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TextBox 12">
            <a:extLst>
              <a:ext uri="{FF2B5EF4-FFF2-40B4-BE49-F238E27FC236}">
                <a16:creationId xmlns:a16="http://schemas.microsoft.com/office/drawing/2014/main" id="{97675FE6-BDE0-3469-EE72-D68FC6F8A794}"/>
              </a:ext>
            </a:extLst>
          </p:cNvPr>
          <p:cNvSpPr txBox="1"/>
          <p:nvPr/>
        </p:nvSpPr>
        <p:spPr>
          <a:xfrm>
            <a:off x="2410951" y="4561091"/>
            <a:ext cx="1558930" cy="369332"/>
          </a:xfrm>
          <a:prstGeom prst="rect">
            <a:avLst/>
          </a:prstGeom>
          <a:noFill/>
        </p:spPr>
        <p:txBody>
          <a:bodyPr wrap="square" rtlCol="0">
            <a:spAutoFit/>
          </a:bodyPr>
          <a:lstStyle/>
          <a:p>
            <a:r>
              <a:rPr lang="en-US" dirty="0"/>
              <a:t>Video Encoder</a:t>
            </a:r>
          </a:p>
        </p:txBody>
      </p:sp>
      <p:pic>
        <p:nvPicPr>
          <p:cNvPr id="14" name="Picture 2">
            <a:extLst>
              <a:ext uri="{FF2B5EF4-FFF2-40B4-BE49-F238E27FC236}">
                <a16:creationId xmlns:a16="http://schemas.microsoft.com/office/drawing/2014/main" id="{01D4C15C-61A1-0F96-1714-F5CD05C107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557" y="3020510"/>
            <a:ext cx="1056942" cy="10569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29C02BD4-B794-BE2B-B4A9-6AF0A542BD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2907" y="3884227"/>
            <a:ext cx="1056942" cy="105694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21EE8CCA-13E7-54B7-1C56-1B4D478874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123201"/>
            <a:ext cx="1056942" cy="105694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935212A3-E5A6-A453-5484-846E5CA2CC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257" y="4761694"/>
            <a:ext cx="1056942" cy="1056942"/>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Straight Arrow Connector 17">
            <a:extLst>
              <a:ext uri="{FF2B5EF4-FFF2-40B4-BE49-F238E27FC236}">
                <a16:creationId xmlns:a16="http://schemas.microsoft.com/office/drawing/2014/main" id="{768CE15C-C2D3-4FC8-95FF-EA3804C77292}"/>
              </a:ext>
            </a:extLst>
          </p:cNvPr>
          <p:cNvCxnSpPr>
            <a:stCxn id="14" idx="3"/>
          </p:cNvCxnSpPr>
          <p:nvPr/>
        </p:nvCxnSpPr>
        <p:spPr>
          <a:xfrm>
            <a:off x="1725499" y="3548981"/>
            <a:ext cx="614253" cy="528471"/>
          </a:xfrm>
          <a:prstGeom prst="straightConnector1">
            <a:avLst/>
          </a:prstGeom>
          <a:ln w="5715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7AF4BFFB-71B6-6C96-5052-5E3C3377F4AC}"/>
              </a:ext>
            </a:extLst>
          </p:cNvPr>
          <p:cNvCxnSpPr>
            <a:cxnSpLocks/>
            <a:stCxn id="15" idx="3"/>
          </p:cNvCxnSpPr>
          <p:nvPr/>
        </p:nvCxnSpPr>
        <p:spPr>
          <a:xfrm flipV="1">
            <a:off x="1729849" y="4238413"/>
            <a:ext cx="609903" cy="174285"/>
          </a:xfrm>
          <a:prstGeom prst="straightConnector1">
            <a:avLst/>
          </a:prstGeom>
          <a:ln w="5715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D978994B-DDDE-7A0F-9975-661D6F073147}"/>
              </a:ext>
            </a:extLst>
          </p:cNvPr>
          <p:cNvCxnSpPr>
            <a:cxnSpLocks/>
          </p:cNvCxnSpPr>
          <p:nvPr/>
        </p:nvCxnSpPr>
        <p:spPr>
          <a:xfrm flipV="1">
            <a:off x="1583279" y="4573659"/>
            <a:ext cx="672872" cy="448232"/>
          </a:xfrm>
          <a:prstGeom prst="straightConnector1">
            <a:avLst/>
          </a:prstGeom>
          <a:ln w="5715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9813D17-6561-F087-CC54-6D99C2E3335E}"/>
              </a:ext>
            </a:extLst>
          </p:cNvPr>
          <p:cNvCxnSpPr>
            <a:cxnSpLocks/>
          </p:cNvCxnSpPr>
          <p:nvPr/>
        </p:nvCxnSpPr>
        <p:spPr>
          <a:xfrm>
            <a:off x="3805265" y="4253648"/>
            <a:ext cx="76841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BA6B94C-C829-74C6-DC3C-ADB7DC2B0761}"/>
              </a:ext>
            </a:extLst>
          </p:cNvPr>
          <p:cNvCxnSpPr>
            <a:cxnSpLocks/>
            <a:stCxn id="16" idx="2"/>
          </p:cNvCxnSpPr>
          <p:nvPr/>
        </p:nvCxnSpPr>
        <p:spPr>
          <a:xfrm flipH="1">
            <a:off x="5100260" y="3180143"/>
            <a:ext cx="211" cy="49771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3928A2C-85FD-5C0F-FFB1-1FC6F646229C}"/>
              </a:ext>
            </a:extLst>
          </p:cNvPr>
          <p:cNvCxnSpPr>
            <a:cxnSpLocks/>
          </p:cNvCxnSpPr>
          <p:nvPr/>
        </p:nvCxnSpPr>
        <p:spPr>
          <a:xfrm>
            <a:off x="5724128" y="4325555"/>
            <a:ext cx="675801"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66155430-2839-0EB5-CEE7-F30A93BCF098}"/>
              </a:ext>
            </a:extLst>
          </p:cNvPr>
          <p:cNvCxnSpPr>
            <a:cxnSpLocks/>
          </p:cNvCxnSpPr>
          <p:nvPr/>
        </p:nvCxnSpPr>
        <p:spPr>
          <a:xfrm>
            <a:off x="6732240" y="2112031"/>
            <a:ext cx="768410" cy="0"/>
          </a:xfrm>
          <a:prstGeom prst="straightConnector1">
            <a:avLst/>
          </a:prstGeom>
          <a:ln w="5715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0328CA6F-6559-9286-BCA0-184F9C53F303}"/>
              </a:ext>
            </a:extLst>
          </p:cNvPr>
          <p:cNvCxnSpPr>
            <a:cxnSpLocks/>
          </p:cNvCxnSpPr>
          <p:nvPr/>
        </p:nvCxnSpPr>
        <p:spPr>
          <a:xfrm>
            <a:off x="6778544" y="2400063"/>
            <a:ext cx="67580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8CDA0719-76F5-BE97-C2FC-02FDFF555F33}"/>
              </a:ext>
            </a:extLst>
          </p:cNvPr>
          <p:cNvSpPr txBox="1"/>
          <p:nvPr/>
        </p:nvSpPr>
        <p:spPr>
          <a:xfrm>
            <a:off x="7491840" y="2198143"/>
            <a:ext cx="1230620" cy="383280"/>
          </a:xfrm>
          <a:prstGeom prst="rect">
            <a:avLst/>
          </a:prstGeom>
          <a:noFill/>
        </p:spPr>
        <p:txBody>
          <a:bodyPr wrap="square" rtlCol="0">
            <a:spAutoFit/>
          </a:bodyPr>
          <a:lstStyle/>
          <a:p>
            <a:r>
              <a:rPr lang="en-US" dirty="0"/>
              <a:t>Ethernet</a:t>
            </a:r>
          </a:p>
        </p:txBody>
      </p:sp>
      <p:sp>
        <p:nvSpPr>
          <p:cNvPr id="29" name="TextBox 28">
            <a:extLst>
              <a:ext uri="{FF2B5EF4-FFF2-40B4-BE49-F238E27FC236}">
                <a16:creationId xmlns:a16="http://schemas.microsoft.com/office/drawing/2014/main" id="{2BA2B157-58D9-82F3-0AC0-B501D7D3A603}"/>
              </a:ext>
            </a:extLst>
          </p:cNvPr>
          <p:cNvSpPr txBox="1"/>
          <p:nvPr/>
        </p:nvSpPr>
        <p:spPr>
          <a:xfrm>
            <a:off x="620321" y="5711610"/>
            <a:ext cx="1403964" cy="646331"/>
          </a:xfrm>
          <a:prstGeom prst="rect">
            <a:avLst/>
          </a:prstGeom>
          <a:noFill/>
        </p:spPr>
        <p:txBody>
          <a:bodyPr wrap="square" rtlCol="0">
            <a:spAutoFit/>
          </a:bodyPr>
          <a:lstStyle/>
          <a:p>
            <a:r>
              <a:rPr lang="en-US" dirty="0"/>
              <a:t>Analog Cameras</a:t>
            </a:r>
          </a:p>
        </p:txBody>
      </p:sp>
      <p:sp>
        <p:nvSpPr>
          <p:cNvPr id="30" name="TextBox 29">
            <a:extLst>
              <a:ext uri="{FF2B5EF4-FFF2-40B4-BE49-F238E27FC236}">
                <a16:creationId xmlns:a16="http://schemas.microsoft.com/office/drawing/2014/main" id="{B8101119-E50C-1CF8-E887-0903933F8E4E}"/>
              </a:ext>
            </a:extLst>
          </p:cNvPr>
          <p:cNvSpPr txBox="1"/>
          <p:nvPr/>
        </p:nvSpPr>
        <p:spPr>
          <a:xfrm>
            <a:off x="4435144" y="1958696"/>
            <a:ext cx="1403964" cy="369332"/>
          </a:xfrm>
          <a:prstGeom prst="rect">
            <a:avLst/>
          </a:prstGeom>
          <a:noFill/>
        </p:spPr>
        <p:txBody>
          <a:bodyPr wrap="square" rtlCol="0">
            <a:spAutoFit/>
          </a:bodyPr>
          <a:lstStyle/>
          <a:p>
            <a:r>
              <a:rPr lang="en-US" dirty="0"/>
              <a:t>IP Camera</a:t>
            </a:r>
          </a:p>
        </p:txBody>
      </p:sp>
      <p:sp>
        <p:nvSpPr>
          <p:cNvPr id="31" name="TextBox 30">
            <a:extLst>
              <a:ext uri="{FF2B5EF4-FFF2-40B4-BE49-F238E27FC236}">
                <a16:creationId xmlns:a16="http://schemas.microsoft.com/office/drawing/2014/main" id="{7B49664D-0861-90E9-7ABB-3F05DD545AFF}"/>
              </a:ext>
            </a:extLst>
          </p:cNvPr>
          <p:cNvSpPr txBox="1"/>
          <p:nvPr/>
        </p:nvSpPr>
        <p:spPr>
          <a:xfrm>
            <a:off x="4809523" y="4941169"/>
            <a:ext cx="1403964" cy="369332"/>
          </a:xfrm>
          <a:prstGeom prst="rect">
            <a:avLst/>
          </a:prstGeom>
          <a:noFill/>
        </p:spPr>
        <p:txBody>
          <a:bodyPr wrap="square" rtlCol="0">
            <a:spAutoFit/>
          </a:bodyPr>
          <a:lstStyle/>
          <a:p>
            <a:r>
              <a:rPr lang="en-US" dirty="0"/>
              <a:t>NVR</a:t>
            </a:r>
          </a:p>
        </p:txBody>
      </p:sp>
      <p:sp>
        <p:nvSpPr>
          <p:cNvPr id="32" name="TextBox 31">
            <a:extLst>
              <a:ext uri="{FF2B5EF4-FFF2-40B4-BE49-F238E27FC236}">
                <a16:creationId xmlns:a16="http://schemas.microsoft.com/office/drawing/2014/main" id="{E6A8AC97-17ED-BE85-E413-E58B3A404383}"/>
              </a:ext>
            </a:extLst>
          </p:cNvPr>
          <p:cNvSpPr txBox="1"/>
          <p:nvPr/>
        </p:nvSpPr>
        <p:spPr>
          <a:xfrm>
            <a:off x="7062779" y="5220111"/>
            <a:ext cx="1403964" cy="369332"/>
          </a:xfrm>
          <a:prstGeom prst="rect">
            <a:avLst/>
          </a:prstGeom>
          <a:noFill/>
        </p:spPr>
        <p:txBody>
          <a:bodyPr wrap="square" rtlCol="0">
            <a:spAutoFit/>
          </a:bodyPr>
          <a:lstStyle/>
          <a:p>
            <a:r>
              <a:rPr lang="en-US" dirty="0"/>
              <a:t>Monitor</a:t>
            </a:r>
          </a:p>
        </p:txBody>
      </p:sp>
      <p:pic>
        <p:nvPicPr>
          <p:cNvPr id="33" name="Picture 2">
            <a:extLst>
              <a:ext uri="{FF2B5EF4-FFF2-40B4-BE49-F238E27FC236}">
                <a16:creationId xmlns:a16="http://schemas.microsoft.com/office/drawing/2014/main" id="{332A90F9-4B77-F6C0-906B-6C59860D7A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2601" y="3610140"/>
            <a:ext cx="1287016" cy="1287016"/>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0D510B21-BE7B-CA14-7C29-31DAE2A8B985}"/>
              </a:ext>
            </a:extLst>
          </p:cNvPr>
          <p:cNvSpPr txBox="1"/>
          <p:nvPr/>
        </p:nvSpPr>
        <p:spPr>
          <a:xfrm>
            <a:off x="7501219" y="1642903"/>
            <a:ext cx="1642781" cy="369332"/>
          </a:xfrm>
          <a:prstGeom prst="rect">
            <a:avLst/>
          </a:prstGeom>
          <a:noFill/>
        </p:spPr>
        <p:txBody>
          <a:bodyPr wrap="square" rtlCol="0">
            <a:spAutoFit/>
          </a:bodyPr>
          <a:lstStyle/>
          <a:p>
            <a:r>
              <a:rPr lang="en-US" dirty="0"/>
              <a:t>Coaxial cable</a:t>
            </a:r>
          </a:p>
        </p:txBody>
      </p:sp>
      <p:pic>
        <p:nvPicPr>
          <p:cNvPr id="35" name="Picture 6">
            <a:extLst>
              <a:ext uri="{FF2B5EF4-FFF2-40B4-BE49-F238E27FC236}">
                <a16:creationId xmlns:a16="http://schemas.microsoft.com/office/drawing/2014/main" id="{A994DF4D-A0AE-36A0-5112-0C2E151737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94252" y="3625982"/>
            <a:ext cx="1403965" cy="1403965"/>
          </a:xfrm>
          <a:prstGeom prst="rect">
            <a:avLst/>
          </a:prstGeom>
          <a:noFill/>
          <a:extLst>
            <a:ext uri="{909E8E84-426E-40DD-AFC4-6F175D3DCCD1}">
              <a14:hiddenFill xmlns:a14="http://schemas.microsoft.com/office/drawing/2010/main">
                <a:solidFill>
                  <a:srgbClr val="FFFFFF"/>
                </a:solidFill>
              </a14:hiddenFill>
            </a:ext>
          </a:extLst>
        </p:spPr>
      </p:pic>
      <p:cxnSp>
        <p:nvCxnSpPr>
          <p:cNvPr id="36" name="Straight Arrow Connector 35">
            <a:extLst>
              <a:ext uri="{FF2B5EF4-FFF2-40B4-BE49-F238E27FC236}">
                <a16:creationId xmlns:a16="http://schemas.microsoft.com/office/drawing/2014/main" id="{10E30901-A877-62C4-9129-9CC3B7D26D70}"/>
              </a:ext>
            </a:extLst>
          </p:cNvPr>
          <p:cNvCxnSpPr>
            <a:cxnSpLocks/>
          </p:cNvCxnSpPr>
          <p:nvPr/>
        </p:nvCxnSpPr>
        <p:spPr>
          <a:xfrm>
            <a:off x="6778543" y="2671576"/>
            <a:ext cx="675801"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9378F108-1542-3513-CFAC-144BA732D0C9}"/>
              </a:ext>
            </a:extLst>
          </p:cNvPr>
          <p:cNvSpPr txBox="1"/>
          <p:nvPr/>
        </p:nvSpPr>
        <p:spPr>
          <a:xfrm>
            <a:off x="7491839" y="2469656"/>
            <a:ext cx="1230620" cy="383280"/>
          </a:xfrm>
          <a:prstGeom prst="rect">
            <a:avLst/>
          </a:prstGeom>
          <a:noFill/>
        </p:spPr>
        <p:txBody>
          <a:bodyPr wrap="square" rtlCol="0">
            <a:spAutoFit/>
          </a:bodyPr>
          <a:lstStyle/>
          <a:p>
            <a:r>
              <a:rPr lang="en-US" dirty="0"/>
              <a:t>HDMI</a:t>
            </a:r>
          </a:p>
        </p:txBody>
      </p:sp>
      <p:pic>
        <p:nvPicPr>
          <p:cNvPr id="3074" name="Picture 2" descr="ATGM1-USB">
            <a:extLst>
              <a:ext uri="{FF2B5EF4-FFF2-40B4-BE49-F238E27FC236}">
                <a16:creationId xmlns:a16="http://schemas.microsoft.com/office/drawing/2014/main" id="{F3F206B1-3F46-8DB8-7AD1-702EC411982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16267" y="2399469"/>
            <a:ext cx="1056950" cy="1056950"/>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ACF7D303-A6F3-B7E9-42EB-188EF6A84EE5}"/>
              </a:ext>
            </a:extLst>
          </p:cNvPr>
          <p:cNvSpPr txBox="1"/>
          <p:nvPr/>
        </p:nvSpPr>
        <p:spPr>
          <a:xfrm>
            <a:off x="1786452" y="2213573"/>
            <a:ext cx="1403964" cy="307777"/>
          </a:xfrm>
          <a:prstGeom prst="rect">
            <a:avLst/>
          </a:prstGeom>
          <a:noFill/>
        </p:spPr>
        <p:txBody>
          <a:bodyPr wrap="square" rtlCol="0">
            <a:spAutoFit/>
          </a:bodyPr>
          <a:lstStyle/>
          <a:p>
            <a:r>
              <a:rPr lang="en-US" sz="1400" dirty="0"/>
              <a:t>Microphone</a:t>
            </a:r>
            <a:endParaRPr lang="en-US" dirty="0"/>
          </a:p>
        </p:txBody>
      </p:sp>
      <p:cxnSp>
        <p:nvCxnSpPr>
          <p:cNvPr id="44" name="Straight Arrow Connector 43">
            <a:extLst>
              <a:ext uri="{FF2B5EF4-FFF2-40B4-BE49-F238E27FC236}">
                <a16:creationId xmlns:a16="http://schemas.microsoft.com/office/drawing/2014/main" id="{E8F29DBD-E31D-589C-E06A-E327083C9719}"/>
              </a:ext>
            </a:extLst>
          </p:cNvPr>
          <p:cNvCxnSpPr>
            <a:cxnSpLocks/>
          </p:cNvCxnSpPr>
          <p:nvPr/>
        </p:nvCxnSpPr>
        <p:spPr>
          <a:xfrm>
            <a:off x="2539204" y="3369965"/>
            <a:ext cx="167668" cy="707487"/>
          </a:xfrm>
          <a:prstGeom prst="straightConnector1">
            <a:avLst/>
          </a:prstGeom>
          <a:ln w="5715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8155B38A-C13C-7A51-5BDF-88707FE6D8AA}"/>
              </a:ext>
            </a:extLst>
          </p:cNvPr>
          <p:cNvCxnSpPr>
            <a:cxnSpLocks/>
          </p:cNvCxnSpPr>
          <p:nvPr/>
        </p:nvCxnSpPr>
        <p:spPr>
          <a:xfrm>
            <a:off x="6732240" y="1844824"/>
            <a:ext cx="768410" cy="0"/>
          </a:xfrm>
          <a:prstGeom prst="straightConnector1">
            <a:avLst/>
          </a:prstGeom>
          <a:ln w="5715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66A1682E-6032-20DC-169B-7E2614802308}"/>
              </a:ext>
            </a:extLst>
          </p:cNvPr>
          <p:cNvSpPr txBox="1"/>
          <p:nvPr/>
        </p:nvSpPr>
        <p:spPr>
          <a:xfrm>
            <a:off x="7489879" y="1905954"/>
            <a:ext cx="1642781" cy="369332"/>
          </a:xfrm>
          <a:prstGeom prst="rect">
            <a:avLst/>
          </a:prstGeom>
          <a:noFill/>
        </p:spPr>
        <p:txBody>
          <a:bodyPr wrap="square" rtlCol="0">
            <a:spAutoFit/>
          </a:bodyPr>
          <a:lstStyle/>
          <a:p>
            <a:r>
              <a:rPr lang="en-US" dirty="0"/>
              <a:t>Audio cable</a:t>
            </a:r>
          </a:p>
        </p:txBody>
      </p:sp>
      <p:pic>
        <p:nvPicPr>
          <p:cNvPr id="3078" name="Picture 6" descr="Amazon.com: SanDisk 128GB Ultra MicroSDXC UHS-I Memory Card with Adapter -  100MB/s, C10, U1, Full HD, A1, Micro SD Card - SDSQUAR-128G-GN6MA :  Electronics">
            <a:extLst>
              <a:ext uri="{FF2B5EF4-FFF2-40B4-BE49-F238E27FC236}">
                <a16:creationId xmlns:a16="http://schemas.microsoft.com/office/drawing/2014/main" id="{E0F37787-7433-EA78-46F4-1EF870E26AF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68552" y="3723708"/>
            <a:ext cx="505909" cy="369333"/>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a:extLst>
              <a:ext uri="{FF2B5EF4-FFF2-40B4-BE49-F238E27FC236}">
                <a16:creationId xmlns:a16="http://schemas.microsoft.com/office/drawing/2014/main" id="{614466F7-49D7-167C-F80E-B53051B63173}"/>
              </a:ext>
            </a:extLst>
          </p:cNvPr>
          <p:cNvSpPr txBox="1"/>
          <p:nvPr/>
        </p:nvSpPr>
        <p:spPr>
          <a:xfrm>
            <a:off x="2910390" y="3402673"/>
            <a:ext cx="1403964" cy="276999"/>
          </a:xfrm>
          <a:prstGeom prst="rect">
            <a:avLst/>
          </a:prstGeom>
          <a:noFill/>
        </p:spPr>
        <p:txBody>
          <a:bodyPr wrap="square" rtlCol="0">
            <a:spAutoFit/>
          </a:bodyPr>
          <a:lstStyle/>
          <a:p>
            <a:r>
              <a:rPr lang="en-US" sz="1200" dirty="0" err="1"/>
              <a:t>MicroSDXC</a:t>
            </a:r>
            <a:endParaRPr lang="en-US" sz="1200" dirty="0"/>
          </a:p>
        </p:txBody>
      </p:sp>
    </p:spTree>
    <p:extLst>
      <p:ext uri="{BB962C8B-B14F-4D97-AF65-F5344CB8AC3E}">
        <p14:creationId xmlns:p14="http://schemas.microsoft.com/office/powerpoint/2010/main" val="3666144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314096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Decoders</a:t>
            </a:r>
          </a:p>
        </p:txBody>
      </p:sp>
    </p:spTree>
    <p:extLst>
      <p:ext uri="{BB962C8B-B14F-4D97-AF65-F5344CB8AC3E}">
        <p14:creationId xmlns:p14="http://schemas.microsoft.com/office/powerpoint/2010/main" val="10525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Rectangle 3"/>
          <p:cNvSpPr/>
          <p:nvPr/>
        </p:nvSpPr>
        <p:spPr>
          <a:xfrm>
            <a:off x="427955" y="1844824"/>
            <a:ext cx="8288089" cy="1900777"/>
          </a:xfrm>
          <a:prstGeom prst="rect">
            <a:avLst/>
          </a:prstGeom>
          <a:solidFill>
            <a:schemeClr val="accent3">
              <a:lumMod val="20000"/>
              <a:lumOff val="80000"/>
            </a:schemeClr>
          </a:solidFill>
        </p:spPr>
        <p:txBody>
          <a:bodyPr wrap="square">
            <a:spAutoFit/>
          </a:bodyPr>
          <a:lstStyle/>
          <a:p>
            <a:pPr>
              <a:lnSpc>
                <a:spcPct val="150000"/>
              </a:lnSpc>
            </a:pPr>
            <a:r>
              <a:rPr lang="en-US" sz="1600" b="0" i="0" u="none" strike="noStrike" dirty="0">
                <a:solidFill>
                  <a:schemeClr val="tx1">
                    <a:lumMod val="75000"/>
                    <a:lumOff val="25000"/>
                  </a:schemeClr>
                </a:solidFill>
                <a:effectLst/>
                <a:cs typeface="Arial" panose="020B0604020202020204" pitchFamily="34" charset="0"/>
              </a:rPr>
              <a:t>ECD Series Decoders main application is to enable a </a:t>
            </a:r>
            <a:r>
              <a:rPr lang="en-US" sz="1600" i="0" u="none" strike="noStrike" dirty="0">
                <a:solidFill>
                  <a:schemeClr val="tx1">
                    <a:lumMod val="75000"/>
                    <a:lumOff val="25000"/>
                  </a:schemeClr>
                </a:solidFill>
                <a:effectLst/>
                <a:cs typeface="Arial" panose="020B0604020202020204" pitchFamily="34" charset="0"/>
              </a:rPr>
              <a:t>simple static</a:t>
            </a:r>
            <a:r>
              <a:rPr lang="en-US" sz="1600" b="1" i="0" u="none" strike="noStrike" dirty="0">
                <a:solidFill>
                  <a:schemeClr val="tx1">
                    <a:lumMod val="75000"/>
                    <a:lumOff val="25000"/>
                  </a:schemeClr>
                </a:solidFill>
                <a:effectLst/>
                <a:cs typeface="Arial" panose="020B0604020202020204" pitchFamily="34" charset="0"/>
              </a:rPr>
              <a:t> live view monitor, </a:t>
            </a:r>
            <a:r>
              <a:rPr lang="en-US" sz="1600" b="0" i="0" u="none" strike="noStrike" dirty="0">
                <a:solidFill>
                  <a:schemeClr val="tx1">
                    <a:lumMod val="75000"/>
                    <a:lumOff val="25000"/>
                  </a:schemeClr>
                </a:solidFill>
                <a:effectLst/>
                <a:cs typeface="Arial" panose="020B0604020202020204" pitchFamily="34" charset="0"/>
              </a:rPr>
              <a:t>without keyboard and mouse. The monitor is usually attached to the wall, sometimes on the desk.</a:t>
            </a:r>
          </a:p>
          <a:p>
            <a:pPr>
              <a:lnSpc>
                <a:spcPct val="150000"/>
              </a:lnSpc>
            </a:pPr>
            <a:endParaRPr lang="en-US" sz="1600" dirty="0">
              <a:solidFill>
                <a:schemeClr val="tx1">
                  <a:lumMod val="75000"/>
                  <a:lumOff val="25000"/>
                </a:schemeClr>
              </a:solidFill>
              <a:cs typeface="Arial" panose="020B0604020202020204" pitchFamily="34" charset="0"/>
            </a:endParaRPr>
          </a:p>
          <a:p>
            <a:pPr>
              <a:lnSpc>
                <a:spcPct val="150000"/>
              </a:lnSpc>
            </a:pPr>
            <a:r>
              <a:rPr lang="en-US" sz="1600" b="0" i="0" u="none" strike="noStrike" dirty="0">
                <a:solidFill>
                  <a:schemeClr val="tx1">
                    <a:lumMod val="75000"/>
                    <a:lumOff val="25000"/>
                  </a:schemeClr>
                </a:solidFill>
                <a:effectLst/>
                <a:cs typeface="Arial" panose="020B0604020202020204" pitchFamily="34" charset="0"/>
              </a:rPr>
              <a:t>It receives the live video feed </a:t>
            </a:r>
            <a:r>
              <a:rPr lang="en-US" sz="1600" b="0" i="0" u="none" strike="noStrike" dirty="0">
                <a:solidFill>
                  <a:srgbClr val="0070C0"/>
                </a:solidFill>
                <a:effectLst/>
                <a:cs typeface="Arial" panose="020B0604020202020204" pitchFamily="34" charset="0"/>
              </a:rPr>
              <a:t>from the IP cameras </a:t>
            </a:r>
            <a:r>
              <a:rPr lang="en-US" sz="1600" b="0" i="0" u="none" strike="noStrike" dirty="0">
                <a:solidFill>
                  <a:schemeClr val="tx1">
                    <a:lumMod val="75000"/>
                    <a:lumOff val="25000"/>
                  </a:schemeClr>
                </a:solidFill>
                <a:effectLst/>
                <a:cs typeface="Arial" panose="020B0604020202020204" pitchFamily="34" charset="0"/>
              </a:rPr>
              <a:t>directly or </a:t>
            </a:r>
            <a:r>
              <a:rPr lang="en-US" sz="1600" b="0" i="0" u="none" strike="noStrike" dirty="0">
                <a:solidFill>
                  <a:srgbClr val="0070C0"/>
                </a:solidFill>
                <a:effectLst/>
                <a:cs typeface="Arial" panose="020B0604020202020204" pitchFamily="34" charset="0"/>
              </a:rPr>
              <a:t>via NVR </a:t>
            </a:r>
            <a:r>
              <a:rPr lang="en-US" sz="1600" b="0" i="0" u="none" strike="noStrike" dirty="0">
                <a:solidFill>
                  <a:schemeClr val="tx1">
                    <a:lumMod val="75000"/>
                    <a:lumOff val="25000"/>
                  </a:schemeClr>
                </a:solidFill>
                <a:effectLst/>
                <a:cs typeface="Arial" panose="020B0604020202020204" pitchFamily="34" charset="0"/>
              </a:rPr>
              <a:t>and outputs </a:t>
            </a:r>
            <a:r>
              <a:rPr lang="en-US" sz="1600" dirty="0">
                <a:solidFill>
                  <a:schemeClr val="tx1">
                    <a:lumMod val="75000"/>
                    <a:lumOff val="25000"/>
                  </a:schemeClr>
                </a:solidFill>
                <a:cs typeface="Arial" panose="020B0604020202020204" pitchFamily="34" charset="0"/>
              </a:rPr>
              <a:t>the grid up to 16 channels.</a:t>
            </a:r>
            <a:endParaRPr lang="en-US" sz="1600" b="0" i="0" u="none" strike="noStrike" dirty="0">
              <a:solidFill>
                <a:schemeClr val="tx1">
                  <a:lumMod val="75000"/>
                  <a:lumOff val="25000"/>
                </a:schemeClr>
              </a:solidFill>
              <a:effectLst/>
              <a:cs typeface="Arial" panose="020B0604020202020204" pitchFamily="34" charset="0"/>
            </a:endParaRPr>
          </a:p>
        </p:txBody>
      </p:sp>
      <p:sp>
        <p:nvSpPr>
          <p:cNvPr id="14" name="TextBox 13">
            <a:extLst>
              <a:ext uri="{FF2B5EF4-FFF2-40B4-BE49-F238E27FC236}">
                <a16:creationId xmlns:a16="http://schemas.microsoft.com/office/drawing/2014/main" id="{0B0B77C8-5321-F0A9-C06A-69638ABFCB56}"/>
              </a:ext>
            </a:extLst>
          </p:cNvPr>
          <p:cNvSpPr txBox="1"/>
          <p:nvPr/>
        </p:nvSpPr>
        <p:spPr>
          <a:xfrm>
            <a:off x="406251" y="4236939"/>
            <a:ext cx="8103269" cy="2308324"/>
          </a:xfrm>
          <a:prstGeom prst="rect">
            <a:avLst/>
          </a:prstGeom>
          <a:noFill/>
        </p:spPr>
        <p:txBody>
          <a:bodyPr wrap="square" rtlCol="0">
            <a:spAutoFit/>
          </a:bodyPr>
          <a:lstStyle/>
          <a:p>
            <a:r>
              <a:rPr lang="en-US" b="1" dirty="0"/>
              <a:t>Theft Prevention </a:t>
            </a:r>
            <a:r>
              <a:rPr lang="en-US" dirty="0"/>
              <a:t>– the public display monitor with surveillance footage is placed in the shopping area to discourage any attempts of shoplifting.</a:t>
            </a:r>
          </a:p>
          <a:p>
            <a:endParaRPr lang="en-US" dirty="0"/>
          </a:p>
          <a:p>
            <a:r>
              <a:rPr lang="en-US" b="1" dirty="0"/>
              <a:t>Supervising </a:t>
            </a:r>
            <a:r>
              <a:rPr lang="en-US" dirty="0"/>
              <a:t>– the TV panel at the supervisor’s desk allows easy monitoring of the staff.</a:t>
            </a:r>
          </a:p>
          <a:p>
            <a:endParaRPr lang="en-US" dirty="0"/>
          </a:p>
          <a:p>
            <a:r>
              <a:rPr lang="en-US" b="1" dirty="0"/>
              <a:t>Security Station </a:t>
            </a:r>
            <a:r>
              <a:rPr lang="en-US" dirty="0"/>
              <a:t>– for some screens where the interaction with keyboard and mouse is not needed, the ECD-based TV panel solution is most optimized.</a:t>
            </a:r>
          </a:p>
        </p:txBody>
      </p:sp>
      <p:sp>
        <p:nvSpPr>
          <p:cNvPr id="3" name="Title 1">
            <a:extLst>
              <a:ext uri="{FF2B5EF4-FFF2-40B4-BE49-F238E27FC236}">
                <a16:creationId xmlns:a16="http://schemas.microsoft.com/office/drawing/2014/main" id="{0F08EBF9-6C12-7B59-BB85-C7591AE7440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a:t>
            </a:r>
          </a:p>
        </p:txBody>
      </p:sp>
    </p:spTree>
    <p:extLst>
      <p:ext uri="{BB962C8B-B14F-4D97-AF65-F5344CB8AC3E}">
        <p14:creationId xmlns:p14="http://schemas.microsoft.com/office/powerpoint/2010/main" val="1316891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CA12111-D8AC-830F-4A8F-2CDE6D11B63C}"/>
              </a:ext>
            </a:extLst>
          </p:cNvPr>
          <p:cNvGraphicFramePr>
            <a:graphicFrameLocks noGrp="1"/>
          </p:cNvGraphicFramePr>
          <p:nvPr>
            <p:extLst>
              <p:ext uri="{D42A27DB-BD31-4B8C-83A1-F6EECF244321}">
                <p14:modId xmlns:p14="http://schemas.microsoft.com/office/powerpoint/2010/main" val="2418471544"/>
              </p:ext>
            </p:extLst>
          </p:nvPr>
        </p:nvGraphicFramePr>
        <p:xfrm>
          <a:off x="467544" y="1988840"/>
          <a:ext cx="7848872" cy="4565063"/>
        </p:xfrm>
        <a:graphic>
          <a:graphicData uri="http://schemas.openxmlformats.org/drawingml/2006/table">
            <a:tbl>
              <a:tblPr>
                <a:tableStyleId>{5940675A-B579-460E-94D1-54222C63F5DA}</a:tableStyleId>
              </a:tblPr>
              <a:tblGrid>
                <a:gridCol w="2537850">
                  <a:extLst>
                    <a:ext uri="{9D8B030D-6E8A-4147-A177-3AD203B41FA5}">
                      <a16:colId xmlns:a16="http://schemas.microsoft.com/office/drawing/2014/main" val="4054520516"/>
                    </a:ext>
                  </a:extLst>
                </a:gridCol>
                <a:gridCol w="2655511">
                  <a:extLst>
                    <a:ext uri="{9D8B030D-6E8A-4147-A177-3AD203B41FA5}">
                      <a16:colId xmlns:a16="http://schemas.microsoft.com/office/drawing/2014/main" val="1919480175"/>
                    </a:ext>
                  </a:extLst>
                </a:gridCol>
                <a:gridCol w="2655511">
                  <a:extLst>
                    <a:ext uri="{9D8B030D-6E8A-4147-A177-3AD203B41FA5}">
                      <a16:colId xmlns:a16="http://schemas.microsoft.com/office/drawing/2014/main" val="3945659667"/>
                    </a:ext>
                  </a:extLst>
                </a:gridCol>
              </a:tblGrid>
              <a:tr h="453998">
                <a:tc>
                  <a:txBody>
                    <a:bodyPr/>
                    <a:lstStyle/>
                    <a:p>
                      <a:pPr algn="ctr" fontAlgn="ctr"/>
                      <a:r>
                        <a:rPr lang="en-US" sz="1600" b="0" i="0" u="none" strike="noStrike" dirty="0">
                          <a:solidFill>
                            <a:srgbClr val="000000"/>
                          </a:solidFill>
                          <a:effectLst/>
                          <a:latin typeface="Calibri" panose="020F0502020204030204" pitchFamily="34" charset="0"/>
                        </a:rPr>
                        <a:t>Model</a:t>
                      </a:r>
                    </a:p>
                  </a:txBody>
                  <a:tcPr marL="0" marR="0" marT="0" marB="0" anchor="ctr">
                    <a:solidFill>
                      <a:schemeClr val="bg1">
                        <a:lumMod val="95000"/>
                      </a:schemeClr>
                    </a:solidFill>
                  </a:tcPr>
                </a:tc>
                <a:tc>
                  <a:txBody>
                    <a:bodyPr/>
                    <a:lstStyle/>
                    <a:p>
                      <a:pPr algn="ctr" fontAlgn="ctr"/>
                      <a:r>
                        <a:rPr lang="en-US" sz="1600" b="1" i="0" u="none" strike="noStrike" dirty="0">
                          <a:solidFill>
                            <a:srgbClr val="000000"/>
                          </a:solidFill>
                          <a:effectLst/>
                          <a:latin typeface="Calibri" panose="020F0502020204030204" pitchFamily="34" charset="0"/>
                          <a:hlinkClick r:id="rId2"/>
                        </a:rPr>
                        <a:t>ECD-1100</a:t>
                      </a:r>
                      <a:endParaRPr lang="en-US" sz="1600" b="1" i="0" u="none" strike="noStrike" dirty="0">
                        <a:solidFill>
                          <a:srgbClr val="000000"/>
                        </a:solidFill>
                        <a:effectLst/>
                        <a:latin typeface="Calibri" panose="020F0502020204030204" pitchFamily="34" charset="0"/>
                      </a:endParaRPr>
                    </a:p>
                  </a:txBody>
                  <a:tcPr marL="0" marR="0" marT="0" marB="0" anchor="ctr">
                    <a:solidFill>
                      <a:schemeClr val="bg1">
                        <a:lumMod val="95000"/>
                      </a:schemeClr>
                    </a:solidFill>
                  </a:tcPr>
                </a:tc>
                <a:tc>
                  <a:txBody>
                    <a:bodyPr/>
                    <a:lstStyle/>
                    <a:p>
                      <a:pPr algn="ctr" fontAlgn="ctr"/>
                      <a:r>
                        <a:rPr lang="en-US" sz="1600" b="1" i="0" u="none" strike="noStrike" kern="1200" dirty="0">
                          <a:solidFill>
                            <a:srgbClr val="000000"/>
                          </a:solidFill>
                          <a:effectLst/>
                          <a:latin typeface="Calibri" panose="020F0502020204030204" pitchFamily="34" charset="0"/>
                          <a:ea typeface="+mn-ea"/>
                          <a:cs typeface="+mn-cs"/>
                          <a:hlinkClick r:id="rId3"/>
                        </a:rPr>
                        <a:t>ECD-200</a:t>
                      </a:r>
                      <a:endParaRPr lang="en-US" sz="1600" b="1" i="0" u="none" strike="noStrike" kern="1200" dirty="0">
                        <a:solidFill>
                          <a:srgbClr val="000000"/>
                        </a:solidFill>
                        <a:effectLst/>
                        <a:latin typeface="Calibri" panose="020F0502020204030204" pitchFamily="34" charset="0"/>
                        <a:ea typeface="+mn-ea"/>
                        <a:cs typeface="+mn-cs"/>
                      </a:endParaRPr>
                    </a:p>
                  </a:txBody>
                  <a:tcPr marL="0" marR="0" marT="0" marB="0" anchor="ctr">
                    <a:solidFill>
                      <a:schemeClr val="bg1">
                        <a:lumMod val="95000"/>
                      </a:schemeClr>
                    </a:solidFill>
                  </a:tcPr>
                </a:tc>
                <a:extLst>
                  <a:ext uri="{0D108BD9-81ED-4DB2-BD59-A6C34878D82A}">
                    <a16:rowId xmlns:a16="http://schemas.microsoft.com/office/drawing/2014/main" val="2079406300"/>
                  </a:ext>
                </a:extLst>
              </a:tr>
              <a:tr h="745052">
                <a:tc>
                  <a:txBody>
                    <a:bodyPr/>
                    <a:lstStyle/>
                    <a:p>
                      <a:pPr algn="ctr" fontAlgn="ctr"/>
                      <a:r>
                        <a:rPr lang="en-US" sz="1600" b="0" i="0" u="none" strike="noStrike" dirty="0">
                          <a:solidFill>
                            <a:srgbClr val="000000"/>
                          </a:solidFill>
                          <a:effectLst/>
                          <a:latin typeface="Calibri" panose="020F0502020204030204" pitchFamily="34" charset="0"/>
                        </a:rPr>
                        <a:t>Photo</a:t>
                      </a:r>
                    </a:p>
                  </a:txBody>
                  <a:tcPr marL="0" marR="0" marT="0" marB="0" anchor="ctr"/>
                </a:tc>
                <a:tc>
                  <a:txBody>
                    <a:bodyPr/>
                    <a:lstStyle/>
                    <a:p>
                      <a:pPr algn="ctr" fontAlgn="ctr"/>
                      <a:endParaRPr lang="en-US" sz="1600" b="0" i="0" u="none" strike="noStrike" dirty="0">
                        <a:solidFill>
                          <a:srgbClr val="000000"/>
                        </a:solidFill>
                        <a:effectLst/>
                        <a:latin typeface="Calibri" panose="020F0502020204030204" pitchFamily="34" charset="0"/>
                      </a:endParaRPr>
                    </a:p>
                  </a:txBody>
                  <a:tcPr marL="0" marR="0" marT="0" marB="0" anchor="ctr"/>
                </a:tc>
                <a:tc>
                  <a:txBody>
                    <a:bodyPr/>
                    <a:lstStyle/>
                    <a:p>
                      <a:pPr algn="ctr" fontAlgn="ctr"/>
                      <a:endParaRPr lang="en-US" sz="16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872229882"/>
                  </a:ext>
                </a:extLst>
              </a:tr>
              <a:tr h="315309">
                <a:tc>
                  <a:txBody>
                    <a:bodyPr/>
                    <a:lstStyle/>
                    <a:p>
                      <a:pPr algn="ctr" fontAlgn="ctr"/>
                      <a:r>
                        <a:rPr lang="en-US" sz="1600" b="0" i="0" u="none" strike="noStrike" dirty="0">
                          <a:solidFill>
                            <a:srgbClr val="000000"/>
                          </a:solidFill>
                          <a:effectLst/>
                          <a:latin typeface="Calibri" panose="020F0502020204030204" pitchFamily="34" charset="0"/>
                        </a:rPr>
                        <a:t>Video Decoding</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Yes</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Yes</a:t>
                      </a:r>
                    </a:p>
                  </a:txBody>
                  <a:tcPr marL="0" marR="0" marT="0" marB="0" anchor="ctr"/>
                </a:tc>
                <a:extLst>
                  <a:ext uri="{0D108BD9-81ED-4DB2-BD59-A6C34878D82A}">
                    <a16:rowId xmlns:a16="http://schemas.microsoft.com/office/drawing/2014/main" val="1046408487"/>
                  </a:ext>
                </a:extLst>
              </a:tr>
              <a:tr h="315309">
                <a:tc>
                  <a:txBody>
                    <a:bodyPr/>
                    <a:lstStyle/>
                    <a:p>
                      <a:pPr algn="ctr" fontAlgn="ctr"/>
                      <a:r>
                        <a:rPr lang="en-US" sz="1600" b="0" i="0" u="none" strike="noStrike" dirty="0">
                          <a:solidFill>
                            <a:srgbClr val="000000"/>
                          </a:solidFill>
                          <a:effectLst/>
                          <a:latin typeface="Calibri" panose="020F0502020204030204" pitchFamily="34" charset="0"/>
                        </a:rPr>
                        <a:t>Digital Signage</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Yes</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No</a:t>
                      </a:r>
                    </a:p>
                  </a:txBody>
                  <a:tcPr marL="0" marR="0" marT="0" marB="0" anchor="ctr"/>
                </a:tc>
                <a:extLst>
                  <a:ext uri="{0D108BD9-81ED-4DB2-BD59-A6C34878D82A}">
                    <a16:rowId xmlns:a16="http://schemas.microsoft.com/office/drawing/2014/main" val="438166740"/>
                  </a:ext>
                </a:extLst>
              </a:tr>
              <a:tr h="326428">
                <a:tc>
                  <a:txBody>
                    <a:bodyPr/>
                    <a:lstStyle/>
                    <a:p>
                      <a:pPr algn="ctr" fontAlgn="ctr"/>
                      <a:r>
                        <a:rPr lang="en-US" sz="1600" b="0" i="0" u="none" strike="noStrike" dirty="0">
                          <a:solidFill>
                            <a:srgbClr val="000000"/>
                          </a:solidFill>
                          <a:effectLst/>
                          <a:latin typeface="Calibri" panose="020F0502020204030204" pitchFamily="34" charset="0"/>
                        </a:rPr>
                        <a:t>Maximum Channels</a:t>
                      </a: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0" i="0" u="none" strike="noStrike" kern="1200" dirty="0">
                          <a:solidFill>
                            <a:srgbClr val="000000"/>
                          </a:solidFill>
                          <a:effectLst/>
                          <a:latin typeface="Calibri" panose="020F0502020204030204" pitchFamily="34" charset="0"/>
                          <a:ea typeface="+mn-ea"/>
                          <a:cs typeface="+mn-cs"/>
                        </a:rPr>
                        <a:t>16</a:t>
                      </a:r>
                    </a:p>
                  </a:txBody>
                  <a:tcPr marL="0" marR="0" marT="0" marB="0" anchor="ctr"/>
                </a:tc>
                <a:tc>
                  <a:txBody>
                    <a:bodyPr/>
                    <a:lstStyle/>
                    <a:p>
                      <a:pPr algn="ctr" fontAlgn="ctr"/>
                      <a:r>
                        <a:rPr lang="da-DK" sz="1600" b="0" i="0" u="none" strike="noStrike" kern="1200" dirty="0">
                          <a:solidFill>
                            <a:srgbClr val="000000"/>
                          </a:solidFill>
                          <a:effectLst/>
                          <a:latin typeface="Calibri" panose="020F0502020204030204" pitchFamily="34" charset="0"/>
                          <a:ea typeface="+mn-ea"/>
                          <a:cs typeface="+mn-cs"/>
                        </a:rPr>
                        <a:t>16</a:t>
                      </a: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tc>
                <a:extLst>
                  <a:ext uri="{0D108BD9-81ED-4DB2-BD59-A6C34878D82A}">
                    <a16:rowId xmlns:a16="http://schemas.microsoft.com/office/drawing/2014/main" val="1648687164"/>
                  </a:ext>
                </a:extLst>
              </a:tr>
              <a:tr h="439248">
                <a:tc>
                  <a:txBody>
                    <a:bodyPr/>
                    <a:lstStyle/>
                    <a:p>
                      <a:pPr algn="ctr" fontAlgn="ctr"/>
                      <a:r>
                        <a:rPr lang="en-US" sz="1600" b="0" i="0" u="none" strike="noStrike" dirty="0">
                          <a:solidFill>
                            <a:srgbClr val="000000"/>
                          </a:solidFill>
                          <a:effectLst/>
                          <a:latin typeface="Calibri" panose="020F0502020204030204" pitchFamily="34" charset="0"/>
                        </a:rPr>
                        <a:t>Maximum Frame Rate vs. Resolution</a:t>
                      </a: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0" i="0" u="none" strike="noStrike" kern="1200" dirty="0">
                          <a:solidFill>
                            <a:srgbClr val="000000"/>
                          </a:solidFill>
                          <a:effectLst/>
                          <a:latin typeface="Calibri" panose="020F0502020204030204" pitchFamily="34" charset="0"/>
                          <a:ea typeface="+mn-ea"/>
                          <a:cs typeface="+mn-cs"/>
                        </a:rPr>
                        <a:t>30 fps at 1080p</a:t>
                      </a:r>
                    </a:p>
                  </a:txBody>
                  <a:tcPr marL="0" marR="0" marT="0" marB="0" anchor="ctr"/>
                </a:tc>
                <a:tc>
                  <a:txBody>
                    <a:bodyPr/>
                    <a:lstStyle/>
                    <a:p>
                      <a:pPr algn="ctr" fontAlgn="ctr"/>
                      <a:r>
                        <a:rPr lang="da-DK" sz="1600" b="0" i="0" u="none" strike="noStrike" kern="1200" dirty="0">
                          <a:solidFill>
                            <a:srgbClr val="000000"/>
                          </a:solidFill>
                          <a:effectLst/>
                          <a:latin typeface="Calibri" panose="020F0502020204030204" pitchFamily="34" charset="0"/>
                          <a:ea typeface="+mn-ea"/>
                          <a:cs typeface="+mn-cs"/>
                        </a:rPr>
                        <a:t>30 fps at 4K</a:t>
                      </a: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tc>
                <a:extLst>
                  <a:ext uri="{0D108BD9-81ED-4DB2-BD59-A6C34878D82A}">
                    <a16:rowId xmlns:a16="http://schemas.microsoft.com/office/drawing/2014/main" val="3462558486"/>
                  </a:ext>
                </a:extLst>
              </a:tr>
              <a:tr h="315309">
                <a:tc>
                  <a:txBody>
                    <a:bodyPr/>
                    <a:lstStyle/>
                    <a:p>
                      <a:pPr algn="ctr" fontAlgn="ctr"/>
                      <a:r>
                        <a:rPr lang="en-US" sz="1600" b="0" i="0" u="none" strike="noStrike" dirty="0">
                          <a:solidFill>
                            <a:srgbClr val="000000"/>
                          </a:solidFill>
                          <a:effectLst/>
                          <a:latin typeface="Calibri" panose="020F0502020204030204" pitchFamily="34" charset="0"/>
                        </a:rPr>
                        <a:t>Compression</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H.264</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H.264, H.265</a:t>
                      </a:r>
                    </a:p>
                  </a:txBody>
                  <a:tcPr marL="0" marR="0" marT="0" marB="0" anchor="ctr"/>
                </a:tc>
                <a:extLst>
                  <a:ext uri="{0D108BD9-81ED-4DB2-BD59-A6C34878D82A}">
                    <a16:rowId xmlns:a16="http://schemas.microsoft.com/office/drawing/2014/main" val="361125094"/>
                  </a:ext>
                </a:extLst>
              </a:tr>
              <a:tr h="315309">
                <a:tc>
                  <a:txBody>
                    <a:bodyPr/>
                    <a:lstStyle/>
                    <a:p>
                      <a:pPr algn="ctr" fontAlgn="ctr"/>
                      <a:r>
                        <a:rPr lang="en-US" sz="1600" b="0" i="0" u="none" strike="noStrike" dirty="0">
                          <a:solidFill>
                            <a:srgbClr val="000000"/>
                          </a:solidFill>
                          <a:effectLst/>
                          <a:latin typeface="Calibri" panose="020F0502020204030204" pitchFamily="34" charset="0"/>
                        </a:rPr>
                        <a:t>Analog Video Output</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1 x CVBS, BNC connector </a:t>
                      </a:r>
                    </a:p>
                  </a:txBody>
                  <a:tcPr marL="0" marR="0" marT="0" marB="0" anchor="ctr"/>
                </a:tc>
                <a:tc>
                  <a:txBody>
                    <a:bodyPr/>
                    <a:lstStyle/>
                    <a:p>
                      <a:pPr algn="ctr" fontAlgn="ct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tc>
                <a:extLst>
                  <a:ext uri="{0D108BD9-81ED-4DB2-BD59-A6C34878D82A}">
                    <a16:rowId xmlns:a16="http://schemas.microsoft.com/office/drawing/2014/main" val="948345612"/>
                  </a:ext>
                </a:extLst>
              </a:tr>
              <a:tr h="439248">
                <a:tc>
                  <a:txBody>
                    <a:bodyPr/>
                    <a:lstStyle/>
                    <a:p>
                      <a:pPr algn="ctr" fontAlgn="ctr"/>
                      <a:r>
                        <a:rPr lang="en-US" sz="1600" b="0" i="0" u="none" strike="noStrike" dirty="0">
                          <a:solidFill>
                            <a:srgbClr val="000000"/>
                          </a:solidFill>
                          <a:effectLst/>
                          <a:latin typeface="Calibri" panose="020F0502020204030204" pitchFamily="34" charset="0"/>
                        </a:rPr>
                        <a:t>Storage</a:t>
                      </a: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0" i="0" u="none" strike="noStrike" dirty="0">
                          <a:solidFill>
                            <a:srgbClr val="000000"/>
                          </a:solidFill>
                          <a:effectLst/>
                          <a:latin typeface="Calibri" panose="020F0502020204030204" pitchFamily="34" charset="0"/>
                        </a:rPr>
                        <a:t>External storage option via USB</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2.5” SATA,</a:t>
                      </a:r>
                    </a:p>
                    <a:p>
                      <a:pPr algn="ctr" fontAlgn="ctr"/>
                      <a:r>
                        <a:rPr lang="en-US" sz="1600" b="0" i="0" u="none" strike="noStrike" kern="1200" dirty="0" err="1">
                          <a:solidFill>
                            <a:srgbClr val="000000"/>
                          </a:solidFill>
                          <a:effectLst/>
                          <a:latin typeface="Calibri" panose="020F0502020204030204" pitchFamily="34" charset="0"/>
                          <a:ea typeface="+mn-ea"/>
                          <a:cs typeface="+mn-cs"/>
                        </a:rPr>
                        <a:t>MicroSDXC</a:t>
                      </a: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tc>
                <a:extLst>
                  <a:ext uri="{0D108BD9-81ED-4DB2-BD59-A6C34878D82A}">
                    <a16:rowId xmlns:a16="http://schemas.microsoft.com/office/drawing/2014/main" val="4183621387"/>
                  </a:ext>
                </a:extLst>
              </a:tr>
              <a:tr h="315309">
                <a:tc>
                  <a:txBody>
                    <a:bodyPr/>
                    <a:lstStyle/>
                    <a:p>
                      <a:pPr algn="ctr" fontAlgn="ctr"/>
                      <a:r>
                        <a:rPr lang="en-US" sz="1600" b="0" i="0" u="none" strike="noStrike" dirty="0">
                          <a:solidFill>
                            <a:srgbClr val="000000"/>
                          </a:solidFill>
                          <a:effectLst/>
                          <a:latin typeface="Calibri" panose="020F0502020204030204" pitchFamily="34" charset="0"/>
                        </a:rPr>
                        <a:t>Power Source</a:t>
                      </a: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0" i="0" u="none" strike="noStrike" dirty="0">
                          <a:solidFill>
                            <a:srgbClr val="000000"/>
                          </a:solidFill>
                          <a:effectLst/>
                          <a:latin typeface="Calibri" panose="020F0502020204030204" pitchFamily="34" charset="0"/>
                        </a:rPr>
                        <a:t>DC 12V, PoE</a:t>
                      </a:r>
                    </a:p>
                  </a:txBody>
                  <a:tcPr marL="0" marR="0" marT="0" marB="0" anchor="ctr"/>
                </a:tc>
                <a:tc>
                  <a:txBody>
                    <a:bodyPr/>
                    <a:lstStyle/>
                    <a:p>
                      <a:pPr algn="ctr" fontAlgn="ctr"/>
                      <a:r>
                        <a:rPr lang="en-US" sz="1600" b="0" i="0" u="none" strike="noStrike" kern="1200" dirty="0">
                          <a:solidFill>
                            <a:srgbClr val="000000"/>
                          </a:solidFill>
                          <a:effectLst/>
                          <a:latin typeface="Calibri" panose="020F0502020204030204" pitchFamily="34" charset="0"/>
                          <a:ea typeface="+mn-ea"/>
                          <a:cs typeface="+mn-cs"/>
                        </a:rPr>
                        <a:t>DC 12V</a:t>
                      </a:r>
                    </a:p>
                  </a:txBody>
                  <a:tcPr marL="0" marR="0" marT="0" marB="0" anchor="ctr"/>
                </a:tc>
                <a:extLst>
                  <a:ext uri="{0D108BD9-81ED-4DB2-BD59-A6C34878D82A}">
                    <a16:rowId xmlns:a16="http://schemas.microsoft.com/office/drawing/2014/main" val="45970204"/>
                  </a:ext>
                </a:extLst>
              </a:tr>
              <a:tr h="439248">
                <a:tc>
                  <a:txBody>
                    <a:bodyPr/>
                    <a:lstStyle/>
                    <a:p>
                      <a:pPr algn="ctr" fontAlgn="ctr"/>
                      <a:r>
                        <a:rPr lang="en-US" sz="1600" b="0" i="0" u="none" strike="noStrike" dirty="0">
                          <a:solidFill>
                            <a:srgbClr val="000000"/>
                          </a:solidFill>
                          <a:effectLst/>
                          <a:latin typeface="Calibri" panose="020F0502020204030204" pitchFamily="34" charset="0"/>
                        </a:rPr>
                        <a:t>Mounting</a:t>
                      </a: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0" i="0" u="none" strike="noStrike" dirty="0">
                          <a:solidFill>
                            <a:srgbClr val="000000"/>
                          </a:solidFill>
                          <a:effectLst/>
                          <a:latin typeface="Calibri" panose="020F0502020204030204" pitchFamily="34" charset="0"/>
                        </a:rPr>
                        <a:t>Surface, Pole, VESA mount 10x10</a:t>
                      </a: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0" i="0" u="none" strike="noStrike" dirty="0">
                          <a:solidFill>
                            <a:srgbClr val="000000"/>
                          </a:solidFill>
                          <a:effectLst/>
                          <a:latin typeface="Calibri" panose="020F0502020204030204" pitchFamily="34" charset="0"/>
                        </a:rPr>
                        <a:t>Surface, Pole, VESA mount 10x10</a:t>
                      </a:r>
                    </a:p>
                  </a:txBody>
                  <a:tcPr marL="0" marR="0" marT="0" marB="0" anchor="ctr"/>
                </a:tc>
                <a:extLst>
                  <a:ext uri="{0D108BD9-81ED-4DB2-BD59-A6C34878D82A}">
                    <a16:rowId xmlns:a16="http://schemas.microsoft.com/office/drawing/2014/main" val="2458225947"/>
                  </a:ext>
                </a:extLst>
              </a:tr>
            </a:tbl>
          </a:graphicData>
        </a:graphic>
      </p:graphicFrame>
      <p:pic>
        <p:nvPicPr>
          <p:cNvPr id="7" name="Picture 4">
            <a:extLst>
              <a:ext uri="{FF2B5EF4-FFF2-40B4-BE49-F238E27FC236}">
                <a16:creationId xmlns:a16="http://schemas.microsoft.com/office/drawing/2014/main" id="{CBFF088A-3F40-B274-9CFF-BBF866DFE13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7836" y="2457656"/>
            <a:ext cx="677778" cy="67777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1B4D7139-C422-38F5-4DEF-15D3974100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1306" y="2492896"/>
            <a:ext cx="734413" cy="73441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A3E93CFF-4E3D-3B5C-2AAF-53932075BB2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spTree>
    <p:extLst>
      <p:ext uri="{BB962C8B-B14F-4D97-AF65-F5344CB8AC3E}">
        <p14:creationId xmlns:p14="http://schemas.microsoft.com/office/powerpoint/2010/main" val="3722113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E61F2DF-536F-8918-F238-343407EAFE5B}"/>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 Architecture</a:t>
            </a: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a:t>SMALL SCALE</a:t>
            </a:r>
          </a:p>
        </p:txBody>
      </p:sp>
      <p:sp>
        <p:nvSpPr>
          <p:cNvPr id="5" name="Rectangle 4"/>
          <p:cNvSpPr/>
          <p:nvPr/>
        </p:nvSpPr>
        <p:spPr>
          <a:xfrm>
            <a:off x="427732" y="2393146"/>
            <a:ext cx="8176715" cy="923330"/>
          </a:xfrm>
          <a:prstGeom prst="rect">
            <a:avLst/>
          </a:prstGeom>
        </p:spPr>
        <p:txBody>
          <a:bodyPr wrap="square">
            <a:spAutoFit/>
          </a:bodyPr>
          <a:lstStyle/>
          <a:p>
            <a:r>
              <a:rPr lang="en-US" dirty="0"/>
              <a:t>The decoder can be used together with just a few IP cameras. Even the recorder is not needed in some cases. Those are the temporary locations mostly, such as the passenger traffic screening for possible fever using the thermal IP cameras.</a:t>
            </a: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7337" y="4300921"/>
            <a:ext cx="1500866" cy="15008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10372" y="4149574"/>
            <a:ext cx="1822068" cy="145581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78" y="4009576"/>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829" y="4431340"/>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568" y="4935891"/>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169718" y="5083990"/>
            <a:ext cx="1360328"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066183" y="5069974"/>
            <a:ext cx="1360328"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697260" y="5770325"/>
            <a:ext cx="1330299" cy="646331"/>
          </a:xfrm>
          <a:prstGeom prst="rect">
            <a:avLst/>
          </a:prstGeom>
          <a:noFill/>
        </p:spPr>
        <p:txBody>
          <a:bodyPr wrap="square" rtlCol="0">
            <a:spAutoFit/>
          </a:bodyPr>
          <a:lstStyle/>
          <a:p>
            <a:r>
              <a:rPr lang="en-US" b="1" dirty="0"/>
              <a:t>ECD-series</a:t>
            </a:r>
          </a:p>
          <a:p>
            <a:r>
              <a:rPr lang="en-US" b="1" dirty="0"/>
              <a:t>Decoder</a:t>
            </a:r>
          </a:p>
        </p:txBody>
      </p:sp>
      <p:sp>
        <p:nvSpPr>
          <p:cNvPr id="18" name="TextBox 17"/>
          <p:cNvSpPr txBox="1"/>
          <p:nvPr/>
        </p:nvSpPr>
        <p:spPr>
          <a:xfrm>
            <a:off x="5199747" y="5106333"/>
            <a:ext cx="1330299" cy="369332"/>
          </a:xfrm>
          <a:prstGeom prst="rect">
            <a:avLst/>
          </a:prstGeom>
          <a:noFill/>
        </p:spPr>
        <p:txBody>
          <a:bodyPr wrap="square" rtlCol="0">
            <a:spAutoFit/>
          </a:bodyPr>
          <a:lstStyle/>
          <a:p>
            <a:r>
              <a:rPr lang="en-US" dirty="0"/>
              <a:t>HDMI cable</a:t>
            </a:r>
          </a:p>
        </p:txBody>
      </p:sp>
      <p:sp>
        <p:nvSpPr>
          <p:cNvPr id="19" name="TextBox 18"/>
          <p:cNvSpPr txBox="1"/>
          <p:nvPr/>
        </p:nvSpPr>
        <p:spPr>
          <a:xfrm>
            <a:off x="6443988" y="5738059"/>
            <a:ext cx="2359289" cy="584775"/>
          </a:xfrm>
          <a:prstGeom prst="rect">
            <a:avLst/>
          </a:prstGeom>
          <a:noFill/>
        </p:spPr>
        <p:txBody>
          <a:bodyPr wrap="square" rtlCol="0">
            <a:spAutoFit/>
          </a:bodyPr>
          <a:lstStyle/>
          <a:p>
            <a:pPr algn="ctr"/>
            <a:r>
              <a:rPr lang="en-US" b="1" dirty="0"/>
              <a:t>TV Panel</a:t>
            </a:r>
          </a:p>
          <a:p>
            <a:pPr algn="ctr"/>
            <a:r>
              <a:rPr lang="en-US" sz="1400" b="1" dirty="0">
                <a:solidFill>
                  <a:schemeClr val="tx1">
                    <a:lumMod val="50000"/>
                    <a:lumOff val="50000"/>
                  </a:schemeClr>
                </a:solidFill>
              </a:rPr>
              <a:t>(Camera Static Client)</a:t>
            </a:r>
            <a:endParaRPr lang="en-US" b="1" dirty="0">
              <a:solidFill>
                <a:schemeClr val="tx1">
                  <a:lumMod val="50000"/>
                  <a:lumOff val="50000"/>
                </a:schemeClr>
              </a:solidFill>
            </a:endParaRPr>
          </a:p>
        </p:txBody>
      </p:sp>
      <p:sp>
        <p:nvSpPr>
          <p:cNvPr id="20" name="TextBox 19"/>
          <p:cNvSpPr txBox="1"/>
          <p:nvPr/>
        </p:nvSpPr>
        <p:spPr>
          <a:xfrm>
            <a:off x="340723" y="5922725"/>
            <a:ext cx="3079149" cy="584775"/>
          </a:xfrm>
          <a:prstGeom prst="rect">
            <a:avLst/>
          </a:prstGeom>
          <a:noFill/>
        </p:spPr>
        <p:txBody>
          <a:bodyPr wrap="square" rtlCol="0">
            <a:spAutoFit/>
          </a:bodyPr>
          <a:lstStyle/>
          <a:p>
            <a:r>
              <a:rPr lang="en-US" b="1" dirty="0"/>
              <a:t>ACTi Cameras</a:t>
            </a:r>
          </a:p>
          <a:p>
            <a:r>
              <a:rPr lang="en-US" sz="1400" b="1" dirty="0">
                <a:solidFill>
                  <a:schemeClr val="tx1">
                    <a:lumMod val="50000"/>
                    <a:lumOff val="50000"/>
                  </a:schemeClr>
                </a:solidFill>
              </a:rPr>
              <a:t>or Third-Party Cameras (ONVIF)</a:t>
            </a:r>
          </a:p>
        </p:txBody>
      </p:sp>
      <p:sp>
        <p:nvSpPr>
          <p:cNvPr id="21" name="TextBox 20"/>
          <p:cNvSpPr txBox="1"/>
          <p:nvPr/>
        </p:nvSpPr>
        <p:spPr>
          <a:xfrm>
            <a:off x="2161581" y="5085184"/>
            <a:ext cx="1330299" cy="369332"/>
          </a:xfrm>
          <a:prstGeom prst="rect">
            <a:avLst/>
          </a:prstGeom>
          <a:noFill/>
        </p:spPr>
        <p:txBody>
          <a:bodyPr wrap="square" rtlCol="0">
            <a:spAutoFit/>
          </a:bodyPr>
          <a:lstStyle/>
          <a:p>
            <a:r>
              <a:rPr lang="en-US" dirty="0"/>
              <a:t>Ethernet</a:t>
            </a:r>
          </a:p>
        </p:txBody>
      </p:sp>
      <p:cxnSp>
        <p:nvCxnSpPr>
          <p:cNvPr id="4" name="Straight Arrow Connector 3">
            <a:extLst>
              <a:ext uri="{FF2B5EF4-FFF2-40B4-BE49-F238E27FC236}">
                <a16:creationId xmlns:a16="http://schemas.microsoft.com/office/drawing/2014/main" id="{0B67E893-B7B1-5DCE-338B-E89061DA64D6}"/>
              </a:ext>
            </a:extLst>
          </p:cNvPr>
          <p:cNvCxnSpPr>
            <a:cxnSpLocks/>
          </p:cNvCxnSpPr>
          <p:nvPr/>
        </p:nvCxnSpPr>
        <p:spPr>
          <a:xfrm>
            <a:off x="6948264" y="1484784"/>
            <a:ext cx="76841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8FBC703B-A622-0004-706E-C1B5B83855A1}"/>
              </a:ext>
            </a:extLst>
          </p:cNvPr>
          <p:cNvCxnSpPr>
            <a:cxnSpLocks/>
          </p:cNvCxnSpPr>
          <p:nvPr/>
        </p:nvCxnSpPr>
        <p:spPr>
          <a:xfrm>
            <a:off x="6994568" y="1772816"/>
            <a:ext cx="675801"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2D7149B-509E-9750-D338-488104CA5331}"/>
              </a:ext>
            </a:extLst>
          </p:cNvPr>
          <p:cNvSpPr txBox="1"/>
          <p:nvPr/>
        </p:nvSpPr>
        <p:spPr>
          <a:xfrm>
            <a:off x="7716674" y="1268760"/>
            <a:ext cx="1230620" cy="383280"/>
          </a:xfrm>
          <a:prstGeom prst="rect">
            <a:avLst/>
          </a:prstGeom>
          <a:noFill/>
        </p:spPr>
        <p:txBody>
          <a:bodyPr wrap="square" rtlCol="0">
            <a:spAutoFit/>
          </a:bodyPr>
          <a:lstStyle/>
          <a:p>
            <a:r>
              <a:rPr lang="en-US" dirty="0"/>
              <a:t>Ethernet</a:t>
            </a:r>
          </a:p>
        </p:txBody>
      </p:sp>
      <p:sp>
        <p:nvSpPr>
          <p:cNvPr id="12" name="TextBox 11">
            <a:extLst>
              <a:ext uri="{FF2B5EF4-FFF2-40B4-BE49-F238E27FC236}">
                <a16:creationId xmlns:a16="http://schemas.microsoft.com/office/drawing/2014/main" id="{8495F0A3-DF44-752F-E89A-59704C9596AC}"/>
              </a:ext>
            </a:extLst>
          </p:cNvPr>
          <p:cNvSpPr txBox="1"/>
          <p:nvPr/>
        </p:nvSpPr>
        <p:spPr>
          <a:xfrm>
            <a:off x="7707864" y="1570896"/>
            <a:ext cx="1230620" cy="383280"/>
          </a:xfrm>
          <a:prstGeom prst="rect">
            <a:avLst/>
          </a:prstGeom>
          <a:noFill/>
        </p:spPr>
        <p:txBody>
          <a:bodyPr wrap="square" rtlCol="0">
            <a:spAutoFit/>
          </a:bodyPr>
          <a:lstStyle/>
          <a:p>
            <a:r>
              <a:rPr lang="en-US" dirty="0"/>
              <a:t>HDMI</a:t>
            </a:r>
          </a:p>
        </p:txBody>
      </p:sp>
    </p:spTree>
    <p:extLst>
      <p:ext uri="{BB962C8B-B14F-4D97-AF65-F5344CB8AC3E}">
        <p14:creationId xmlns:p14="http://schemas.microsoft.com/office/powerpoint/2010/main" val="4144760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6DF7DFF7-3DC4-A03D-9DFE-78C09DBF15A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 Architecture</a:t>
            </a: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a:t>MEDIUM SCALE</a:t>
            </a:r>
          </a:p>
        </p:txBody>
      </p:sp>
      <p:sp>
        <p:nvSpPr>
          <p:cNvPr id="5" name="Rectangle 4"/>
          <p:cNvSpPr/>
          <p:nvPr/>
        </p:nvSpPr>
        <p:spPr>
          <a:xfrm>
            <a:off x="427732" y="2393146"/>
            <a:ext cx="8176715" cy="646331"/>
          </a:xfrm>
          <a:prstGeom prst="rect">
            <a:avLst/>
          </a:prstGeom>
        </p:spPr>
        <p:txBody>
          <a:bodyPr wrap="square">
            <a:spAutoFit/>
          </a:bodyPr>
          <a:lstStyle/>
          <a:p>
            <a:r>
              <a:rPr lang="en-US" dirty="0"/>
              <a:t>The cameras are connected to the NVR 3 server, and the video streams from the NVR go to the decoder that displays the result on the TV panel via HDMI cable.</a:t>
            </a: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721" y="4722361"/>
            <a:ext cx="1500866" cy="15008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26396" y="4526877"/>
            <a:ext cx="1822068" cy="145581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3" y="4386879"/>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688" y="4808643"/>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427" y="5313194"/>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6012160" y="5461293"/>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08411" y="5447277"/>
            <a:ext cx="856272"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681861" y="6115362"/>
            <a:ext cx="1330299" cy="646331"/>
          </a:xfrm>
          <a:prstGeom prst="rect">
            <a:avLst/>
          </a:prstGeom>
          <a:noFill/>
        </p:spPr>
        <p:txBody>
          <a:bodyPr wrap="square" rtlCol="0">
            <a:spAutoFit/>
          </a:bodyPr>
          <a:lstStyle/>
          <a:p>
            <a:r>
              <a:rPr lang="en-US" b="1" dirty="0"/>
              <a:t>ECD-series</a:t>
            </a:r>
          </a:p>
          <a:p>
            <a:r>
              <a:rPr lang="en-US" b="1" dirty="0"/>
              <a:t>Decoder</a:t>
            </a:r>
          </a:p>
        </p:txBody>
      </p:sp>
      <p:sp>
        <p:nvSpPr>
          <p:cNvPr id="18" name="TextBox 17"/>
          <p:cNvSpPr txBox="1"/>
          <p:nvPr/>
        </p:nvSpPr>
        <p:spPr>
          <a:xfrm>
            <a:off x="6050013" y="5472795"/>
            <a:ext cx="1330299" cy="646331"/>
          </a:xfrm>
          <a:prstGeom prst="rect">
            <a:avLst/>
          </a:prstGeom>
          <a:noFill/>
        </p:spPr>
        <p:txBody>
          <a:bodyPr wrap="square" rtlCol="0">
            <a:spAutoFit/>
          </a:bodyPr>
          <a:lstStyle/>
          <a:p>
            <a:r>
              <a:rPr lang="en-US" dirty="0"/>
              <a:t>HDMI </a:t>
            </a:r>
          </a:p>
          <a:p>
            <a:r>
              <a:rPr lang="en-US" dirty="0"/>
              <a:t>cable</a:t>
            </a:r>
          </a:p>
        </p:txBody>
      </p:sp>
      <p:sp>
        <p:nvSpPr>
          <p:cNvPr id="19" name="TextBox 18"/>
          <p:cNvSpPr txBox="1"/>
          <p:nvPr/>
        </p:nvSpPr>
        <p:spPr>
          <a:xfrm>
            <a:off x="6876256" y="6115362"/>
            <a:ext cx="2109830" cy="584775"/>
          </a:xfrm>
          <a:prstGeom prst="rect">
            <a:avLst/>
          </a:prstGeom>
          <a:noFill/>
        </p:spPr>
        <p:txBody>
          <a:bodyPr wrap="square" rtlCol="0">
            <a:spAutoFit/>
          </a:bodyPr>
          <a:lstStyle/>
          <a:p>
            <a:pPr algn="ctr"/>
            <a:r>
              <a:rPr lang="en-US" b="1" dirty="0"/>
              <a:t>TV Panel</a:t>
            </a:r>
          </a:p>
          <a:p>
            <a:pPr algn="ctr"/>
            <a:r>
              <a:rPr lang="en-US" sz="1400" b="1" dirty="0">
                <a:solidFill>
                  <a:schemeClr val="tx1">
                    <a:lumMod val="50000"/>
                    <a:lumOff val="50000"/>
                  </a:schemeClr>
                </a:solidFill>
              </a:rPr>
              <a:t>(VMS Static Client)</a:t>
            </a:r>
          </a:p>
        </p:txBody>
      </p:sp>
      <p:sp>
        <p:nvSpPr>
          <p:cNvPr id="20" name="TextBox 19"/>
          <p:cNvSpPr txBox="1"/>
          <p:nvPr/>
        </p:nvSpPr>
        <p:spPr>
          <a:xfrm>
            <a:off x="157914" y="6300028"/>
            <a:ext cx="1330299" cy="369332"/>
          </a:xfrm>
          <a:prstGeom prst="rect">
            <a:avLst/>
          </a:prstGeom>
          <a:noFill/>
        </p:spPr>
        <p:txBody>
          <a:bodyPr wrap="square" rtlCol="0">
            <a:spAutoFit/>
          </a:bodyPr>
          <a:lstStyle/>
          <a:p>
            <a:r>
              <a:rPr lang="en-US" b="1" dirty="0"/>
              <a:t>IP Cameras</a:t>
            </a:r>
          </a:p>
        </p:txBody>
      </p:sp>
      <p:sp>
        <p:nvSpPr>
          <p:cNvPr id="21" name="TextBox 20"/>
          <p:cNvSpPr txBox="1"/>
          <p:nvPr/>
        </p:nvSpPr>
        <p:spPr>
          <a:xfrm>
            <a:off x="1366952" y="5478135"/>
            <a:ext cx="1330299" cy="369332"/>
          </a:xfrm>
          <a:prstGeom prst="rect">
            <a:avLst/>
          </a:prstGeom>
          <a:noFill/>
        </p:spPr>
        <p:txBody>
          <a:bodyPr wrap="square" rtlCol="0">
            <a:spAutoFit/>
          </a:bodyPr>
          <a:lstStyle/>
          <a:p>
            <a:r>
              <a:rPr lang="en-US" dirty="0"/>
              <a:t>Ethernet</a:t>
            </a:r>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7744" y="4808643"/>
            <a:ext cx="1393315" cy="1393316"/>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p:cNvCxnSpPr/>
          <p:nvPr/>
        </p:nvCxnSpPr>
        <p:spPr>
          <a:xfrm>
            <a:off x="3633339" y="5447277"/>
            <a:ext cx="856272"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491880" y="5478135"/>
            <a:ext cx="1330299" cy="369332"/>
          </a:xfrm>
          <a:prstGeom prst="rect">
            <a:avLst/>
          </a:prstGeom>
          <a:noFill/>
        </p:spPr>
        <p:txBody>
          <a:bodyPr wrap="square" rtlCol="0">
            <a:spAutoFit/>
          </a:bodyPr>
          <a:lstStyle/>
          <a:p>
            <a:r>
              <a:rPr lang="en-US" dirty="0"/>
              <a:t>Ethernet</a:t>
            </a:r>
          </a:p>
        </p:txBody>
      </p:sp>
      <p:sp>
        <p:nvSpPr>
          <p:cNvPr id="24" name="TextBox 23"/>
          <p:cNvSpPr txBox="1"/>
          <p:nvPr/>
        </p:nvSpPr>
        <p:spPr>
          <a:xfrm>
            <a:off x="2195736" y="6152983"/>
            <a:ext cx="2200724" cy="584775"/>
          </a:xfrm>
          <a:prstGeom prst="rect">
            <a:avLst/>
          </a:prstGeom>
          <a:noFill/>
        </p:spPr>
        <p:txBody>
          <a:bodyPr wrap="square" rtlCol="0">
            <a:spAutoFit/>
          </a:bodyPr>
          <a:lstStyle/>
          <a:p>
            <a:r>
              <a:rPr lang="en-US" b="1" dirty="0"/>
              <a:t>NVR Server</a:t>
            </a:r>
          </a:p>
          <a:p>
            <a:r>
              <a:rPr lang="en-US" sz="1400" b="1" dirty="0">
                <a:solidFill>
                  <a:schemeClr val="tx1">
                    <a:lumMod val="50000"/>
                    <a:lumOff val="50000"/>
                  </a:schemeClr>
                </a:solidFill>
              </a:rPr>
              <a:t>(ACTi or Third party)</a:t>
            </a:r>
          </a:p>
        </p:txBody>
      </p:sp>
      <p:cxnSp>
        <p:nvCxnSpPr>
          <p:cNvPr id="25" name="Straight Arrow Connector 24"/>
          <p:cNvCxnSpPr/>
          <p:nvPr/>
        </p:nvCxnSpPr>
        <p:spPr>
          <a:xfrm flipV="1">
            <a:off x="2796963" y="4509120"/>
            <a:ext cx="0" cy="28296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26201" y="3484612"/>
            <a:ext cx="16764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6"/>
          <p:cNvSpPr txBox="1"/>
          <p:nvPr/>
        </p:nvSpPr>
        <p:spPr>
          <a:xfrm>
            <a:off x="2880576" y="4427820"/>
            <a:ext cx="2299029" cy="369332"/>
          </a:xfrm>
          <a:prstGeom prst="rect">
            <a:avLst/>
          </a:prstGeom>
          <a:noFill/>
        </p:spPr>
        <p:txBody>
          <a:bodyPr wrap="square" rtlCol="0">
            <a:spAutoFit/>
          </a:bodyPr>
          <a:lstStyle/>
          <a:p>
            <a:r>
              <a:rPr lang="en-US" b="1" dirty="0"/>
              <a:t>NVR Display</a:t>
            </a:r>
          </a:p>
        </p:txBody>
      </p:sp>
      <p:cxnSp>
        <p:nvCxnSpPr>
          <p:cNvPr id="4" name="Straight Arrow Connector 3">
            <a:extLst>
              <a:ext uri="{FF2B5EF4-FFF2-40B4-BE49-F238E27FC236}">
                <a16:creationId xmlns:a16="http://schemas.microsoft.com/office/drawing/2014/main" id="{68AA77DE-C27C-4859-9721-EAA06AD945AF}"/>
              </a:ext>
            </a:extLst>
          </p:cNvPr>
          <p:cNvCxnSpPr>
            <a:cxnSpLocks/>
          </p:cNvCxnSpPr>
          <p:nvPr/>
        </p:nvCxnSpPr>
        <p:spPr>
          <a:xfrm>
            <a:off x="6948264" y="1484784"/>
            <a:ext cx="76841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CFF60514-D5C3-1167-F516-A4DCD3EF1424}"/>
              </a:ext>
            </a:extLst>
          </p:cNvPr>
          <p:cNvCxnSpPr>
            <a:cxnSpLocks/>
          </p:cNvCxnSpPr>
          <p:nvPr/>
        </p:nvCxnSpPr>
        <p:spPr>
          <a:xfrm>
            <a:off x="6994568" y="1772816"/>
            <a:ext cx="675801"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B46867AE-0B3A-215B-E54F-163F3934CBBD}"/>
              </a:ext>
            </a:extLst>
          </p:cNvPr>
          <p:cNvSpPr txBox="1"/>
          <p:nvPr/>
        </p:nvSpPr>
        <p:spPr>
          <a:xfrm>
            <a:off x="7716674" y="1268760"/>
            <a:ext cx="1230620" cy="383280"/>
          </a:xfrm>
          <a:prstGeom prst="rect">
            <a:avLst/>
          </a:prstGeom>
          <a:noFill/>
        </p:spPr>
        <p:txBody>
          <a:bodyPr wrap="square" rtlCol="0">
            <a:spAutoFit/>
          </a:bodyPr>
          <a:lstStyle/>
          <a:p>
            <a:r>
              <a:rPr lang="en-US" dirty="0"/>
              <a:t>Ethernet</a:t>
            </a:r>
          </a:p>
        </p:txBody>
      </p:sp>
      <p:sp>
        <p:nvSpPr>
          <p:cNvPr id="12" name="TextBox 11">
            <a:extLst>
              <a:ext uri="{FF2B5EF4-FFF2-40B4-BE49-F238E27FC236}">
                <a16:creationId xmlns:a16="http://schemas.microsoft.com/office/drawing/2014/main" id="{2A9D076E-AA29-D4CC-B809-BD1A213EDBF0}"/>
              </a:ext>
            </a:extLst>
          </p:cNvPr>
          <p:cNvSpPr txBox="1"/>
          <p:nvPr/>
        </p:nvSpPr>
        <p:spPr>
          <a:xfrm>
            <a:off x="7707864" y="1570896"/>
            <a:ext cx="1230620" cy="383280"/>
          </a:xfrm>
          <a:prstGeom prst="rect">
            <a:avLst/>
          </a:prstGeom>
          <a:noFill/>
        </p:spPr>
        <p:txBody>
          <a:bodyPr wrap="square" rtlCol="0">
            <a:spAutoFit/>
          </a:bodyPr>
          <a:lstStyle/>
          <a:p>
            <a:r>
              <a:rPr lang="en-US" dirty="0"/>
              <a:t>HDMI</a:t>
            </a:r>
          </a:p>
        </p:txBody>
      </p:sp>
    </p:spTree>
    <p:extLst>
      <p:ext uri="{BB962C8B-B14F-4D97-AF65-F5344CB8AC3E}">
        <p14:creationId xmlns:p14="http://schemas.microsoft.com/office/powerpoint/2010/main" val="2538152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B5A3BCC-55EA-50D4-9AF1-7CBD5E1C068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 Architecture</a:t>
            </a: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a:t>LARGE SCALE</a:t>
            </a:r>
          </a:p>
        </p:txBody>
      </p:sp>
      <p:sp>
        <p:nvSpPr>
          <p:cNvPr id="5" name="Rectangle 4"/>
          <p:cNvSpPr/>
          <p:nvPr/>
        </p:nvSpPr>
        <p:spPr>
          <a:xfrm>
            <a:off x="427732" y="2393146"/>
            <a:ext cx="8176715" cy="923330"/>
          </a:xfrm>
          <a:prstGeom prst="rect">
            <a:avLst/>
          </a:prstGeom>
        </p:spPr>
        <p:txBody>
          <a:bodyPr wrap="square">
            <a:spAutoFit/>
          </a:bodyPr>
          <a:lstStyle/>
          <a:p>
            <a:r>
              <a:rPr lang="en-US" dirty="0"/>
              <a:t>Even the large systems containing CMS, TV Wall, NVR and cameras can make a good use of decoders as a part of the solution architecture. Just like the medium scale, the decoder will be linked with the NVR servers.</a:t>
            </a: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8850" y="5013478"/>
            <a:ext cx="851043" cy="8510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5414897"/>
            <a:ext cx="1033176" cy="825495"/>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Group 30"/>
          <p:cNvGrpSpPr/>
          <p:nvPr/>
        </p:nvGrpSpPr>
        <p:grpSpPr>
          <a:xfrm>
            <a:off x="157914" y="5074249"/>
            <a:ext cx="996872" cy="1276402"/>
            <a:chOff x="157914" y="5074249"/>
            <a:chExt cx="996872" cy="1276402"/>
          </a:xfrm>
        </p:grpSpPr>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914" y="5074249"/>
              <a:ext cx="803837" cy="80383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5316369"/>
              <a:ext cx="759250" cy="7592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8126" y="5591400"/>
              <a:ext cx="759250" cy="759251"/>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4" name="Straight Arrow Connector 13"/>
          <p:cNvCxnSpPr/>
          <p:nvPr/>
        </p:nvCxnSpPr>
        <p:spPr>
          <a:xfrm>
            <a:off x="5383843" y="5731404"/>
            <a:ext cx="1128576" cy="1852"/>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187624" y="5661248"/>
            <a:ext cx="1018837"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499517" y="6140671"/>
            <a:ext cx="1114275" cy="523220"/>
          </a:xfrm>
          <a:prstGeom prst="rect">
            <a:avLst/>
          </a:prstGeom>
          <a:noFill/>
        </p:spPr>
        <p:txBody>
          <a:bodyPr wrap="square" rtlCol="0">
            <a:spAutoFit/>
          </a:bodyPr>
          <a:lstStyle/>
          <a:p>
            <a:r>
              <a:rPr lang="en-US" sz="1400" b="1" dirty="0"/>
              <a:t>ECD-series</a:t>
            </a:r>
          </a:p>
          <a:p>
            <a:r>
              <a:rPr lang="en-US" sz="1400" b="1" dirty="0"/>
              <a:t>Decoders</a:t>
            </a:r>
          </a:p>
        </p:txBody>
      </p:sp>
      <p:sp>
        <p:nvSpPr>
          <p:cNvPr id="18" name="TextBox 17"/>
          <p:cNvSpPr txBox="1"/>
          <p:nvPr/>
        </p:nvSpPr>
        <p:spPr>
          <a:xfrm>
            <a:off x="5436096" y="5713511"/>
            <a:ext cx="1325805" cy="307777"/>
          </a:xfrm>
          <a:prstGeom prst="rect">
            <a:avLst/>
          </a:prstGeom>
          <a:noFill/>
        </p:spPr>
        <p:txBody>
          <a:bodyPr wrap="square" rtlCol="0">
            <a:spAutoFit/>
          </a:bodyPr>
          <a:lstStyle/>
          <a:p>
            <a:r>
              <a:rPr lang="en-US" sz="1400" dirty="0"/>
              <a:t>HDMI cable</a:t>
            </a:r>
          </a:p>
        </p:txBody>
      </p:sp>
      <p:sp>
        <p:nvSpPr>
          <p:cNvPr id="19" name="TextBox 18"/>
          <p:cNvSpPr txBox="1"/>
          <p:nvPr/>
        </p:nvSpPr>
        <p:spPr>
          <a:xfrm>
            <a:off x="7225356" y="6241827"/>
            <a:ext cx="1008112" cy="307777"/>
          </a:xfrm>
          <a:prstGeom prst="rect">
            <a:avLst/>
          </a:prstGeom>
          <a:noFill/>
        </p:spPr>
        <p:txBody>
          <a:bodyPr wrap="square" rtlCol="0">
            <a:spAutoFit/>
          </a:bodyPr>
          <a:lstStyle/>
          <a:p>
            <a:r>
              <a:rPr lang="en-US" sz="1400" b="1" dirty="0"/>
              <a:t>TV Wall</a:t>
            </a:r>
          </a:p>
        </p:txBody>
      </p:sp>
      <p:sp>
        <p:nvSpPr>
          <p:cNvPr id="20" name="TextBox 19"/>
          <p:cNvSpPr txBox="1"/>
          <p:nvPr/>
        </p:nvSpPr>
        <p:spPr>
          <a:xfrm>
            <a:off x="236973" y="6254680"/>
            <a:ext cx="1209038" cy="307777"/>
          </a:xfrm>
          <a:prstGeom prst="rect">
            <a:avLst/>
          </a:prstGeom>
          <a:noFill/>
        </p:spPr>
        <p:txBody>
          <a:bodyPr wrap="square" rtlCol="0">
            <a:spAutoFit/>
          </a:bodyPr>
          <a:lstStyle/>
          <a:p>
            <a:r>
              <a:rPr lang="en-US" sz="1400" b="1" dirty="0"/>
              <a:t>IP Cameras</a:t>
            </a:r>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6461" y="5359315"/>
            <a:ext cx="790058" cy="790059"/>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p:cNvCxnSpPr/>
          <p:nvPr/>
        </p:nvCxnSpPr>
        <p:spPr>
          <a:xfrm>
            <a:off x="3123647" y="5692293"/>
            <a:ext cx="1289072" cy="185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889356" y="6249429"/>
            <a:ext cx="1645863" cy="523220"/>
          </a:xfrm>
          <a:prstGeom prst="rect">
            <a:avLst/>
          </a:prstGeom>
          <a:noFill/>
        </p:spPr>
        <p:txBody>
          <a:bodyPr wrap="square" rtlCol="0">
            <a:spAutoFit/>
          </a:bodyPr>
          <a:lstStyle/>
          <a:p>
            <a:r>
              <a:rPr lang="en-US" sz="1400" b="1" dirty="0"/>
              <a:t>NVR Servers and their displays</a:t>
            </a:r>
          </a:p>
        </p:txBody>
      </p:sp>
      <p:pic>
        <p:nvPicPr>
          <p:cNvPr id="30"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6461" y="4533619"/>
            <a:ext cx="790058" cy="79005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download.acti.com/corpweb/DownloadCenter/Ajax/MakeThumbImage.ashx?t=%5b%22Product+Images%22%5d&amp;p=%5b%22CMS-10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32127" y="3491222"/>
            <a:ext cx="867409" cy="867410"/>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Group 37"/>
          <p:cNvGrpSpPr/>
          <p:nvPr/>
        </p:nvGrpSpPr>
        <p:grpSpPr>
          <a:xfrm>
            <a:off x="429125" y="4326861"/>
            <a:ext cx="996872" cy="1276402"/>
            <a:chOff x="157914" y="5074249"/>
            <a:chExt cx="996872" cy="1276402"/>
          </a:xfrm>
        </p:grpSpPr>
        <p:pic>
          <p:nvPicPr>
            <p:cNvPr id="39"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914" y="5074249"/>
              <a:ext cx="803837" cy="80383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5316369"/>
              <a:ext cx="759250" cy="75925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8126" y="5591400"/>
              <a:ext cx="759250" cy="759251"/>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2" name="Straight Arrow Connector 41"/>
          <p:cNvCxnSpPr/>
          <p:nvPr/>
        </p:nvCxnSpPr>
        <p:spPr>
          <a:xfrm>
            <a:off x="1248907" y="4928648"/>
            <a:ext cx="1018837"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319768" y="4964076"/>
            <a:ext cx="1044808" cy="307777"/>
          </a:xfrm>
          <a:prstGeom prst="rect">
            <a:avLst/>
          </a:prstGeom>
          <a:noFill/>
        </p:spPr>
        <p:txBody>
          <a:bodyPr wrap="square" rtlCol="0">
            <a:spAutoFit/>
          </a:bodyPr>
          <a:lstStyle/>
          <a:p>
            <a:r>
              <a:rPr lang="en-US" sz="1400" dirty="0"/>
              <a:t>Ethernet</a:t>
            </a:r>
          </a:p>
        </p:txBody>
      </p:sp>
      <p:pic>
        <p:nvPicPr>
          <p:cNvPr id="4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13571" y="5846181"/>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5" name="Straight Arrow Connector 44"/>
          <p:cNvCxnSpPr/>
          <p:nvPr/>
        </p:nvCxnSpPr>
        <p:spPr>
          <a:xfrm flipV="1">
            <a:off x="3067087" y="4116177"/>
            <a:ext cx="636131" cy="484909"/>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2996519" y="4268578"/>
            <a:ext cx="859099" cy="132282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229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87747" y="4908494"/>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31443" y="3642887"/>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0" name="Straight Arrow Connector 49"/>
          <p:cNvCxnSpPr/>
          <p:nvPr/>
        </p:nvCxnSpPr>
        <p:spPr>
          <a:xfrm>
            <a:off x="4569661" y="3890766"/>
            <a:ext cx="610430"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4912287" y="4385273"/>
            <a:ext cx="1456635" cy="738664"/>
          </a:xfrm>
          <a:prstGeom prst="rect">
            <a:avLst/>
          </a:prstGeom>
          <a:noFill/>
        </p:spPr>
        <p:txBody>
          <a:bodyPr wrap="square" rtlCol="0">
            <a:spAutoFit/>
          </a:bodyPr>
          <a:lstStyle/>
          <a:p>
            <a:r>
              <a:rPr lang="en-US" sz="1400" b="1" dirty="0"/>
              <a:t>Various displays </a:t>
            </a:r>
          </a:p>
          <a:p>
            <a:r>
              <a:rPr lang="en-US" sz="1400" b="1" dirty="0"/>
              <a:t>(Workstation, TV Wall, Mobile, …)</a:t>
            </a:r>
          </a:p>
        </p:txBody>
      </p:sp>
      <p:pic>
        <p:nvPicPr>
          <p:cNvPr id="5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83843" y="3795287"/>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36243" y="3947687"/>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6" name="TextBox 55"/>
          <p:cNvSpPr txBox="1"/>
          <p:nvPr/>
        </p:nvSpPr>
        <p:spPr>
          <a:xfrm>
            <a:off x="3855582" y="4148268"/>
            <a:ext cx="1114275" cy="523220"/>
          </a:xfrm>
          <a:prstGeom prst="rect">
            <a:avLst/>
          </a:prstGeom>
          <a:noFill/>
        </p:spPr>
        <p:txBody>
          <a:bodyPr wrap="square" rtlCol="0">
            <a:spAutoFit/>
          </a:bodyPr>
          <a:lstStyle/>
          <a:p>
            <a:r>
              <a:rPr lang="en-US" sz="1400" b="1" dirty="0"/>
              <a:t>CMS </a:t>
            </a:r>
          </a:p>
          <a:p>
            <a:r>
              <a:rPr lang="en-US" sz="1400" b="1" dirty="0"/>
              <a:t>Server</a:t>
            </a:r>
          </a:p>
        </p:txBody>
      </p:sp>
      <p:cxnSp>
        <p:nvCxnSpPr>
          <p:cNvPr id="4" name="Straight Arrow Connector 3">
            <a:extLst>
              <a:ext uri="{FF2B5EF4-FFF2-40B4-BE49-F238E27FC236}">
                <a16:creationId xmlns:a16="http://schemas.microsoft.com/office/drawing/2014/main" id="{C923BFB2-87CD-5D20-8A65-73DAE21ABD06}"/>
              </a:ext>
            </a:extLst>
          </p:cNvPr>
          <p:cNvCxnSpPr>
            <a:cxnSpLocks/>
          </p:cNvCxnSpPr>
          <p:nvPr/>
        </p:nvCxnSpPr>
        <p:spPr>
          <a:xfrm>
            <a:off x="6948264" y="1484784"/>
            <a:ext cx="76841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C61AB10B-97C3-9411-3B47-4DA0F1F9BB79}"/>
              </a:ext>
            </a:extLst>
          </p:cNvPr>
          <p:cNvCxnSpPr>
            <a:cxnSpLocks/>
          </p:cNvCxnSpPr>
          <p:nvPr/>
        </p:nvCxnSpPr>
        <p:spPr>
          <a:xfrm>
            <a:off x="6994568" y="1772816"/>
            <a:ext cx="675801"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607EF2E-F6A7-EF8D-DD14-9C5B3D75FFED}"/>
              </a:ext>
            </a:extLst>
          </p:cNvPr>
          <p:cNvSpPr txBox="1"/>
          <p:nvPr/>
        </p:nvSpPr>
        <p:spPr>
          <a:xfrm>
            <a:off x="7716674" y="1268760"/>
            <a:ext cx="1230620" cy="383280"/>
          </a:xfrm>
          <a:prstGeom prst="rect">
            <a:avLst/>
          </a:prstGeom>
          <a:noFill/>
        </p:spPr>
        <p:txBody>
          <a:bodyPr wrap="square" rtlCol="0">
            <a:spAutoFit/>
          </a:bodyPr>
          <a:lstStyle/>
          <a:p>
            <a:r>
              <a:rPr lang="en-US" dirty="0"/>
              <a:t>Ethernet</a:t>
            </a:r>
          </a:p>
        </p:txBody>
      </p:sp>
      <p:sp>
        <p:nvSpPr>
          <p:cNvPr id="12" name="TextBox 11">
            <a:extLst>
              <a:ext uri="{FF2B5EF4-FFF2-40B4-BE49-F238E27FC236}">
                <a16:creationId xmlns:a16="http://schemas.microsoft.com/office/drawing/2014/main" id="{8C92F20B-CB27-FDB0-7FAD-C1DA54BEB3C9}"/>
              </a:ext>
            </a:extLst>
          </p:cNvPr>
          <p:cNvSpPr txBox="1"/>
          <p:nvPr/>
        </p:nvSpPr>
        <p:spPr>
          <a:xfrm>
            <a:off x="7707864" y="1570896"/>
            <a:ext cx="1230620" cy="383280"/>
          </a:xfrm>
          <a:prstGeom prst="rect">
            <a:avLst/>
          </a:prstGeom>
          <a:noFill/>
        </p:spPr>
        <p:txBody>
          <a:bodyPr wrap="square" rtlCol="0">
            <a:spAutoFit/>
          </a:bodyPr>
          <a:lstStyle/>
          <a:p>
            <a:r>
              <a:rPr lang="en-US" dirty="0"/>
              <a:t>HDMI</a:t>
            </a:r>
          </a:p>
        </p:txBody>
      </p:sp>
      <p:pic>
        <p:nvPicPr>
          <p:cNvPr id="16" name="Picture 2">
            <a:extLst>
              <a:ext uri="{FF2B5EF4-FFF2-40B4-BE49-F238E27FC236}">
                <a16:creationId xmlns:a16="http://schemas.microsoft.com/office/drawing/2014/main" id="{31B87BA3-E042-4E7C-90B8-89B3A9E5A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5416" y="5411175"/>
            <a:ext cx="1033176" cy="82549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5A33FD3E-CC32-C78A-4CA3-A104746D74E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57587" y="4535858"/>
            <a:ext cx="1033176" cy="82549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0A6B73D6-A572-06B8-75C4-4EA3A4013C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4560" y="4537486"/>
            <a:ext cx="1033176" cy="8254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https://download.acti.com/corpweb/DownloadCenter/Ajax/MakeThumbImage.ashx?t=%5b%22Product+Images%22%5d&amp;p=%5b%22ECD-1000%22%5d&amp;tDef=%5b%22Coming+Soon%22%5d&amp;ext=png&amp;maxWidth=240&amp;toext=png">
            <a:extLst>
              <a:ext uri="{FF2B5EF4-FFF2-40B4-BE49-F238E27FC236}">
                <a16:creationId xmlns:a16="http://schemas.microsoft.com/office/drawing/2014/main" id="{45AE82AE-5E80-4BE6-AC8B-8525BD87C26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71250" y="5165878"/>
            <a:ext cx="851043" cy="851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s://download.acti.com/corpweb/DownloadCenter/Ajax/MakeThumbImage.ashx?t=%5b%22Product+Images%22%5d&amp;p=%5b%22ECD-1000%22%5d&amp;tDef=%5b%22Coming+Soon%22%5d&amp;ext=png&amp;maxWidth=240&amp;toext=png">
            <a:extLst>
              <a:ext uri="{FF2B5EF4-FFF2-40B4-BE49-F238E27FC236}">
                <a16:creationId xmlns:a16="http://schemas.microsoft.com/office/drawing/2014/main" id="{4232034F-AE5B-1F00-4FAB-1F17193C71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74122" y="5313527"/>
            <a:ext cx="851043" cy="8510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https://download.acti.com/corpweb/DownloadCenter/Ajax/MakeThumbImage.ashx?t=%5b%22Product+Images%22%5d&amp;p=%5b%22ECD-1000%22%5d&amp;tDef=%5b%22Coming+Soon%22%5d&amp;ext=png&amp;maxWidth=240&amp;toext=png">
            <a:extLst>
              <a:ext uri="{FF2B5EF4-FFF2-40B4-BE49-F238E27FC236}">
                <a16:creationId xmlns:a16="http://schemas.microsoft.com/office/drawing/2014/main" id="{FBEF38E8-4FEC-EC11-61F3-9201EAEB52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26522" y="5465927"/>
            <a:ext cx="851043" cy="851044"/>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Straight Arrow Connector 26">
            <a:extLst>
              <a:ext uri="{FF2B5EF4-FFF2-40B4-BE49-F238E27FC236}">
                <a16:creationId xmlns:a16="http://schemas.microsoft.com/office/drawing/2014/main" id="{5B680C28-1E70-A225-021B-094C1D66CDAC}"/>
              </a:ext>
            </a:extLst>
          </p:cNvPr>
          <p:cNvCxnSpPr/>
          <p:nvPr/>
        </p:nvCxnSpPr>
        <p:spPr>
          <a:xfrm>
            <a:off x="5368677" y="5636750"/>
            <a:ext cx="1128576" cy="1852"/>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F27C1737-4D14-571E-34AF-3E64DF548C9F}"/>
              </a:ext>
            </a:extLst>
          </p:cNvPr>
          <p:cNvCxnSpPr/>
          <p:nvPr/>
        </p:nvCxnSpPr>
        <p:spPr>
          <a:xfrm>
            <a:off x="5361382" y="5521038"/>
            <a:ext cx="1128576" cy="1852"/>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21622C62-EB57-DB99-F276-283B3B6E6D11}"/>
              </a:ext>
            </a:extLst>
          </p:cNvPr>
          <p:cNvCxnSpPr/>
          <p:nvPr/>
        </p:nvCxnSpPr>
        <p:spPr>
          <a:xfrm>
            <a:off x="5362906" y="5417646"/>
            <a:ext cx="1128576" cy="1852"/>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3772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5"/>
            <a:ext cx="8640960" cy="4307705"/>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347133"/>
            <a:ext cx="6120681" cy="3170099"/>
          </a:xfrm>
          <a:prstGeom prst="rect">
            <a:avLst/>
          </a:prstGeom>
          <a:noFill/>
        </p:spPr>
        <p:txBody>
          <a:bodyPr wrap="square" rtlCol="0">
            <a:spAutoFit/>
          </a:bodyPr>
          <a:lstStyle/>
          <a:p>
            <a:r>
              <a:rPr lang="en-US" sz="2000" b="1" dirty="0"/>
              <a:t>Public Display Monitor</a:t>
            </a:r>
            <a:endParaRPr lang="en-US" sz="2000" dirty="0"/>
          </a:p>
          <a:p>
            <a:r>
              <a:rPr lang="en-US" sz="2000" dirty="0"/>
              <a:t>ECD-series decoder together with the TV panel is installed in the shopping area with two purposes. It allows the employees to easily monitor the situation between the aisles without leaving the checkout area. </a:t>
            </a:r>
          </a:p>
          <a:p>
            <a:endParaRPr lang="en-US" sz="2000" dirty="0"/>
          </a:p>
          <a:p>
            <a:r>
              <a:rPr lang="en-US" sz="2000" dirty="0"/>
              <a:t>At the same time, the potential thieves or robbers will be intimidated by the presence of such public display monitors and they will most likely avoid any illegal activities in the premises.</a:t>
            </a:r>
          </a:p>
        </p:txBody>
      </p:sp>
      <p:pic>
        <p:nvPicPr>
          <p:cNvPr id="1028" name="Picture 4" descr="https://download.acti.com/corpweb/DownloadCenter/Ajax/MakeThumbImage.ashx?maxWidth=207&amp;toext=png&amp;id=60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767" y="2738537"/>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a:solidFill>
                  <a:schemeClr val="accent6">
                    <a:lumMod val="75000"/>
                  </a:schemeClr>
                </a:solidFill>
              </a:rPr>
              <a:t>RETAIL</a:t>
            </a:r>
          </a:p>
        </p:txBody>
      </p:sp>
      <p:sp>
        <p:nvSpPr>
          <p:cNvPr id="10" name="Title 1">
            <a:extLst>
              <a:ext uri="{FF2B5EF4-FFF2-40B4-BE49-F238E27FC236}">
                <a16:creationId xmlns:a16="http://schemas.microsoft.com/office/drawing/2014/main" id="{FDF8A446-1854-ECE6-F276-74E6AC303BB7}"/>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Applications</a:t>
            </a:r>
          </a:p>
        </p:txBody>
      </p:sp>
    </p:spTree>
    <p:extLst>
      <p:ext uri="{BB962C8B-B14F-4D97-AF65-F5344CB8AC3E}">
        <p14:creationId xmlns:p14="http://schemas.microsoft.com/office/powerpoint/2010/main" val="109801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288032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661880"/>
            <a:ext cx="6120681" cy="1631216"/>
          </a:xfrm>
          <a:prstGeom prst="rect">
            <a:avLst/>
          </a:prstGeom>
          <a:noFill/>
        </p:spPr>
        <p:txBody>
          <a:bodyPr wrap="square" rtlCol="0">
            <a:spAutoFit/>
          </a:bodyPr>
          <a:lstStyle/>
          <a:p>
            <a:r>
              <a:rPr lang="en-US" sz="2000" b="1" dirty="0"/>
              <a:t>Service Desk Monitor</a:t>
            </a:r>
            <a:endParaRPr lang="en-US" sz="2000" dirty="0"/>
          </a:p>
          <a:p>
            <a:r>
              <a:rPr lang="en-US" sz="2000" dirty="0"/>
              <a:t>The nurses and the receptionists can easily monitor the activities in the lobby, corridors and wards by looking at the screen on the wall with the live video footage from the critical locations.</a:t>
            </a:r>
            <a:endParaRPr lang="en-US" dirty="0"/>
          </a:p>
        </p:txBody>
      </p:sp>
      <p:sp>
        <p:nvSpPr>
          <p:cNvPr id="4" name="TextBox 3"/>
          <p:cNvSpPr txBox="1"/>
          <p:nvPr/>
        </p:nvSpPr>
        <p:spPr>
          <a:xfrm>
            <a:off x="467544" y="2348880"/>
            <a:ext cx="2232249" cy="461665"/>
          </a:xfrm>
          <a:prstGeom prst="rect">
            <a:avLst/>
          </a:prstGeom>
          <a:noFill/>
        </p:spPr>
        <p:txBody>
          <a:bodyPr wrap="square" rtlCol="0">
            <a:spAutoFit/>
          </a:bodyPr>
          <a:lstStyle/>
          <a:p>
            <a:r>
              <a:rPr lang="en-US" sz="2400" b="1" dirty="0">
                <a:solidFill>
                  <a:schemeClr val="accent6">
                    <a:lumMod val="75000"/>
                  </a:schemeClr>
                </a:solidFill>
              </a:rPr>
              <a:t>HOSPITAL</a:t>
            </a:r>
          </a:p>
        </p:txBody>
      </p:sp>
      <p:pic>
        <p:nvPicPr>
          <p:cNvPr id="5122" name="Picture 2" descr="https://download.acti.com/corpweb/DownloadCenter/Ajax/MakeThumbImage.ashx?maxWidth=207&amp;toext=png&amp;id=144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093" y="2805975"/>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103053FC-157D-FCE3-7D68-A2304840ED16}"/>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Applications</a:t>
            </a:r>
          </a:p>
        </p:txBody>
      </p:sp>
    </p:spTree>
    <p:extLst>
      <p:ext uri="{BB962C8B-B14F-4D97-AF65-F5344CB8AC3E}">
        <p14:creationId xmlns:p14="http://schemas.microsoft.com/office/powerpoint/2010/main" val="284689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4392488"/>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275125"/>
            <a:ext cx="6120681" cy="4093428"/>
          </a:xfrm>
          <a:prstGeom prst="rect">
            <a:avLst/>
          </a:prstGeom>
          <a:noFill/>
        </p:spPr>
        <p:txBody>
          <a:bodyPr wrap="square" rtlCol="0">
            <a:spAutoFit/>
          </a:bodyPr>
          <a:lstStyle/>
          <a:p>
            <a:r>
              <a:rPr lang="en-US" sz="2000" b="1" dirty="0"/>
              <a:t>Security Inspection Monitor</a:t>
            </a:r>
            <a:endParaRPr lang="en-US" sz="2000" dirty="0"/>
          </a:p>
          <a:p>
            <a:r>
              <a:rPr lang="en-US" sz="2000" dirty="0"/>
              <a:t>The security inspection area requires such video monitors so that the officers have better overview of all the activities around that area, including the inspection zone and the queue area before that. </a:t>
            </a:r>
          </a:p>
          <a:p>
            <a:endParaRPr lang="en-US" sz="2000" dirty="0"/>
          </a:p>
          <a:p>
            <a:r>
              <a:rPr lang="en-US" sz="2000" dirty="0"/>
              <a:t>While being busy with the inspections, the monitor gives them the additional capabilities to have a hands-free overview of the situation. </a:t>
            </a:r>
          </a:p>
          <a:p>
            <a:endParaRPr lang="en-US" sz="2000" dirty="0"/>
          </a:p>
          <a:p>
            <a:r>
              <a:rPr lang="en-US" sz="2000" dirty="0"/>
              <a:t>The public display monitors can also be used in the areas where the travel luggage is processed to make sure there are no incidents there.</a:t>
            </a:r>
            <a:endParaRPr lang="en-US" dirty="0"/>
          </a:p>
        </p:txBody>
      </p:sp>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a:solidFill>
                  <a:schemeClr val="accent6">
                    <a:lumMod val="75000"/>
                  </a:schemeClr>
                </a:solidFill>
              </a:rPr>
              <a:t>AIRPORT</a:t>
            </a:r>
          </a:p>
        </p:txBody>
      </p:sp>
      <p:pic>
        <p:nvPicPr>
          <p:cNvPr id="4098" name="Picture 2" descr="https://download.acti.com/corpweb/DownloadCenter/Ajax/MakeThumbImage.ashx?maxWidth=207&amp;toext=png&amp;id=143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53902"/>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629A2F30-8084-928D-F2E7-32FCD5594B1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Applications</a:t>
            </a:r>
          </a:p>
        </p:txBody>
      </p:sp>
    </p:spTree>
    <p:extLst>
      <p:ext uri="{BB962C8B-B14F-4D97-AF65-F5344CB8AC3E}">
        <p14:creationId xmlns:p14="http://schemas.microsoft.com/office/powerpoint/2010/main" val="26466833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2592288"/>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275125"/>
            <a:ext cx="6120681" cy="2246769"/>
          </a:xfrm>
          <a:prstGeom prst="rect">
            <a:avLst/>
          </a:prstGeom>
          <a:noFill/>
        </p:spPr>
        <p:txBody>
          <a:bodyPr wrap="square" rtlCol="0">
            <a:spAutoFit/>
          </a:bodyPr>
          <a:lstStyle/>
          <a:p>
            <a:r>
              <a:rPr lang="en-US" sz="2000" b="1" dirty="0"/>
              <a:t>Supervising Monitor</a:t>
            </a:r>
            <a:endParaRPr lang="en-US" sz="2000" dirty="0"/>
          </a:p>
          <a:p>
            <a:r>
              <a:rPr lang="en-US" sz="2000" dirty="0"/>
              <a:t>The supervisors can have the monitors with the video streams from all the critical locations right in front of them. </a:t>
            </a:r>
          </a:p>
          <a:p>
            <a:endParaRPr lang="en-US" sz="2000" dirty="0"/>
          </a:p>
          <a:p>
            <a:r>
              <a:rPr lang="en-US" sz="2000" dirty="0"/>
              <a:t>That way they do not have to constantly run between various locations of the production area.</a:t>
            </a:r>
            <a:endParaRPr lang="en-US" dirty="0"/>
          </a:p>
        </p:txBody>
      </p:sp>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a:solidFill>
                  <a:schemeClr val="accent6">
                    <a:lumMod val="75000"/>
                  </a:schemeClr>
                </a:solidFill>
              </a:rPr>
              <a:t>FACTORY</a:t>
            </a:r>
          </a:p>
        </p:txBody>
      </p:sp>
      <p:pic>
        <p:nvPicPr>
          <p:cNvPr id="6146" name="Picture 2" descr="https://download.acti.com/corpweb/DownloadCenter/Ajax/MakeThumbImage.ashx?maxWidth=207&amp;toext=png&amp;id=79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744" y="2738537"/>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4D10CE20-68B0-F90A-61A2-0A0800BB69D8}"/>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Applications</a:t>
            </a:r>
          </a:p>
        </p:txBody>
      </p:sp>
    </p:spTree>
    <p:extLst>
      <p:ext uri="{BB962C8B-B14F-4D97-AF65-F5344CB8AC3E}">
        <p14:creationId xmlns:p14="http://schemas.microsoft.com/office/powerpoint/2010/main" val="3613407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2592288"/>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275125"/>
            <a:ext cx="6120681" cy="1938992"/>
          </a:xfrm>
          <a:prstGeom prst="rect">
            <a:avLst/>
          </a:prstGeom>
          <a:noFill/>
        </p:spPr>
        <p:txBody>
          <a:bodyPr wrap="square" rtlCol="0">
            <a:spAutoFit/>
          </a:bodyPr>
          <a:lstStyle/>
          <a:p>
            <a:r>
              <a:rPr lang="en-US" sz="2000" b="1" dirty="0"/>
              <a:t>Interview Monitor</a:t>
            </a:r>
            <a:endParaRPr lang="en-US" sz="2000" dirty="0"/>
          </a:p>
          <a:p>
            <a:r>
              <a:rPr lang="en-US" sz="2000" dirty="0"/>
              <a:t>The police department or the other government organizations that conduct interviews with the people must have the constant monitoring capabilities for the safety reasons. The monitors connected via decoder serve this purpose perfectly.</a:t>
            </a:r>
            <a:endParaRPr lang="en-US" dirty="0"/>
          </a:p>
        </p:txBody>
      </p:sp>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a:solidFill>
                  <a:schemeClr val="accent6">
                    <a:lumMod val="75000"/>
                  </a:schemeClr>
                </a:solidFill>
              </a:rPr>
              <a:t>GOVERNMENT</a:t>
            </a:r>
          </a:p>
        </p:txBody>
      </p:sp>
      <p:pic>
        <p:nvPicPr>
          <p:cNvPr id="7170" name="Picture 2" descr="https://download.acti.com/corpweb/DownloadCenter/Ajax/MakeThumbImage.ashx?maxWidth=207&amp;toext=png&amp;id=161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38537"/>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59926D1B-C1D5-17E4-0BD7-431564F707F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Applications</a:t>
            </a:r>
          </a:p>
        </p:txBody>
      </p:sp>
    </p:spTree>
    <p:extLst>
      <p:ext uri="{BB962C8B-B14F-4D97-AF65-F5344CB8AC3E}">
        <p14:creationId xmlns:p14="http://schemas.microsoft.com/office/powerpoint/2010/main" val="474401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95536" y="1916832"/>
          <a:ext cx="8136903" cy="4794840"/>
        </p:xfrm>
        <a:graphic>
          <a:graphicData uri="http://schemas.openxmlformats.org/drawingml/2006/table">
            <a:tbl>
              <a:tblPr firstRow="1" bandRow="1">
                <a:tableStyleId>{5940675A-B579-460E-94D1-54222C63F5DA}</a:tableStyleId>
              </a:tblPr>
              <a:tblGrid>
                <a:gridCol w="2088232">
                  <a:extLst>
                    <a:ext uri="{9D8B030D-6E8A-4147-A177-3AD203B41FA5}">
                      <a16:colId xmlns:a16="http://schemas.microsoft.com/office/drawing/2014/main" val="20000"/>
                    </a:ext>
                  </a:extLst>
                </a:gridCol>
                <a:gridCol w="3336370">
                  <a:extLst>
                    <a:ext uri="{9D8B030D-6E8A-4147-A177-3AD203B41FA5}">
                      <a16:colId xmlns:a16="http://schemas.microsoft.com/office/drawing/2014/main" val="20001"/>
                    </a:ext>
                  </a:extLst>
                </a:gridCol>
                <a:gridCol w="2712301">
                  <a:extLst>
                    <a:ext uri="{9D8B030D-6E8A-4147-A177-3AD203B41FA5}">
                      <a16:colId xmlns:a16="http://schemas.microsoft.com/office/drawing/2014/main" val="20002"/>
                    </a:ext>
                  </a:extLst>
                </a:gridCol>
              </a:tblGrid>
              <a:tr h="370840">
                <a:tc>
                  <a:txBody>
                    <a:bodyPr/>
                    <a:lstStyle/>
                    <a:p>
                      <a:r>
                        <a:rPr lang="en-US" dirty="0"/>
                        <a:t>Installation Method</a:t>
                      </a:r>
                    </a:p>
                  </a:txBody>
                  <a:tcPr anchor="ctr">
                    <a:solidFill>
                      <a:schemeClr val="bg1">
                        <a:lumMod val="95000"/>
                      </a:schemeClr>
                    </a:solidFill>
                  </a:tcPr>
                </a:tc>
                <a:tc>
                  <a:txBody>
                    <a:bodyPr/>
                    <a:lstStyle/>
                    <a:p>
                      <a:r>
                        <a:rPr lang="en-US" dirty="0"/>
                        <a:t>Description</a:t>
                      </a:r>
                    </a:p>
                  </a:txBody>
                  <a:tcPr anchor="ctr">
                    <a:solidFill>
                      <a:schemeClr val="bg1">
                        <a:lumMod val="95000"/>
                      </a:schemeClr>
                    </a:solidFill>
                  </a:tcPr>
                </a:tc>
                <a:tc>
                  <a:txBody>
                    <a:bodyPr/>
                    <a:lstStyle/>
                    <a:p>
                      <a:r>
                        <a:rPr lang="en-US" dirty="0"/>
                        <a:t>Additional</a:t>
                      </a:r>
                      <a:r>
                        <a:rPr lang="en-US" baseline="0" dirty="0"/>
                        <a:t> Info</a:t>
                      </a:r>
                      <a:endParaRPr lang="en-US" dirty="0"/>
                    </a:p>
                  </a:txBody>
                  <a:tcPr anchor="ctr">
                    <a:solidFill>
                      <a:schemeClr val="bg1">
                        <a:lumMod val="95000"/>
                      </a:schemeClr>
                    </a:solidFill>
                  </a:tcPr>
                </a:tc>
                <a:extLst>
                  <a:ext uri="{0D108BD9-81ED-4DB2-BD59-A6C34878D82A}">
                    <a16:rowId xmlns:a16="http://schemas.microsoft.com/office/drawing/2014/main" val="10000"/>
                  </a:ext>
                </a:extLst>
              </a:tr>
              <a:tr h="1645384">
                <a:tc>
                  <a:txBody>
                    <a:bodyPr/>
                    <a:lstStyle/>
                    <a:p>
                      <a:r>
                        <a:rPr lang="en-US" dirty="0"/>
                        <a:t>VESA</a:t>
                      </a:r>
                      <a:r>
                        <a:rPr lang="en-US" baseline="0" dirty="0"/>
                        <a:t> Mount</a:t>
                      </a:r>
                      <a:endParaRPr lang="en-US" dirty="0"/>
                    </a:p>
                  </a:txBody>
                  <a:tcPr anchor="ctr"/>
                </a:tc>
                <a:tc>
                  <a:txBody>
                    <a:bodyPr/>
                    <a:lstStyle/>
                    <a:p>
                      <a:r>
                        <a:rPr lang="en-US" baseline="0" dirty="0"/>
                        <a:t>Placed between the VESA 10x10 mount and the TV panel. The special bolts included in the package. Very durable metal chassis.</a:t>
                      </a:r>
                      <a:endParaRPr lang="en-US" dirty="0"/>
                    </a:p>
                  </a:txBody>
                  <a:tcPr anchor="ctr"/>
                </a:tc>
                <a:tc>
                  <a:txBody>
                    <a:bodyPr/>
                    <a:lstStyle/>
                    <a:p>
                      <a:endParaRPr lang="en-US" dirty="0"/>
                    </a:p>
                  </a:txBody>
                  <a:tcPr anchor="ctr"/>
                </a:tc>
                <a:extLst>
                  <a:ext uri="{0D108BD9-81ED-4DB2-BD59-A6C34878D82A}">
                    <a16:rowId xmlns:a16="http://schemas.microsoft.com/office/drawing/2014/main" val="10001"/>
                  </a:ext>
                </a:extLst>
              </a:tr>
              <a:tr h="1224136">
                <a:tc>
                  <a:txBody>
                    <a:bodyPr/>
                    <a:lstStyle/>
                    <a:p>
                      <a:r>
                        <a:rPr lang="en-US" dirty="0"/>
                        <a:t>Pole</a:t>
                      </a:r>
                      <a:r>
                        <a:rPr lang="en-US" baseline="0" dirty="0"/>
                        <a:t> Mount</a:t>
                      </a:r>
                      <a:endParaRPr lang="en-US" dirty="0"/>
                    </a:p>
                  </a:txBody>
                  <a:tcPr anchor="ctr"/>
                </a:tc>
                <a:tc>
                  <a:txBody>
                    <a:bodyPr/>
                    <a:lstStyle/>
                    <a:p>
                      <a:r>
                        <a:rPr lang="en-US" dirty="0"/>
                        <a:t>For TV panels larger than 10x10 VESA, the pole mount can</a:t>
                      </a:r>
                      <a:r>
                        <a:rPr lang="en-US" baseline="0" dirty="0"/>
                        <a:t> be used which is included in the package. </a:t>
                      </a:r>
                      <a:endParaRPr lang="en-US" dirty="0"/>
                    </a:p>
                  </a:txBody>
                  <a:tcPr anchor="ctr"/>
                </a:tc>
                <a:tc>
                  <a:txBody>
                    <a:bodyPr/>
                    <a:lstStyle/>
                    <a:p>
                      <a:endParaRPr lang="en-US" dirty="0"/>
                    </a:p>
                  </a:txBody>
                  <a:tcPr anchor="ctr"/>
                </a:tc>
                <a:extLst>
                  <a:ext uri="{0D108BD9-81ED-4DB2-BD59-A6C34878D82A}">
                    <a16:rowId xmlns:a16="http://schemas.microsoft.com/office/drawing/2014/main" val="10002"/>
                  </a:ext>
                </a:extLst>
              </a:tr>
              <a:tr h="370840">
                <a:tc>
                  <a:txBody>
                    <a:bodyPr/>
                    <a:lstStyle/>
                    <a:p>
                      <a:r>
                        <a:rPr lang="en-US" dirty="0"/>
                        <a:t>Surface Mount</a:t>
                      </a:r>
                    </a:p>
                  </a:txBody>
                  <a:tcPr anchor="ctr"/>
                </a:tc>
                <a:tc>
                  <a:txBody>
                    <a:bodyPr/>
                    <a:lstStyle/>
                    <a:p>
                      <a:r>
                        <a:rPr lang="en-US" dirty="0"/>
                        <a:t>There are additional screw holes for surface</a:t>
                      </a:r>
                      <a:r>
                        <a:rPr lang="en-US" baseline="0" dirty="0"/>
                        <a:t> mounting.</a:t>
                      </a:r>
                      <a:endParaRPr lang="en-US" dirty="0"/>
                    </a:p>
                  </a:txBody>
                  <a:tcPr anchor="ctr"/>
                </a:tc>
                <a:tc>
                  <a:txBody>
                    <a:bodyPr/>
                    <a:lstStyle/>
                    <a:p>
                      <a:endParaRPr lang="en-US" dirty="0"/>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Hide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Place it above the drop ceiling (for wall TV panel) or under the desk (desktop TV panel).</a:t>
                      </a:r>
                    </a:p>
                  </a:txBody>
                  <a:tcPr anchor="ctr"/>
                </a:tc>
                <a:tc>
                  <a:txBody>
                    <a:bodyPr/>
                    <a:lstStyle/>
                    <a:p>
                      <a:endParaRPr lang="en-US" dirty="0"/>
                    </a:p>
                  </a:txBody>
                  <a:tcPr anchor="ctr"/>
                </a:tc>
                <a:extLst>
                  <a:ext uri="{0D108BD9-81ED-4DB2-BD59-A6C34878D82A}">
                    <a16:rowId xmlns:a16="http://schemas.microsoft.com/office/drawing/2014/main" val="10004"/>
                  </a:ext>
                </a:extLst>
              </a:tr>
            </a:tbl>
          </a:graphicData>
        </a:graphic>
      </p:graphicFrame>
      <p:pic>
        <p:nvPicPr>
          <p:cNvPr id="8194" name="Picture 2" descr="https://download.acti.com/corpweb/DownloadCenter/Ajax/MakeThumbImage.ashx?id=30490&amp;maxHeight=&amp;maxWidth=225&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399995"/>
            <a:ext cx="1486295" cy="14664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p:cNvPicPr>
          <p:nvPr/>
        </p:nvPicPr>
        <p:blipFill rotWithShape="1">
          <a:blip r:embed="rId3" cstate="print"/>
          <a:srcRect t="14263" b="9284"/>
          <a:stretch/>
        </p:blipFill>
        <p:spPr bwMode="auto">
          <a:xfrm>
            <a:off x="6588224" y="4005064"/>
            <a:ext cx="1117346" cy="1101734"/>
          </a:xfrm>
          <a:prstGeom prst="rect">
            <a:avLst/>
          </a:prstGeom>
          <a:noFill/>
          <a:ln w="9525">
            <a:noFill/>
            <a:miter lim="800000"/>
            <a:headEnd/>
            <a:tailEnd/>
          </a:ln>
        </p:spPr>
      </p:pic>
      <p:sp>
        <p:nvSpPr>
          <p:cNvPr id="3" name="Title 1">
            <a:extLst>
              <a:ext uri="{FF2B5EF4-FFF2-40B4-BE49-F238E27FC236}">
                <a16:creationId xmlns:a16="http://schemas.microsoft.com/office/drawing/2014/main" id="{1034FA13-37E7-CBF3-5188-0C85E2CA9984}"/>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Decoder Installation Options</a:t>
            </a:r>
          </a:p>
        </p:txBody>
      </p:sp>
    </p:spTree>
    <p:extLst>
      <p:ext uri="{BB962C8B-B14F-4D97-AF65-F5344CB8AC3E}">
        <p14:creationId xmlns:p14="http://schemas.microsoft.com/office/powerpoint/2010/main" val="2728765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3568" y="2132856"/>
            <a:ext cx="5832648" cy="374743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600" dirty="0"/>
              <a:t>Lowest cost of NVR Client compare with any PC</a:t>
            </a:r>
          </a:p>
          <a:p>
            <a:pPr marL="285750" indent="-285750">
              <a:lnSpc>
                <a:spcPct val="150000"/>
              </a:lnSpc>
              <a:buFont typeface="Arial" panose="020B0604020202020204" pitchFamily="34" charset="0"/>
              <a:buChar char="•"/>
            </a:pPr>
            <a:r>
              <a:rPr lang="en-US" sz="1600" dirty="0"/>
              <a:t>Lowest cost of Camera Client compare with any PC</a:t>
            </a:r>
          </a:p>
          <a:p>
            <a:pPr marL="285750" indent="-285750">
              <a:lnSpc>
                <a:spcPct val="150000"/>
              </a:lnSpc>
              <a:buFont typeface="Arial" panose="020B0604020202020204" pitchFamily="34" charset="0"/>
              <a:buChar char="•"/>
            </a:pPr>
            <a:r>
              <a:rPr lang="en-US" sz="1600" dirty="0"/>
              <a:t>Lowest cost of TV Wall structure</a:t>
            </a:r>
          </a:p>
          <a:p>
            <a:pPr marL="285750" indent="-285750">
              <a:lnSpc>
                <a:spcPct val="150000"/>
              </a:lnSpc>
              <a:buFont typeface="Arial" panose="020B0604020202020204" pitchFamily="34" charset="0"/>
              <a:buChar char="•"/>
            </a:pPr>
            <a:r>
              <a:rPr lang="en-US" sz="1600" dirty="0"/>
              <a:t>Up to 16 channels of concurrent video display</a:t>
            </a:r>
          </a:p>
          <a:p>
            <a:pPr marL="285750" indent="-285750">
              <a:lnSpc>
                <a:spcPct val="150000"/>
              </a:lnSpc>
              <a:buFont typeface="Arial" panose="020B0604020202020204" pitchFamily="34" charset="0"/>
              <a:buChar char="•"/>
            </a:pPr>
            <a:r>
              <a:rPr lang="en-US" sz="1600" dirty="0"/>
              <a:t>Independent from NVR</a:t>
            </a:r>
          </a:p>
          <a:p>
            <a:pPr marL="285750" indent="-285750">
              <a:lnSpc>
                <a:spcPct val="150000"/>
              </a:lnSpc>
              <a:buFont typeface="Arial" panose="020B0604020202020204" pitchFamily="34" charset="0"/>
              <a:buChar char="•"/>
            </a:pPr>
            <a:r>
              <a:rPr lang="en-US" sz="1600" dirty="0"/>
              <a:t>Manageable over the IP network</a:t>
            </a:r>
          </a:p>
          <a:p>
            <a:pPr marL="285750" indent="-285750">
              <a:lnSpc>
                <a:spcPct val="150000"/>
              </a:lnSpc>
              <a:buFont typeface="Arial" panose="020B0604020202020204" pitchFamily="34" charset="0"/>
              <a:buChar char="•"/>
            </a:pPr>
            <a:r>
              <a:rPr lang="en-US" sz="1600" dirty="0"/>
              <a:t>Programmable tours (auto changing views)</a:t>
            </a:r>
          </a:p>
          <a:p>
            <a:pPr marL="285750" indent="-285750">
              <a:lnSpc>
                <a:spcPct val="150000"/>
              </a:lnSpc>
              <a:buFont typeface="Arial" panose="020B0604020202020204" pitchFamily="34" charset="0"/>
              <a:buChar char="•"/>
            </a:pPr>
            <a:r>
              <a:rPr lang="en-US" sz="1600" dirty="0"/>
              <a:t>Flexible installation options</a:t>
            </a:r>
          </a:p>
          <a:p>
            <a:pPr marL="285750" indent="-285750">
              <a:lnSpc>
                <a:spcPct val="150000"/>
              </a:lnSpc>
              <a:buFont typeface="Arial" panose="020B0604020202020204" pitchFamily="34" charset="0"/>
              <a:buChar char="•"/>
            </a:pPr>
            <a:r>
              <a:rPr lang="en-US" sz="1600" dirty="0"/>
              <a:t>Powered by </a:t>
            </a:r>
            <a:r>
              <a:rPr lang="en-US" sz="1600" dirty="0" err="1"/>
              <a:t>PoE</a:t>
            </a:r>
            <a:r>
              <a:rPr lang="en-US" sz="1600" dirty="0"/>
              <a:t> or DC 12V</a:t>
            </a:r>
          </a:p>
          <a:p>
            <a:pPr marL="285750" indent="-285750">
              <a:lnSpc>
                <a:spcPct val="150000"/>
              </a:lnSpc>
              <a:buFont typeface="Arial" panose="020B0604020202020204" pitchFamily="34" charset="0"/>
              <a:buChar char="•"/>
            </a:pPr>
            <a:r>
              <a:rPr lang="en-US" sz="1600" dirty="0"/>
              <a:t>Worry-free maintenance</a:t>
            </a:r>
            <a:endParaRPr lang="en-US" sz="2000" dirty="0"/>
          </a:p>
        </p:txBody>
      </p:sp>
      <p:sp>
        <p:nvSpPr>
          <p:cNvPr id="4" name="Title 1">
            <a:extLst>
              <a:ext uri="{FF2B5EF4-FFF2-40B4-BE49-F238E27FC236}">
                <a16:creationId xmlns:a16="http://schemas.microsoft.com/office/drawing/2014/main" id="{0F9A0486-3FBF-439F-5887-167BD4466388}"/>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Benefits of ACTi Decoders</a:t>
            </a:r>
          </a:p>
        </p:txBody>
      </p:sp>
    </p:spTree>
    <p:extLst>
      <p:ext uri="{BB962C8B-B14F-4D97-AF65-F5344CB8AC3E}">
        <p14:creationId xmlns:p14="http://schemas.microsoft.com/office/powerpoint/2010/main" val="1550841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790CB132-F0F4-5847-1116-8AC913E13626}"/>
              </a:ext>
            </a:extLst>
          </p:cNvPr>
          <p:cNvGraphicFramePr>
            <a:graphicFrameLocks noGrp="1"/>
          </p:cNvGraphicFramePr>
          <p:nvPr>
            <p:extLst>
              <p:ext uri="{D42A27DB-BD31-4B8C-83A1-F6EECF244321}">
                <p14:modId xmlns:p14="http://schemas.microsoft.com/office/powerpoint/2010/main" val="2596872266"/>
              </p:ext>
            </p:extLst>
          </p:nvPr>
        </p:nvGraphicFramePr>
        <p:xfrm>
          <a:off x="755574" y="2132856"/>
          <a:ext cx="7848874" cy="4336412"/>
        </p:xfrm>
        <a:graphic>
          <a:graphicData uri="http://schemas.openxmlformats.org/drawingml/2006/table">
            <a:tbl>
              <a:tblPr firstRow="1" bandRow="1">
                <a:tableStyleId>{5940675A-B579-460E-94D1-54222C63F5DA}</a:tableStyleId>
              </a:tblPr>
              <a:tblGrid>
                <a:gridCol w="1723674">
                  <a:extLst>
                    <a:ext uri="{9D8B030D-6E8A-4147-A177-3AD203B41FA5}">
                      <a16:colId xmlns:a16="http://schemas.microsoft.com/office/drawing/2014/main" val="686454749"/>
                    </a:ext>
                  </a:extLst>
                </a:gridCol>
                <a:gridCol w="1231195">
                  <a:extLst>
                    <a:ext uri="{9D8B030D-6E8A-4147-A177-3AD203B41FA5}">
                      <a16:colId xmlns:a16="http://schemas.microsoft.com/office/drawing/2014/main" val="4009663855"/>
                    </a:ext>
                  </a:extLst>
                </a:gridCol>
                <a:gridCol w="1631335">
                  <a:extLst>
                    <a:ext uri="{9D8B030D-6E8A-4147-A177-3AD203B41FA5}">
                      <a16:colId xmlns:a16="http://schemas.microsoft.com/office/drawing/2014/main" val="1613970545"/>
                    </a:ext>
                  </a:extLst>
                </a:gridCol>
                <a:gridCol w="1631335">
                  <a:extLst>
                    <a:ext uri="{9D8B030D-6E8A-4147-A177-3AD203B41FA5}">
                      <a16:colId xmlns:a16="http://schemas.microsoft.com/office/drawing/2014/main" val="880703412"/>
                    </a:ext>
                  </a:extLst>
                </a:gridCol>
                <a:gridCol w="1631335">
                  <a:extLst>
                    <a:ext uri="{9D8B030D-6E8A-4147-A177-3AD203B41FA5}">
                      <a16:colId xmlns:a16="http://schemas.microsoft.com/office/drawing/2014/main" val="729987256"/>
                    </a:ext>
                  </a:extLst>
                </a:gridCol>
              </a:tblGrid>
              <a:tr h="475618">
                <a:tc rowSpan="2">
                  <a:txBody>
                    <a:bodyPr/>
                    <a:lstStyle/>
                    <a:p>
                      <a:r>
                        <a:rPr lang="en-US" sz="1400" dirty="0"/>
                        <a:t>Business Type</a:t>
                      </a:r>
                    </a:p>
                  </a:txBody>
                  <a:tcPr anchor="ctr">
                    <a:solidFill>
                      <a:schemeClr val="bg1">
                        <a:lumMod val="95000"/>
                      </a:schemeClr>
                    </a:solidFill>
                  </a:tcPr>
                </a:tc>
                <a:tc rowSpan="2">
                  <a:txBody>
                    <a:bodyPr/>
                    <a:lstStyle/>
                    <a:p>
                      <a:r>
                        <a:rPr lang="en-US" sz="1400" dirty="0"/>
                        <a:t>Country</a:t>
                      </a:r>
                    </a:p>
                  </a:txBody>
                  <a:tcPr anchor="ctr">
                    <a:solidFill>
                      <a:schemeClr val="bg1">
                        <a:lumMod val="95000"/>
                      </a:schemeClr>
                    </a:solidFill>
                  </a:tcPr>
                </a:tc>
                <a:tc gridSpan="3">
                  <a:txBody>
                    <a:bodyPr/>
                    <a:lstStyle/>
                    <a:p>
                      <a:pPr algn="ctr"/>
                      <a:r>
                        <a:rPr lang="en-US" sz="1400" dirty="0"/>
                        <a:t>Purpose</a:t>
                      </a:r>
                    </a:p>
                  </a:txBody>
                  <a:tcPr anchor="ctr">
                    <a:solidFill>
                      <a:schemeClr val="accent3">
                        <a:lumMod val="20000"/>
                        <a:lumOff val="80000"/>
                      </a:schemeClr>
                    </a:solidFill>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3665580004"/>
                  </a:ext>
                </a:extLst>
              </a:tr>
              <a:tr h="488926">
                <a:tc vMerge="1">
                  <a:txBody>
                    <a:bodyPr/>
                    <a:lstStyle/>
                    <a:p>
                      <a:endParaRPr lang="en-US"/>
                    </a:p>
                  </a:txBody>
                  <a:tcPr/>
                </a:tc>
                <a:tc vMerge="1">
                  <a:txBody>
                    <a:bodyPr/>
                    <a:lstStyle/>
                    <a:p>
                      <a:endParaRPr lang="en-US"/>
                    </a:p>
                  </a:txBody>
                  <a:tcPr/>
                </a:tc>
                <a:tc>
                  <a:txBody>
                    <a:bodyPr/>
                    <a:lstStyle/>
                    <a:p>
                      <a:pPr algn="ctr"/>
                      <a:r>
                        <a:rPr lang="en-US" sz="1400" dirty="0"/>
                        <a:t>VMS Static Client</a:t>
                      </a:r>
                    </a:p>
                  </a:txBody>
                  <a:tcPr anchor="ctr">
                    <a:solidFill>
                      <a:schemeClr val="accent3">
                        <a:lumMod val="20000"/>
                        <a:lumOff val="80000"/>
                      </a:schemeClr>
                    </a:solidFill>
                  </a:tcPr>
                </a:tc>
                <a:tc>
                  <a:txBody>
                    <a:bodyPr/>
                    <a:lstStyle/>
                    <a:p>
                      <a:pPr algn="ctr"/>
                      <a:r>
                        <a:rPr lang="en-US" sz="1400" dirty="0"/>
                        <a:t>Camera Static Client</a:t>
                      </a:r>
                    </a:p>
                  </a:txBody>
                  <a:tcPr anchor="ctr">
                    <a:solidFill>
                      <a:schemeClr val="accent3">
                        <a:lumMod val="20000"/>
                        <a:lumOff val="80000"/>
                      </a:schemeClr>
                    </a:solidFill>
                  </a:tcPr>
                </a:tc>
                <a:tc>
                  <a:txBody>
                    <a:bodyPr/>
                    <a:lstStyle/>
                    <a:p>
                      <a:pPr algn="ctr"/>
                      <a:r>
                        <a:rPr lang="en-US" sz="1400" dirty="0"/>
                        <a:t>TV Wall</a:t>
                      </a:r>
                    </a:p>
                  </a:txBody>
                  <a:tcPr anchor="ctr">
                    <a:solidFill>
                      <a:schemeClr val="accent3">
                        <a:lumMod val="20000"/>
                        <a:lumOff val="80000"/>
                      </a:schemeClr>
                    </a:solidFill>
                  </a:tcPr>
                </a:tc>
                <a:extLst>
                  <a:ext uri="{0D108BD9-81ED-4DB2-BD59-A6C34878D82A}">
                    <a16:rowId xmlns:a16="http://schemas.microsoft.com/office/drawing/2014/main" val="222929370"/>
                  </a:ext>
                </a:extLst>
              </a:tr>
              <a:tr h="488926">
                <a:tc>
                  <a:txBody>
                    <a:bodyPr/>
                    <a:lstStyle/>
                    <a:p>
                      <a:r>
                        <a:rPr lang="en-US" sz="1400" dirty="0"/>
                        <a:t>Retail</a:t>
                      </a:r>
                    </a:p>
                  </a:txBody>
                  <a:tcPr anchor="ctr"/>
                </a:tc>
                <a:tc>
                  <a:txBody>
                    <a:bodyPr/>
                    <a:lstStyle/>
                    <a:p>
                      <a:r>
                        <a:rPr lang="en-US" sz="1400" dirty="0"/>
                        <a:t>US</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1055658247"/>
                  </a:ext>
                </a:extLst>
              </a:tr>
              <a:tr h="475618">
                <a:tc>
                  <a:txBody>
                    <a:bodyPr/>
                    <a:lstStyle/>
                    <a:p>
                      <a:r>
                        <a:rPr lang="en-US" sz="1400" dirty="0"/>
                        <a:t>Factory</a:t>
                      </a:r>
                    </a:p>
                  </a:txBody>
                  <a:tcPr anchor="ctr"/>
                </a:tc>
                <a:tc>
                  <a:txBody>
                    <a:bodyPr/>
                    <a:lstStyle/>
                    <a:p>
                      <a:r>
                        <a:rPr lang="en-US" sz="1400" dirty="0"/>
                        <a:t>US</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1497392756"/>
                  </a:ext>
                </a:extLst>
              </a:tr>
              <a:tr h="475618">
                <a:tc>
                  <a:txBody>
                    <a:bodyPr/>
                    <a:lstStyle/>
                    <a:p>
                      <a:r>
                        <a:rPr lang="en-US" sz="1400" dirty="0"/>
                        <a:t>Banking</a:t>
                      </a:r>
                    </a:p>
                  </a:txBody>
                  <a:tcPr anchor="ctr"/>
                </a:tc>
                <a:tc>
                  <a:txBody>
                    <a:bodyPr/>
                    <a:lstStyle/>
                    <a:p>
                      <a:r>
                        <a:rPr lang="en-US" sz="1400" dirty="0"/>
                        <a:t>Australia</a:t>
                      </a:r>
                    </a:p>
                  </a:txBody>
                  <a:tcPr anchor="ctr"/>
                </a:tc>
                <a:tc>
                  <a:txBody>
                    <a:bodyPr/>
                    <a:lstStyle/>
                    <a:p>
                      <a:pPr algn="ctr"/>
                      <a:endParaRPr lang="en-US" sz="1400" dirty="0"/>
                    </a:p>
                  </a:txBody>
                  <a:tcPr anchor="ctr"/>
                </a:tc>
                <a:tc>
                  <a:txBody>
                    <a:bodyPr/>
                    <a:lstStyle/>
                    <a:p>
                      <a:pPr algn="ctr"/>
                      <a:r>
                        <a:rPr lang="en-US" sz="1400" dirty="0"/>
                        <a:t>Y</a:t>
                      </a:r>
                    </a:p>
                  </a:txBody>
                  <a:tcPr anchor="ctr"/>
                </a:tc>
                <a:tc>
                  <a:txBody>
                    <a:bodyPr/>
                    <a:lstStyle/>
                    <a:p>
                      <a:pPr algn="ctr"/>
                      <a:endParaRPr lang="en-US" sz="1400" dirty="0"/>
                    </a:p>
                  </a:txBody>
                  <a:tcPr anchor="ctr"/>
                </a:tc>
                <a:extLst>
                  <a:ext uri="{0D108BD9-81ED-4DB2-BD59-A6C34878D82A}">
                    <a16:rowId xmlns:a16="http://schemas.microsoft.com/office/drawing/2014/main" val="4282769869"/>
                  </a:ext>
                </a:extLst>
              </a:tr>
              <a:tr h="475618">
                <a:tc>
                  <a:txBody>
                    <a:bodyPr/>
                    <a:lstStyle/>
                    <a:p>
                      <a:r>
                        <a:rPr lang="en-US" sz="1400" dirty="0"/>
                        <a:t>Factory</a:t>
                      </a:r>
                    </a:p>
                  </a:txBody>
                  <a:tcPr anchor="ctr"/>
                </a:tc>
                <a:tc>
                  <a:txBody>
                    <a:bodyPr/>
                    <a:lstStyle/>
                    <a:p>
                      <a:r>
                        <a:rPr lang="en-US" sz="1400" dirty="0"/>
                        <a:t>US</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Y</a:t>
                      </a:r>
                    </a:p>
                  </a:txBody>
                  <a:tcPr anchor="ctr"/>
                </a:tc>
                <a:extLst>
                  <a:ext uri="{0D108BD9-81ED-4DB2-BD59-A6C34878D82A}">
                    <a16:rowId xmlns:a16="http://schemas.microsoft.com/office/drawing/2014/main" val="1627229550"/>
                  </a:ext>
                </a:extLst>
              </a:tr>
              <a:tr h="475618">
                <a:tc>
                  <a:txBody>
                    <a:bodyPr/>
                    <a:lstStyle/>
                    <a:p>
                      <a:r>
                        <a:rPr lang="en-US" sz="1400" dirty="0"/>
                        <a:t>Government</a:t>
                      </a:r>
                    </a:p>
                  </a:txBody>
                  <a:tcPr anchor="ctr"/>
                </a:tc>
                <a:tc>
                  <a:txBody>
                    <a:bodyPr/>
                    <a:lstStyle/>
                    <a:p>
                      <a:r>
                        <a:rPr lang="en-US" sz="1400" dirty="0"/>
                        <a:t>US</a:t>
                      </a:r>
                    </a:p>
                  </a:txBody>
                  <a:tcPr anchor="ctr"/>
                </a:tc>
                <a:tc>
                  <a:txBody>
                    <a:bodyPr/>
                    <a:lstStyle/>
                    <a:p>
                      <a:pPr algn="ctr"/>
                      <a:endParaRPr lang="en-US" sz="1400" dirty="0"/>
                    </a:p>
                  </a:txBody>
                  <a:tcPr anchor="ctr"/>
                </a:tc>
                <a:tc>
                  <a:txBody>
                    <a:bodyPr/>
                    <a:lstStyle/>
                    <a:p>
                      <a:pPr algn="ctr"/>
                      <a:r>
                        <a:rPr lang="en-US" sz="1400" dirty="0"/>
                        <a:t>Y</a:t>
                      </a:r>
                    </a:p>
                  </a:txBody>
                  <a:tcPr anchor="ctr"/>
                </a:tc>
                <a:tc>
                  <a:txBody>
                    <a:bodyPr/>
                    <a:lstStyle/>
                    <a:p>
                      <a:pPr algn="ctr"/>
                      <a:endParaRPr lang="en-US" sz="1400" dirty="0"/>
                    </a:p>
                  </a:txBody>
                  <a:tcPr anchor="ctr"/>
                </a:tc>
                <a:extLst>
                  <a:ext uri="{0D108BD9-81ED-4DB2-BD59-A6C34878D82A}">
                    <a16:rowId xmlns:a16="http://schemas.microsoft.com/office/drawing/2014/main" val="1081498437"/>
                  </a:ext>
                </a:extLst>
              </a:tr>
              <a:tr h="475618">
                <a:tc>
                  <a:txBody>
                    <a:bodyPr/>
                    <a:lstStyle/>
                    <a:p>
                      <a:r>
                        <a:rPr lang="en-US" sz="1400" dirty="0"/>
                        <a:t>Retail</a:t>
                      </a:r>
                    </a:p>
                  </a:txBody>
                  <a:tcPr anchor="ctr"/>
                </a:tc>
                <a:tc>
                  <a:txBody>
                    <a:bodyPr/>
                    <a:lstStyle/>
                    <a:p>
                      <a:r>
                        <a:rPr lang="en-US" sz="1400" dirty="0"/>
                        <a:t>US</a:t>
                      </a:r>
                    </a:p>
                  </a:txBody>
                  <a:tcPr anchor="ctr"/>
                </a:tc>
                <a:tc>
                  <a:txBody>
                    <a:bodyPr/>
                    <a:lstStyle/>
                    <a:p>
                      <a:pPr algn="ctr"/>
                      <a:endParaRPr lang="en-US" sz="1400" dirty="0"/>
                    </a:p>
                  </a:txBody>
                  <a:tcPr anchor="ctr"/>
                </a:tc>
                <a:tc>
                  <a:txBody>
                    <a:bodyPr/>
                    <a:lstStyle/>
                    <a:p>
                      <a:pPr algn="ctr"/>
                      <a:r>
                        <a:rPr lang="en-US" sz="1400" dirty="0"/>
                        <a:t>Y</a:t>
                      </a:r>
                    </a:p>
                  </a:txBody>
                  <a:tcPr anchor="ctr"/>
                </a:tc>
                <a:tc>
                  <a:txBody>
                    <a:bodyPr/>
                    <a:lstStyle/>
                    <a:p>
                      <a:pPr algn="ctr"/>
                      <a:endParaRPr lang="en-US" sz="1400" dirty="0"/>
                    </a:p>
                  </a:txBody>
                  <a:tcPr anchor="ctr"/>
                </a:tc>
                <a:extLst>
                  <a:ext uri="{0D108BD9-81ED-4DB2-BD59-A6C34878D82A}">
                    <a16:rowId xmlns:a16="http://schemas.microsoft.com/office/drawing/2014/main" val="265254350"/>
                  </a:ext>
                </a:extLst>
              </a:tr>
              <a:tr h="475618">
                <a:tc>
                  <a:txBody>
                    <a:bodyPr/>
                    <a:lstStyle/>
                    <a:p>
                      <a:r>
                        <a:rPr lang="en-US" sz="1400" dirty="0"/>
                        <a:t>Government</a:t>
                      </a:r>
                    </a:p>
                  </a:txBody>
                  <a:tcPr anchor="ctr"/>
                </a:tc>
                <a:tc>
                  <a:txBody>
                    <a:bodyPr/>
                    <a:lstStyle/>
                    <a:p>
                      <a:r>
                        <a:rPr lang="en-US" sz="1400" dirty="0"/>
                        <a:t>Taiwan</a:t>
                      </a:r>
                    </a:p>
                  </a:txBody>
                  <a:tcPr anchor="ctr"/>
                </a:tc>
                <a:tc>
                  <a:txBody>
                    <a:bodyPr/>
                    <a:lstStyle/>
                    <a:p>
                      <a:pPr algn="ctr"/>
                      <a:r>
                        <a:rPr lang="en-US" sz="1400" dirty="0"/>
                        <a:t>Y</a:t>
                      </a:r>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4115388575"/>
                  </a:ext>
                </a:extLst>
              </a:tr>
            </a:tbl>
          </a:graphicData>
        </a:graphic>
      </p:graphicFrame>
      <p:sp>
        <p:nvSpPr>
          <p:cNvPr id="3" name="Title 1">
            <a:extLst>
              <a:ext uri="{FF2B5EF4-FFF2-40B4-BE49-F238E27FC236}">
                <a16:creationId xmlns:a16="http://schemas.microsoft.com/office/drawing/2014/main" id="{130A5F89-700B-4607-C905-7FD8286ACCED}"/>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Successful Project References</a:t>
            </a:r>
          </a:p>
        </p:txBody>
      </p:sp>
    </p:spTree>
    <p:extLst>
      <p:ext uri="{BB962C8B-B14F-4D97-AF65-F5344CB8AC3E}">
        <p14:creationId xmlns:p14="http://schemas.microsoft.com/office/powerpoint/2010/main" val="2471433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38896</TotalTime>
  <Words>1356</Words>
  <Application>Microsoft Office PowerPoint</Application>
  <PresentationFormat>On-screen Show (4:3)</PresentationFormat>
  <Paragraphs>314</Paragraphs>
  <Slides>23</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23</vt:i4>
      </vt:variant>
    </vt:vector>
  </HeadingPairs>
  <TitlesOfParts>
    <vt:vector size="28" baseType="lpstr">
      <vt:lpstr>新細明體</vt: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Ando.Meritee</cp:lastModifiedBy>
  <cp:revision>1627</cp:revision>
  <dcterms:created xsi:type="dcterms:W3CDTF">2015-08-31T10:30:03Z</dcterms:created>
  <dcterms:modified xsi:type="dcterms:W3CDTF">2024-07-30T09:52:06Z</dcterms:modified>
</cp:coreProperties>
</file>